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22" r:id="rId2"/>
    <p:sldId id="282" r:id="rId3"/>
    <p:sldId id="326" r:id="rId4"/>
    <p:sldId id="333" r:id="rId5"/>
    <p:sldId id="334" r:id="rId6"/>
    <p:sldId id="324" r:id="rId7"/>
    <p:sldId id="331" r:id="rId8"/>
    <p:sldId id="325" r:id="rId9"/>
    <p:sldId id="328" r:id="rId10"/>
    <p:sldId id="327" r:id="rId11"/>
    <p:sldId id="329" r:id="rId12"/>
    <p:sldId id="332" r:id="rId13"/>
    <p:sldId id="330" r:id="rId14"/>
    <p:sldId id="335" r:id="rId15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v\Documents\!!!!_2022\10%20&#1086;&#1082;&#1090;&#1103;&#1073;&#1088;&#1100;\&#1050;&#1086;&#1087;&#1080;&#1103;%20&#1057;&#1083;&#1072;&#1081;&#1076;4&#1090;&#1072;&#1073;&#1083;&#1080;&#1094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v\AppData\Local\Microsoft\Windows\INetCache\Content.Outlook\PNI648VO\&#1089;&#1074;&#1086;&#1076;%20&#1076;&#1083;&#1103;%20&#1052;&#1072;&#1082;&#1089;&#1080;&#1084;&#1086;&#1074;&#1072;%202017%20&#1080;%202021%20(002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Структура</a:t>
            </a:r>
            <a:r>
              <a:rPr lang="ru-RU" sz="1800" b="1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подготовки по </a:t>
            </a:r>
            <a:r>
              <a:rPr lang="ru-RU" sz="1800" b="1" baseline="0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отраслям</a:t>
            </a:r>
            <a:endParaRPr lang="ru-RU" sz="1800" b="1" baseline="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800" b="1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18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в 2021/2022 учебном году</a:t>
            </a:r>
            <a:endParaRPr lang="ru-RU" dirty="0"/>
          </a:p>
        </c:rich>
      </c:tx>
      <c:layout>
        <c:manualLayout>
          <c:xMode val="edge"/>
          <c:yMode val="edge"/>
          <c:x val="0.20726248692671881"/>
          <c:y val="2.5252643419572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Лист1!$E$8</c:f>
              <c:strCache>
                <c:ptCount val="1"/>
                <c:pt idx="0">
                  <c:v>КНВШ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Лист1!$D$9:$D$13</c:f>
              <c:strCache>
                <c:ptCount val="5"/>
                <c:pt idx="0">
                  <c:v>ТЕХНИЧЕСКИЕ</c:v>
                </c:pt>
                <c:pt idx="1">
                  <c:v>ЗДРАВООХРАНЕНИЕ</c:v>
                </c:pt>
                <c:pt idx="2">
                  <c:v>ЭКОНОМИКА И УПРАВЛЕНИЕ</c:v>
                </c:pt>
                <c:pt idx="3">
                  <c:v>СЕРВИС И ТУРИЗМ</c:v>
                </c:pt>
                <c:pt idx="4">
                  <c:v>ПРОЧИЕ</c:v>
                </c:pt>
              </c:strCache>
            </c:strRef>
          </c:cat>
          <c:val>
            <c:numRef>
              <c:f>Лист1!$E$9:$E$13</c:f>
              <c:numCache>
                <c:formatCode>0.0%</c:formatCode>
                <c:ptCount val="5"/>
                <c:pt idx="0">
                  <c:v>0.58499999999999996</c:v>
                </c:pt>
                <c:pt idx="1">
                  <c:v>0</c:v>
                </c:pt>
                <c:pt idx="2">
                  <c:v>0.127</c:v>
                </c:pt>
                <c:pt idx="3">
                  <c:v>7.8E-2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D-4A89-BAFC-74AE371C25B2}"/>
            </c:ext>
          </c:extLst>
        </c:ser>
        <c:ser>
          <c:idx val="1"/>
          <c:order val="1"/>
          <c:tx>
            <c:strRef>
              <c:f>Лист1!$F$8</c:f>
              <c:strCache>
                <c:ptCount val="1"/>
                <c:pt idx="0">
                  <c:v>ВУЗЫ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Лист1!$D$9:$D$13</c:f>
              <c:strCache>
                <c:ptCount val="5"/>
                <c:pt idx="0">
                  <c:v>ТЕХНИЧЕСКИЕ</c:v>
                </c:pt>
                <c:pt idx="1">
                  <c:v>ЗДРАВООХРАНЕНИЕ</c:v>
                </c:pt>
                <c:pt idx="2">
                  <c:v>ЭКОНОМИКА И УПРАВЛЕНИЕ</c:v>
                </c:pt>
                <c:pt idx="3">
                  <c:v>СЕРВИС И ТУРИЗМ</c:v>
                </c:pt>
                <c:pt idx="4">
                  <c:v>ПРОЧИЕ</c:v>
                </c:pt>
              </c:strCache>
            </c:strRef>
          </c:cat>
          <c:val>
            <c:numRef>
              <c:f>Лист1!$F$9:$F$13</c:f>
              <c:numCache>
                <c:formatCode>0.0%</c:formatCode>
                <c:ptCount val="5"/>
                <c:pt idx="0">
                  <c:v>0.49</c:v>
                </c:pt>
                <c:pt idx="1">
                  <c:v>0.08</c:v>
                </c:pt>
                <c:pt idx="2">
                  <c:v>0.154</c:v>
                </c:pt>
                <c:pt idx="3">
                  <c:v>8.5000000000000006E-2</c:v>
                </c:pt>
                <c:pt idx="4">
                  <c:v>0.191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AD-4A89-BAFC-74AE371C25B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55985368"/>
        <c:axId val="255985760"/>
      </c:barChart>
      <c:catAx>
        <c:axId val="25598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5985760"/>
        <c:crosses val="autoZero"/>
        <c:auto val="1"/>
        <c:lblAlgn val="ctr"/>
        <c:lblOffset val="100"/>
        <c:noMultiLvlLbl val="0"/>
      </c:catAx>
      <c:valAx>
        <c:axId val="2559857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55985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kern="1200" dirty="0">
                <a:solidFill>
                  <a:srgbClr val="BB9A6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 Санкт-Петербурга </a:t>
            </a:r>
          </a:p>
          <a:p>
            <a:pPr>
              <a:defRPr sz="1600"/>
            </a:pPr>
            <a:r>
              <a:rPr lang="ru-RU" sz="1600" b="1" kern="1200" dirty="0">
                <a:solidFill>
                  <a:srgbClr val="BB9A6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образовательные организации Комитета по науке и высшей школе , </a:t>
            </a:r>
            <a:r>
              <a:rPr lang="ru-RU" sz="1600" b="1" kern="1200" dirty="0" err="1">
                <a:solidFill>
                  <a:srgbClr val="BB9A6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тыс.руб</a:t>
            </a:r>
            <a:r>
              <a:rPr lang="ru-RU" sz="1600" b="1" kern="1200" dirty="0">
                <a:solidFill>
                  <a:srgbClr val="BB9A6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>
              <a:defRPr sz="1600"/>
            </a:pPr>
            <a:endParaRPr lang="ru-RU" sz="1600" b="1" kern="1200" dirty="0">
              <a:solidFill>
                <a:srgbClr val="BB9A6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9000910291779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'[свод для Максимова 2017 и 2021 (002).xlsx]Лист2'!$G$2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'[свод для Максимова 2017 и 2021 (002).xlsx]Лист2'!$F$3:$F$5</c:f>
              <c:strCache>
                <c:ptCount val="3"/>
                <c:pt idx="0">
                  <c:v>Финансирование ПОО 
из бюджета Санкт-Петербурга </c:v>
                </c:pt>
                <c:pt idx="1">
                  <c:v>В том числе МТБ, ремонты</c:v>
                </c:pt>
                <c:pt idx="2">
                  <c:v>Предпринимательская деятельность </c:v>
                </c:pt>
              </c:strCache>
            </c:strRef>
          </c:cat>
          <c:val>
            <c:numRef>
              <c:f>'[свод для Максимова 2017 и 2021 (002).xlsx]Лист2'!$G$3:$G$5</c:f>
              <c:numCache>
                <c:formatCode>#\ ##0.0</c:formatCode>
                <c:ptCount val="3"/>
                <c:pt idx="0">
                  <c:v>2067313</c:v>
                </c:pt>
                <c:pt idx="1">
                  <c:v>217501.83513000002</c:v>
                </c:pt>
                <c:pt idx="2">
                  <c:v>479414.36579000001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D9-4DF6-89D5-70E44003C9BC}"/>
            </c:ext>
          </c:extLst>
        </c:ser>
        <c:ser>
          <c:idx val="1"/>
          <c:order val="1"/>
          <c:tx>
            <c:strRef>
              <c:f>'[свод для Максимова 2017 и 2021 (002).xlsx]Лист2'!$H$2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A1958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'[свод для Максимова 2017 и 2021 (002).xlsx]Лист2'!$F$3:$F$5</c:f>
              <c:strCache>
                <c:ptCount val="3"/>
                <c:pt idx="0">
                  <c:v>Финансирование ПОО 
из бюджета Санкт-Петербурга </c:v>
                </c:pt>
                <c:pt idx="1">
                  <c:v>В том числе МТБ, ремонты</c:v>
                </c:pt>
                <c:pt idx="2">
                  <c:v>Предпринимательская деятельность </c:v>
                </c:pt>
              </c:strCache>
            </c:strRef>
          </c:cat>
          <c:val>
            <c:numRef>
              <c:f>'[свод для Максимова 2017 и 2021 (002).xlsx]Лист2'!$H$3:$H$5</c:f>
              <c:numCache>
                <c:formatCode>#\ ##0.0</c:formatCode>
                <c:ptCount val="3"/>
                <c:pt idx="0">
                  <c:v>3188633.6000000001</c:v>
                </c:pt>
                <c:pt idx="1">
                  <c:v>602213.93551999994</c:v>
                </c:pt>
                <c:pt idx="2">
                  <c:v>823736.21696000011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D9-4DF6-89D5-70E44003C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620376"/>
        <c:axId val="482622016"/>
      </c:barChart>
      <c:catAx>
        <c:axId val="482620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2622016"/>
        <c:crosses val="autoZero"/>
        <c:auto val="1"/>
        <c:lblAlgn val="ctr"/>
        <c:lblOffset val="100"/>
        <c:noMultiLvlLbl val="0"/>
      </c:catAx>
      <c:valAx>
        <c:axId val="48262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2620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453152166902074E-2"/>
          <c:y val="0.17592311912583519"/>
          <c:w val="0.89424467741157732"/>
          <c:h val="0.43733927280451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обученных</c:v>
                </c:pt>
              </c:strCache>
            </c:strRef>
          </c:tx>
          <c:spPr>
            <a:solidFill>
              <a:srgbClr val="2E308F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2016</c:v>
                </c:pt>
                <c:pt idx="1">
                  <c:v>2021</c:v>
                </c:pt>
                <c:pt idx="2">
                  <c:v>На 10.10.2022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166</c:v>
                </c:pt>
                <c:pt idx="1">
                  <c:v>172</c:v>
                </c:pt>
                <c:pt idx="2">
                  <c:v>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3-46CB-A645-BC4F12CB59B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трудоустроенных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2016</c:v>
                </c:pt>
                <c:pt idx="1">
                  <c:v>2021</c:v>
                </c:pt>
                <c:pt idx="2">
                  <c:v>На 10.10.2022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56</c:v>
                </c:pt>
                <c:pt idx="1">
                  <c:v>132</c:v>
                </c:pt>
                <c:pt idx="2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E3-46CB-A645-BC4F12CB59B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требовалось трудоустройство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2016</c:v>
                </c:pt>
                <c:pt idx="1">
                  <c:v>2021</c:v>
                </c:pt>
                <c:pt idx="2">
                  <c:v>На 10.10.2022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110</c:v>
                </c:pt>
                <c:pt idx="1">
                  <c:v>40</c:v>
                </c:pt>
                <c:pt idx="2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E3-46CB-A645-BC4F12CB5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4350848"/>
        <c:axId val="484347320"/>
      </c:barChart>
      <c:catAx>
        <c:axId val="48435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4347320"/>
        <c:crosses val="autoZero"/>
        <c:auto val="1"/>
        <c:lblAlgn val="ctr"/>
        <c:lblOffset val="100"/>
        <c:noMultiLvlLbl val="0"/>
      </c:catAx>
      <c:valAx>
        <c:axId val="484347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435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635586144817631E-2"/>
          <c:y val="0.83481547267814771"/>
          <c:w val="0.97418204219852533"/>
          <c:h val="0.165184527321852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0.83837</cdr:x>
      <cdr:y>0.70545</cdr:y>
    </cdr:from>
    <cdr:to>
      <cdr:x>0.92088</cdr:x>
      <cdr:y>0.76421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717129" y="3695065"/>
          <a:ext cx="85792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+ 171,8%</a:t>
          </a:r>
          <a:endParaRPr lang="ru-RU" sz="1400" b="1" cap="none" spc="0" dirty="0">
            <a:ln w="0"/>
            <a:solidFill>
              <a:srgbClr val="FF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56826-40FE-46BF-A554-58B1721045E1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50D57-4004-4BED-A045-4D0F63A17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07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5-07T07:46:46.866"/>
    </inkml:context>
    <inkml:brush xml:id="br0">
      <inkml:brushProperty name="width" value="0.01764" units="cm"/>
      <inkml:brushProperty name="height" value="0.01764" units="cm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5-07T07:46:46.866"/>
    </inkml:context>
    <inkml:brush xml:id="br0">
      <inkml:brushProperty name="width" value="0.01764" units="cm"/>
      <inkml:brushProperty name="height" value="0.01764" units="cm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5-07T07:46:46.866"/>
    </inkml:context>
    <inkml:brush xml:id="br0">
      <inkml:brushProperty name="width" value="0.01764" units="cm"/>
      <inkml:brushProperty name="height" value="0.01764" units="cm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7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/>
            </a:lvl1pPr>
          </a:lstStyle>
          <a:p>
            <a:fld id="{90B8E7AE-82B0-45A7-BBE7-A8BC6308A6D8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65" tIns="45533" rIns="91065" bIns="4553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065" tIns="45533" rIns="91065" bIns="4553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1287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7" y="9371287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/>
            </a:lvl1pPr>
          </a:lstStyle>
          <a:p>
            <a:fld id="{9D77CCD7-8EAD-43BC-A923-11C9406DD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42A0DE-52C5-493B-A4C8-3A06C418986A}" type="slidenum">
              <a:rPr lang="ru-RU" altLang="ru-RU" smtClean="0">
                <a:ea typeface="Microsoft YaHei"/>
                <a:cs typeface="Arial" charset="0"/>
              </a:rPr>
              <a:pPr/>
              <a:t>1</a:t>
            </a:fld>
            <a:endParaRPr lang="ru-RU" altLang="ru-RU">
              <a:ea typeface="Microsoft YaHei"/>
              <a:cs typeface="Arial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9438" y="862013"/>
            <a:ext cx="7654926" cy="4306887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9367" y="5456281"/>
            <a:ext cx="5199061" cy="5171929"/>
          </a:xfrm>
          <a:noFill/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02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5413" y="1338263"/>
            <a:ext cx="6426200" cy="36147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141C88C-2C4C-4264-8B19-DB11921CBCD8}" type="slidenum">
              <a:rPr lang="ru-RU" altLang="ru-RU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1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5413" y="1338263"/>
            <a:ext cx="6426200" cy="36147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141C88C-2C4C-4264-8B19-DB11921CBCD8}" type="slidenum">
              <a:rPr lang="ru-RU" altLang="ru-RU" smtClean="0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7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36D34-8B18-418C-B540-A83FE0533B6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3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36D34-8B18-418C-B540-A83FE0533B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9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5413" y="1338263"/>
            <a:ext cx="6426200" cy="36147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141C88C-2C4C-4264-8B19-DB11921CBCD8}" type="slidenum">
              <a:rPr lang="ru-RU" altLang="ru-RU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7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5413" y="1338263"/>
            <a:ext cx="6426200" cy="36147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141C88C-2C4C-4264-8B19-DB11921CBCD8}" type="slidenum">
              <a:rPr lang="ru-RU" altLang="ru-RU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23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D131-A8D7-4239-AA62-8F392A96A06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4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7F6FE-A1FA-FA87-EF2C-71E1DCAAB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7AB6AD-D3EB-CE3C-B405-3745177CA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C1170-483A-31EF-845B-829E1504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CB0-8813-497B-9D57-5AAA67C48F9F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C359A2-5245-4C1E-A4F6-6AF3D1F0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05EB3E-E71F-1579-505F-936DA9E8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26C5D-09F1-249A-B843-2AD2E27C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98CB8A-2722-D1AE-F69D-3E5105E5F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AB096-C55B-10AE-3CF7-0F9AD80A3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1752-B1D5-484D-8345-A1D1319D3042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B7524F-F977-4AB5-F173-DC04E332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F505A0-FB59-C569-4354-E258A556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8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B932AA-F244-6299-A4AB-EC924B637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B50568-5CD3-B1DF-E62F-BA0ECC006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615400-3ADE-ADB5-9787-0844743E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E9DC-CDD0-4406-B485-A4A18DE9F6DE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08C0C9-CEE4-30F6-2F7A-32C65779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34491-B381-8C4B-CDCB-1F5942C5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8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86B35-AD96-79A7-5899-2818748D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9305F-A1D4-0918-6686-B6B1C5C14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7C4C1B-DF55-8F26-A357-765E26D4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816A-3AB7-4666-B389-2374635B8E44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8B6F00-E7DA-8BAE-C920-61A132657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4EE868-3528-9819-5338-330F65B5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3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A6FEB-AD14-3545-D181-E5C9DE2E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2911B-7AEE-D2A9-8664-DA2D615B2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C32150-CC59-C70C-760B-19224678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44A1-7EE2-49CC-895A-CE63C7A44FF1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AB8E0-C212-4938-F57A-7DFF7C7D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65917E-FB85-5203-F654-B2C01694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40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7BC8A-09F1-8EE7-F6A1-E4E619D5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57A6E-A7F4-CF63-FC99-C33F66208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DE97F8-E607-CB52-DD36-E27E075C6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044B97-6ECC-1CA7-91E4-3821C7A09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80FB-F607-4AEC-8A9E-DB475606D698}" type="datetime1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AA29AE-862E-9AE0-5E3D-F144E0E8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036FA3-FBC2-2016-499D-EAAE24F4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A8F29-D7D0-6413-51A5-5A3414AC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76BD45-0F45-224B-43E0-E63D070B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7472CE-78B2-C4BE-E8A8-57E668D4E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7B690F-FC00-18DE-80B3-E1519F9B6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1F429E-3CE5-BB16-BD1D-CCB61EF61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4FBEBA-8D8A-C580-DA1F-0934C97B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A459-C5A5-45EB-94AE-2734BC47BDA8}" type="datetime1">
              <a:rPr lang="ru-RU" smtClean="0"/>
              <a:t>13.10.2022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022485-BA7B-BCA2-C27B-DE159DC6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4268DF-3871-50B2-2C46-9534115B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36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F22E4-2709-96DF-4EA4-6D1776E1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D226B3-A27F-736B-4362-01FE6FA3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D7B7-3441-4EBD-BBC0-3B6387F09DE1}" type="datetime1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437AF0-D980-9371-EA3F-80AE2BAA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F0198F-3D58-F975-60F8-7C97946C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56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1437ED-D6E2-3ED3-1C86-448E249F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5F7C9-AA86-4A53-B9DE-62F67D05EAAC}" type="datetime1">
              <a:rPr lang="ru-RU" smtClean="0"/>
              <a:t>13.10.2022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3C1B99-932C-9377-E770-9C727EE6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A50AA5-89C5-95FA-936F-E661AD1A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05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11285-B17E-27D4-B274-B7A15B06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D10B9-CD61-AB8A-4243-AFD623566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35707E-5BA2-1BDD-97B4-54C71AE1A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13C1D0-C381-97EA-CAB9-C6E45DE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5B603-E806-4E76-ABB6-D1B503D64EA6}" type="datetime1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8E1097-C911-5E05-AFCA-5E90FE4C8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55ACC7-CBDC-4F44-E180-350C5F32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8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5A10F-8CA4-B715-1BBC-DF05AC44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3F5044-B46B-B756-8E80-BAEA5D553C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0DCF15-2713-6AF8-224A-6952CDCF8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158B93-36A2-6270-8DC2-ADE4FF00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6EE5-AE31-4326-9235-2502DCC9E397}" type="datetime1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378C59-9ACA-1B9D-405C-F98F9DC1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23F89D-F27A-8B6B-EB63-B7EF20ED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3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AC0C5-6EB7-B6C6-1C1A-AC192D80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505362-9E9A-2CB9-9EC2-F4DAF85E3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BD903-930D-A3EC-F7DD-80882B982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D863C-D4FA-400D-B0DA-B2B7ACBBE51C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358FD-B67D-983F-ABFD-41690753D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102037-D0A6-FEB9-6297-6601B532F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53AEC-16A7-4687-87F5-A083A8812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7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jp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tmp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54.tmp"/><Relationship Id="rId9" Type="http://schemas.openxmlformats.org/officeDocument/2006/relationships/image" Target="../media/image5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1.xml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38124" cy="210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9836" y="2526230"/>
            <a:ext cx="9940098" cy="34872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подготовке кадров для современной промышленности и городского хозяйства в системе среднего профессионального образования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SzPct val="100000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Санкт-Петербурга</a:t>
            </a:r>
          </a:p>
          <a:p>
            <a:pPr algn="ctr">
              <a:buSzPct val="100000"/>
              <a:defRPr/>
            </a:pP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SzPct val="100000"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Расширенное заседание президиума Союза  промышленников и предпринимателей Санкт-Петербурга</a:t>
            </a:r>
          </a:p>
          <a:p>
            <a:pPr algn="ctr">
              <a:buSzPct val="100000"/>
              <a:defRPr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SzPct val="100000"/>
              <a:defRPr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SzPct val="100000"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Октябрь 2022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tfnews.ru/data/images/20/20-151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A5C455-7D21-D794-EBD6-5F9358981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7" y="991738"/>
            <a:ext cx="2525475" cy="16302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C70DCF-3138-069B-0477-AD49A4830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93" y="1025067"/>
            <a:ext cx="3711115" cy="1682293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31805" y="1186249"/>
            <a:ext cx="4737663" cy="4854179"/>
            <a:chOff x="1597909" y="3819668"/>
            <a:chExt cx="1804577" cy="1849855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7909" y="3819668"/>
              <a:ext cx="1804577" cy="1849855"/>
            </a:xfrm>
            <a:custGeom>
              <a:avLst/>
              <a:gdLst>
                <a:gd name="T0" fmla="*/ 331 w 670"/>
                <a:gd name="T1" fmla="*/ 0 h 773"/>
                <a:gd name="T2" fmla="*/ 670 w 670"/>
                <a:gd name="T3" fmla="*/ 187 h 773"/>
                <a:gd name="T4" fmla="*/ 670 w 670"/>
                <a:gd name="T5" fmla="*/ 577 h 773"/>
                <a:gd name="T6" fmla="*/ 331 w 670"/>
                <a:gd name="T7" fmla="*/ 773 h 773"/>
                <a:gd name="T8" fmla="*/ 0 w 670"/>
                <a:gd name="T9" fmla="*/ 577 h 773"/>
                <a:gd name="T10" fmla="*/ 0 w 670"/>
                <a:gd name="T11" fmla="*/ 187 h 773"/>
                <a:gd name="T12" fmla="*/ 331 w 670"/>
                <a:gd name="T13" fmla="*/ 0 h 773"/>
                <a:gd name="T14" fmla="*/ 331 w 670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0" h="773">
                  <a:moveTo>
                    <a:pt x="331" y="0"/>
                  </a:moveTo>
                  <a:lnTo>
                    <a:pt x="670" y="187"/>
                  </a:lnTo>
                  <a:lnTo>
                    <a:pt x="670" y="577"/>
                  </a:lnTo>
                  <a:lnTo>
                    <a:pt x="331" y="773"/>
                  </a:lnTo>
                  <a:lnTo>
                    <a:pt x="0" y="577"/>
                  </a:lnTo>
                  <a:lnTo>
                    <a:pt x="0" y="187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668368" y="3951653"/>
              <a:ext cx="1645267" cy="1585885"/>
            </a:xfrm>
            <a:custGeom>
              <a:avLst/>
              <a:gdLst>
                <a:gd name="T0" fmla="*/ 246 w 501"/>
                <a:gd name="T1" fmla="*/ 0 h 586"/>
                <a:gd name="T2" fmla="*/ 501 w 501"/>
                <a:gd name="T3" fmla="*/ 144 h 586"/>
                <a:gd name="T4" fmla="*/ 501 w 501"/>
                <a:gd name="T5" fmla="*/ 441 h 586"/>
                <a:gd name="T6" fmla="*/ 246 w 501"/>
                <a:gd name="T7" fmla="*/ 586 h 586"/>
                <a:gd name="T8" fmla="*/ 0 w 501"/>
                <a:gd name="T9" fmla="*/ 441 h 586"/>
                <a:gd name="T10" fmla="*/ 0 w 501"/>
                <a:gd name="T11" fmla="*/ 144 h 586"/>
                <a:gd name="T12" fmla="*/ 246 w 501"/>
                <a:gd name="T13" fmla="*/ 0 h 586"/>
                <a:gd name="T14" fmla="*/ 246 w 501"/>
                <a:gd name="T15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586">
                  <a:moveTo>
                    <a:pt x="246" y="0"/>
                  </a:moveTo>
                  <a:lnTo>
                    <a:pt x="501" y="144"/>
                  </a:lnTo>
                  <a:lnTo>
                    <a:pt x="501" y="441"/>
                  </a:lnTo>
                  <a:lnTo>
                    <a:pt x="246" y="586"/>
                  </a:lnTo>
                  <a:lnTo>
                    <a:pt x="0" y="441"/>
                  </a:lnTo>
                  <a:lnTo>
                    <a:pt x="0" y="144"/>
                  </a:lnTo>
                  <a:lnTo>
                    <a:pt x="246" y="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B05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6760" y="4248607"/>
              <a:ext cx="1626875" cy="3208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84264" y="2551882"/>
            <a:ext cx="4071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 статус «Ассоциированная академия союза машиностроителей России» первой из образовательных учреждений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Северо-Западном регионе</a:t>
            </a:r>
            <a:endParaRPr lang="ru-RU" sz="2800" b="1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A02D993-6049-4114-B582-C988FD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1748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10</a:t>
            </a:fld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9DEC79E-559C-4B71-B847-331513FED9F5}"/>
              </a:ext>
            </a:extLst>
          </p:cNvPr>
          <p:cNvSpPr/>
          <p:nvPr/>
        </p:nvSpPr>
        <p:spPr>
          <a:xfrm>
            <a:off x="-31897" y="-7310"/>
            <a:ext cx="12198066" cy="876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58755" y="101349"/>
            <a:ext cx="9930430" cy="872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Академия машиностроения имени </a:t>
            </a:r>
            <a:r>
              <a:rPr lang="ru-RU" altLang="ru-RU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Ж.Я.Котина</a:t>
            </a:r>
            <a:endParaRPr lang="ru-RU" alt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/>
          </p:nvPr>
        </p:nvGraphicFramePr>
        <p:xfrm>
          <a:off x="5530476" y="4848290"/>
          <a:ext cx="6206380" cy="176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65DB3CC-3832-ED42-B374-C0625825EC39}"/>
              </a:ext>
            </a:extLst>
          </p:cNvPr>
          <p:cNvSpPr/>
          <p:nvPr/>
        </p:nvSpPr>
        <p:spPr>
          <a:xfrm>
            <a:off x="5397942" y="3797963"/>
            <a:ext cx="1652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1315 человек </a:t>
            </a:r>
            <a:endParaRPr lang="x-none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DB1A35D-522B-EED7-E4BE-AD6F2CC31734}"/>
              </a:ext>
            </a:extLst>
          </p:cNvPr>
          <p:cNvSpPr/>
          <p:nvPr/>
        </p:nvSpPr>
        <p:spPr>
          <a:xfrm>
            <a:off x="5038289" y="4148933"/>
            <a:ext cx="2203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обучение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65DB3CC-3832-ED42-B374-C0625825EC39}"/>
              </a:ext>
            </a:extLst>
          </p:cNvPr>
          <p:cNvSpPr/>
          <p:nvPr/>
        </p:nvSpPr>
        <p:spPr>
          <a:xfrm>
            <a:off x="8201190" y="3794070"/>
            <a:ext cx="1536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715 человек </a:t>
            </a:r>
            <a:endParaRPr lang="x-none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DB1A35D-522B-EED7-E4BE-AD6F2CC31734}"/>
              </a:ext>
            </a:extLst>
          </p:cNvPr>
          <p:cNvSpPr/>
          <p:nvPr/>
        </p:nvSpPr>
        <p:spPr>
          <a:xfrm>
            <a:off x="7867672" y="4275407"/>
            <a:ext cx="2203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аправление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предприятий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65DB3CC-3832-ED42-B374-C0625825EC39}"/>
              </a:ext>
            </a:extLst>
          </p:cNvPr>
          <p:cNvSpPr/>
          <p:nvPr/>
        </p:nvSpPr>
        <p:spPr>
          <a:xfrm>
            <a:off x="10253765" y="3779381"/>
            <a:ext cx="1536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человек </a:t>
            </a:r>
            <a:endParaRPr lang="x-none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DB1A35D-522B-EED7-E4BE-AD6F2CC31734}"/>
              </a:ext>
            </a:extLst>
          </p:cNvPr>
          <p:cNvSpPr/>
          <p:nvPr/>
        </p:nvSpPr>
        <p:spPr>
          <a:xfrm>
            <a:off x="9920247" y="4338515"/>
            <a:ext cx="2203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трудоустроены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Левая фигурная скобка 32"/>
          <p:cNvSpPr/>
          <p:nvPr/>
        </p:nvSpPr>
        <p:spPr>
          <a:xfrm>
            <a:off x="7210109" y="3747440"/>
            <a:ext cx="488742" cy="1068839"/>
          </a:xfrm>
          <a:prstGeom prst="lef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9DEC79E-559C-4B71-B847-331513FED9F5}"/>
              </a:ext>
            </a:extLst>
          </p:cNvPr>
          <p:cNvSpPr/>
          <p:nvPr/>
        </p:nvSpPr>
        <p:spPr>
          <a:xfrm>
            <a:off x="4917753" y="2739371"/>
            <a:ext cx="7250243" cy="679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5080" algn="ctr" defTabSz="457200">
              <a:lnSpc>
                <a:spcPct val="80000"/>
              </a:lnSpc>
              <a:spcBef>
                <a:spcPts val="439"/>
              </a:spcBef>
            </a:pPr>
            <a:r>
              <a:rPr lang="ru-RU" sz="2000" b="1" spc="-45" dirty="0">
                <a:latin typeface="Times New Roman"/>
                <a:cs typeface="Times New Roman"/>
              </a:rPr>
              <a:t>Обучено и трудоустроено (ДПО)</a:t>
            </a:r>
            <a:endParaRPr lang="ru-RU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888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6" y="3003759"/>
            <a:ext cx="1531117" cy="1531117"/>
          </a:xfrm>
          <a:prstGeom prst="rect">
            <a:avLst/>
          </a:prstGeom>
        </p:spPr>
      </p:pic>
      <p:sp>
        <p:nvSpPr>
          <p:cNvPr id="66" name="Заголовок 1"/>
          <p:cNvSpPr txBox="1">
            <a:spLocks/>
          </p:cNvSpPr>
          <p:nvPr/>
        </p:nvSpPr>
        <p:spPr>
          <a:xfrm>
            <a:off x="0" y="-36351"/>
            <a:ext cx="12192000" cy="70129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выпускников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F36F02-C7F4-41AC-7C0F-E629955B6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2" y="3678782"/>
            <a:ext cx="1775567" cy="1182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F21671-4E2A-ADE4-DB3F-AC2C3B2C3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18" y="1857278"/>
            <a:ext cx="1786604" cy="116669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580D7D-720F-1E16-06EE-84A604A0F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73" y="3153169"/>
            <a:ext cx="1779101" cy="159824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D33F1C4-E887-D3E3-A9A7-F04CB4870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70" y="2859074"/>
            <a:ext cx="2294620" cy="63515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B915D36-E880-F61F-2F26-13EEE8AB80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77" y="2389927"/>
            <a:ext cx="2034562" cy="152592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F7056E4-EC8F-2AB7-9FD5-6AA167215A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71" y="5004102"/>
            <a:ext cx="2600502" cy="75802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F1ECFD6-7DE9-4C4F-C200-7BD12671BB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89" y="3557672"/>
            <a:ext cx="891027" cy="137092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2E84E3C3-1E55-C7EE-3D56-50A9885B9B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08" y="2968513"/>
            <a:ext cx="1657063" cy="181316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8A25321-A00C-DC25-5E45-D2BF573A23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63" y="6145316"/>
            <a:ext cx="2692538" cy="65408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A88C6F23-F806-91E6-82D0-E5349151DE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81" y="5783429"/>
            <a:ext cx="4009778" cy="863432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8CB92DE-F1A8-D43E-1A50-290CB0BE68C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874" y="4039196"/>
            <a:ext cx="1483605" cy="93883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F2780C6-FB2D-A59F-9166-F5DE7889A4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7" y="4833374"/>
            <a:ext cx="1565913" cy="112617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EFBFC6C-636E-FB3D-1CD5-6F01497475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82" y="5805482"/>
            <a:ext cx="2580533" cy="81932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62BC0D3D-B126-C8F3-135E-CC7BCDCB1A7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68" y="3565701"/>
            <a:ext cx="968948" cy="131830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E9836C3-3165-9AF6-E644-4AE38D216C4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193" y="4957721"/>
            <a:ext cx="1707646" cy="819325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C80BF13-9A28-468B-62AA-3C445A4CED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" y="5993129"/>
            <a:ext cx="3017529" cy="71654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E3713E-BAC9-4331-9244-07CCBE16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0201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160166"/>
              </p:ext>
            </p:extLst>
          </p:nvPr>
        </p:nvGraphicFramePr>
        <p:xfrm>
          <a:off x="6117997" y="705709"/>
          <a:ext cx="6028919" cy="1260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3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0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89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Трудоустройство </a:t>
                      </a:r>
                      <a:r>
                        <a:rPr lang="ru-RU" sz="1800" dirty="0" smtClean="0">
                          <a:effectLst/>
                        </a:rPr>
                        <a:t>в ПОО </a:t>
                      </a:r>
                      <a:r>
                        <a:rPr lang="ru-RU" sz="1800" dirty="0">
                          <a:effectLst/>
                        </a:rPr>
                        <a:t>КНВШ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2021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2022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Трудоустройство </a:t>
                      </a:r>
                      <a:r>
                        <a:rPr lang="ru-RU" sz="1400" dirty="0" smtClean="0">
                          <a:effectLst/>
                        </a:rPr>
                        <a:t>выпускников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 специальности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64,1%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64,2%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Рисунок 22" descr="Вырезка экрана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/>
          <a:stretch/>
        </p:blipFill>
        <p:spPr>
          <a:xfrm>
            <a:off x="3028176" y="5019825"/>
            <a:ext cx="2781688" cy="695116"/>
          </a:xfrm>
          <a:prstGeom prst="rect">
            <a:avLst/>
          </a:prstGeom>
        </p:spPr>
      </p:pic>
      <p:pic>
        <p:nvPicPr>
          <p:cNvPr id="25" name="Рисунок 24" descr="Вырезка экрана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60" y="2069748"/>
            <a:ext cx="1519475" cy="1325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6" y="705709"/>
            <a:ext cx="2641517" cy="9073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6" y="1695116"/>
            <a:ext cx="1613026" cy="1356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52793" y="1886228"/>
            <a:ext cx="996996" cy="1132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6" y="4489980"/>
            <a:ext cx="2790856" cy="39791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0C58F58-94D7-5CCE-862F-4FDF7A3959C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54" y="2097618"/>
            <a:ext cx="2351928" cy="91262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6F690A65-642F-BDC9-352A-5DAA38721DF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t="17818" r="23308" b="10942"/>
          <a:stretch/>
        </p:blipFill>
        <p:spPr>
          <a:xfrm>
            <a:off x="3560412" y="669163"/>
            <a:ext cx="1962967" cy="17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6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Рукописный ввод 6"/>
              <p14:cNvContentPartPr/>
              <p14:nvPr/>
            </p14:nvContentPartPr>
            <p14:xfrm>
              <a:off x="6489139" y="2812134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85899" y="2808894"/>
                <a:ext cx="6840" cy="68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6D2FE8A-54F4-4FEF-9C9B-6E7C8E74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12</a:t>
            </a:fld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0499" y="152400"/>
            <a:ext cx="12192000" cy="8096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957051-F7BC-429F-8D22-295D1555785D}"/>
              </a:ext>
            </a:extLst>
          </p:cNvPr>
          <p:cNvSpPr txBox="1"/>
          <p:nvPr/>
        </p:nvSpPr>
        <p:spPr>
          <a:xfrm>
            <a:off x="1572912" y="323173"/>
            <a:ext cx="1036320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рабочих кадров в СПО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859951"/>
              </p:ext>
            </p:extLst>
          </p:nvPr>
        </p:nvGraphicFramePr>
        <p:xfrm>
          <a:off x="487377" y="979722"/>
          <a:ext cx="8000278" cy="53192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0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Специальность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Перечень рабочих профессий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5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15.02.08 Технология машиностроения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Заточник, </a:t>
                      </a:r>
                      <a:endParaRPr lang="ru-RU" sz="11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Зуборезчик, </a:t>
                      </a:r>
                      <a:r>
                        <a:rPr lang="ru-RU" sz="1400" b="1" dirty="0" err="1" smtClean="0">
                          <a:effectLst/>
                        </a:rPr>
                        <a:t>зубошлифовщик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Наладчик автоматических линий и агрегатных станков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Наладчик автоматов и полуавтоматов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Наладчик зуборезных и </a:t>
                      </a:r>
                      <a:r>
                        <a:rPr lang="ru-RU" sz="1400" b="1" dirty="0" err="1">
                          <a:effectLst/>
                        </a:rPr>
                        <a:t>резьбофрезерных</a:t>
                      </a:r>
                      <a:r>
                        <a:rPr lang="ru-RU" sz="1400" b="1" dirty="0">
                          <a:effectLst/>
                        </a:rPr>
                        <a:t> станков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Наладчик станков и манипуляторов с программным управлением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Оператор станков с программным управлением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Полировщик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Разметчик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Резьбофрезеровщик</a:t>
                      </a:r>
                      <a:r>
                        <a:rPr lang="ru-RU" sz="1400" b="1" dirty="0" smtClean="0">
                          <a:effectLst/>
                        </a:rPr>
                        <a:t>, </a:t>
                      </a:r>
                      <a:r>
                        <a:rPr lang="ru-RU" sz="1400" b="1" dirty="0" err="1" smtClean="0">
                          <a:effectLst/>
                        </a:rPr>
                        <a:t>резьбошлифовщик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Сверловщик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Слесарь-инструментальщик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Слесарь механосборочных работ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Слесарь-ремонтник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Станочник широкого профиля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Токарь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Токарь-</a:t>
                      </a:r>
                      <a:r>
                        <a:rPr lang="ru-RU" sz="1400" b="1" dirty="0" err="1" smtClean="0">
                          <a:effectLst/>
                        </a:rPr>
                        <a:t>полуавтоматчик</a:t>
                      </a:r>
                      <a:r>
                        <a:rPr lang="ru-RU" sz="1400" b="1" dirty="0" smtClean="0">
                          <a:effectLst/>
                        </a:rPr>
                        <a:t>, токарь-расточник, токарь-револьверщик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Фрезеровщик</a:t>
                      </a:r>
                      <a:endParaRPr lang="ru-RU" sz="11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Шлифовщик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2" descr="3V9A094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/>
          <a:stretch/>
        </p:blipFill>
        <p:spPr bwMode="auto">
          <a:xfrm>
            <a:off x="8863914" y="1186623"/>
            <a:ext cx="2951837" cy="172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FFC8F9-3743-9371-6F85-52F12F6015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09" y="4961726"/>
            <a:ext cx="2951837" cy="1764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C6252C-6FE3-BDA8-3340-2FE11CDF02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10" y="2969222"/>
            <a:ext cx="2951837" cy="193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27C355-7294-EBDD-8806-3C49FD5F7A71}"/>
              </a:ext>
            </a:extLst>
          </p:cNvPr>
          <p:cNvSpPr txBox="1"/>
          <p:nvPr/>
        </p:nvSpPr>
        <p:spPr>
          <a:xfrm>
            <a:off x="87707" y="1164134"/>
            <a:ext cx="70250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запуск системы сертифицирования квалификаций выпускников образовательных учреждений профессионального образования с созданием независимых отраслевых центров оценки и сертификации квалификаций выпускников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масштабов и номенклатуры программ переподготовки специалистов предприятий на базе профильных образовательных учреждений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работодателей и их объединений в разработке профессиональных и образовательных стандартов по профильным специальностям и профессиям,  подготовке и корректировке учебных планов и программ в рамках образовательных стандартов, соответствующих профессиональным стандартам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учебных заводов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производственных практик студентов и стажировок преподавателей специальных дисциплин и мастеров производственного обучения на предприятиях, создание на них соответствующих базовых центров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FA7F8-35F3-A826-562C-0BCA55ECE74B}"/>
              </a:ext>
            </a:extLst>
          </p:cNvPr>
          <p:cNvSpPr txBox="1"/>
          <p:nvPr/>
        </p:nvSpPr>
        <p:spPr>
          <a:xfrm>
            <a:off x="4520357" y="4395787"/>
            <a:ext cx="71674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мастерских на базе образовательных организаций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специалистов-практиков с предприятий в учебном процессе на условиях совместительства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повышенных стипендий за счет работодателей и их объединений лучшим студентам и студентам, обучающимся на условиях целевой подготовки в профильных образовательных учреждениях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конкурсов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предприятиями профильным образовательным учреждениям возможности использования в учебном процессе современного оборудования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F7933D-E8E9-FB72-9173-F2FFDFBF6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5" y="1392116"/>
            <a:ext cx="3862295" cy="24622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6A3FD3-0547-50A0-64BF-6BCDF2B7A6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7" y="4801771"/>
            <a:ext cx="3456554" cy="178418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8A5FB1-D592-4D49-AA2B-5095FAC1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4418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13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124EA82-F37A-4A80-A791-2DCA1C956060}"/>
              </a:ext>
            </a:extLst>
          </p:cNvPr>
          <p:cNvSpPr txBox="1">
            <a:spLocks/>
          </p:cNvSpPr>
          <p:nvPr/>
        </p:nvSpPr>
        <p:spPr>
          <a:xfrm>
            <a:off x="0" y="-14544"/>
            <a:ext cx="12192000" cy="90794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FEB3B-3424-4CE7-DF3D-4BEABA62969B}"/>
              </a:ext>
            </a:extLst>
          </p:cNvPr>
          <p:cNvSpPr txBox="1"/>
          <p:nvPr/>
        </p:nvSpPr>
        <p:spPr>
          <a:xfrm>
            <a:off x="1273005" y="151607"/>
            <a:ext cx="9339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и формы взаимодействия системы профессионального образования и работодателей по вопросам подготовки и переподготовки кадров</a:t>
            </a:r>
          </a:p>
        </p:txBody>
      </p:sp>
    </p:spTree>
    <p:extLst>
      <p:ext uri="{BB962C8B-B14F-4D97-AF65-F5344CB8AC3E}">
        <p14:creationId xmlns:p14="http://schemas.microsoft.com/office/powerpoint/2010/main" val="370838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Рукописный ввод 6"/>
              <p14:cNvContentPartPr/>
              <p14:nvPr/>
            </p14:nvContentPartPr>
            <p14:xfrm>
              <a:off x="6489139" y="2812134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85899" y="2808894"/>
                <a:ext cx="6840" cy="68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6D2FE8A-54F4-4FEF-9C9B-6E7C8E74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14</a:t>
            </a:fld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0499" y="152400"/>
            <a:ext cx="12192000" cy="8096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957051-F7BC-429F-8D22-295D1555785D}"/>
              </a:ext>
            </a:extLst>
          </p:cNvPr>
          <p:cNvSpPr txBox="1"/>
          <p:nvPr/>
        </p:nvSpPr>
        <p:spPr>
          <a:xfrm>
            <a:off x="723207" y="323173"/>
            <a:ext cx="11619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профессионального образования в Санкт-Петербурге: от стабильности к изменениям»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5397" y="6076604"/>
            <a:ext cx="11645178" cy="489238"/>
          </a:xfrm>
          <a:prstGeom prst="rect">
            <a:avLst/>
          </a:prstGeom>
          <a:noFill/>
          <a:ln w="28575" cap="flat" cmpd="sng" algn="ctr">
            <a:solidFill>
              <a:srgbClr val="FFC000">
                <a:lumMod val="7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044" y="6146240"/>
            <a:ext cx="109838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https://spb.energy/wp-content/uploads/2022/02/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Система-профессионального-образования-в-Санкт-Петербурге-от-стабильности-к-изменениям-.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pdf)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30" y="1031661"/>
            <a:ext cx="3255887" cy="46625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105669"/>
            <a:ext cx="85878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входит в топ-5 регионов России по количеству обучающихся в образовательных организациях среднего профессионального образования (по состоянию на 2020 год). Общая доля петербургских студентов СПО составляет 2,3 % от всех студентов России. В 2019/2020 учебном году в регионе обучалось 103,2 тыс. человек по программам среднего профессионального образования, из них 85,1 тыс. по программам подготовки специалистов среднего звена (ПП ССЗ), 18,1 тыс. по программам подготовки квалифицированных рабочих и служащих.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4" y="2417675"/>
            <a:ext cx="7268397" cy="358596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5400000" flipV="1">
            <a:off x="842364" y="4252615"/>
            <a:ext cx="3019285" cy="454163"/>
          </a:xfrm>
          <a:prstGeom prst="rect">
            <a:avLst/>
          </a:prstGeom>
          <a:noFill/>
          <a:ln w="38100" cap="flat" cmpd="sng" algn="ctr">
            <a:solidFill>
              <a:srgbClr val="FFC000">
                <a:lumMod val="7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26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8275"/>
            <a:ext cx="12192000" cy="93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6C9A10-0F1B-6147-A75F-3884F4EFA81F}"/>
              </a:ext>
            </a:extLst>
          </p:cNvPr>
          <p:cNvSpPr/>
          <p:nvPr/>
        </p:nvSpPr>
        <p:spPr>
          <a:xfrm>
            <a:off x="225397" y="205488"/>
            <a:ext cx="12013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Санкт-Петербурга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30D3CD-A30E-882C-8FE3-502151F1F510}"/>
              </a:ext>
            </a:extLst>
          </p:cNvPr>
          <p:cNvSpPr/>
          <p:nvPr/>
        </p:nvSpPr>
        <p:spPr>
          <a:xfrm>
            <a:off x="189039" y="1895677"/>
            <a:ext cx="2203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объемом финансирования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0F20824-7F8C-5169-6C52-C8B458AEFA22}"/>
              </a:ext>
            </a:extLst>
          </p:cNvPr>
          <p:cNvSpPr/>
          <p:nvPr/>
        </p:nvSpPr>
        <p:spPr>
          <a:xfrm>
            <a:off x="2079675" y="3249899"/>
            <a:ext cx="22036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места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 преподавателей и других категорий работников 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DB1A35D-522B-EED7-E4BE-AD6F2CC31734}"/>
              </a:ext>
            </a:extLst>
          </p:cNvPr>
          <p:cNvSpPr/>
          <p:nvPr/>
        </p:nvSpPr>
        <p:spPr>
          <a:xfrm>
            <a:off x="4148542" y="2358238"/>
            <a:ext cx="2203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социализация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7B7FD8A-7B11-D715-AFC0-5AED525799FA}"/>
              </a:ext>
            </a:extLst>
          </p:cNvPr>
          <p:cNvSpPr/>
          <p:nvPr/>
        </p:nvSpPr>
        <p:spPr>
          <a:xfrm>
            <a:off x="7298469" y="1765057"/>
            <a:ext cx="3769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профессионального образования работает и обучается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9704E3D-8243-FEB6-F82B-1BD3C849CD20}"/>
              </a:ext>
            </a:extLst>
          </p:cNvPr>
          <p:cNvSpPr/>
          <p:nvPr/>
        </p:nvSpPr>
        <p:spPr>
          <a:xfrm>
            <a:off x="1466335" y="4963790"/>
            <a:ext cx="10001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социально-экономического развития Санкт Петербурга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период до 2035 года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(Закон Санкт-Петербурга от 19.12.2018 № 771-164) </a:t>
            </a:r>
            <a:endParaRPr lang="x-non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31ACB60-0E23-1ED8-E474-1414F961CD8F}"/>
              </a:ext>
            </a:extLst>
          </p:cNvPr>
          <p:cNvSpPr/>
          <p:nvPr/>
        </p:nvSpPr>
        <p:spPr>
          <a:xfrm>
            <a:off x="7136933" y="3191607"/>
            <a:ext cx="3637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17970" r="16613" b="16887"/>
          <a:stretch/>
        </p:blipFill>
        <p:spPr>
          <a:xfrm>
            <a:off x="324578" y="5095596"/>
            <a:ext cx="1003393" cy="932834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65DB3CC-3832-ED42-B374-C0625825EC39}"/>
              </a:ext>
            </a:extLst>
          </p:cNvPr>
          <p:cNvSpPr/>
          <p:nvPr/>
        </p:nvSpPr>
        <p:spPr>
          <a:xfrm>
            <a:off x="324578" y="1591767"/>
            <a:ext cx="2135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 </a:t>
            </a:r>
            <a:r>
              <a:rPr lang="ru-RU" b="1" dirty="0" err="1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млрд.рублей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2E54D6C-C848-AB48-940C-EED4139D2295}"/>
              </a:ext>
            </a:extLst>
          </p:cNvPr>
          <p:cNvSpPr/>
          <p:nvPr/>
        </p:nvSpPr>
        <p:spPr>
          <a:xfrm>
            <a:off x="2799076" y="2915003"/>
            <a:ext cx="92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тыс.</a:t>
            </a:r>
            <a:endParaRPr lang="x-none" sz="20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65DB3CC-3832-ED42-B374-C0625825EC39}"/>
              </a:ext>
            </a:extLst>
          </p:cNvPr>
          <p:cNvSpPr/>
          <p:nvPr/>
        </p:nvSpPr>
        <p:spPr>
          <a:xfrm>
            <a:off x="4618954" y="1377964"/>
            <a:ext cx="1823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449 тыс. студентов и аспирантов </a:t>
            </a:r>
            <a:endParaRPr lang="x-none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65DB3CC-3832-ED42-B374-C0625825EC39}"/>
              </a:ext>
            </a:extLst>
          </p:cNvPr>
          <p:cNvSpPr/>
          <p:nvPr/>
        </p:nvSpPr>
        <p:spPr>
          <a:xfrm>
            <a:off x="8152986" y="1306361"/>
            <a:ext cx="2206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539 </a:t>
            </a:r>
            <a:r>
              <a:rPr lang="ru-RU" b="1" dirty="0" err="1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тыс.человек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65DB3CC-3832-ED42-B374-C0625825EC39}"/>
              </a:ext>
            </a:extLst>
          </p:cNvPr>
          <p:cNvSpPr/>
          <p:nvPr/>
        </p:nvSpPr>
        <p:spPr>
          <a:xfrm>
            <a:off x="7751551" y="3283398"/>
            <a:ext cx="3174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17,7% экономически активного населения</a:t>
            </a:r>
            <a:endParaRPr lang="x-none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Группа">
            <a:extLst>
              <a:ext uri="{FF2B5EF4-FFF2-40B4-BE49-F238E27FC236}">
                <a16:creationId xmlns:a16="http://schemas.microsoft.com/office/drawing/2014/main" id="{3903CFC3-B73F-5A40-A99C-77155BC42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2990" y="3184624"/>
            <a:ext cx="707886" cy="707886"/>
          </a:xfrm>
          <a:prstGeom prst="rect">
            <a:avLst/>
          </a:prstGeom>
        </p:spPr>
      </p:pic>
      <p:pic>
        <p:nvPicPr>
          <p:cNvPr id="27" name="Рисунок 26" descr="Группа">
            <a:extLst>
              <a:ext uri="{FF2B5EF4-FFF2-40B4-BE49-F238E27FC236}">
                <a16:creationId xmlns:a16="http://schemas.microsoft.com/office/drawing/2014/main" id="{3903CFC3-B73F-5A40-A99C-77155BC42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3133" y="3182973"/>
            <a:ext cx="707886" cy="707886"/>
          </a:xfrm>
          <a:prstGeom prst="rect">
            <a:avLst/>
          </a:prstGeom>
        </p:spPr>
      </p:pic>
      <p:pic>
        <p:nvPicPr>
          <p:cNvPr id="28" name="Рисунок 27" descr="Группа">
            <a:extLst>
              <a:ext uri="{FF2B5EF4-FFF2-40B4-BE49-F238E27FC236}">
                <a16:creationId xmlns:a16="http://schemas.microsoft.com/office/drawing/2014/main" id="{3903CFC3-B73F-5A40-A99C-77155BC42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1019" y="3821297"/>
            <a:ext cx="707886" cy="707886"/>
          </a:xfrm>
          <a:prstGeom prst="rect">
            <a:avLst/>
          </a:prstGeom>
        </p:spPr>
      </p:pic>
      <p:pic>
        <p:nvPicPr>
          <p:cNvPr id="29" name="Рисунок 28" descr="Группа">
            <a:extLst>
              <a:ext uri="{FF2B5EF4-FFF2-40B4-BE49-F238E27FC236}">
                <a16:creationId xmlns:a16="http://schemas.microsoft.com/office/drawing/2014/main" id="{3903CFC3-B73F-5A40-A99C-77155BC42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1162" y="3814345"/>
            <a:ext cx="707886" cy="70788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87F0130-B4B2-497A-989B-B779F674F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2966" y="6469949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1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0"/>
            <a:ext cx="12192000" cy="93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endParaRPr lang="ru-RU" alt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6C9A10-0F1B-6147-A75F-3884F4EFA81F}"/>
              </a:ext>
            </a:extLst>
          </p:cNvPr>
          <p:cNvSpPr/>
          <p:nvPr/>
        </p:nvSpPr>
        <p:spPr>
          <a:xfrm>
            <a:off x="225397" y="205488"/>
            <a:ext cx="12013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 образование в Санкт-Петербурге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31ACB60-0E23-1ED8-E474-1414F961CD8F}"/>
              </a:ext>
            </a:extLst>
          </p:cNvPr>
          <p:cNvSpPr/>
          <p:nvPr/>
        </p:nvSpPr>
        <p:spPr>
          <a:xfrm>
            <a:off x="7294641" y="2687869"/>
            <a:ext cx="3637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0FC78F5-8C96-037C-8FE8-B40380B67BC8}"/>
              </a:ext>
            </a:extLst>
          </p:cNvPr>
          <p:cNvSpPr/>
          <p:nvPr/>
        </p:nvSpPr>
        <p:spPr>
          <a:xfrm>
            <a:off x="274824" y="2491268"/>
            <a:ext cx="2851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заведений  для подготовки кадров со средним профессиональным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078E239-AC1F-CEBC-DF49-FDC70D9D9BDC}"/>
              </a:ext>
            </a:extLst>
          </p:cNvPr>
          <p:cNvSpPr/>
          <p:nvPr/>
        </p:nvSpPr>
        <p:spPr>
          <a:xfrm>
            <a:off x="6003133" y="3099324"/>
            <a:ext cx="2851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образовательные организации 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D51E3ACA-F9D4-70D3-4D28-9B50EFBD1EFF}"/>
              </a:ext>
            </a:extLst>
          </p:cNvPr>
          <p:cNvSpPr/>
          <p:nvPr/>
        </p:nvSpPr>
        <p:spPr>
          <a:xfrm>
            <a:off x="8774904" y="2677530"/>
            <a:ext cx="2851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вуз, реализующий программы подготовки специалистов среднего звена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078E239-AC1F-CEBC-DF49-FDC70D9D9BDC}"/>
              </a:ext>
            </a:extLst>
          </p:cNvPr>
          <p:cNvSpPr/>
          <p:nvPr/>
        </p:nvSpPr>
        <p:spPr>
          <a:xfrm>
            <a:off x="3613422" y="4150779"/>
            <a:ext cx="3475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специальности</a:t>
            </a:r>
            <a:endParaRPr lang="x-none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34"/>
          <p:cNvSpPr/>
          <p:nvPr/>
        </p:nvSpPr>
        <p:spPr>
          <a:xfrm>
            <a:off x="1193523" y="1285296"/>
            <a:ext cx="924598" cy="984567"/>
          </a:xfrm>
          <a:custGeom>
            <a:avLst/>
            <a:gdLst/>
            <a:ahLst/>
            <a:cxnLst/>
            <a:rect l="l" t="t" r="r" b="b"/>
            <a:pathLst>
              <a:path w="1160145" h="1188720">
                <a:moveTo>
                  <a:pt x="1159764" y="594360"/>
                </a:moveTo>
                <a:lnTo>
                  <a:pt x="1157841" y="643112"/>
                </a:lnTo>
                <a:lnTo>
                  <a:pt x="1152175" y="690777"/>
                </a:lnTo>
                <a:lnTo>
                  <a:pt x="1142913" y="737204"/>
                </a:lnTo>
                <a:lnTo>
                  <a:pt x="1130204" y="782238"/>
                </a:lnTo>
                <a:lnTo>
                  <a:pt x="1114198" y="825728"/>
                </a:lnTo>
                <a:lnTo>
                  <a:pt x="1095045" y="867519"/>
                </a:lnTo>
                <a:lnTo>
                  <a:pt x="1072892" y="907460"/>
                </a:lnTo>
                <a:lnTo>
                  <a:pt x="1047890" y="945398"/>
                </a:lnTo>
                <a:lnTo>
                  <a:pt x="1020187" y="981179"/>
                </a:lnTo>
                <a:lnTo>
                  <a:pt x="989933" y="1014650"/>
                </a:lnTo>
                <a:lnTo>
                  <a:pt x="957276" y="1045659"/>
                </a:lnTo>
                <a:lnTo>
                  <a:pt x="922367" y="1074054"/>
                </a:lnTo>
                <a:lnTo>
                  <a:pt x="885354" y="1099680"/>
                </a:lnTo>
                <a:lnTo>
                  <a:pt x="846386" y="1122385"/>
                </a:lnTo>
                <a:lnTo>
                  <a:pt x="805612" y="1142017"/>
                </a:lnTo>
                <a:lnTo>
                  <a:pt x="763182" y="1158422"/>
                </a:lnTo>
                <a:lnTo>
                  <a:pt x="719245" y="1171448"/>
                </a:lnTo>
                <a:lnTo>
                  <a:pt x="673950" y="1180941"/>
                </a:lnTo>
                <a:lnTo>
                  <a:pt x="627445" y="1186749"/>
                </a:lnTo>
                <a:lnTo>
                  <a:pt x="579882" y="1188719"/>
                </a:lnTo>
                <a:lnTo>
                  <a:pt x="532318" y="1186749"/>
                </a:lnTo>
                <a:lnTo>
                  <a:pt x="485813" y="1180941"/>
                </a:lnTo>
                <a:lnTo>
                  <a:pt x="440518" y="1171448"/>
                </a:lnTo>
                <a:lnTo>
                  <a:pt x="396581" y="1158422"/>
                </a:lnTo>
                <a:lnTo>
                  <a:pt x="354151" y="1142017"/>
                </a:lnTo>
                <a:lnTo>
                  <a:pt x="313377" y="1122385"/>
                </a:lnTo>
                <a:lnTo>
                  <a:pt x="274409" y="1099680"/>
                </a:lnTo>
                <a:lnTo>
                  <a:pt x="237396" y="1074054"/>
                </a:lnTo>
                <a:lnTo>
                  <a:pt x="202487" y="1045659"/>
                </a:lnTo>
                <a:lnTo>
                  <a:pt x="169830" y="1014650"/>
                </a:lnTo>
                <a:lnTo>
                  <a:pt x="139576" y="981179"/>
                </a:lnTo>
                <a:lnTo>
                  <a:pt x="111873" y="945398"/>
                </a:lnTo>
                <a:lnTo>
                  <a:pt x="86871" y="907460"/>
                </a:lnTo>
                <a:lnTo>
                  <a:pt x="64718" y="867519"/>
                </a:lnTo>
                <a:lnTo>
                  <a:pt x="45565" y="825728"/>
                </a:lnTo>
                <a:lnTo>
                  <a:pt x="29559" y="782238"/>
                </a:lnTo>
                <a:lnTo>
                  <a:pt x="16850" y="737204"/>
                </a:lnTo>
                <a:lnTo>
                  <a:pt x="7588" y="690777"/>
                </a:lnTo>
                <a:lnTo>
                  <a:pt x="1922" y="643112"/>
                </a:lnTo>
                <a:lnTo>
                  <a:pt x="0" y="594360"/>
                </a:lnTo>
                <a:lnTo>
                  <a:pt x="1922" y="545607"/>
                </a:lnTo>
                <a:lnTo>
                  <a:pt x="7588" y="497942"/>
                </a:lnTo>
                <a:lnTo>
                  <a:pt x="16850" y="451515"/>
                </a:lnTo>
                <a:lnTo>
                  <a:pt x="29559" y="406481"/>
                </a:lnTo>
                <a:lnTo>
                  <a:pt x="45565" y="362991"/>
                </a:lnTo>
                <a:lnTo>
                  <a:pt x="64718" y="321200"/>
                </a:lnTo>
                <a:lnTo>
                  <a:pt x="86871" y="281259"/>
                </a:lnTo>
                <a:lnTo>
                  <a:pt x="111873" y="243321"/>
                </a:lnTo>
                <a:lnTo>
                  <a:pt x="139576" y="207540"/>
                </a:lnTo>
                <a:lnTo>
                  <a:pt x="169830" y="174069"/>
                </a:lnTo>
                <a:lnTo>
                  <a:pt x="202487" y="143060"/>
                </a:lnTo>
                <a:lnTo>
                  <a:pt x="237396" y="114665"/>
                </a:lnTo>
                <a:lnTo>
                  <a:pt x="274409" y="89039"/>
                </a:lnTo>
                <a:lnTo>
                  <a:pt x="313377" y="66334"/>
                </a:lnTo>
                <a:lnTo>
                  <a:pt x="354151" y="46702"/>
                </a:lnTo>
                <a:lnTo>
                  <a:pt x="396581" y="30297"/>
                </a:lnTo>
                <a:lnTo>
                  <a:pt x="440518" y="17271"/>
                </a:lnTo>
                <a:lnTo>
                  <a:pt x="485813" y="7778"/>
                </a:lnTo>
                <a:lnTo>
                  <a:pt x="532318" y="1970"/>
                </a:lnTo>
                <a:lnTo>
                  <a:pt x="579882" y="0"/>
                </a:lnTo>
                <a:lnTo>
                  <a:pt x="627445" y="1970"/>
                </a:lnTo>
                <a:lnTo>
                  <a:pt x="673950" y="7778"/>
                </a:lnTo>
                <a:lnTo>
                  <a:pt x="719245" y="17271"/>
                </a:lnTo>
                <a:lnTo>
                  <a:pt x="763182" y="30297"/>
                </a:lnTo>
                <a:lnTo>
                  <a:pt x="805612" y="46702"/>
                </a:lnTo>
                <a:lnTo>
                  <a:pt x="846386" y="66334"/>
                </a:lnTo>
                <a:lnTo>
                  <a:pt x="885354" y="89039"/>
                </a:lnTo>
                <a:lnTo>
                  <a:pt x="922367" y="114665"/>
                </a:lnTo>
                <a:lnTo>
                  <a:pt x="957276" y="143060"/>
                </a:lnTo>
                <a:lnTo>
                  <a:pt x="989933" y="174069"/>
                </a:lnTo>
                <a:lnTo>
                  <a:pt x="1020187" y="207540"/>
                </a:lnTo>
                <a:lnTo>
                  <a:pt x="1047890" y="243321"/>
                </a:lnTo>
                <a:lnTo>
                  <a:pt x="1072892" y="281259"/>
                </a:lnTo>
                <a:lnTo>
                  <a:pt x="1095045" y="321200"/>
                </a:lnTo>
                <a:lnTo>
                  <a:pt x="1114198" y="362991"/>
                </a:lnTo>
                <a:lnTo>
                  <a:pt x="1130204" y="406481"/>
                </a:lnTo>
                <a:lnTo>
                  <a:pt x="1142913" y="451515"/>
                </a:lnTo>
                <a:lnTo>
                  <a:pt x="1152175" y="497942"/>
                </a:lnTo>
                <a:lnTo>
                  <a:pt x="1157841" y="545607"/>
                </a:lnTo>
                <a:lnTo>
                  <a:pt x="1159764" y="594360"/>
                </a:lnTo>
                <a:close/>
              </a:path>
            </a:pathLst>
          </a:custGeom>
          <a:ln w="502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25397" y="4071268"/>
            <a:ext cx="11472333" cy="2494574"/>
          </a:xfrm>
          <a:prstGeom prst="rect">
            <a:avLst/>
          </a:prstGeom>
          <a:noFill/>
          <a:ln w="28575" cap="flat" cmpd="sng" algn="ctr">
            <a:solidFill>
              <a:srgbClr val="FFC000">
                <a:lumMod val="7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877714" y="1030784"/>
            <a:ext cx="1556737" cy="1548845"/>
            <a:chOff x="1267175" y="3671548"/>
            <a:chExt cx="2110841" cy="2110841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1267175" y="3671548"/>
              <a:ext cx="2110841" cy="2110841"/>
              <a:chOff x="1214846" y="3806282"/>
              <a:chExt cx="2110841" cy="2110841"/>
            </a:xfrm>
          </p:grpSpPr>
          <p:sp>
            <p:nvSpPr>
              <p:cNvPr id="44" name="Oval 6"/>
              <p:cNvSpPr/>
              <p:nvPr/>
            </p:nvSpPr>
            <p:spPr>
              <a:xfrm>
                <a:off x="1214846" y="3806282"/>
                <a:ext cx="2110841" cy="2110841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360273" y="4464768"/>
                <a:ext cx="1791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solidFill>
                      <a:srgbClr val="001F5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113</a:t>
                </a:r>
              </a:p>
            </p:txBody>
          </p:sp>
        </p:grpSp>
        <p:sp>
          <p:nvSpPr>
            <p:cNvPr id="43" name="object 34"/>
            <p:cNvSpPr/>
            <p:nvPr/>
          </p:nvSpPr>
          <p:spPr>
            <a:xfrm>
              <a:off x="1366016" y="3783974"/>
              <a:ext cx="1903627" cy="1919333"/>
            </a:xfrm>
            <a:custGeom>
              <a:avLst/>
              <a:gdLst/>
              <a:ahLst/>
              <a:cxnLst/>
              <a:rect l="l" t="t" r="r" b="b"/>
              <a:pathLst>
                <a:path w="1160145" h="1188720">
                  <a:moveTo>
                    <a:pt x="1159764" y="594360"/>
                  </a:moveTo>
                  <a:lnTo>
                    <a:pt x="1157841" y="643112"/>
                  </a:lnTo>
                  <a:lnTo>
                    <a:pt x="1152175" y="690777"/>
                  </a:lnTo>
                  <a:lnTo>
                    <a:pt x="1142913" y="737204"/>
                  </a:lnTo>
                  <a:lnTo>
                    <a:pt x="1130204" y="782238"/>
                  </a:lnTo>
                  <a:lnTo>
                    <a:pt x="1114198" y="825728"/>
                  </a:lnTo>
                  <a:lnTo>
                    <a:pt x="1095045" y="867519"/>
                  </a:lnTo>
                  <a:lnTo>
                    <a:pt x="1072892" y="907460"/>
                  </a:lnTo>
                  <a:lnTo>
                    <a:pt x="1047890" y="945398"/>
                  </a:lnTo>
                  <a:lnTo>
                    <a:pt x="1020187" y="981179"/>
                  </a:lnTo>
                  <a:lnTo>
                    <a:pt x="989933" y="1014650"/>
                  </a:lnTo>
                  <a:lnTo>
                    <a:pt x="957276" y="1045659"/>
                  </a:lnTo>
                  <a:lnTo>
                    <a:pt x="922367" y="1074054"/>
                  </a:lnTo>
                  <a:lnTo>
                    <a:pt x="885354" y="1099680"/>
                  </a:lnTo>
                  <a:lnTo>
                    <a:pt x="846386" y="1122385"/>
                  </a:lnTo>
                  <a:lnTo>
                    <a:pt x="805612" y="1142017"/>
                  </a:lnTo>
                  <a:lnTo>
                    <a:pt x="763182" y="1158422"/>
                  </a:lnTo>
                  <a:lnTo>
                    <a:pt x="719245" y="1171448"/>
                  </a:lnTo>
                  <a:lnTo>
                    <a:pt x="673950" y="1180941"/>
                  </a:lnTo>
                  <a:lnTo>
                    <a:pt x="627445" y="1186749"/>
                  </a:lnTo>
                  <a:lnTo>
                    <a:pt x="579882" y="1188719"/>
                  </a:lnTo>
                  <a:lnTo>
                    <a:pt x="532318" y="1186749"/>
                  </a:lnTo>
                  <a:lnTo>
                    <a:pt x="485813" y="1180941"/>
                  </a:lnTo>
                  <a:lnTo>
                    <a:pt x="440518" y="1171448"/>
                  </a:lnTo>
                  <a:lnTo>
                    <a:pt x="396581" y="1158422"/>
                  </a:lnTo>
                  <a:lnTo>
                    <a:pt x="354151" y="1142017"/>
                  </a:lnTo>
                  <a:lnTo>
                    <a:pt x="313377" y="1122385"/>
                  </a:lnTo>
                  <a:lnTo>
                    <a:pt x="274409" y="1099680"/>
                  </a:lnTo>
                  <a:lnTo>
                    <a:pt x="237396" y="1074054"/>
                  </a:lnTo>
                  <a:lnTo>
                    <a:pt x="202487" y="1045659"/>
                  </a:lnTo>
                  <a:lnTo>
                    <a:pt x="169830" y="1014650"/>
                  </a:lnTo>
                  <a:lnTo>
                    <a:pt x="139576" y="981179"/>
                  </a:lnTo>
                  <a:lnTo>
                    <a:pt x="111873" y="945398"/>
                  </a:lnTo>
                  <a:lnTo>
                    <a:pt x="86871" y="907460"/>
                  </a:lnTo>
                  <a:lnTo>
                    <a:pt x="64718" y="867519"/>
                  </a:lnTo>
                  <a:lnTo>
                    <a:pt x="45565" y="825728"/>
                  </a:lnTo>
                  <a:lnTo>
                    <a:pt x="29559" y="782238"/>
                  </a:lnTo>
                  <a:lnTo>
                    <a:pt x="16850" y="737204"/>
                  </a:lnTo>
                  <a:lnTo>
                    <a:pt x="7588" y="690777"/>
                  </a:lnTo>
                  <a:lnTo>
                    <a:pt x="1922" y="643112"/>
                  </a:lnTo>
                  <a:lnTo>
                    <a:pt x="0" y="594360"/>
                  </a:lnTo>
                  <a:lnTo>
                    <a:pt x="1922" y="545607"/>
                  </a:lnTo>
                  <a:lnTo>
                    <a:pt x="7588" y="497942"/>
                  </a:lnTo>
                  <a:lnTo>
                    <a:pt x="16850" y="451515"/>
                  </a:lnTo>
                  <a:lnTo>
                    <a:pt x="29559" y="406481"/>
                  </a:lnTo>
                  <a:lnTo>
                    <a:pt x="45565" y="362991"/>
                  </a:lnTo>
                  <a:lnTo>
                    <a:pt x="64718" y="321200"/>
                  </a:lnTo>
                  <a:lnTo>
                    <a:pt x="86871" y="281259"/>
                  </a:lnTo>
                  <a:lnTo>
                    <a:pt x="111873" y="243321"/>
                  </a:lnTo>
                  <a:lnTo>
                    <a:pt x="139576" y="207540"/>
                  </a:lnTo>
                  <a:lnTo>
                    <a:pt x="169830" y="174069"/>
                  </a:lnTo>
                  <a:lnTo>
                    <a:pt x="202487" y="143060"/>
                  </a:lnTo>
                  <a:lnTo>
                    <a:pt x="237396" y="114665"/>
                  </a:lnTo>
                  <a:lnTo>
                    <a:pt x="274409" y="89039"/>
                  </a:lnTo>
                  <a:lnTo>
                    <a:pt x="313377" y="66334"/>
                  </a:lnTo>
                  <a:lnTo>
                    <a:pt x="354151" y="46702"/>
                  </a:lnTo>
                  <a:lnTo>
                    <a:pt x="396581" y="30297"/>
                  </a:lnTo>
                  <a:lnTo>
                    <a:pt x="440518" y="17271"/>
                  </a:lnTo>
                  <a:lnTo>
                    <a:pt x="485813" y="7778"/>
                  </a:lnTo>
                  <a:lnTo>
                    <a:pt x="532318" y="1970"/>
                  </a:lnTo>
                  <a:lnTo>
                    <a:pt x="579882" y="0"/>
                  </a:lnTo>
                  <a:lnTo>
                    <a:pt x="627445" y="1970"/>
                  </a:lnTo>
                  <a:lnTo>
                    <a:pt x="673950" y="7778"/>
                  </a:lnTo>
                  <a:lnTo>
                    <a:pt x="719245" y="17271"/>
                  </a:lnTo>
                  <a:lnTo>
                    <a:pt x="763182" y="30297"/>
                  </a:lnTo>
                  <a:lnTo>
                    <a:pt x="805612" y="46702"/>
                  </a:lnTo>
                  <a:lnTo>
                    <a:pt x="846386" y="66334"/>
                  </a:lnTo>
                  <a:lnTo>
                    <a:pt x="885354" y="89039"/>
                  </a:lnTo>
                  <a:lnTo>
                    <a:pt x="922367" y="114665"/>
                  </a:lnTo>
                  <a:lnTo>
                    <a:pt x="957276" y="143060"/>
                  </a:lnTo>
                  <a:lnTo>
                    <a:pt x="989933" y="174069"/>
                  </a:lnTo>
                  <a:lnTo>
                    <a:pt x="1020187" y="207540"/>
                  </a:lnTo>
                  <a:lnTo>
                    <a:pt x="1047890" y="243321"/>
                  </a:lnTo>
                  <a:lnTo>
                    <a:pt x="1072892" y="281259"/>
                  </a:lnTo>
                  <a:lnTo>
                    <a:pt x="1095045" y="321200"/>
                  </a:lnTo>
                  <a:lnTo>
                    <a:pt x="1114198" y="362991"/>
                  </a:lnTo>
                  <a:lnTo>
                    <a:pt x="1130204" y="406481"/>
                  </a:lnTo>
                  <a:lnTo>
                    <a:pt x="1142913" y="451515"/>
                  </a:lnTo>
                  <a:lnTo>
                    <a:pt x="1152175" y="497942"/>
                  </a:lnTo>
                  <a:lnTo>
                    <a:pt x="1157841" y="545607"/>
                  </a:lnTo>
                  <a:lnTo>
                    <a:pt x="1159764" y="594360"/>
                  </a:lnTo>
                  <a:close/>
                </a:path>
              </a:pathLst>
            </a:custGeom>
            <a:ln w="502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600508" y="1362070"/>
            <a:ext cx="1510994" cy="1596308"/>
            <a:chOff x="1267175" y="3671548"/>
            <a:chExt cx="2110841" cy="2110841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1267175" y="3671548"/>
              <a:ext cx="2110841" cy="2110841"/>
              <a:chOff x="1214846" y="3806282"/>
              <a:chExt cx="2110841" cy="2110841"/>
            </a:xfrm>
          </p:grpSpPr>
          <p:sp>
            <p:nvSpPr>
              <p:cNvPr id="49" name="Oval 6"/>
              <p:cNvSpPr/>
              <p:nvPr/>
            </p:nvSpPr>
            <p:spPr>
              <a:xfrm>
                <a:off x="1214846" y="3806282"/>
                <a:ext cx="2110841" cy="2110841"/>
              </a:xfrm>
              <a:prstGeom prst="ellipse">
                <a:avLst/>
              </a:prstGeom>
              <a:solidFill>
                <a:schemeClr val="accent2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380442" y="4422269"/>
                <a:ext cx="1791375" cy="83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solidFill>
                      <a:srgbClr val="001F5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82</a:t>
                </a:r>
              </a:p>
            </p:txBody>
          </p:sp>
        </p:grpSp>
        <p:sp>
          <p:nvSpPr>
            <p:cNvPr id="48" name="object 34"/>
            <p:cNvSpPr/>
            <p:nvPr/>
          </p:nvSpPr>
          <p:spPr>
            <a:xfrm>
              <a:off x="1366016" y="3783974"/>
              <a:ext cx="1903627" cy="1919333"/>
            </a:xfrm>
            <a:custGeom>
              <a:avLst/>
              <a:gdLst/>
              <a:ahLst/>
              <a:cxnLst/>
              <a:rect l="l" t="t" r="r" b="b"/>
              <a:pathLst>
                <a:path w="1160145" h="1188720">
                  <a:moveTo>
                    <a:pt x="1159764" y="594360"/>
                  </a:moveTo>
                  <a:lnTo>
                    <a:pt x="1157841" y="643112"/>
                  </a:lnTo>
                  <a:lnTo>
                    <a:pt x="1152175" y="690777"/>
                  </a:lnTo>
                  <a:lnTo>
                    <a:pt x="1142913" y="737204"/>
                  </a:lnTo>
                  <a:lnTo>
                    <a:pt x="1130204" y="782238"/>
                  </a:lnTo>
                  <a:lnTo>
                    <a:pt x="1114198" y="825728"/>
                  </a:lnTo>
                  <a:lnTo>
                    <a:pt x="1095045" y="867519"/>
                  </a:lnTo>
                  <a:lnTo>
                    <a:pt x="1072892" y="907460"/>
                  </a:lnTo>
                  <a:lnTo>
                    <a:pt x="1047890" y="945398"/>
                  </a:lnTo>
                  <a:lnTo>
                    <a:pt x="1020187" y="981179"/>
                  </a:lnTo>
                  <a:lnTo>
                    <a:pt x="989933" y="1014650"/>
                  </a:lnTo>
                  <a:lnTo>
                    <a:pt x="957276" y="1045659"/>
                  </a:lnTo>
                  <a:lnTo>
                    <a:pt x="922367" y="1074054"/>
                  </a:lnTo>
                  <a:lnTo>
                    <a:pt x="885354" y="1099680"/>
                  </a:lnTo>
                  <a:lnTo>
                    <a:pt x="846386" y="1122385"/>
                  </a:lnTo>
                  <a:lnTo>
                    <a:pt x="805612" y="1142017"/>
                  </a:lnTo>
                  <a:lnTo>
                    <a:pt x="763182" y="1158422"/>
                  </a:lnTo>
                  <a:lnTo>
                    <a:pt x="719245" y="1171448"/>
                  </a:lnTo>
                  <a:lnTo>
                    <a:pt x="673950" y="1180941"/>
                  </a:lnTo>
                  <a:lnTo>
                    <a:pt x="627445" y="1186749"/>
                  </a:lnTo>
                  <a:lnTo>
                    <a:pt x="579882" y="1188719"/>
                  </a:lnTo>
                  <a:lnTo>
                    <a:pt x="532318" y="1186749"/>
                  </a:lnTo>
                  <a:lnTo>
                    <a:pt x="485813" y="1180941"/>
                  </a:lnTo>
                  <a:lnTo>
                    <a:pt x="440518" y="1171448"/>
                  </a:lnTo>
                  <a:lnTo>
                    <a:pt x="396581" y="1158422"/>
                  </a:lnTo>
                  <a:lnTo>
                    <a:pt x="354151" y="1142017"/>
                  </a:lnTo>
                  <a:lnTo>
                    <a:pt x="313377" y="1122385"/>
                  </a:lnTo>
                  <a:lnTo>
                    <a:pt x="274409" y="1099680"/>
                  </a:lnTo>
                  <a:lnTo>
                    <a:pt x="237396" y="1074054"/>
                  </a:lnTo>
                  <a:lnTo>
                    <a:pt x="202487" y="1045659"/>
                  </a:lnTo>
                  <a:lnTo>
                    <a:pt x="169830" y="1014650"/>
                  </a:lnTo>
                  <a:lnTo>
                    <a:pt x="139576" y="981179"/>
                  </a:lnTo>
                  <a:lnTo>
                    <a:pt x="111873" y="945398"/>
                  </a:lnTo>
                  <a:lnTo>
                    <a:pt x="86871" y="907460"/>
                  </a:lnTo>
                  <a:lnTo>
                    <a:pt x="64718" y="867519"/>
                  </a:lnTo>
                  <a:lnTo>
                    <a:pt x="45565" y="825728"/>
                  </a:lnTo>
                  <a:lnTo>
                    <a:pt x="29559" y="782238"/>
                  </a:lnTo>
                  <a:lnTo>
                    <a:pt x="16850" y="737204"/>
                  </a:lnTo>
                  <a:lnTo>
                    <a:pt x="7588" y="690777"/>
                  </a:lnTo>
                  <a:lnTo>
                    <a:pt x="1922" y="643112"/>
                  </a:lnTo>
                  <a:lnTo>
                    <a:pt x="0" y="594360"/>
                  </a:lnTo>
                  <a:lnTo>
                    <a:pt x="1922" y="545607"/>
                  </a:lnTo>
                  <a:lnTo>
                    <a:pt x="7588" y="497942"/>
                  </a:lnTo>
                  <a:lnTo>
                    <a:pt x="16850" y="451515"/>
                  </a:lnTo>
                  <a:lnTo>
                    <a:pt x="29559" y="406481"/>
                  </a:lnTo>
                  <a:lnTo>
                    <a:pt x="45565" y="362991"/>
                  </a:lnTo>
                  <a:lnTo>
                    <a:pt x="64718" y="321200"/>
                  </a:lnTo>
                  <a:lnTo>
                    <a:pt x="86871" y="281259"/>
                  </a:lnTo>
                  <a:lnTo>
                    <a:pt x="111873" y="243321"/>
                  </a:lnTo>
                  <a:lnTo>
                    <a:pt x="139576" y="207540"/>
                  </a:lnTo>
                  <a:lnTo>
                    <a:pt x="169830" y="174069"/>
                  </a:lnTo>
                  <a:lnTo>
                    <a:pt x="202487" y="143060"/>
                  </a:lnTo>
                  <a:lnTo>
                    <a:pt x="237396" y="114665"/>
                  </a:lnTo>
                  <a:lnTo>
                    <a:pt x="274409" y="89039"/>
                  </a:lnTo>
                  <a:lnTo>
                    <a:pt x="313377" y="66334"/>
                  </a:lnTo>
                  <a:lnTo>
                    <a:pt x="354151" y="46702"/>
                  </a:lnTo>
                  <a:lnTo>
                    <a:pt x="396581" y="30297"/>
                  </a:lnTo>
                  <a:lnTo>
                    <a:pt x="440518" y="17271"/>
                  </a:lnTo>
                  <a:lnTo>
                    <a:pt x="485813" y="7778"/>
                  </a:lnTo>
                  <a:lnTo>
                    <a:pt x="532318" y="1970"/>
                  </a:lnTo>
                  <a:lnTo>
                    <a:pt x="579882" y="0"/>
                  </a:lnTo>
                  <a:lnTo>
                    <a:pt x="627445" y="1970"/>
                  </a:lnTo>
                  <a:lnTo>
                    <a:pt x="673950" y="7778"/>
                  </a:lnTo>
                  <a:lnTo>
                    <a:pt x="719245" y="17271"/>
                  </a:lnTo>
                  <a:lnTo>
                    <a:pt x="763182" y="30297"/>
                  </a:lnTo>
                  <a:lnTo>
                    <a:pt x="805612" y="46702"/>
                  </a:lnTo>
                  <a:lnTo>
                    <a:pt x="846386" y="66334"/>
                  </a:lnTo>
                  <a:lnTo>
                    <a:pt x="885354" y="89039"/>
                  </a:lnTo>
                  <a:lnTo>
                    <a:pt x="922367" y="114665"/>
                  </a:lnTo>
                  <a:lnTo>
                    <a:pt x="957276" y="143060"/>
                  </a:lnTo>
                  <a:lnTo>
                    <a:pt x="989933" y="174069"/>
                  </a:lnTo>
                  <a:lnTo>
                    <a:pt x="1020187" y="207540"/>
                  </a:lnTo>
                  <a:lnTo>
                    <a:pt x="1047890" y="243321"/>
                  </a:lnTo>
                  <a:lnTo>
                    <a:pt x="1072892" y="281259"/>
                  </a:lnTo>
                  <a:lnTo>
                    <a:pt x="1095045" y="321200"/>
                  </a:lnTo>
                  <a:lnTo>
                    <a:pt x="1114198" y="362991"/>
                  </a:lnTo>
                  <a:lnTo>
                    <a:pt x="1130204" y="406481"/>
                  </a:lnTo>
                  <a:lnTo>
                    <a:pt x="1142913" y="451515"/>
                  </a:lnTo>
                  <a:lnTo>
                    <a:pt x="1152175" y="497942"/>
                  </a:lnTo>
                  <a:lnTo>
                    <a:pt x="1157841" y="545607"/>
                  </a:lnTo>
                  <a:lnTo>
                    <a:pt x="1159764" y="594360"/>
                  </a:lnTo>
                  <a:close/>
                </a:path>
              </a:pathLst>
            </a:custGeom>
            <a:ln w="502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9475288" y="1281356"/>
            <a:ext cx="1398316" cy="1469496"/>
            <a:chOff x="1267175" y="3671548"/>
            <a:chExt cx="2110841" cy="2110841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1267175" y="3671548"/>
              <a:ext cx="2110841" cy="2110841"/>
              <a:chOff x="1214846" y="3806282"/>
              <a:chExt cx="2110841" cy="2110841"/>
            </a:xfrm>
          </p:grpSpPr>
          <p:sp>
            <p:nvSpPr>
              <p:cNvPr id="55" name="Oval 6"/>
              <p:cNvSpPr/>
              <p:nvPr/>
            </p:nvSpPr>
            <p:spPr>
              <a:xfrm>
                <a:off x="1214846" y="3806282"/>
                <a:ext cx="2110841" cy="21108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406797" y="4432044"/>
                <a:ext cx="1791375" cy="72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>
                    <a:solidFill>
                      <a:srgbClr val="001F5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</a:t>
                </a:r>
              </a:p>
            </p:txBody>
          </p:sp>
        </p:grpSp>
        <p:sp>
          <p:nvSpPr>
            <p:cNvPr id="54" name="object 34"/>
            <p:cNvSpPr/>
            <p:nvPr/>
          </p:nvSpPr>
          <p:spPr>
            <a:xfrm>
              <a:off x="1366016" y="3783974"/>
              <a:ext cx="1903627" cy="1919333"/>
            </a:xfrm>
            <a:custGeom>
              <a:avLst/>
              <a:gdLst/>
              <a:ahLst/>
              <a:cxnLst/>
              <a:rect l="l" t="t" r="r" b="b"/>
              <a:pathLst>
                <a:path w="1160145" h="1188720">
                  <a:moveTo>
                    <a:pt x="1159764" y="594360"/>
                  </a:moveTo>
                  <a:lnTo>
                    <a:pt x="1157841" y="643112"/>
                  </a:lnTo>
                  <a:lnTo>
                    <a:pt x="1152175" y="690777"/>
                  </a:lnTo>
                  <a:lnTo>
                    <a:pt x="1142913" y="737204"/>
                  </a:lnTo>
                  <a:lnTo>
                    <a:pt x="1130204" y="782238"/>
                  </a:lnTo>
                  <a:lnTo>
                    <a:pt x="1114198" y="825728"/>
                  </a:lnTo>
                  <a:lnTo>
                    <a:pt x="1095045" y="867519"/>
                  </a:lnTo>
                  <a:lnTo>
                    <a:pt x="1072892" y="907460"/>
                  </a:lnTo>
                  <a:lnTo>
                    <a:pt x="1047890" y="945398"/>
                  </a:lnTo>
                  <a:lnTo>
                    <a:pt x="1020187" y="981179"/>
                  </a:lnTo>
                  <a:lnTo>
                    <a:pt x="989933" y="1014650"/>
                  </a:lnTo>
                  <a:lnTo>
                    <a:pt x="957276" y="1045659"/>
                  </a:lnTo>
                  <a:lnTo>
                    <a:pt x="922367" y="1074054"/>
                  </a:lnTo>
                  <a:lnTo>
                    <a:pt x="885354" y="1099680"/>
                  </a:lnTo>
                  <a:lnTo>
                    <a:pt x="846386" y="1122385"/>
                  </a:lnTo>
                  <a:lnTo>
                    <a:pt x="805612" y="1142017"/>
                  </a:lnTo>
                  <a:lnTo>
                    <a:pt x="763182" y="1158422"/>
                  </a:lnTo>
                  <a:lnTo>
                    <a:pt x="719245" y="1171448"/>
                  </a:lnTo>
                  <a:lnTo>
                    <a:pt x="673950" y="1180941"/>
                  </a:lnTo>
                  <a:lnTo>
                    <a:pt x="627445" y="1186749"/>
                  </a:lnTo>
                  <a:lnTo>
                    <a:pt x="579882" y="1188719"/>
                  </a:lnTo>
                  <a:lnTo>
                    <a:pt x="532318" y="1186749"/>
                  </a:lnTo>
                  <a:lnTo>
                    <a:pt x="485813" y="1180941"/>
                  </a:lnTo>
                  <a:lnTo>
                    <a:pt x="440518" y="1171448"/>
                  </a:lnTo>
                  <a:lnTo>
                    <a:pt x="396581" y="1158422"/>
                  </a:lnTo>
                  <a:lnTo>
                    <a:pt x="354151" y="1142017"/>
                  </a:lnTo>
                  <a:lnTo>
                    <a:pt x="313377" y="1122385"/>
                  </a:lnTo>
                  <a:lnTo>
                    <a:pt x="274409" y="1099680"/>
                  </a:lnTo>
                  <a:lnTo>
                    <a:pt x="237396" y="1074054"/>
                  </a:lnTo>
                  <a:lnTo>
                    <a:pt x="202487" y="1045659"/>
                  </a:lnTo>
                  <a:lnTo>
                    <a:pt x="169830" y="1014650"/>
                  </a:lnTo>
                  <a:lnTo>
                    <a:pt x="139576" y="981179"/>
                  </a:lnTo>
                  <a:lnTo>
                    <a:pt x="111873" y="945398"/>
                  </a:lnTo>
                  <a:lnTo>
                    <a:pt x="86871" y="907460"/>
                  </a:lnTo>
                  <a:lnTo>
                    <a:pt x="64718" y="867519"/>
                  </a:lnTo>
                  <a:lnTo>
                    <a:pt x="45565" y="825728"/>
                  </a:lnTo>
                  <a:lnTo>
                    <a:pt x="29559" y="782238"/>
                  </a:lnTo>
                  <a:lnTo>
                    <a:pt x="16850" y="737204"/>
                  </a:lnTo>
                  <a:lnTo>
                    <a:pt x="7588" y="690777"/>
                  </a:lnTo>
                  <a:lnTo>
                    <a:pt x="1922" y="643112"/>
                  </a:lnTo>
                  <a:lnTo>
                    <a:pt x="0" y="594360"/>
                  </a:lnTo>
                  <a:lnTo>
                    <a:pt x="1922" y="545607"/>
                  </a:lnTo>
                  <a:lnTo>
                    <a:pt x="7588" y="497942"/>
                  </a:lnTo>
                  <a:lnTo>
                    <a:pt x="16850" y="451515"/>
                  </a:lnTo>
                  <a:lnTo>
                    <a:pt x="29559" y="406481"/>
                  </a:lnTo>
                  <a:lnTo>
                    <a:pt x="45565" y="362991"/>
                  </a:lnTo>
                  <a:lnTo>
                    <a:pt x="64718" y="321200"/>
                  </a:lnTo>
                  <a:lnTo>
                    <a:pt x="86871" y="281259"/>
                  </a:lnTo>
                  <a:lnTo>
                    <a:pt x="111873" y="243321"/>
                  </a:lnTo>
                  <a:lnTo>
                    <a:pt x="139576" y="207540"/>
                  </a:lnTo>
                  <a:lnTo>
                    <a:pt x="169830" y="174069"/>
                  </a:lnTo>
                  <a:lnTo>
                    <a:pt x="202487" y="143060"/>
                  </a:lnTo>
                  <a:lnTo>
                    <a:pt x="237396" y="114665"/>
                  </a:lnTo>
                  <a:lnTo>
                    <a:pt x="274409" y="89039"/>
                  </a:lnTo>
                  <a:lnTo>
                    <a:pt x="313377" y="66334"/>
                  </a:lnTo>
                  <a:lnTo>
                    <a:pt x="354151" y="46702"/>
                  </a:lnTo>
                  <a:lnTo>
                    <a:pt x="396581" y="30297"/>
                  </a:lnTo>
                  <a:lnTo>
                    <a:pt x="440518" y="17271"/>
                  </a:lnTo>
                  <a:lnTo>
                    <a:pt x="485813" y="7778"/>
                  </a:lnTo>
                  <a:lnTo>
                    <a:pt x="532318" y="1970"/>
                  </a:lnTo>
                  <a:lnTo>
                    <a:pt x="579882" y="0"/>
                  </a:lnTo>
                  <a:lnTo>
                    <a:pt x="627445" y="1970"/>
                  </a:lnTo>
                  <a:lnTo>
                    <a:pt x="673950" y="7778"/>
                  </a:lnTo>
                  <a:lnTo>
                    <a:pt x="719245" y="17271"/>
                  </a:lnTo>
                  <a:lnTo>
                    <a:pt x="763182" y="30297"/>
                  </a:lnTo>
                  <a:lnTo>
                    <a:pt x="805612" y="46702"/>
                  </a:lnTo>
                  <a:lnTo>
                    <a:pt x="846386" y="66334"/>
                  </a:lnTo>
                  <a:lnTo>
                    <a:pt x="885354" y="89039"/>
                  </a:lnTo>
                  <a:lnTo>
                    <a:pt x="922367" y="114665"/>
                  </a:lnTo>
                  <a:lnTo>
                    <a:pt x="957276" y="143060"/>
                  </a:lnTo>
                  <a:lnTo>
                    <a:pt x="989933" y="174069"/>
                  </a:lnTo>
                  <a:lnTo>
                    <a:pt x="1020187" y="207540"/>
                  </a:lnTo>
                  <a:lnTo>
                    <a:pt x="1047890" y="243321"/>
                  </a:lnTo>
                  <a:lnTo>
                    <a:pt x="1072892" y="281259"/>
                  </a:lnTo>
                  <a:lnTo>
                    <a:pt x="1095045" y="321200"/>
                  </a:lnTo>
                  <a:lnTo>
                    <a:pt x="1114198" y="362991"/>
                  </a:lnTo>
                  <a:lnTo>
                    <a:pt x="1130204" y="406481"/>
                  </a:lnTo>
                  <a:lnTo>
                    <a:pt x="1142913" y="451515"/>
                  </a:lnTo>
                  <a:lnTo>
                    <a:pt x="1152175" y="497942"/>
                  </a:lnTo>
                  <a:lnTo>
                    <a:pt x="1157841" y="545607"/>
                  </a:lnTo>
                  <a:lnTo>
                    <a:pt x="1159764" y="594360"/>
                  </a:lnTo>
                  <a:close/>
                </a:path>
              </a:pathLst>
            </a:custGeom>
            <a:ln w="502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83E661-62B6-41D9-9832-8F13954C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63" y="6464348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896511" y="1275792"/>
            <a:ext cx="3543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40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 тыс.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x-none" sz="40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630D3CD-A30E-882C-8FE3-502151F1F510}"/>
              </a:ext>
            </a:extLst>
          </p:cNvPr>
          <p:cNvSpPr/>
          <p:nvPr/>
        </p:nvSpPr>
        <p:spPr>
          <a:xfrm>
            <a:off x="3588425" y="1999954"/>
            <a:ext cx="2203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обучающихся в 2021/2022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A954FFD-D2C0-4CB8-8C2B-EEA915E45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48" t="21735" r="43084" b="31689"/>
          <a:stretch/>
        </p:blipFill>
        <p:spPr>
          <a:xfrm>
            <a:off x="721109" y="4259723"/>
            <a:ext cx="485742" cy="48958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86BB2E01-9FAC-DB40-D147-AC37E94442AB}"/>
              </a:ext>
            </a:extLst>
          </p:cNvPr>
          <p:cNvSpPr/>
          <p:nvPr/>
        </p:nvSpPr>
        <p:spPr>
          <a:xfrm>
            <a:off x="823661" y="4259723"/>
            <a:ext cx="21914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организаций </a:t>
            </a:r>
            <a:endParaRPr lang="x-none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86BB2E01-9FAC-DB40-D147-AC37E94442AB}"/>
              </a:ext>
            </a:extLst>
          </p:cNvPr>
          <p:cNvSpPr/>
          <p:nvPr/>
        </p:nvSpPr>
        <p:spPr>
          <a:xfrm>
            <a:off x="9996200" y="4480383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x-none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6BB2E01-9FAC-DB40-D147-AC37E94442AB}"/>
              </a:ext>
            </a:extLst>
          </p:cNvPr>
          <p:cNvSpPr/>
          <p:nvPr/>
        </p:nvSpPr>
        <p:spPr>
          <a:xfrm>
            <a:off x="7172937" y="443883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x-none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E078E239-AC1F-CEBC-DF49-FDC70D9D9BDC}"/>
              </a:ext>
            </a:extLst>
          </p:cNvPr>
          <p:cNvSpPr/>
          <p:nvPr/>
        </p:nvSpPr>
        <p:spPr>
          <a:xfrm>
            <a:off x="9390368" y="5397067"/>
            <a:ext cx="1909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структуре вузов</a:t>
            </a:r>
            <a:endParaRPr lang="x-none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078E239-AC1F-CEBC-DF49-FDC70D9D9BDC}"/>
              </a:ext>
            </a:extLst>
          </p:cNvPr>
          <p:cNvSpPr/>
          <p:nvPr/>
        </p:nvSpPr>
        <p:spPr>
          <a:xfrm>
            <a:off x="493657" y="5593248"/>
            <a:ext cx="2851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звена по техническим специальностям</a:t>
            </a:r>
            <a:endParaRPr lang="x-none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Левая фигурная скобка 72"/>
          <p:cNvSpPr/>
          <p:nvPr/>
        </p:nvSpPr>
        <p:spPr>
          <a:xfrm>
            <a:off x="5528150" y="4579578"/>
            <a:ext cx="703808" cy="1422980"/>
          </a:xfrm>
          <a:prstGeom prst="lef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078E239-AC1F-CEBC-DF49-FDC70D9D9BDC}"/>
              </a:ext>
            </a:extLst>
          </p:cNvPr>
          <p:cNvSpPr/>
          <p:nvPr/>
        </p:nvSpPr>
        <p:spPr>
          <a:xfrm>
            <a:off x="5978966" y="5348556"/>
            <a:ext cx="2851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образовательные организации </a:t>
            </a:r>
            <a:endParaRPr lang="x-non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6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tfnews.ru/data/images/20/20-151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68DC5E-36EC-4513-8FD6-2B9C50A3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6224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4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3E57447-06A5-4BF1-BC1D-57797040BC94}"/>
              </a:ext>
            </a:extLst>
          </p:cNvPr>
          <p:cNvSpPr/>
          <p:nvPr/>
        </p:nvSpPr>
        <p:spPr>
          <a:xfrm>
            <a:off x="-24716" y="0"/>
            <a:ext cx="12208477" cy="93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43048" y="-115726"/>
            <a:ext cx="11272947" cy="116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Подготовка специалистов СПО по отраслям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464381"/>
              </p:ext>
            </p:extLst>
          </p:nvPr>
        </p:nvGraphicFramePr>
        <p:xfrm>
          <a:off x="4996206" y="4266633"/>
          <a:ext cx="7082670" cy="2335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0641">
                  <a:extLst>
                    <a:ext uri="{9D8B030D-6E8A-4147-A177-3AD203B41FA5}">
                      <a16:colId xmlns:a16="http://schemas.microsoft.com/office/drawing/2014/main" val="2542794551"/>
                    </a:ext>
                  </a:extLst>
                </a:gridCol>
                <a:gridCol w="1231681">
                  <a:extLst>
                    <a:ext uri="{9D8B030D-6E8A-4147-A177-3AD203B41FA5}">
                      <a16:colId xmlns:a16="http://schemas.microsoft.com/office/drawing/2014/main" val="131416457"/>
                    </a:ext>
                  </a:extLst>
                </a:gridCol>
                <a:gridCol w="1231681">
                  <a:extLst>
                    <a:ext uri="{9D8B030D-6E8A-4147-A177-3AD203B41FA5}">
                      <a16:colId xmlns:a16="http://schemas.microsoft.com/office/drawing/2014/main" val="3449515130"/>
                    </a:ext>
                  </a:extLst>
                </a:gridCol>
                <a:gridCol w="1231014">
                  <a:extLst>
                    <a:ext uri="{9D8B030D-6E8A-4147-A177-3AD203B41FA5}">
                      <a16:colId xmlns:a16="http://schemas.microsoft.com/office/drawing/2014/main" val="3332814324"/>
                    </a:ext>
                  </a:extLst>
                </a:gridCol>
                <a:gridCol w="947653">
                  <a:extLst>
                    <a:ext uri="{9D8B030D-6E8A-4147-A177-3AD203B41FA5}">
                      <a16:colId xmlns:a16="http://schemas.microsoft.com/office/drawing/2014/main" val="3600718425"/>
                    </a:ext>
                  </a:extLst>
                </a:gridCol>
              </a:tblGrid>
              <a:tr h="70767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Динамика основных показателей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(технический профиль)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специальностям СПО в КНВШ и вузов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000227"/>
                  </a:ext>
                </a:extLst>
              </a:tr>
              <a:tr h="4069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Показатели, </a:t>
                      </a:r>
                      <a:r>
                        <a:rPr lang="ru-RU" sz="1200" dirty="0" smtClean="0">
                          <a:effectLst/>
                        </a:rPr>
                        <a:t> тыс. чел.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2016/2017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2018/2019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2021/2022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Прирост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5914854"/>
                  </a:ext>
                </a:extLst>
              </a:tr>
              <a:tr h="4069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Прием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+1,3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5717466"/>
                  </a:ext>
                </a:extLst>
              </a:tr>
              <a:tr h="4069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Контингент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44,4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48,2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+3,8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5413396"/>
                  </a:ext>
                </a:extLst>
              </a:tr>
              <a:tr h="4069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Выпуск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+0,9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1482488"/>
                  </a:ext>
                </a:extLst>
              </a:tr>
            </a:tbl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9ACFE1F-8A62-AC83-FA56-B823A71407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795852"/>
              </p:ext>
            </p:extLst>
          </p:nvPr>
        </p:nvGraphicFramePr>
        <p:xfrm>
          <a:off x="9426" y="932884"/>
          <a:ext cx="7654926" cy="333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"/>
          <a:stretch/>
        </p:blipFill>
        <p:spPr>
          <a:xfrm>
            <a:off x="137156" y="4293238"/>
            <a:ext cx="4027519" cy="2513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02" y="1042277"/>
            <a:ext cx="2336223" cy="31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1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tfnews.ru/data/images/20/20-151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7AFB8C-B898-406E-938F-65096D15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5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FB09DE1-E20F-4EF5-8A64-6A3EC2C53AF4}"/>
              </a:ext>
            </a:extLst>
          </p:cNvPr>
          <p:cNvSpPr/>
          <p:nvPr/>
        </p:nvSpPr>
        <p:spPr>
          <a:xfrm>
            <a:off x="-28910" y="-27047"/>
            <a:ext cx="12220910" cy="90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52681" y="-144463"/>
            <a:ext cx="8775031" cy="116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Финансирование </a:t>
            </a:r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 КНВШ</a:t>
            </a:r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8FE3F2-DC8F-4060-A6B6-A5D7368060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" y="927083"/>
            <a:ext cx="1267247" cy="1097269"/>
          </a:xfrm>
          <a:prstGeom prst="rect">
            <a:avLst/>
          </a:prstGeom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1319752" y="1137288"/>
          <a:ext cx="10397765" cy="523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594360" y="2675104"/>
            <a:ext cx="8931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+ 154,2 %</a:t>
            </a:r>
            <a:endParaRPr lang="ru-RU" sz="1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18676" y="4986242"/>
            <a:ext cx="85792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+ 276,9%</a:t>
            </a:r>
            <a:endParaRPr lang="ru-RU" sz="1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931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Заголовок 1"/>
          <p:cNvSpPr>
            <a:spLocks noGrp="1"/>
          </p:cNvSpPr>
          <p:nvPr>
            <p:ph type="title"/>
          </p:nvPr>
        </p:nvSpPr>
        <p:spPr>
          <a:xfrm>
            <a:off x="0" y="-18862"/>
            <a:ext cx="12192000" cy="907949"/>
          </a:xfr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НП «Образование» ГП РФ «Развитие образования»</a:t>
            </a:r>
            <a:b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ФП «Молодые профессионалы» (Повышение конкурентоспособности профессионального образования)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://www.petrocollege.ru/upload/petrocollegenew/information_system_133/6/0/2/item_6028/information_items_property_4865.jpg"/>
          <p:cNvSpPr>
            <a:spLocks noChangeAspect="1" noChangeArrowheads="1"/>
          </p:cNvSpPr>
          <p:nvPr/>
        </p:nvSpPr>
        <p:spPr bwMode="auto">
          <a:xfrm>
            <a:off x="155575" y="-1804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://www.petrocollege.ru/upload/petrocollegenew/information_system_133/6/0/2/item_6028/item_602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www.petrocollege.ru/upload/petrocollegenew/information_system_133/5/9/8/item_5983/item_598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93675" y="1873835"/>
            <a:ext cx="25928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«Корпоративная защита от внутренних угроз информационной безопасности»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«Сетевое и системное администрирование»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«Разработка мобильных приложений»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«Мобильная робототехника»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89652" y="5000126"/>
            <a:ext cx="2870535" cy="500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технический колледж управления и коммерции</a:t>
            </a:r>
          </a:p>
        </p:txBody>
      </p:sp>
      <p:sp>
        <p:nvSpPr>
          <p:cNvPr id="4" name="AutoShape 2" descr="https://sun9-85.userapi.com/sun9-26/impf/mAEwYrA3k_hUrpUv2mQDnPsDObx8BzWU9PTFQw/QRVhT75OrGU.jpg?size=1440x1920&amp;quality=96&amp;sign=76094b0355da506feffda2479d817169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99BD80-3167-DEAD-BFC5-3AF0BB348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6" y="3690961"/>
            <a:ext cx="1369323" cy="14714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81A0CD5-D0D4-EC2E-545A-EDE367300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33" y="3789863"/>
            <a:ext cx="1747231" cy="127360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7FB0215-9E5B-BD53-DEA4-D09466F4B530}"/>
              </a:ext>
            </a:extLst>
          </p:cNvPr>
          <p:cNvSpPr/>
          <p:nvPr/>
        </p:nvSpPr>
        <p:spPr>
          <a:xfrm>
            <a:off x="9789890" y="4228929"/>
            <a:ext cx="243154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управления городской средой, градостроительства и печати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7FCE73-B1F6-1D29-6F7F-59458AF8C9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00" y="2863221"/>
            <a:ext cx="1478926" cy="12457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4AF691-339F-F92A-0782-81F7270D733C}"/>
              </a:ext>
            </a:extLst>
          </p:cNvPr>
          <p:cNvSpPr txBox="1"/>
          <p:nvPr/>
        </p:nvSpPr>
        <p:spPr>
          <a:xfrm>
            <a:off x="10012444" y="1987210"/>
            <a:ext cx="2317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Геопространственные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«Ландшафтный дизайн»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4DC3371-451F-2E44-8B2E-CB074D99E613}"/>
              </a:ext>
            </a:extLst>
          </p:cNvPr>
          <p:cNvSpPr/>
          <p:nvPr/>
        </p:nvSpPr>
        <p:spPr>
          <a:xfrm>
            <a:off x="2745008" y="917218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x-none" sz="3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DC3371-451F-2E44-8B2E-CB074D99E613}"/>
              </a:ext>
            </a:extLst>
          </p:cNvPr>
          <p:cNvSpPr/>
          <p:nvPr/>
        </p:nvSpPr>
        <p:spPr>
          <a:xfrm>
            <a:off x="7263904" y="88908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x-none" sz="3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4DC3371-451F-2E44-8B2E-CB074D99E613}"/>
              </a:ext>
            </a:extLst>
          </p:cNvPr>
          <p:cNvSpPr/>
          <p:nvPr/>
        </p:nvSpPr>
        <p:spPr>
          <a:xfrm>
            <a:off x="10037188" y="92480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x-none" sz="3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935C90D-6FF6-EE44-8E2F-ED8671291649}"/>
              </a:ext>
            </a:extLst>
          </p:cNvPr>
          <p:cNvSpPr/>
          <p:nvPr/>
        </p:nvSpPr>
        <p:spPr>
          <a:xfrm>
            <a:off x="965681" y="1441373"/>
            <a:ext cx="1885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en-US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23,5 </a:t>
            </a:r>
            <a:r>
              <a:rPr lang="ru-RU" sz="1600" b="1" dirty="0" err="1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x-none" sz="1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935C90D-6FF6-EE44-8E2F-ED8671291649}"/>
              </a:ext>
            </a:extLst>
          </p:cNvPr>
          <p:cNvSpPr/>
          <p:nvPr/>
        </p:nvSpPr>
        <p:spPr>
          <a:xfrm>
            <a:off x="6980529" y="1402435"/>
            <a:ext cx="1833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32,5 </a:t>
            </a:r>
            <a:r>
              <a:rPr lang="ru-RU" sz="1600" b="1" dirty="0" err="1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x-none" sz="1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935C90D-6FF6-EE44-8E2F-ED8671291649}"/>
              </a:ext>
            </a:extLst>
          </p:cNvPr>
          <p:cNvSpPr/>
          <p:nvPr/>
        </p:nvSpPr>
        <p:spPr>
          <a:xfrm>
            <a:off x="9864184" y="1452224"/>
            <a:ext cx="1833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14,5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x-none" sz="1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113959" y="1986604"/>
            <a:ext cx="1136987" cy="1669654"/>
            <a:chOff x="2424328" y="3832587"/>
            <a:chExt cx="1136987" cy="1669654"/>
          </a:xfrm>
        </p:grpSpPr>
        <p:sp>
          <p:nvSpPr>
            <p:cNvPr id="32" name="Oval 6"/>
            <p:cNvSpPr/>
            <p:nvPr/>
          </p:nvSpPr>
          <p:spPr>
            <a:xfrm>
              <a:off x="2566978" y="3832587"/>
              <a:ext cx="894750" cy="836410"/>
            </a:xfrm>
            <a:prstGeom prst="ellipse">
              <a:avLst/>
            </a:pr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24328" y="3932581"/>
              <a:ext cx="11369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мастерских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141982" y="1913477"/>
            <a:ext cx="1124218" cy="1233937"/>
            <a:chOff x="2539267" y="3832587"/>
            <a:chExt cx="1030673" cy="1149936"/>
          </a:xfrm>
        </p:grpSpPr>
        <p:sp>
          <p:nvSpPr>
            <p:cNvPr id="35" name="Oval 6"/>
            <p:cNvSpPr/>
            <p:nvPr/>
          </p:nvSpPr>
          <p:spPr>
            <a:xfrm>
              <a:off x="2566978" y="3832587"/>
              <a:ext cx="894750" cy="836410"/>
            </a:xfrm>
            <a:prstGeom prst="ellipse">
              <a:avLst/>
            </a:pr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39267" y="3978637"/>
              <a:ext cx="1030673" cy="1003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1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мастерские</a:t>
              </a:r>
              <a:r>
                <a:rPr lang="ru-RU" sz="32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ru-RU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822973" y="1922678"/>
            <a:ext cx="23391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«Администрирование отеля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«Графический дизайн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экскурсионных услуг»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«Парикмахерское искусство»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9E409F6-8BF8-4D52-BE4A-A9C9DA918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605" y="6461414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6</a:t>
            </a:fld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935C90D-6FF6-EE44-8E2F-ED8671291649}"/>
              </a:ext>
            </a:extLst>
          </p:cNvPr>
          <p:cNvSpPr/>
          <p:nvPr/>
        </p:nvSpPr>
        <p:spPr>
          <a:xfrm>
            <a:off x="3853004" y="1452224"/>
            <a:ext cx="1885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en-US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60,7 </a:t>
            </a:r>
            <a:r>
              <a:rPr lang="ru-RU" sz="1600" b="1" dirty="0" err="1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x-none" sz="1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692395" y="1933698"/>
            <a:ext cx="28434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«Программные решения для бизнеса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и системное администрирование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мобильных приложений»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ИТ-решения для бизнеса на платформе «1С: Предприятие 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«Эксплуатация кабельных линий электропередачи» 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2748609" y="1901599"/>
            <a:ext cx="1142188" cy="1177212"/>
            <a:chOff x="2419128" y="3832587"/>
            <a:chExt cx="1142188" cy="1177212"/>
          </a:xfrm>
        </p:grpSpPr>
        <p:sp>
          <p:nvSpPr>
            <p:cNvPr id="40" name="Oval 6"/>
            <p:cNvSpPr/>
            <p:nvPr/>
          </p:nvSpPr>
          <p:spPr>
            <a:xfrm>
              <a:off x="2566978" y="3832587"/>
              <a:ext cx="894750" cy="836410"/>
            </a:xfrm>
            <a:prstGeom prst="ellipse">
              <a:avLst/>
            </a:pr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19128" y="3932581"/>
              <a:ext cx="1142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мастерских</a:t>
              </a:r>
              <a:r>
                <a:rPr kumimoji="0" lang="ru-RU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-130724" y="1871819"/>
            <a:ext cx="1229518" cy="1177212"/>
            <a:chOff x="2419128" y="3832587"/>
            <a:chExt cx="1229518" cy="1177212"/>
          </a:xfrm>
        </p:grpSpPr>
        <p:sp>
          <p:nvSpPr>
            <p:cNvPr id="43" name="Oval 6"/>
            <p:cNvSpPr/>
            <p:nvPr/>
          </p:nvSpPr>
          <p:spPr>
            <a:xfrm>
              <a:off x="2566978" y="3832587"/>
              <a:ext cx="894750" cy="836410"/>
            </a:xfrm>
            <a:prstGeom prst="ellipse">
              <a:avLst/>
            </a:pr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419128" y="3932581"/>
              <a:ext cx="1229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мастерских</a:t>
              </a:r>
              <a:r>
                <a:rPr kumimoji="0" lang="ru-RU" sz="3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ru-RU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50" y="4108972"/>
            <a:ext cx="2806453" cy="881561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965681" y="5975199"/>
            <a:ext cx="2870535" cy="5170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 млн. рублей</a:t>
            </a:r>
          </a:p>
          <a:p>
            <a:pPr algn="ctr">
              <a:lnSpc>
                <a:spcPct val="115000"/>
              </a:lnSpc>
            </a:pP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endParaRPr lang="ru-RU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393369" y="5993907"/>
            <a:ext cx="2870535" cy="5170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25,2 млн. рублей</a:t>
            </a:r>
          </a:p>
          <a:p>
            <a:pPr algn="ctr">
              <a:lnSpc>
                <a:spcPct val="115000"/>
              </a:lnSpc>
            </a:pP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Санкт-Петербурга</a:t>
            </a:r>
            <a:endParaRPr lang="ru-RU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403639" y="6043694"/>
            <a:ext cx="3267098" cy="5170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34,2 млн. рублей</a:t>
            </a:r>
          </a:p>
          <a:p>
            <a:pPr algn="ctr">
              <a:lnSpc>
                <a:spcPct val="115000"/>
              </a:lnSpc>
            </a:pP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финансовые средства ОО</a:t>
            </a:r>
            <a:endParaRPr lang="ru-RU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638549" y="5140932"/>
            <a:ext cx="5016702" cy="517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финансирования</a:t>
            </a:r>
          </a:p>
          <a:p>
            <a:pPr algn="ctr">
              <a:lnSpc>
                <a:spcPct val="115000"/>
              </a:lnSpc>
            </a:pP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131,2 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6139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 preferRelativeResize="0">
            <a:picLocks/>
          </p:cNvPicPr>
          <p:nvPr/>
        </p:nvPicPr>
        <p:blipFill rotWithShape="1">
          <a:blip r:embed="rId2"/>
          <a:srcRect l="-611" t="3372" r="11306" b="17544"/>
          <a:stretch/>
        </p:blipFill>
        <p:spPr>
          <a:xfrm>
            <a:off x="3883363" y="5090355"/>
            <a:ext cx="2955469" cy="1716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DEC2CB-720F-1145-9FC4-AFEEA398280A}"/>
              </a:ext>
            </a:extLst>
          </p:cNvPr>
          <p:cNvSpPr/>
          <p:nvPr/>
        </p:nvSpPr>
        <p:spPr>
          <a:xfrm>
            <a:off x="0" y="1845217"/>
            <a:ext cx="58508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prstClr val="black"/>
                </a:solidFill>
                <a:latin typeface="Calibri Light" panose="020F0302020204030204"/>
              </a:rPr>
              <a:t>		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60" b="16703"/>
          <a:stretch/>
        </p:blipFill>
        <p:spPr>
          <a:xfrm>
            <a:off x="6838832" y="4994755"/>
            <a:ext cx="5353168" cy="1863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/>
              <p14:cNvContentPartPr/>
              <p14:nvPr/>
            </p14:nvContentPartPr>
            <p14:xfrm>
              <a:off x="6489139" y="2812134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85899" y="2808894"/>
                <a:ext cx="6840" cy="68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174963"/>
              </p:ext>
            </p:extLst>
          </p:nvPr>
        </p:nvGraphicFramePr>
        <p:xfrm>
          <a:off x="1960530" y="1208976"/>
          <a:ext cx="7780714" cy="2675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8712">
                  <a:extLst>
                    <a:ext uri="{9D8B030D-6E8A-4147-A177-3AD203B41FA5}">
                      <a16:colId xmlns:a16="http://schemas.microsoft.com/office/drawing/2014/main" val="312728230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847117813"/>
                    </a:ext>
                  </a:extLst>
                </a:gridCol>
                <a:gridCol w="1088967">
                  <a:extLst>
                    <a:ext uri="{9D8B030D-6E8A-4147-A177-3AD203B41FA5}">
                      <a16:colId xmlns:a16="http://schemas.microsoft.com/office/drawing/2014/main" val="246579701"/>
                    </a:ext>
                  </a:extLst>
                </a:gridCol>
                <a:gridCol w="1088967">
                  <a:extLst>
                    <a:ext uri="{9D8B030D-6E8A-4147-A177-3AD203B41FA5}">
                      <a16:colId xmlns:a16="http://schemas.microsoft.com/office/drawing/2014/main" val="4098793638"/>
                    </a:ext>
                  </a:extLst>
                </a:gridCol>
                <a:gridCol w="1205348">
                  <a:extLst>
                    <a:ext uri="{9D8B030D-6E8A-4147-A177-3AD203B41FA5}">
                      <a16:colId xmlns:a16="http://schemas.microsoft.com/office/drawing/2014/main" val="1839725781"/>
                    </a:ext>
                  </a:extLst>
                </a:gridCol>
              </a:tblGrid>
              <a:tr h="374109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</a:rPr>
                        <a:t>Количество прошедших обучение, чел.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874455"/>
                  </a:ext>
                </a:extLst>
              </a:tr>
              <a:tr h="520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1F5F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579924"/>
                  </a:ext>
                </a:extLst>
              </a:tr>
              <a:tr h="440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</a:rPr>
                        <a:t>Повышение квалификации 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856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971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1075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1091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081444"/>
                  </a:ext>
                </a:extLst>
              </a:tr>
              <a:tr h="5975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</a:rPr>
                        <a:t>Профессиональная переподготовка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523465"/>
                  </a:ext>
                </a:extLst>
              </a:tr>
              <a:tr h="364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</a:rPr>
                        <a:t>Профессиональное обучение 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1499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1588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1577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1677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266986"/>
                  </a:ext>
                </a:extLst>
              </a:tr>
              <a:tr h="3785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</a:rPr>
                        <a:t>ИТОГО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2397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2612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2704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</a:rPr>
                        <a:t>2821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093452"/>
                  </a:ext>
                </a:extLst>
              </a:tr>
            </a:tbl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B273D34-333C-6648-AA19-A95369FEB8C8}"/>
              </a:ext>
            </a:extLst>
          </p:cNvPr>
          <p:cNvSpPr/>
          <p:nvPr/>
        </p:nvSpPr>
        <p:spPr>
          <a:xfrm>
            <a:off x="6838832" y="4757926"/>
            <a:ext cx="5353168" cy="321903"/>
          </a:xfrm>
          <a:prstGeom prst="rect">
            <a:avLst/>
          </a:prstGeom>
          <a:gradFill flip="none" rotWithShape="1">
            <a:gsLst>
              <a:gs pos="0">
                <a:srgbClr val="BB9A6F">
                  <a:shade val="30000"/>
                  <a:satMod val="115000"/>
                </a:srgbClr>
              </a:gs>
              <a:gs pos="50000">
                <a:srgbClr val="BB9A6F">
                  <a:shade val="67500"/>
                  <a:satMod val="115000"/>
                </a:srgbClr>
              </a:gs>
              <a:gs pos="100000">
                <a:srgbClr val="BB9A6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Обрабатывающие центры с ЧПУ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B273D34-333C-6648-AA19-A95369FEB8C8}"/>
              </a:ext>
            </a:extLst>
          </p:cNvPr>
          <p:cNvSpPr/>
          <p:nvPr/>
        </p:nvSpPr>
        <p:spPr>
          <a:xfrm>
            <a:off x="9777" y="4761056"/>
            <a:ext cx="6829055" cy="318853"/>
          </a:xfrm>
          <a:prstGeom prst="rect">
            <a:avLst/>
          </a:prstGeom>
          <a:gradFill flip="none" rotWithShape="1">
            <a:gsLst>
              <a:gs pos="0">
                <a:srgbClr val="BB9A6F">
                  <a:shade val="30000"/>
                  <a:satMod val="115000"/>
                </a:srgbClr>
              </a:gs>
              <a:gs pos="50000">
                <a:srgbClr val="BB9A6F">
                  <a:shade val="67500"/>
                  <a:satMod val="115000"/>
                </a:srgbClr>
              </a:gs>
              <a:gs pos="100000">
                <a:srgbClr val="BB9A6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с тренажерными комплексами (сварка)</a:t>
            </a:r>
          </a:p>
        </p:txBody>
      </p:sp>
      <p:pic>
        <p:nvPicPr>
          <p:cNvPr id="26" name="Объект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85" y="5083391"/>
            <a:ext cx="2321756" cy="1741318"/>
          </a:xfrm>
          <a:prstGeom prst="rect">
            <a:avLst/>
          </a:prstGeom>
        </p:spPr>
      </p:pic>
      <p:pic>
        <p:nvPicPr>
          <p:cNvPr id="20" name="Рисунок 19" descr="D:\ФОТО 2021\для ролика по НОВЫМ Стачкам_январь 2021\Стачек, 47 два корпуса 18.01.2021\DSCF5989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b="15551"/>
          <a:stretch/>
        </p:blipFill>
        <p:spPr bwMode="auto">
          <a:xfrm>
            <a:off x="-1901" y="5088707"/>
            <a:ext cx="2470913" cy="1736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-1901" y="0"/>
            <a:ext cx="12192000" cy="8096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6D2FE8A-54F4-4FEF-9C9B-6E7C8E74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7</a:t>
            </a:fld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57051-F7BC-429F-8D22-295D1555785D}"/>
              </a:ext>
            </a:extLst>
          </p:cNvPr>
          <p:cNvSpPr txBox="1"/>
          <p:nvPr/>
        </p:nvSpPr>
        <p:spPr>
          <a:xfrm>
            <a:off x="1581150" y="136664"/>
            <a:ext cx="1036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на </a:t>
            </a:r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базе </a:t>
            </a:r>
            <a:r>
              <a:rPr lang="ru-RU" sz="24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профессиональных образовательных организаций  </a:t>
            </a:r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КНВШ</a:t>
            </a:r>
          </a:p>
        </p:txBody>
      </p:sp>
    </p:spTree>
    <p:extLst>
      <p:ext uri="{BB962C8B-B14F-4D97-AF65-F5344CB8AC3E}">
        <p14:creationId xmlns:p14="http://schemas.microsoft.com/office/powerpoint/2010/main" val="184442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petrocollege.ru/upload/petrocollegenew/information_system_133/6/0/2/item_6028/information_items_property_48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://www.petrocollege.ru/upload/petrocollegenew/information_system_133/6/0/2/item_6028/item_602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www.petrocollege.ru/upload/petrocollegenew/information_system_133/5/9/8/item_5983/item_598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40551" y="1412560"/>
            <a:ext cx="454648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Образовательно-производственный     кластер  «Машиностроение»</a:t>
            </a:r>
          </a:p>
        </p:txBody>
      </p:sp>
      <p:sp>
        <p:nvSpPr>
          <p:cNvPr id="4" name="AutoShape 2" descr="https://sun9-85.userapi.com/sun9-26/impf/mAEwYrA3k_hUrpUv2mQDnPsDObx8BzWU9PTFQw/QRVhT75OrGU.jpg?size=1440x1920&amp;quality=96&amp;sign=76094b0355da506feffda2479d817169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4DC3371-451F-2E44-8B2E-CB074D99E613}"/>
              </a:ext>
            </a:extLst>
          </p:cNvPr>
          <p:cNvSpPr/>
          <p:nvPr/>
        </p:nvSpPr>
        <p:spPr>
          <a:xfrm>
            <a:off x="217826" y="64240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x-none" sz="3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DC3371-451F-2E44-8B2E-CB074D99E613}"/>
              </a:ext>
            </a:extLst>
          </p:cNvPr>
          <p:cNvSpPr/>
          <p:nvPr/>
        </p:nvSpPr>
        <p:spPr>
          <a:xfrm>
            <a:off x="6188606" y="64240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sz="3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x-none" sz="3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935C90D-6FF6-EE44-8E2F-ED8671291649}"/>
              </a:ext>
            </a:extLst>
          </p:cNvPr>
          <p:cNvSpPr/>
          <p:nvPr/>
        </p:nvSpPr>
        <p:spPr>
          <a:xfrm>
            <a:off x="83163" y="1138482"/>
            <a:ext cx="3512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en-US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</a:t>
            </a:r>
            <a:r>
              <a:rPr lang="ru-RU" sz="1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x-none" sz="1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935C90D-6FF6-EE44-8E2F-ED8671291649}"/>
              </a:ext>
            </a:extLst>
          </p:cNvPr>
          <p:cNvSpPr/>
          <p:nvPr/>
        </p:nvSpPr>
        <p:spPr>
          <a:xfrm>
            <a:off x="6042010" y="1138663"/>
            <a:ext cx="3766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en-US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BB9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256,1 млн. рублей</a:t>
            </a:r>
            <a:endParaRPr lang="x-none" sz="1600" b="1" dirty="0">
              <a:solidFill>
                <a:srgbClr val="BB9A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89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716698"/>
          </a:xfr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Санкт-Петербурге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" y="1458138"/>
            <a:ext cx="4247552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Образовательно-производственный кластер  «Легкая промышленность»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91" y="1962561"/>
            <a:ext cx="3951132" cy="1398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163" y="724635"/>
            <a:ext cx="1383804" cy="13758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291" y="721995"/>
            <a:ext cx="1551709" cy="1425633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H="1">
            <a:off x="6025385" y="725815"/>
            <a:ext cx="33251" cy="61321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" y="2100486"/>
            <a:ext cx="4320000" cy="1169595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364BE1-D766-4875-8B33-44937B08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2968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07" y="3284617"/>
            <a:ext cx="5381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Предприятия-партнеры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«Производственно-технологическая компания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Модерам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«ФНО «Меркурий»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«ОРТО-Технологии»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«Кожгалантерейная фабрика «Альянс»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«Рассвет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образовательные организации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управления городской средой, градостроительства и печати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596" y="4939207"/>
            <a:ext cx="5381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специальности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29.02.10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Конструирование, моделирование и технология изготовления изделий легкой промышленности (по видам)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38.02.01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бухгалтерский учет (по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отраслям)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38.02.04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Коммерция (по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отраслям)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54.02.01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(по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отраслям)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54.02.04 Реставрация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40551" y="3289391"/>
            <a:ext cx="5381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Предприятия-партнеры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«Петербургский тракторный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завод»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«Комсомольская правда»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образовательные организации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АПТ»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«Петровский колледж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«СПб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ТКУиК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34635" y="4716834"/>
            <a:ext cx="538151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специальности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15.01.31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контрольно-измерительных приборов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автоматики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15.01.32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станков с программным управлением	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15.01.35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слесарных работ	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15.02.04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машины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15.02.09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Аддитивные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15.02.10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Мехатроника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мобильная робототехника (по отраслям)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15.02.12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Монтаж, техническое обслуживание и ремонт промышленного оборудования (по отраслям)	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18.02.13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производства изделий из полимерных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1966613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" y="930600"/>
            <a:ext cx="1481456" cy="6504996"/>
          </a:xfrm>
          <a:prstGeom prst="rect">
            <a:avLst/>
          </a:prstGeom>
        </p:spPr>
      </p:pic>
      <p:sp>
        <p:nvSpPr>
          <p:cNvPr id="5" name="AutoShape 2" descr="https://ctfnews.ru/data/images/20/20-151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C8F248-8CF4-4026-A834-35F8115F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15099"/>
            <a:ext cx="2743200" cy="365125"/>
          </a:xfrm>
        </p:spPr>
        <p:txBody>
          <a:bodyPr/>
          <a:lstStyle/>
          <a:p>
            <a:fld id="{4DA53AEC-16A7-4687-87F5-A083A8812810}" type="slidenum">
              <a:rPr lang="ru-RU" smtClean="0"/>
              <a:t>9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9694A69-8A2C-4058-A13F-7E24981EFDFD}"/>
              </a:ext>
            </a:extLst>
          </p:cNvPr>
          <p:cNvSpPr/>
          <p:nvPr/>
        </p:nvSpPr>
        <p:spPr>
          <a:xfrm>
            <a:off x="-6066" y="-17741"/>
            <a:ext cx="12198066" cy="876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27752" y="-22494"/>
            <a:ext cx="9930430" cy="872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развития </a:t>
            </a:r>
            <a:r>
              <a:rPr lang="ru-RU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Академии </a:t>
            </a: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машиностроения имени </a:t>
            </a:r>
            <a:r>
              <a:rPr lang="ru-RU" alt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Ж.Я.Котина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681643" y="1271846"/>
          <a:ext cx="10498974" cy="4430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5959">
                  <a:extLst>
                    <a:ext uri="{9D8B030D-6E8A-4147-A177-3AD203B41FA5}">
                      <a16:colId xmlns:a16="http://schemas.microsoft.com/office/drawing/2014/main" val="2876990508"/>
                    </a:ext>
                  </a:extLst>
                </a:gridCol>
                <a:gridCol w="1577890">
                  <a:extLst>
                    <a:ext uri="{9D8B030D-6E8A-4147-A177-3AD203B41FA5}">
                      <a16:colId xmlns:a16="http://schemas.microsoft.com/office/drawing/2014/main" val="948136785"/>
                    </a:ext>
                  </a:extLst>
                </a:gridCol>
                <a:gridCol w="1543589">
                  <a:extLst>
                    <a:ext uri="{9D8B030D-6E8A-4147-A177-3AD203B41FA5}">
                      <a16:colId xmlns:a16="http://schemas.microsoft.com/office/drawing/2014/main" val="3715636491"/>
                    </a:ext>
                  </a:extLst>
                </a:gridCol>
                <a:gridCol w="1440683">
                  <a:extLst>
                    <a:ext uri="{9D8B030D-6E8A-4147-A177-3AD203B41FA5}">
                      <a16:colId xmlns:a16="http://schemas.microsoft.com/office/drawing/2014/main" val="496476914"/>
                    </a:ext>
                  </a:extLst>
                </a:gridCol>
                <a:gridCol w="1800853">
                  <a:extLst>
                    <a:ext uri="{9D8B030D-6E8A-4147-A177-3AD203B41FA5}">
                      <a16:colId xmlns:a16="http://schemas.microsoft.com/office/drawing/2014/main" val="1113399914"/>
                    </a:ext>
                  </a:extLst>
                </a:gridCol>
              </a:tblGrid>
              <a:tr h="733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2016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2022 год (прогноз)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extLst>
                  <a:ext uri="{0D108BD9-81ED-4DB2-BD59-A6C34878D82A}">
                    <a16:rowId xmlns:a16="http://schemas.microsoft.com/office/drawing/2014/main" val="298146356"/>
                  </a:ext>
                </a:extLst>
              </a:tr>
              <a:tr h="762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зданий, в которых осуществляется учебный процесс, м2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5 524,20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17 840,85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19 036,65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19 036,65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extLst>
                  <a:ext uri="{0D108BD9-81ED-4DB2-BD59-A6C34878D82A}">
                    <a16:rowId xmlns:a16="http://schemas.microsoft.com/office/drawing/2014/main" val="804788789"/>
                  </a:ext>
                </a:extLst>
              </a:tr>
              <a:tr h="733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мастерских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extLst>
                  <a:ext uri="{0D108BD9-81ED-4DB2-BD59-A6C34878D82A}">
                    <a16:rowId xmlns:a16="http://schemas.microsoft.com/office/drawing/2014/main" val="2100559465"/>
                  </a:ext>
                </a:extLst>
              </a:tr>
              <a:tr h="733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обучающихся             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extLst>
                  <a:ext uri="{0D108BD9-81ED-4DB2-BD59-A6C34878D82A}">
                    <a16:rowId xmlns:a16="http://schemas.microsoft.com/office/drawing/2014/main" val="2089961643"/>
                  </a:ext>
                </a:extLst>
              </a:tr>
              <a:tr h="733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специальностей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extLst>
                  <a:ext uri="{0D108BD9-81ED-4DB2-BD59-A6C34878D82A}">
                    <a16:rowId xmlns:a16="http://schemas.microsoft.com/office/drawing/2014/main" val="1285438208"/>
                  </a:ext>
                </a:extLst>
              </a:tr>
              <a:tr h="733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рабочих профессий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" marR="4445" marT="4445" marB="0" anchor="ctr"/>
                </a:tc>
                <a:extLst>
                  <a:ext uri="{0D108BD9-81ED-4DB2-BD59-A6C34878D82A}">
                    <a16:rowId xmlns:a16="http://schemas.microsoft.com/office/drawing/2014/main" val="15139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6836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1054</Words>
  <Application>Microsoft Office PowerPoint</Application>
  <PresentationFormat>Широкоэкранный</PresentationFormat>
  <Paragraphs>302</Paragraphs>
  <Slides>14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Microsoft YaHei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НП «Образование» ГП РФ «Развитие образования» ФП «Молодые профессионалы» (Повышение конкурентоспособности профессионального образования)</vt:lpstr>
      <vt:lpstr>Презентация PowerPoint</vt:lpstr>
      <vt:lpstr>Профессионалитет в  Санкт-Петербурге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Vladislav Vladislav</dc:creator>
  <cp:lastModifiedBy>user</cp:lastModifiedBy>
  <cp:revision>190</cp:revision>
  <cp:lastPrinted>2022-10-13T06:49:04Z</cp:lastPrinted>
  <dcterms:created xsi:type="dcterms:W3CDTF">2022-10-09T08:15:31Z</dcterms:created>
  <dcterms:modified xsi:type="dcterms:W3CDTF">2022-10-13T11:56:22Z</dcterms:modified>
</cp:coreProperties>
</file>