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9"/>
  </p:notesMasterIdLst>
  <p:handoutMasterIdLst>
    <p:handoutMasterId r:id="rId10"/>
  </p:handoutMasterIdLst>
  <p:sldIdLst>
    <p:sldId id="2960" r:id="rId2"/>
    <p:sldId id="2981" r:id="rId3"/>
    <p:sldId id="2982" r:id="rId4"/>
    <p:sldId id="2973" r:id="rId5"/>
    <p:sldId id="2974" r:id="rId6"/>
    <p:sldId id="2552" r:id="rId7"/>
    <p:sldId id="2932" r:id="rId8"/>
  </p:sldIdLst>
  <p:sldSz cx="18288000" cy="10288588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00"/>
    <a:srgbClr val="232B36"/>
    <a:srgbClr val="1F232E"/>
    <a:srgbClr val="1FD7B5"/>
    <a:srgbClr val="04C4DE"/>
    <a:srgbClr val="FFCF54"/>
    <a:srgbClr val="FF9D54"/>
    <a:srgbClr val="FEBC52"/>
    <a:srgbClr val="E04072"/>
    <a:srgbClr val="BD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6408" autoAdjust="0"/>
  </p:normalViewPr>
  <p:slideViewPr>
    <p:cSldViewPr snapToGrid="0">
      <p:cViewPr varScale="1">
        <p:scale>
          <a:sx n="79" d="100"/>
          <a:sy n="79" d="100"/>
        </p:scale>
        <p:origin x="192" y="48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83" d="100"/>
          <a:sy n="83" d="100"/>
        </p:scale>
        <p:origin x="-199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23.06.2022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067800" y="0"/>
            <a:ext cx="92202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0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9938871" cy="10288588"/>
          </a:xfrm>
          <a:custGeom>
            <a:avLst/>
            <a:gdLst>
              <a:gd name="connsiteX0" fmla="*/ 2240871 w 9938870"/>
              <a:gd name="connsiteY0" fmla="*/ 8456992 h 10288587"/>
              <a:gd name="connsiteX1" fmla="*/ 2755778 w 9938870"/>
              <a:gd name="connsiteY1" fmla="*/ 10288587 h 10288587"/>
              <a:gd name="connsiteX2" fmla="*/ 1728004 w 9938870"/>
              <a:gd name="connsiteY2" fmla="*/ 10288587 h 10288587"/>
              <a:gd name="connsiteX3" fmla="*/ 0 w 9938870"/>
              <a:gd name="connsiteY3" fmla="*/ 497470 h 10288587"/>
              <a:gd name="connsiteX4" fmla="*/ 2078128 w 9938870"/>
              <a:gd name="connsiteY4" fmla="*/ 7879621 h 10288587"/>
              <a:gd name="connsiteX5" fmla="*/ 1400121 w 9938870"/>
              <a:gd name="connsiteY5" fmla="*/ 10288587 h 10288587"/>
              <a:gd name="connsiteX6" fmla="*/ 887256 w 9938870"/>
              <a:gd name="connsiteY6" fmla="*/ 10288587 h 10288587"/>
              <a:gd name="connsiteX7" fmla="*/ 350800 w 9938870"/>
              <a:gd name="connsiteY7" fmla="*/ 10288587 h 10288587"/>
              <a:gd name="connsiteX8" fmla="*/ 0 w 9938870"/>
              <a:gd name="connsiteY8" fmla="*/ 10288587 h 10288587"/>
              <a:gd name="connsiteX9" fmla="*/ 4625711 w 9938870"/>
              <a:gd name="connsiteY9" fmla="*/ 0 h 10288587"/>
              <a:gd name="connsiteX10" fmla="*/ 8434894 w 9938870"/>
              <a:gd name="connsiteY10" fmla="*/ 0 h 10288587"/>
              <a:gd name="connsiteX11" fmla="*/ 9938870 w 9938870"/>
              <a:gd name="connsiteY11" fmla="*/ 0 h 10288587"/>
              <a:gd name="connsiteX12" fmla="*/ 6998628 w 9938870"/>
              <a:gd name="connsiteY12" fmla="*/ 10288587 h 10288587"/>
              <a:gd name="connsiteX13" fmla="*/ 5495678 w 9938870"/>
              <a:gd name="connsiteY13" fmla="*/ 10288587 h 10288587"/>
              <a:gd name="connsiteX14" fmla="*/ 3082752 w 9938870"/>
              <a:gd name="connsiteY14" fmla="*/ 10288587 h 10288587"/>
              <a:gd name="connsiteX15" fmla="*/ 2405654 w 9938870"/>
              <a:gd name="connsiteY15" fmla="*/ 7880861 h 10288587"/>
              <a:gd name="connsiteX16" fmla="*/ 180706 w 9938870"/>
              <a:gd name="connsiteY16" fmla="*/ 0 h 10288587"/>
              <a:gd name="connsiteX17" fmla="*/ 352172 w 9938870"/>
              <a:gd name="connsiteY17" fmla="*/ 0 h 10288587"/>
              <a:gd name="connsiteX18" fmla="*/ 2973449 w 9938870"/>
              <a:gd name="connsiteY18" fmla="*/ 0 h 10288587"/>
              <a:gd name="connsiteX19" fmla="*/ 4059744 w 9938870"/>
              <a:gd name="connsiteY19" fmla="*/ 0 h 10288587"/>
              <a:gd name="connsiteX20" fmla="*/ 4303082 w 9938870"/>
              <a:gd name="connsiteY20" fmla="*/ 0 h 10288587"/>
              <a:gd name="connsiteX21" fmla="*/ 2241380 w 9938870"/>
              <a:gd name="connsiteY21" fmla="*/ 7315076 h 1028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38870" h="10288587">
                <a:moveTo>
                  <a:pt x="2240871" y="8456992"/>
                </a:moveTo>
                <a:lnTo>
                  <a:pt x="2755778" y="10288587"/>
                </a:lnTo>
                <a:lnTo>
                  <a:pt x="1728004" y="10288587"/>
                </a:lnTo>
                <a:close/>
                <a:moveTo>
                  <a:pt x="0" y="497470"/>
                </a:moveTo>
                <a:lnTo>
                  <a:pt x="2078128" y="7879621"/>
                </a:lnTo>
                <a:lnTo>
                  <a:pt x="1400121" y="10288587"/>
                </a:lnTo>
                <a:lnTo>
                  <a:pt x="887256" y="10288587"/>
                </a:lnTo>
                <a:lnTo>
                  <a:pt x="350800" y="10288587"/>
                </a:lnTo>
                <a:lnTo>
                  <a:pt x="0" y="10288587"/>
                </a:lnTo>
                <a:close/>
                <a:moveTo>
                  <a:pt x="4625711" y="0"/>
                </a:moveTo>
                <a:lnTo>
                  <a:pt x="8434894" y="0"/>
                </a:lnTo>
                <a:lnTo>
                  <a:pt x="9938870" y="0"/>
                </a:lnTo>
                <a:lnTo>
                  <a:pt x="6998628" y="10288587"/>
                </a:lnTo>
                <a:lnTo>
                  <a:pt x="5495678" y="10288587"/>
                </a:lnTo>
                <a:lnTo>
                  <a:pt x="3082752" y="10288587"/>
                </a:lnTo>
                <a:lnTo>
                  <a:pt x="2405654" y="7880861"/>
                </a:lnTo>
                <a:close/>
                <a:moveTo>
                  <a:pt x="180706" y="0"/>
                </a:moveTo>
                <a:lnTo>
                  <a:pt x="352172" y="0"/>
                </a:lnTo>
                <a:lnTo>
                  <a:pt x="2973449" y="0"/>
                </a:lnTo>
                <a:lnTo>
                  <a:pt x="4059744" y="0"/>
                </a:lnTo>
                <a:lnTo>
                  <a:pt x="4303082" y="0"/>
                </a:lnTo>
                <a:lnTo>
                  <a:pt x="2241380" y="73150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588962" y="0"/>
            <a:ext cx="16699038" cy="10288588"/>
          </a:xfrm>
          <a:custGeom>
            <a:avLst/>
            <a:gdLst>
              <a:gd name="connsiteX0" fmla="*/ 8707354 w 16699038"/>
              <a:gd name="connsiteY0" fmla="*/ 0 h 10288589"/>
              <a:gd name="connsiteX1" fmla="*/ 15798416 w 16699038"/>
              <a:gd name="connsiteY1" fmla="*/ 0 h 10288589"/>
              <a:gd name="connsiteX2" fmla="*/ 14075717 w 16699038"/>
              <a:gd name="connsiteY2" fmla="*/ 2281074 h 10288589"/>
              <a:gd name="connsiteX3" fmla="*/ 16699038 w 16699038"/>
              <a:gd name="connsiteY3" fmla="*/ 6090547 h 10288589"/>
              <a:gd name="connsiteX4" fmla="*/ 16699038 w 16699038"/>
              <a:gd name="connsiteY4" fmla="*/ 10288589 h 10288589"/>
              <a:gd name="connsiteX5" fmla="*/ 11164496 w 16699038"/>
              <a:gd name="connsiteY5" fmla="*/ 10288589 h 10288589"/>
              <a:gd name="connsiteX6" fmla="*/ 10410805 w 16699038"/>
              <a:gd name="connsiteY6" fmla="*/ 7132975 h 10288589"/>
              <a:gd name="connsiteX7" fmla="*/ 8028131 w 16699038"/>
              <a:gd name="connsiteY7" fmla="*/ 10288589 h 10288589"/>
              <a:gd name="connsiteX8" fmla="*/ 0 w 16699038"/>
              <a:gd name="connsiteY8" fmla="*/ 10288589 h 10288589"/>
              <a:gd name="connsiteX9" fmla="*/ 9226090 w 16699038"/>
              <a:gd name="connsiteY9" fmla="*/ 2169715 h 1028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99038" h="10288589">
                <a:moveTo>
                  <a:pt x="8707354" y="0"/>
                </a:moveTo>
                <a:lnTo>
                  <a:pt x="15798416" y="0"/>
                </a:lnTo>
                <a:lnTo>
                  <a:pt x="14075717" y="2281074"/>
                </a:lnTo>
                <a:lnTo>
                  <a:pt x="16699038" y="6090547"/>
                </a:lnTo>
                <a:lnTo>
                  <a:pt x="16699038" y="10288589"/>
                </a:lnTo>
                <a:lnTo>
                  <a:pt x="11164496" y="10288589"/>
                </a:lnTo>
                <a:lnTo>
                  <a:pt x="10410805" y="7132975"/>
                </a:lnTo>
                <a:lnTo>
                  <a:pt x="8028131" y="10288589"/>
                </a:lnTo>
                <a:lnTo>
                  <a:pt x="0" y="10288589"/>
                </a:lnTo>
                <a:lnTo>
                  <a:pt x="9226090" y="216971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026398" y="0"/>
            <a:ext cx="7924801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363198" y="0"/>
            <a:ext cx="7924801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4572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716000" y="0"/>
            <a:ext cx="4572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12216662" y="3479912"/>
            <a:ext cx="5245909" cy="4596761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25430" y="3479912"/>
            <a:ext cx="5242297" cy="4596761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6521046" y="3479912"/>
            <a:ext cx="5242297" cy="4596761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4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6083315" y="3416315"/>
            <a:ext cx="2917810" cy="291781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9286876" y="3416315"/>
            <a:ext cx="2917810" cy="291781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083315" y="6619877"/>
            <a:ext cx="2917810" cy="291781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286876" y="6619877"/>
            <a:ext cx="2917810" cy="291781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6096000" cy="102885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-2"/>
            <a:ext cx="6096000" cy="102885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192000" y="-2"/>
            <a:ext cx="6096000" cy="102885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15201" y="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972801" y="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630400" y="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1" y="3429528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972801" y="3429528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4630400" y="3429528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1" y="685906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972801" y="685906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685906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685906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657600" y="6859060"/>
            <a:ext cx="3657600" cy="342952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7" r:id="rId2"/>
    <p:sldLayoutId id="2147484501" r:id="rId3"/>
    <p:sldLayoutId id="2147484502" r:id="rId4"/>
    <p:sldLayoutId id="2147484508" r:id="rId5"/>
    <p:sldLayoutId id="2147484520" r:id="rId6"/>
    <p:sldLayoutId id="2147484521" r:id="rId7"/>
    <p:sldLayoutId id="2147484560" r:id="rId8"/>
    <p:sldLayoutId id="2147484561" r:id="rId9"/>
    <p:sldLayoutId id="2147484562" r:id="rId10"/>
    <p:sldLayoutId id="2147484567" r:id="rId11"/>
    <p:sldLayoutId id="2147484589" r:id="rId12"/>
    <p:sldLayoutId id="2147484590" r:id="rId13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r="17792"/>
          <a:stretch>
            <a:fillRect/>
          </a:stretch>
        </p:blipFill>
        <p:spPr/>
      </p:pic>
      <p:sp>
        <p:nvSpPr>
          <p:cNvPr id="31" name="Freeform 7"/>
          <p:cNvSpPr>
            <a:spLocks/>
          </p:cNvSpPr>
          <p:nvPr/>
        </p:nvSpPr>
        <p:spPr bwMode="auto">
          <a:xfrm>
            <a:off x="1728005" y="8456992"/>
            <a:ext cx="1027773" cy="1831595"/>
          </a:xfrm>
          <a:custGeom>
            <a:avLst/>
            <a:gdLst>
              <a:gd name="T0" fmla="*/ 1008 w 1008"/>
              <a:gd name="T1" fmla="*/ 1787 h 1787"/>
              <a:gd name="T2" fmla="*/ 0 w 1008"/>
              <a:gd name="T3" fmla="*/ 1787 h 1787"/>
              <a:gd name="T4" fmla="*/ 503 w 1008"/>
              <a:gd name="T5" fmla="*/ 0 h 1787"/>
              <a:gd name="T6" fmla="*/ 1008 w 1008"/>
              <a:gd name="T7" fmla="*/ 1787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1787">
                <a:moveTo>
                  <a:pt x="1008" y="1787"/>
                </a:moveTo>
                <a:lnTo>
                  <a:pt x="0" y="1787"/>
                </a:lnTo>
                <a:lnTo>
                  <a:pt x="503" y="0"/>
                </a:lnTo>
                <a:lnTo>
                  <a:pt x="1008" y="1787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83000"/>
                </a:schemeClr>
              </a:gs>
              <a:gs pos="99000">
                <a:schemeClr val="accent4">
                  <a:alpha val="67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80707" y="0"/>
            <a:ext cx="4122376" cy="7315076"/>
          </a:xfrm>
          <a:custGeom>
            <a:avLst/>
            <a:gdLst>
              <a:gd name="T0" fmla="*/ 2007 w 4015"/>
              <a:gd name="T1" fmla="*/ 7113 h 7113"/>
              <a:gd name="T2" fmla="*/ 0 w 4015"/>
              <a:gd name="T3" fmla="*/ 0 h 7113"/>
              <a:gd name="T4" fmla="*/ 167 w 4015"/>
              <a:gd name="T5" fmla="*/ 0 h 7113"/>
              <a:gd name="T6" fmla="*/ 2720 w 4015"/>
              <a:gd name="T7" fmla="*/ 0 h 7113"/>
              <a:gd name="T8" fmla="*/ 3778 w 4015"/>
              <a:gd name="T9" fmla="*/ 0 h 7113"/>
              <a:gd name="T10" fmla="*/ 4015 w 4015"/>
              <a:gd name="T11" fmla="*/ 0 h 7113"/>
              <a:gd name="T12" fmla="*/ 2007 w 4015"/>
              <a:gd name="T13" fmla="*/ 7113 h 7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5" h="7113">
                <a:moveTo>
                  <a:pt x="2007" y="7113"/>
                </a:moveTo>
                <a:lnTo>
                  <a:pt x="0" y="0"/>
                </a:lnTo>
                <a:lnTo>
                  <a:pt x="167" y="0"/>
                </a:lnTo>
                <a:lnTo>
                  <a:pt x="2720" y="0"/>
                </a:lnTo>
                <a:lnTo>
                  <a:pt x="3778" y="0"/>
                </a:lnTo>
                <a:lnTo>
                  <a:pt x="4015" y="0"/>
                </a:lnTo>
                <a:lnTo>
                  <a:pt x="2007" y="7113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83000"/>
                </a:schemeClr>
              </a:gs>
              <a:gs pos="99000">
                <a:schemeClr val="accent4">
                  <a:alpha val="67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44279" y="2506966"/>
            <a:ext cx="6762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«О региональной промышленной политике в сфере комплексного обеспечения здоровья населения Санкт-Петербурга»</a:t>
            </a:r>
          </a:p>
          <a:p>
            <a:endParaRPr lang="ru-RU" sz="4000" b="1" i="1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ru-RU" sz="2800" b="1" i="1" dirty="0"/>
              <a:t>Заседание президиума СПб СПП 23.06.2022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89" y="450937"/>
            <a:ext cx="3430862" cy="9394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344279" y="8101741"/>
            <a:ext cx="595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ru-RU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Елена Кириленко, </a:t>
            </a:r>
            <a:endParaRPr lang="en-US" sz="3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60000"/>
            <a:r>
              <a:rPr lang="ru-RU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генеральный директор </a:t>
            </a:r>
          </a:p>
          <a:p>
            <a:pPr defTabSz="360000"/>
            <a:r>
              <a:rPr lang="ru-RU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КЕЛЕАНЗ Медикал</a:t>
            </a:r>
            <a:endParaRPr lang="ru-RU" sz="3200" spc="-1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7054812" y="2559988"/>
            <a:ext cx="176100" cy="5168612"/>
            <a:chOff x="16658197" y="2538470"/>
            <a:chExt cx="176100" cy="5168612"/>
          </a:xfrm>
        </p:grpSpPr>
        <p:sp>
          <p:nvSpPr>
            <p:cNvPr id="21" name="Shape 2819"/>
            <p:cNvSpPr/>
            <p:nvPr/>
          </p:nvSpPr>
          <p:spPr>
            <a:xfrm>
              <a:off x="16680690" y="5390681"/>
              <a:ext cx="131113" cy="1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2" name="Shape 2827"/>
            <p:cNvSpPr/>
            <p:nvPr/>
          </p:nvSpPr>
          <p:spPr>
            <a:xfrm>
              <a:off x="16680211" y="4817174"/>
              <a:ext cx="132072" cy="1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21600"/>
                  </a:moveTo>
                  <a:cubicBezTo>
                    <a:pt x="16804" y="13872"/>
                    <a:pt x="16804" y="13872"/>
                    <a:pt x="16804" y="13872"/>
                  </a:cubicBezTo>
                  <a:cubicBezTo>
                    <a:pt x="16804" y="12251"/>
                    <a:pt x="16307" y="10668"/>
                    <a:pt x="14566" y="10668"/>
                  </a:cubicBezTo>
                  <a:cubicBezTo>
                    <a:pt x="12789" y="10668"/>
                    <a:pt x="12044" y="12251"/>
                    <a:pt x="12044" y="13872"/>
                  </a:cubicBezTo>
                  <a:cubicBezTo>
                    <a:pt x="12044" y="21600"/>
                    <a:pt x="12044" y="21600"/>
                    <a:pt x="12044" y="21600"/>
                  </a:cubicBezTo>
                  <a:cubicBezTo>
                    <a:pt x="7283" y="21600"/>
                    <a:pt x="7283" y="21600"/>
                    <a:pt x="7283" y="21600"/>
                  </a:cubicBezTo>
                  <a:cubicBezTo>
                    <a:pt x="7283" y="7200"/>
                    <a:pt x="7283" y="7200"/>
                    <a:pt x="7283" y="7200"/>
                  </a:cubicBezTo>
                  <a:cubicBezTo>
                    <a:pt x="12044" y="7200"/>
                    <a:pt x="12044" y="7200"/>
                    <a:pt x="12044" y="7200"/>
                  </a:cubicBezTo>
                  <a:cubicBezTo>
                    <a:pt x="12044" y="9047"/>
                    <a:pt x="12044" y="9047"/>
                    <a:pt x="12044" y="9047"/>
                  </a:cubicBezTo>
                  <a:cubicBezTo>
                    <a:pt x="13322" y="7464"/>
                    <a:pt x="14317" y="6672"/>
                    <a:pt x="16307" y="6672"/>
                  </a:cubicBezTo>
                  <a:cubicBezTo>
                    <a:pt x="18332" y="6672"/>
                    <a:pt x="21600" y="7728"/>
                    <a:pt x="21600" y="13608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16804" y="21600"/>
                  </a:lnTo>
                  <a:close/>
                  <a:moveTo>
                    <a:pt x="2771" y="5051"/>
                  </a:moveTo>
                  <a:cubicBezTo>
                    <a:pt x="1243" y="5051"/>
                    <a:pt x="0" y="3996"/>
                    <a:pt x="0" y="2676"/>
                  </a:cubicBezTo>
                  <a:cubicBezTo>
                    <a:pt x="0" y="1055"/>
                    <a:pt x="1243" y="0"/>
                    <a:pt x="2771" y="0"/>
                  </a:cubicBezTo>
                  <a:cubicBezTo>
                    <a:pt x="4263" y="0"/>
                    <a:pt x="5506" y="1055"/>
                    <a:pt x="5506" y="2676"/>
                  </a:cubicBezTo>
                  <a:cubicBezTo>
                    <a:pt x="5506" y="3996"/>
                    <a:pt x="4263" y="5051"/>
                    <a:pt x="2771" y="5051"/>
                  </a:cubicBezTo>
                  <a:close/>
                  <a:moveTo>
                    <a:pt x="5009" y="21600"/>
                  </a:moveTo>
                  <a:cubicBezTo>
                    <a:pt x="249" y="21600"/>
                    <a:pt x="249" y="21600"/>
                    <a:pt x="249" y="21600"/>
                  </a:cubicBezTo>
                  <a:cubicBezTo>
                    <a:pt x="249" y="7200"/>
                    <a:pt x="249" y="7200"/>
                    <a:pt x="249" y="7200"/>
                  </a:cubicBezTo>
                  <a:cubicBezTo>
                    <a:pt x="5009" y="7200"/>
                    <a:pt x="5009" y="7200"/>
                    <a:pt x="5009" y="7200"/>
                  </a:cubicBezTo>
                  <a:lnTo>
                    <a:pt x="5009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3" name="Shape 2829"/>
            <p:cNvSpPr/>
            <p:nvPr/>
          </p:nvSpPr>
          <p:spPr>
            <a:xfrm>
              <a:off x="16667652" y="3118945"/>
              <a:ext cx="157190" cy="1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4" y="0"/>
                  </a:moveTo>
                  <a:cubicBezTo>
                    <a:pt x="11196" y="0"/>
                    <a:pt x="11196" y="0"/>
                    <a:pt x="11196" y="0"/>
                  </a:cubicBezTo>
                  <a:cubicBezTo>
                    <a:pt x="3816" y="0"/>
                    <a:pt x="3816" y="0"/>
                    <a:pt x="3816" y="0"/>
                  </a:cubicBezTo>
                  <a:cubicBezTo>
                    <a:pt x="2016" y="0"/>
                    <a:pt x="0" y="1844"/>
                    <a:pt x="0" y="4478"/>
                  </a:cubicBezTo>
                  <a:cubicBezTo>
                    <a:pt x="0" y="17491"/>
                    <a:pt x="0" y="17491"/>
                    <a:pt x="0" y="17491"/>
                  </a:cubicBezTo>
                  <a:cubicBezTo>
                    <a:pt x="0" y="20072"/>
                    <a:pt x="2016" y="21600"/>
                    <a:pt x="3816" y="21600"/>
                  </a:cubicBezTo>
                  <a:cubicBezTo>
                    <a:pt x="11448" y="21600"/>
                    <a:pt x="11448" y="21600"/>
                    <a:pt x="11448" y="21600"/>
                  </a:cubicBezTo>
                  <a:cubicBezTo>
                    <a:pt x="18324" y="21600"/>
                    <a:pt x="18324" y="21600"/>
                    <a:pt x="18324" y="21600"/>
                  </a:cubicBezTo>
                  <a:cubicBezTo>
                    <a:pt x="20088" y="21600"/>
                    <a:pt x="21600" y="20072"/>
                    <a:pt x="21600" y="17491"/>
                  </a:cubicBezTo>
                  <a:cubicBezTo>
                    <a:pt x="21600" y="4478"/>
                    <a:pt x="21600" y="4478"/>
                    <a:pt x="21600" y="4478"/>
                  </a:cubicBezTo>
                  <a:cubicBezTo>
                    <a:pt x="21600" y="1844"/>
                    <a:pt x="20088" y="0"/>
                    <a:pt x="18324" y="0"/>
                  </a:cubicBezTo>
                  <a:close/>
                  <a:moveTo>
                    <a:pt x="9396" y="16016"/>
                  </a:moveTo>
                  <a:cubicBezTo>
                    <a:pt x="9396" y="5953"/>
                    <a:pt x="9396" y="5953"/>
                    <a:pt x="9396" y="5953"/>
                  </a:cubicBezTo>
                  <a:cubicBezTo>
                    <a:pt x="14004" y="10800"/>
                    <a:pt x="14004" y="10800"/>
                    <a:pt x="14004" y="10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4" name="Shape 2830"/>
            <p:cNvSpPr/>
            <p:nvPr/>
          </p:nvSpPr>
          <p:spPr>
            <a:xfrm>
              <a:off x="16680732" y="7592580"/>
              <a:ext cx="131031" cy="11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5" name="Shape 2831"/>
            <p:cNvSpPr/>
            <p:nvPr/>
          </p:nvSpPr>
          <p:spPr>
            <a:xfrm>
              <a:off x="16667185" y="7059584"/>
              <a:ext cx="158124" cy="1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6" name="Shape 2833"/>
            <p:cNvSpPr/>
            <p:nvPr/>
          </p:nvSpPr>
          <p:spPr>
            <a:xfrm>
              <a:off x="16715679" y="2538470"/>
              <a:ext cx="61136" cy="1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21600" y="16"/>
                  </a:moveTo>
                  <a:cubicBezTo>
                    <a:pt x="21600" y="1261"/>
                    <a:pt x="21600" y="3539"/>
                    <a:pt x="21600" y="3539"/>
                  </a:cubicBezTo>
                  <a:cubicBezTo>
                    <a:pt x="21600" y="3539"/>
                    <a:pt x="16257" y="3290"/>
                    <a:pt x="15112" y="4286"/>
                  </a:cubicBezTo>
                  <a:cubicBezTo>
                    <a:pt x="14044" y="4784"/>
                    <a:pt x="14578" y="6279"/>
                    <a:pt x="14578" y="7311"/>
                  </a:cubicBezTo>
                  <a:cubicBezTo>
                    <a:pt x="16791" y="7311"/>
                    <a:pt x="19463" y="7311"/>
                    <a:pt x="21600" y="7311"/>
                  </a:cubicBezTo>
                  <a:cubicBezTo>
                    <a:pt x="21066" y="8805"/>
                    <a:pt x="20531" y="9553"/>
                    <a:pt x="20531" y="10834"/>
                  </a:cubicBezTo>
                  <a:cubicBezTo>
                    <a:pt x="18394" y="10834"/>
                    <a:pt x="14578" y="10834"/>
                    <a:pt x="14578" y="10834"/>
                  </a:cubicBezTo>
                  <a:cubicBezTo>
                    <a:pt x="14578" y="21367"/>
                    <a:pt x="14578" y="21367"/>
                    <a:pt x="14578" y="21367"/>
                  </a:cubicBezTo>
                  <a:cubicBezTo>
                    <a:pt x="14578" y="21367"/>
                    <a:pt x="7632" y="21367"/>
                    <a:pt x="4350" y="21367"/>
                  </a:cubicBezTo>
                  <a:cubicBezTo>
                    <a:pt x="4350" y="18129"/>
                    <a:pt x="4350" y="14357"/>
                    <a:pt x="4350" y="10834"/>
                  </a:cubicBezTo>
                  <a:cubicBezTo>
                    <a:pt x="2748" y="10834"/>
                    <a:pt x="1679" y="10834"/>
                    <a:pt x="0" y="10834"/>
                  </a:cubicBezTo>
                  <a:cubicBezTo>
                    <a:pt x="0" y="9553"/>
                    <a:pt x="0" y="8557"/>
                    <a:pt x="0" y="7311"/>
                  </a:cubicBezTo>
                  <a:cubicBezTo>
                    <a:pt x="1679" y="7311"/>
                    <a:pt x="2748" y="7311"/>
                    <a:pt x="4350" y="7311"/>
                  </a:cubicBezTo>
                  <a:cubicBezTo>
                    <a:pt x="4885" y="5033"/>
                    <a:pt x="4885" y="2542"/>
                    <a:pt x="7632" y="1261"/>
                  </a:cubicBezTo>
                  <a:cubicBezTo>
                    <a:pt x="10304" y="-233"/>
                    <a:pt x="12975" y="16"/>
                    <a:pt x="21600" y="1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7" name="Shape 2834"/>
            <p:cNvSpPr/>
            <p:nvPr/>
          </p:nvSpPr>
          <p:spPr>
            <a:xfrm>
              <a:off x="16669901" y="5950072"/>
              <a:ext cx="152691" cy="1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8" name="Freeform: Shape 129"/>
            <p:cNvSpPr/>
            <p:nvPr/>
          </p:nvSpPr>
          <p:spPr>
            <a:xfrm>
              <a:off x="16682614" y="4254722"/>
              <a:ext cx="127265" cy="127273"/>
            </a:xfrm>
            <a:custGeom>
              <a:avLst/>
              <a:gdLst/>
              <a:ahLst/>
              <a:cxnLst/>
              <a:rect l="l" t="t" r="r" b="b"/>
              <a:pathLst>
                <a:path w="195962" h="195976">
                  <a:moveTo>
                    <a:pt x="97989" y="65323"/>
                  </a:moveTo>
                  <a:cubicBezTo>
                    <a:pt x="91921" y="65393"/>
                    <a:pt x="86433" y="66884"/>
                    <a:pt x="81524" y="69794"/>
                  </a:cubicBezTo>
                  <a:cubicBezTo>
                    <a:pt x="76615" y="72704"/>
                    <a:pt x="72705" y="76614"/>
                    <a:pt x="69794" y="81524"/>
                  </a:cubicBezTo>
                  <a:cubicBezTo>
                    <a:pt x="66884" y="86433"/>
                    <a:pt x="65394" y="91921"/>
                    <a:pt x="65324" y="97988"/>
                  </a:cubicBezTo>
                  <a:cubicBezTo>
                    <a:pt x="65394" y="104056"/>
                    <a:pt x="66884" y="109544"/>
                    <a:pt x="69794" y="114453"/>
                  </a:cubicBezTo>
                  <a:cubicBezTo>
                    <a:pt x="72705" y="119363"/>
                    <a:pt x="76615" y="123273"/>
                    <a:pt x="81524" y="126183"/>
                  </a:cubicBezTo>
                  <a:cubicBezTo>
                    <a:pt x="86433" y="129093"/>
                    <a:pt x="91921" y="130583"/>
                    <a:pt x="97989" y="130654"/>
                  </a:cubicBezTo>
                  <a:cubicBezTo>
                    <a:pt x="104056" y="130583"/>
                    <a:pt x="109544" y="129093"/>
                    <a:pt x="114454" y="126183"/>
                  </a:cubicBezTo>
                  <a:cubicBezTo>
                    <a:pt x="119363" y="123273"/>
                    <a:pt x="123273" y="119363"/>
                    <a:pt x="126183" y="114453"/>
                  </a:cubicBezTo>
                  <a:cubicBezTo>
                    <a:pt x="129094" y="109544"/>
                    <a:pt x="130584" y="104056"/>
                    <a:pt x="130654" y="97988"/>
                  </a:cubicBezTo>
                  <a:lnTo>
                    <a:pt x="130652" y="97989"/>
                  </a:lnTo>
                  <a:cubicBezTo>
                    <a:pt x="130582" y="91922"/>
                    <a:pt x="129092" y="86434"/>
                    <a:pt x="126181" y="81525"/>
                  </a:cubicBezTo>
                  <a:cubicBezTo>
                    <a:pt x="123271" y="76616"/>
                    <a:pt x="119361" y="72706"/>
                    <a:pt x="114452" y="69795"/>
                  </a:cubicBezTo>
                  <a:cubicBezTo>
                    <a:pt x="109543" y="66885"/>
                    <a:pt x="104055" y="65394"/>
                    <a:pt x="97989" y="65323"/>
                  </a:cubicBezTo>
                  <a:close/>
                  <a:moveTo>
                    <a:pt x="97988" y="47726"/>
                  </a:moveTo>
                  <a:cubicBezTo>
                    <a:pt x="107365" y="47831"/>
                    <a:pt x="115830" y="50114"/>
                    <a:pt x="123382" y="54576"/>
                  </a:cubicBezTo>
                  <a:cubicBezTo>
                    <a:pt x="130933" y="59037"/>
                    <a:pt x="136940" y="65044"/>
                    <a:pt x="141401" y="72596"/>
                  </a:cubicBezTo>
                  <a:cubicBezTo>
                    <a:pt x="145863" y="80147"/>
                    <a:pt x="148146" y="88612"/>
                    <a:pt x="148251" y="97989"/>
                  </a:cubicBezTo>
                  <a:cubicBezTo>
                    <a:pt x="148146" y="107367"/>
                    <a:pt x="145863" y="115830"/>
                    <a:pt x="141401" y="123380"/>
                  </a:cubicBezTo>
                  <a:cubicBezTo>
                    <a:pt x="136940" y="130930"/>
                    <a:pt x="130933" y="136935"/>
                    <a:pt x="123382" y="141395"/>
                  </a:cubicBezTo>
                  <a:cubicBezTo>
                    <a:pt x="115830" y="145854"/>
                    <a:pt x="107365" y="148137"/>
                    <a:pt x="97988" y="148242"/>
                  </a:cubicBezTo>
                  <a:cubicBezTo>
                    <a:pt x="88611" y="148137"/>
                    <a:pt x="80147" y="145854"/>
                    <a:pt x="72597" y="141395"/>
                  </a:cubicBezTo>
                  <a:cubicBezTo>
                    <a:pt x="65047" y="136935"/>
                    <a:pt x="59042" y="130930"/>
                    <a:pt x="54583" y="123380"/>
                  </a:cubicBezTo>
                  <a:cubicBezTo>
                    <a:pt x="50123" y="115830"/>
                    <a:pt x="47841" y="107367"/>
                    <a:pt x="47735" y="97989"/>
                  </a:cubicBezTo>
                  <a:cubicBezTo>
                    <a:pt x="47841" y="88612"/>
                    <a:pt x="50123" y="80147"/>
                    <a:pt x="54583" y="72596"/>
                  </a:cubicBezTo>
                  <a:cubicBezTo>
                    <a:pt x="59042" y="65044"/>
                    <a:pt x="65047" y="59037"/>
                    <a:pt x="72597" y="54576"/>
                  </a:cubicBezTo>
                  <a:cubicBezTo>
                    <a:pt x="80147" y="50114"/>
                    <a:pt x="88611" y="47831"/>
                    <a:pt x="97988" y="47726"/>
                  </a:cubicBezTo>
                  <a:close/>
                  <a:moveTo>
                    <a:pt x="150291" y="33958"/>
                  </a:moveTo>
                  <a:cubicBezTo>
                    <a:pt x="153624" y="34040"/>
                    <a:pt x="156392" y="35182"/>
                    <a:pt x="158593" y="37384"/>
                  </a:cubicBezTo>
                  <a:cubicBezTo>
                    <a:pt x="160795" y="39586"/>
                    <a:pt x="161937" y="42353"/>
                    <a:pt x="162019" y="45686"/>
                  </a:cubicBezTo>
                  <a:cubicBezTo>
                    <a:pt x="161937" y="49019"/>
                    <a:pt x="160795" y="51786"/>
                    <a:pt x="158593" y="53988"/>
                  </a:cubicBezTo>
                  <a:cubicBezTo>
                    <a:pt x="156392" y="56190"/>
                    <a:pt x="153624" y="57332"/>
                    <a:pt x="150291" y="57414"/>
                  </a:cubicBezTo>
                  <a:cubicBezTo>
                    <a:pt x="146958" y="57332"/>
                    <a:pt x="144191" y="56190"/>
                    <a:pt x="141989" y="53988"/>
                  </a:cubicBezTo>
                  <a:cubicBezTo>
                    <a:pt x="139787" y="51786"/>
                    <a:pt x="138645" y="49019"/>
                    <a:pt x="138563" y="45686"/>
                  </a:cubicBezTo>
                  <a:cubicBezTo>
                    <a:pt x="138645" y="42353"/>
                    <a:pt x="139787" y="39586"/>
                    <a:pt x="141989" y="37384"/>
                  </a:cubicBezTo>
                  <a:cubicBezTo>
                    <a:pt x="144191" y="35182"/>
                    <a:pt x="146958" y="34040"/>
                    <a:pt x="150291" y="33958"/>
                  </a:cubicBezTo>
                  <a:close/>
                  <a:moveTo>
                    <a:pt x="79519" y="17505"/>
                  </a:moveTo>
                  <a:cubicBezTo>
                    <a:pt x="72180" y="17478"/>
                    <a:pt x="64919" y="17736"/>
                    <a:pt x="57736" y="18276"/>
                  </a:cubicBezTo>
                  <a:cubicBezTo>
                    <a:pt x="50553" y="18817"/>
                    <a:pt x="44710" y="19916"/>
                    <a:pt x="40205" y="21572"/>
                  </a:cubicBezTo>
                  <a:cubicBezTo>
                    <a:pt x="37998" y="22447"/>
                    <a:pt x="35998" y="23474"/>
                    <a:pt x="34206" y="24652"/>
                  </a:cubicBezTo>
                  <a:cubicBezTo>
                    <a:pt x="32414" y="25831"/>
                    <a:pt x="30670" y="27273"/>
                    <a:pt x="28973" y="28978"/>
                  </a:cubicBezTo>
                  <a:cubicBezTo>
                    <a:pt x="27269" y="30675"/>
                    <a:pt x="25827" y="32419"/>
                    <a:pt x="24650" y="34211"/>
                  </a:cubicBezTo>
                  <a:cubicBezTo>
                    <a:pt x="23472" y="36002"/>
                    <a:pt x="22445" y="38000"/>
                    <a:pt x="21570" y="40204"/>
                  </a:cubicBezTo>
                  <a:cubicBezTo>
                    <a:pt x="19915" y="44707"/>
                    <a:pt x="18817" y="50549"/>
                    <a:pt x="18276" y="57732"/>
                  </a:cubicBezTo>
                  <a:cubicBezTo>
                    <a:pt x="17736" y="64916"/>
                    <a:pt x="17479" y="72177"/>
                    <a:pt x="17505" y="79518"/>
                  </a:cubicBezTo>
                  <a:cubicBezTo>
                    <a:pt x="17532" y="86858"/>
                    <a:pt x="17568" y="93016"/>
                    <a:pt x="17614" y="97989"/>
                  </a:cubicBezTo>
                  <a:cubicBezTo>
                    <a:pt x="17568" y="102963"/>
                    <a:pt x="17532" y="109119"/>
                    <a:pt x="17505" y="116458"/>
                  </a:cubicBezTo>
                  <a:cubicBezTo>
                    <a:pt x="17479" y="123798"/>
                    <a:pt x="17736" y="131058"/>
                    <a:pt x="18276" y="138241"/>
                  </a:cubicBezTo>
                  <a:cubicBezTo>
                    <a:pt x="18817" y="145424"/>
                    <a:pt x="19915" y="151268"/>
                    <a:pt x="21570" y="155772"/>
                  </a:cubicBezTo>
                  <a:cubicBezTo>
                    <a:pt x="22445" y="157979"/>
                    <a:pt x="23472" y="159979"/>
                    <a:pt x="24650" y="161771"/>
                  </a:cubicBezTo>
                  <a:cubicBezTo>
                    <a:pt x="25827" y="163563"/>
                    <a:pt x="27269" y="165308"/>
                    <a:pt x="28973" y="167004"/>
                  </a:cubicBezTo>
                  <a:cubicBezTo>
                    <a:pt x="30670" y="168708"/>
                    <a:pt x="32414" y="170150"/>
                    <a:pt x="34206" y="171328"/>
                  </a:cubicBezTo>
                  <a:cubicBezTo>
                    <a:pt x="35998" y="172506"/>
                    <a:pt x="37998" y="173532"/>
                    <a:pt x="40205" y="174407"/>
                  </a:cubicBezTo>
                  <a:cubicBezTo>
                    <a:pt x="44710" y="176062"/>
                    <a:pt x="50553" y="177160"/>
                    <a:pt x="57736" y="177701"/>
                  </a:cubicBezTo>
                  <a:cubicBezTo>
                    <a:pt x="64919" y="178241"/>
                    <a:pt x="72180" y="178498"/>
                    <a:pt x="79519" y="178472"/>
                  </a:cubicBezTo>
                  <a:cubicBezTo>
                    <a:pt x="86858" y="178445"/>
                    <a:pt x="93014" y="178409"/>
                    <a:pt x="97988" y="178364"/>
                  </a:cubicBezTo>
                  <a:cubicBezTo>
                    <a:pt x="102962" y="178409"/>
                    <a:pt x="109119" y="178445"/>
                    <a:pt x="116459" y="178472"/>
                  </a:cubicBezTo>
                  <a:cubicBezTo>
                    <a:pt x="123800" y="178498"/>
                    <a:pt x="131062" y="178241"/>
                    <a:pt x="138245" y="177701"/>
                  </a:cubicBezTo>
                  <a:cubicBezTo>
                    <a:pt x="145428" y="177160"/>
                    <a:pt x="151271" y="176062"/>
                    <a:pt x="155773" y="174407"/>
                  </a:cubicBezTo>
                  <a:cubicBezTo>
                    <a:pt x="157977" y="173532"/>
                    <a:pt x="159975" y="172506"/>
                    <a:pt x="161766" y="171328"/>
                  </a:cubicBezTo>
                  <a:cubicBezTo>
                    <a:pt x="163558" y="170150"/>
                    <a:pt x="165302" y="168708"/>
                    <a:pt x="166999" y="167004"/>
                  </a:cubicBezTo>
                  <a:cubicBezTo>
                    <a:pt x="168705" y="165308"/>
                    <a:pt x="170146" y="163563"/>
                    <a:pt x="171325" y="161771"/>
                  </a:cubicBezTo>
                  <a:cubicBezTo>
                    <a:pt x="172503" y="159979"/>
                    <a:pt x="173530" y="157979"/>
                    <a:pt x="174406" y="155772"/>
                  </a:cubicBezTo>
                  <a:cubicBezTo>
                    <a:pt x="176062" y="151268"/>
                    <a:pt x="177160" y="145424"/>
                    <a:pt x="177701" y="138241"/>
                  </a:cubicBezTo>
                  <a:cubicBezTo>
                    <a:pt x="178242" y="131058"/>
                    <a:pt x="178499" y="123798"/>
                    <a:pt x="178472" y="116458"/>
                  </a:cubicBezTo>
                  <a:cubicBezTo>
                    <a:pt x="178446" y="109119"/>
                    <a:pt x="178409" y="102963"/>
                    <a:pt x="178364" y="97989"/>
                  </a:cubicBezTo>
                  <a:cubicBezTo>
                    <a:pt x="178409" y="93016"/>
                    <a:pt x="178446" y="86858"/>
                    <a:pt x="178472" y="79518"/>
                  </a:cubicBezTo>
                  <a:cubicBezTo>
                    <a:pt x="178499" y="72177"/>
                    <a:pt x="178242" y="64916"/>
                    <a:pt x="177701" y="57732"/>
                  </a:cubicBezTo>
                  <a:cubicBezTo>
                    <a:pt x="177160" y="50549"/>
                    <a:pt x="176062" y="44707"/>
                    <a:pt x="174406" y="40204"/>
                  </a:cubicBezTo>
                  <a:cubicBezTo>
                    <a:pt x="173530" y="38000"/>
                    <a:pt x="172503" y="36002"/>
                    <a:pt x="171325" y="34211"/>
                  </a:cubicBezTo>
                  <a:cubicBezTo>
                    <a:pt x="170146" y="32419"/>
                    <a:pt x="168705" y="30675"/>
                    <a:pt x="166999" y="28978"/>
                  </a:cubicBezTo>
                  <a:cubicBezTo>
                    <a:pt x="165302" y="27273"/>
                    <a:pt x="163558" y="25831"/>
                    <a:pt x="161766" y="24652"/>
                  </a:cubicBezTo>
                  <a:cubicBezTo>
                    <a:pt x="159975" y="23474"/>
                    <a:pt x="157977" y="22447"/>
                    <a:pt x="155773" y="21572"/>
                  </a:cubicBezTo>
                  <a:cubicBezTo>
                    <a:pt x="151271" y="19916"/>
                    <a:pt x="145428" y="18817"/>
                    <a:pt x="138245" y="18276"/>
                  </a:cubicBezTo>
                  <a:cubicBezTo>
                    <a:pt x="131062" y="17736"/>
                    <a:pt x="123800" y="17478"/>
                    <a:pt x="116459" y="17505"/>
                  </a:cubicBezTo>
                  <a:cubicBezTo>
                    <a:pt x="109119" y="17531"/>
                    <a:pt x="102962" y="17568"/>
                    <a:pt x="97988" y="17613"/>
                  </a:cubicBezTo>
                  <a:cubicBezTo>
                    <a:pt x="93014" y="17568"/>
                    <a:pt x="86858" y="17531"/>
                    <a:pt x="79519" y="17505"/>
                  </a:cubicBezTo>
                  <a:close/>
                  <a:moveTo>
                    <a:pt x="97988" y="10"/>
                  </a:moveTo>
                  <a:cubicBezTo>
                    <a:pt x="104745" y="-11"/>
                    <a:pt x="111486" y="2"/>
                    <a:pt x="118211" y="49"/>
                  </a:cubicBezTo>
                  <a:cubicBezTo>
                    <a:pt x="124937" y="96"/>
                    <a:pt x="131678" y="300"/>
                    <a:pt x="138435" y="662"/>
                  </a:cubicBezTo>
                  <a:cubicBezTo>
                    <a:pt x="146289" y="938"/>
                    <a:pt x="153658" y="2234"/>
                    <a:pt x="160544" y="4549"/>
                  </a:cubicBezTo>
                  <a:cubicBezTo>
                    <a:pt x="167430" y="6865"/>
                    <a:pt x="173753" y="10837"/>
                    <a:pt x="179511" y="16466"/>
                  </a:cubicBezTo>
                  <a:cubicBezTo>
                    <a:pt x="185140" y="22225"/>
                    <a:pt x="189112" y="28547"/>
                    <a:pt x="191428" y="35433"/>
                  </a:cubicBezTo>
                  <a:cubicBezTo>
                    <a:pt x="193743" y="42319"/>
                    <a:pt x="195039" y="49688"/>
                    <a:pt x="195315" y="57542"/>
                  </a:cubicBezTo>
                  <a:cubicBezTo>
                    <a:pt x="195676" y="64299"/>
                    <a:pt x="195878" y="71040"/>
                    <a:pt x="195920" y="77766"/>
                  </a:cubicBezTo>
                  <a:cubicBezTo>
                    <a:pt x="195963" y="84491"/>
                    <a:pt x="195973" y="91232"/>
                    <a:pt x="195952" y="97989"/>
                  </a:cubicBezTo>
                  <a:cubicBezTo>
                    <a:pt x="195973" y="104747"/>
                    <a:pt x="195963" y="111488"/>
                    <a:pt x="195920" y="118212"/>
                  </a:cubicBezTo>
                  <a:cubicBezTo>
                    <a:pt x="195878" y="124936"/>
                    <a:pt x="195676" y="131675"/>
                    <a:pt x="195315" y="138428"/>
                  </a:cubicBezTo>
                  <a:cubicBezTo>
                    <a:pt x="195039" y="146284"/>
                    <a:pt x="193743" y="153656"/>
                    <a:pt x="191428" y="160544"/>
                  </a:cubicBezTo>
                  <a:cubicBezTo>
                    <a:pt x="189112" y="167432"/>
                    <a:pt x="185140" y="173754"/>
                    <a:pt x="179511" y="179511"/>
                  </a:cubicBezTo>
                  <a:cubicBezTo>
                    <a:pt x="173753" y="185140"/>
                    <a:pt x="167430" y="189112"/>
                    <a:pt x="160544" y="191427"/>
                  </a:cubicBezTo>
                  <a:cubicBezTo>
                    <a:pt x="153658" y="193743"/>
                    <a:pt x="146289" y="195038"/>
                    <a:pt x="138435" y="195315"/>
                  </a:cubicBezTo>
                  <a:cubicBezTo>
                    <a:pt x="131678" y="195676"/>
                    <a:pt x="124937" y="195881"/>
                    <a:pt x="118211" y="195928"/>
                  </a:cubicBezTo>
                  <a:cubicBezTo>
                    <a:pt x="111486" y="195975"/>
                    <a:pt x="104745" y="195988"/>
                    <a:pt x="97988" y="195967"/>
                  </a:cubicBezTo>
                  <a:cubicBezTo>
                    <a:pt x="91230" y="195988"/>
                    <a:pt x="84490" y="195975"/>
                    <a:pt x="77765" y="195928"/>
                  </a:cubicBezTo>
                  <a:cubicBezTo>
                    <a:pt x="71041" y="195881"/>
                    <a:pt x="64302" y="195676"/>
                    <a:pt x="57549" y="195315"/>
                  </a:cubicBezTo>
                  <a:cubicBezTo>
                    <a:pt x="49693" y="195038"/>
                    <a:pt x="42321" y="193743"/>
                    <a:pt x="35433" y="191427"/>
                  </a:cubicBezTo>
                  <a:cubicBezTo>
                    <a:pt x="28545" y="189112"/>
                    <a:pt x="22223" y="185140"/>
                    <a:pt x="16467" y="179511"/>
                  </a:cubicBezTo>
                  <a:cubicBezTo>
                    <a:pt x="10838" y="173754"/>
                    <a:pt x="6865" y="167432"/>
                    <a:pt x="4550" y="160544"/>
                  </a:cubicBezTo>
                  <a:cubicBezTo>
                    <a:pt x="2235" y="153656"/>
                    <a:pt x="939" y="146284"/>
                    <a:pt x="663" y="138428"/>
                  </a:cubicBezTo>
                  <a:cubicBezTo>
                    <a:pt x="301" y="131675"/>
                    <a:pt x="96" y="124936"/>
                    <a:pt x="49" y="118212"/>
                  </a:cubicBezTo>
                  <a:cubicBezTo>
                    <a:pt x="2" y="111488"/>
                    <a:pt x="-11" y="104747"/>
                    <a:pt x="10" y="97989"/>
                  </a:cubicBezTo>
                  <a:cubicBezTo>
                    <a:pt x="-11" y="91232"/>
                    <a:pt x="2" y="84491"/>
                    <a:pt x="49" y="77766"/>
                  </a:cubicBezTo>
                  <a:cubicBezTo>
                    <a:pt x="96" y="71040"/>
                    <a:pt x="301" y="64299"/>
                    <a:pt x="663" y="57542"/>
                  </a:cubicBezTo>
                  <a:cubicBezTo>
                    <a:pt x="939" y="49688"/>
                    <a:pt x="2235" y="42319"/>
                    <a:pt x="4550" y="35433"/>
                  </a:cubicBezTo>
                  <a:cubicBezTo>
                    <a:pt x="6865" y="28547"/>
                    <a:pt x="10838" y="22225"/>
                    <a:pt x="16467" y="16466"/>
                  </a:cubicBezTo>
                  <a:cubicBezTo>
                    <a:pt x="22223" y="10837"/>
                    <a:pt x="28545" y="6865"/>
                    <a:pt x="35433" y="4549"/>
                  </a:cubicBezTo>
                  <a:cubicBezTo>
                    <a:pt x="42321" y="2234"/>
                    <a:pt x="49693" y="938"/>
                    <a:pt x="57549" y="662"/>
                  </a:cubicBezTo>
                  <a:cubicBezTo>
                    <a:pt x="64302" y="300"/>
                    <a:pt x="71041" y="96"/>
                    <a:pt x="77765" y="49"/>
                  </a:cubicBezTo>
                  <a:cubicBezTo>
                    <a:pt x="84490" y="2"/>
                    <a:pt x="91230" y="-11"/>
                    <a:pt x="97988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29" name="Freeform: Shape 96"/>
            <p:cNvSpPr/>
            <p:nvPr/>
          </p:nvSpPr>
          <p:spPr>
            <a:xfrm>
              <a:off x="16679958" y="3676692"/>
              <a:ext cx="132578" cy="132577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5668" y="37616"/>
                  </a:moveTo>
                  <a:cubicBezTo>
                    <a:pt x="88132" y="37574"/>
                    <a:pt x="80740" y="38721"/>
                    <a:pt x="73492" y="41056"/>
                  </a:cubicBezTo>
                  <a:cubicBezTo>
                    <a:pt x="66244" y="43391"/>
                    <a:pt x="60222" y="47165"/>
                    <a:pt x="55426" y="52378"/>
                  </a:cubicBezTo>
                  <a:cubicBezTo>
                    <a:pt x="50630" y="57591"/>
                    <a:pt x="48142" y="64493"/>
                    <a:pt x="47962" y="73084"/>
                  </a:cubicBezTo>
                  <a:cubicBezTo>
                    <a:pt x="48023" y="80164"/>
                    <a:pt x="49487" y="85908"/>
                    <a:pt x="52355" y="90318"/>
                  </a:cubicBezTo>
                  <a:cubicBezTo>
                    <a:pt x="55223" y="94727"/>
                    <a:pt x="59125" y="98194"/>
                    <a:pt x="64062" y="100718"/>
                  </a:cubicBezTo>
                  <a:cubicBezTo>
                    <a:pt x="68999" y="103242"/>
                    <a:pt x="74602" y="105216"/>
                    <a:pt x="80871" y="106639"/>
                  </a:cubicBezTo>
                  <a:lnTo>
                    <a:pt x="99495" y="111232"/>
                  </a:lnTo>
                  <a:cubicBezTo>
                    <a:pt x="105227" y="112460"/>
                    <a:pt x="109707" y="113831"/>
                    <a:pt x="112936" y="115347"/>
                  </a:cubicBezTo>
                  <a:cubicBezTo>
                    <a:pt x="116165" y="116862"/>
                    <a:pt x="117807" y="119573"/>
                    <a:pt x="117863" y="123480"/>
                  </a:cubicBezTo>
                  <a:cubicBezTo>
                    <a:pt x="117794" y="126805"/>
                    <a:pt x="116114" y="129532"/>
                    <a:pt x="112824" y="131661"/>
                  </a:cubicBezTo>
                  <a:cubicBezTo>
                    <a:pt x="109534" y="133790"/>
                    <a:pt x="105049" y="134891"/>
                    <a:pt x="99367" y="134963"/>
                  </a:cubicBezTo>
                  <a:cubicBezTo>
                    <a:pt x="93558" y="134860"/>
                    <a:pt x="88873" y="133837"/>
                    <a:pt x="85312" y="131893"/>
                  </a:cubicBezTo>
                  <a:cubicBezTo>
                    <a:pt x="81751" y="129948"/>
                    <a:pt x="78772" y="127697"/>
                    <a:pt x="76375" y="125139"/>
                  </a:cubicBezTo>
                  <a:cubicBezTo>
                    <a:pt x="73978" y="122580"/>
                    <a:pt x="71621" y="120329"/>
                    <a:pt x="69303" y="118385"/>
                  </a:cubicBezTo>
                  <a:cubicBezTo>
                    <a:pt x="66986" y="116440"/>
                    <a:pt x="64167" y="115417"/>
                    <a:pt x="60845" y="115315"/>
                  </a:cubicBezTo>
                  <a:cubicBezTo>
                    <a:pt x="56402" y="115434"/>
                    <a:pt x="53138" y="116790"/>
                    <a:pt x="51055" y="119381"/>
                  </a:cubicBezTo>
                  <a:cubicBezTo>
                    <a:pt x="48971" y="121973"/>
                    <a:pt x="47940" y="125083"/>
                    <a:pt x="47962" y="128711"/>
                  </a:cubicBezTo>
                  <a:cubicBezTo>
                    <a:pt x="48080" y="134003"/>
                    <a:pt x="50507" y="138786"/>
                    <a:pt x="55242" y="143062"/>
                  </a:cubicBezTo>
                  <a:cubicBezTo>
                    <a:pt x="59976" y="147338"/>
                    <a:pt x="66305" y="150741"/>
                    <a:pt x="74229" y="153273"/>
                  </a:cubicBezTo>
                  <a:cubicBezTo>
                    <a:pt x="82152" y="155805"/>
                    <a:pt x="90957" y="157102"/>
                    <a:pt x="100643" y="157162"/>
                  </a:cubicBezTo>
                  <a:cubicBezTo>
                    <a:pt x="108797" y="157174"/>
                    <a:pt x="116583" y="155818"/>
                    <a:pt x="124000" y="153094"/>
                  </a:cubicBezTo>
                  <a:cubicBezTo>
                    <a:pt x="131417" y="150370"/>
                    <a:pt x="137502" y="146207"/>
                    <a:pt x="142255" y="140605"/>
                  </a:cubicBezTo>
                  <a:cubicBezTo>
                    <a:pt x="147007" y="135003"/>
                    <a:pt x="149464" y="127891"/>
                    <a:pt x="149625" y="119270"/>
                  </a:cubicBezTo>
                  <a:cubicBezTo>
                    <a:pt x="149470" y="111938"/>
                    <a:pt x="147384" y="106018"/>
                    <a:pt x="143365" y="101512"/>
                  </a:cubicBezTo>
                  <a:cubicBezTo>
                    <a:pt x="139346" y="97005"/>
                    <a:pt x="134321" y="93506"/>
                    <a:pt x="128289" y="91012"/>
                  </a:cubicBezTo>
                  <a:cubicBezTo>
                    <a:pt x="122258" y="88519"/>
                    <a:pt x="116146" y="86625"/>
                    <a:pt x="109954" y="85332"/>
                  </a:cubicBezTo>
                  <a:lnTo>
                    <a:pt x="96688" y="82270"/>
                  </a:lnTo>
                  <a:cubicBezTo>
                    <a:pt x="91740" y="81255"/>
                    <a:pt x="87701" y="80000"/>
                    <a:pt x="84570" y="78506"/>
                  </a:cubicBezTo>
                  <a:cubicBezTo>
                    <a:pt x="81440" y="77013"/>
                    <a:pt x="79824" y="74482"/>
                    <a:pt x="79723" y="70915"/>
                  </a:cubicBezTo>
                  <a:cubicBezTo>
                    <a:pt x="79787" y="67548"/>
                    <a:pt x="81445" y="65065"/>
                    <a:pt x="84698" y="63468"/>
                  </a:cubicBezTo>
                  <a:cubicBezTo>
                    <a:pt x="87951" y="61870"/>
                    <a:pt x="92415" y="61078"/>
                    <a:pt x="98091" y="61091"/>
                  </a:cubicBezTo>
                  <a:cubicBezTo>
                    <a:pt x="104572" y="61272"/>
                    <a:pt x="109455" y="62540"/>
                    <a:pt x="112742" y="64895"/>
                  </a:cubicBezTo>
                  <a:cubicBezTo>
                    <a:pt x="116028" y="67250"/>
                    <a:pt x="118890" y="69605"/>
                    <a:pt x="121326" y="71960"/>
                  </a:cubicBezTo>
                  <a:cubicBezTo>
                    <a:pt x="123762" y="74314"/>
                    <a:pt x="126945" y="75582"/>
                    <a:pt x="130874" y="75763"/>
                  </a:cubicBezTo>
                  <a:cubicBezTo>
                    <a:pt x="135054" y="75647"/>
                    <a:pt x="138301" y="74254"/>
                    <a:pt x="140616" y="71585"/>
                  </a:cubicBezTo>
                  <a:cubicBezTo>
                    <a:pt x="142930" y="68916"/>
                    <a:pt x="144105" y="65674"/>
                    <a:pt x="144140" y="61857"/>
                  </a:cubicBezTo>
                  <a:cubicBezTo>
                    <a:pt x="143988" y="56938"/>
                    <a:pt x="141585" y="52670"/>
                    <a:pt x="136930" y="49051"/>
                  </a:cubicBezTo>
                  <a:cubicBezTo>
                    <a:pt x="132276" y="45432"/>
                    <a:pt x="126282" y="42629"/>
                    <a:pt x="118949" y="40640"/>
                  </a:cubicBezTo>
                  <a:cubicBezTo>
                    <a:pt x="111616" y="38652"/>
                    <a:pt x="103856" y="37644"/>
                    <a:pt x="95668" y="37616"/>
                  </a:cubicBezTo>
                  <a:close/>
                  <a:moveTo>
                    <a:pt x="48982" y="0"/>
                  </a:moveTo>
                  <a:cubicBezTo>
                    <a:pt x="54618" y="26"/>
                    <a:pt x="59960" y="930"/>
                    <a:pt x="65006" y="2711"/>
                  </a:cubicBezTo>
                  <a:cubicBezTo>
                    <a:pt x="70053" y="4491"/>
                    <a:pt x="74661" y="6989"/>
                    <a:pt x="78830" y="10204"/>
                  </a:cubicBezTo>
                  <a:cubicBezTo>
                    <a:pt x="81900" y="9561"/>
                    <a:pt x="85041" y="9062"/>
                    <a:pt x="88254" y="8706"/>
                  </a:cubicBezTo>
                  <a:cubicBezTo>
                    <a:pt x="91466" y="8350"/>
                    <a:pt x="94703" y="8169"/>
                    <a:pt x="97964" y="8164"/>
                  </a:cubicBezTo>
                  <a:cubicBezTo>
                    <a:pt x="114694" y="8354"/>
                    <a:pt x="129805" y="12438"/>
                    <a:pt x="143299" y="20416"/>
                  </a:cubicBezTo>
                  <a:cubicBezTo>
                    <a:pt x="156792" y="28395"/>
                    <a:pt x="167529" y="39131"/>
                    <a:pt x="175509" y="52624"/>
                  </a:cubicBezTo>
                  <a:cubicBezTo>
                    <a:pt x="183490" y="66117"/>
                    <a:pt x="187574" y="81230"/>
                    <a:pt x="187764" y="97963"/>
                  </a:cubicBezTo>
                  <a:cubicBezTo>
                    <a:pt x="187759" y="101225"/>
                    <a:pt x="187578" y="104462"/>
                    <a:pt x="187222" y="107676"/>
                  </a:cubicBezTo>
                  <a:cubicBezTo>
                    <a:pt x="186866" y="110889"/>
                    <a:pt x="186366" y="114031"/>
                    <a:pt x="185723" y="117101"/>
                  </a:cubicBezTo>
                  <a:cubicBezTo>
                    <a:pt x="188939" y="121271"/>
                    <a:pt x="191437" y="125880"/>
                    <a:pt x="193217" y="130928"/>
                  </a:cubicBezTo>
                  <a:cubicBezTo>
                    <a:pt x="194997" y="135975"/>
                    <a:pt x="195900" y="141318"/>
                    <a:pt x="195927" y="146956"/>
                  </a:cubicBezTo>
                  <a:cubicBezTo>
                    <a:pt x="195823" y="156072"/>
                    <a:pt x="193593" y="164309"/>
                    <a:pt x="189238" y="171668"/>
                  </a:cubicBezTo>
                  <a:cubicBezTo>
                    <a:pt x="184883" y="179027"/>
                    <a:pt x="179025" y="184884"/>
                    <a:pt x="171665" y="189239"/>
                  </a:cubicBezTo>
                  <a:cubicBezTo>
                    <a:pt x="164305" y="193594"/>
                    <a:pt x="156065" y="195823"/>
                    <a:pt x="146946" y="195927"/>
                  </a:cubicBezTo>
                  <a:cubicBezTo>
                    <a:pt x="141309" y="195900"/>
                    <a:pt x="135968" y="194997"/>
                    <a:pt x="130922" y="193216"/>
                  </a:cubicBezTo>
                  <a:cubicBezTo>
                    <a:pt x="125875" y="191436"/>
                    <a:pt x="121267" y="188938"/>
                    <a:pt x="117098" y="185722"/>
                  </a:cubicBezTo>
                  <a:cubicBezTo>
                    <a:pt x="114028" y="186365"/>
                    <a:pt x="110887" y="186865"/>
                    <a:pt x="107674" y="187221"/>
                  </a:cubicBezTo>
                  <a:cubicBezTo>
                    <a:pt x="104461" y="187576"/>
                    <a:pt x="101225" y="187757"/>
                    <a:pt x="97964" y="187762"/>
                  </a:cubicBezTo>
                  <a:cubicBezTo>
                    <a:pt x="81234" y="187573"/>
                    <a:pt x="66123" y="183489"/>
                    <a:pt x="52629" y="175510"/>
                  </a:cubicBezTo>
                  <a:cubicBezTo>
                    <a:pt x="39136" y="167531"/>
                    <a:pt x="28399" y="156795"/>
                    <a:pt x="20419" y="143302"/>
                  </a:cubicBezTo>
                  <a:cubicBezTo>
                    <a:pt x="12438" y="129809"/>
                    <a:pt x="8353" y="114696"/>
                    <a:pt x="8164" y="97963"/>
                  </a:cubicBezTo>
                  <a:cubicBezTo>
                    <a:pt x="8169" y="94702"/>
                    <a:pt x="8350" y="91464"/>
                    <a:pt x="8706" y="88251"/>
                  </a:cubicBezTo>
                  <a:cubicBezTo>
                    <a:pt x="9062" y="85037"/>
                    <a:pt x="9561" y="81895"/>
                    <a:pt x="10205" y="78825"/>
                  </a:cubicBezTo>
                  <a:cubicBezTo>
                    <a:pt x="6989" y="74655"/>
                    <a:pt x="4491" y="70046"/>
                    <a:pt x="2711" y="64999"/>
                  </a:cubicBezTo>
                  <a:cubicBezTo>
                    <a:pt x="930" y="59951"/>
                    <a:pt x="27" y="54608"/>
                    <a:pt x="0" y="48971"/>
                  </a:cubicBezTo>
                  <a:cubicBezTo>
                    <a:pt x="104" y="39855"/>
                    <a:pt x="2334" y="31617"/>
                    <a:pt x="6690" y="24258"/>
                  </a:cubicBezTo>
                  <a:cubicBezTo>
                    <a:pt x="11045" y="16899"/>
                    <a:pt x="16904" y="11042"/>
                    <a:pt x="24264" y="6688"/>
                  </a:cubicBezTo>
                  <a:cubicBezTo>
                    <a:pt x="31625" y="2333"/>
                    <a:pt x="39864" y="104"/>
                    <a:pt x="489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30" name="Freeform: Shape 171"/>
            <p:cNvSpPr/>
            <p:nvPr/>
          </p:nvSpPr>
          <p:spPr>
            <a:xfrm>
              <a:off x="16658197" y="6533048"/>
              <a:ext cx="176100" cy="113534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>
                <a:solidFill>
                  <a:schemeClr val="bg2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0164" y="805565"/>
            <a:ext cx="674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О компании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64486" y="1992366"/>
            <a:ext cx="1308100" cy="6946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871403" y="6123205"/>
            <a:ext cx="7372333" cy="755680"/>
            <a:chOff x="1787998" y="6400190"/>
            <a:chExt cx="7372333" cy="755680"/>
          </a:xfrm>
        </p:grpSpPr>
        <p:sp>
          <p:nvSpPr>
            <p:cNvPr id="36" name="Freeform: Shape 56"/>
            <p:cNvSpPr/>
            <p:nvPr/>
          </p:nvSpPr>
          <p:spPr>
            <a:xfrm>
              <a:off x="1787998" y="6400190"/>
              <a:ext cx="893092" cy="755680"/>
            </a:xfrm>
            <a:custGeom>
              <a:avLst/>
              <a:gdLst/>
              <a:ahLst/>
              <a:cxnLst/>
              <a:rect l="l" t="t" r="r" b="b"/>
              <a:pathLst>
                <a:path w="212256" h="179598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5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26921" y="6638075"/>
              <a:ext cx="6333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endParaRPr lang="ru-RU" sz="2400" spc="-15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0164" y="1488048"/>
            <a:ext cx="647548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Реализация комплексных проектов «под ключ»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Оснащение медицинским оборудованием по всей России (первая современная клиника Крыма – Ялтинская ГБ1 – центр ФМБА)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Круглосуточная (24/7/365) работа сервисной службы компании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Решение индивидуальных задач любой сложности (разработка медицинских технологий)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Устойчивые партнерские отношения с ведущими российскими и зарубежными производителями медицинского оборудования в мире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Более 15 лет успешной работы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Собственная служба логистики и автопарк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Постоянное обновление товарной линейки и тщательный мониторинг рынка медицинского оборудования</a:t>
            </a:r>
          </a:p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Более 1000 успешно реализованных проектов, включая знаковые для РФ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52" y="4963127"/>
            <a:ext cx="9574384" cy="482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7054812" y="2559988"/>
            <a:ext cx="176100" cy="5168612"/>
            <a:chOff x="16658197" y="2538470"/>
            <a:chExt cx="176100" cy="5168612"/>
          </a:xfrm>
        </p:grpSpPr>
        <p:sp>
          <p:nvSpPr>
            <p:cNvPr id="21" name="Shape 2819"/>
            <p:cNvSpPr/>
            <p:nvPr/>
          </p:nvSpPr>
          <p:spPr>
            <a:xfrm>
              <a:off x="16680690" y="5390681"/>
              <a:ext cx="131113" cy="1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2" name="Shape 2827"/>
            <p:cNvSpPr/>
            <p:nvPr/>
          </p:nvSpPr>
          <p:spPr>
            <a:xfrm>
              <a:off x="16680211" y="4817174"/>
              <a:ext cx="132072" cy="1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21600"/>
                  </a:moveTo>
                  <a:cubicBezTo>
                    <a:pt x="16804" y="13872"/>
                    <a:pt x="16804" y="13872"/>
                    <a:pt x="16804" y="13872"/>
                  </a:cubicBezTo>
                  <a:cubicBezTo>
                    <a:pt x="16804" y="12251"/>
                    <a:pt x="16307" y="10668"/>
                    <a:pt x="14566" y="10668"/>
                  </a:cubicBezTo>
                  <a:cubicBezTo>
                    <a:pt x="12789" y="10668"/>
                    <a:pt x="12044" y="12251"/>
                    <a:pt x="12044" y="13872"/>
                  </a:cubicBezTo>
                  <a:cubicBezTo>
                    <a:pt x="12044" y="21600"/>
                    <a:pt x="12044" y="21600"/>
                    <a:pt x="12044" y="21600"/>
                  </a:cubicBezTo>
                  <a:cubicBezTo>
                    <a:pt x="7283" y="21600"/>
                    <a:pt x="7283" y="21600"/>
                    <a:pt x="7283" y="21600"/>
                  </a:cubicBezTo>
                  <a:cubicBezTo>
                    <a:pt x="7283" y="7200"/>
                    <a:pt x="7283" y="7200"/>
                    <a:pt x="7283" y="7200"/>
                  </a:cubicBezTo>
                  <a:cubicBezTo>
                    <a:pt x="12044" y="7200"/>
                    <a:pt x="12044" y="7200"/>
                    <a:pt x="12044" y="7200"/>
                  </a:cubicBezTo>
                  <a:cubicBezTo>
                    <a:pt x="12044" y="9047"/>
                    <a:pt x="12044" y="9047"/>
                    <a:pt x="12044" y="9047"/>
                  </a:cubicBezTo>
                  <a:cubicBezTo>
                    <a:pt x="13322" y="7464"/>
                    <a:pt x="14317" y="6672"/>
                    <a:pt x="16307" y="6672"/>
                  </a:cubicBezTo>
                  <a:cubicBezTo>
                    <a:pt x="18332" y="6672"/>
                    <a:pt x="21600" y="7728"/>
                    <a:pt x="21600" y="13608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16804" y="21600"/>
                  </a:lnTo>
                  <a:close/>
                  <a:moveTo>
                    <a:pt x="2771" y="5051"/>
                  </a:moveTo>
                  <a:cubicBezTo>
                    <a:pt x="1243" y="5051"/>
                    <a:pt x="0" y="3996"/>
                    <a:pt x="0" y="2676"/>
                  </a:cubicBezTo>
                  <a:cubicBezTo>
                    <a:pt x="0" y="1055"/>
                    <a:pt x="1243" y="0"/>
                    <a:pt x="2771" y="0"/>
                  </a:cubicBezTo>
                  <a:cubicBezTo>
                    <a:pt x="4263" y="0"/>
                    <a:pt x="5506" y="1055"/>
                    <a:pt x="5506" y="2676"/>
                  </a:cubicBezTo>
                  <a:cubicBezTo>
                    <a:pt x="5506" y="3996"/>
                    <a:pt x="4263" y="5051"/>
                    <a:pt x="2771" y="5051"/>
                  </a:cubicBezTo>
                  <a:close/>
                  <a:moveTo>
                    <a:pt x="5009" y="21600"/>
                  </a:moveTo>
                  <a:cubicBezTo>
                    <a:pt x="249" y="21600"/>
                    <a:pt x="249" y="21600"/>
                    <a:pt x="249" y="21600"/>
                  </a:cubicBezTo>
                  <a:cubicBezTo>
                    <a:pt x="249" y="7200"/>
                    <a:pt x="249" y="7200"/>
                    <a:pt x="249" y="7200"/>
                  </a:cubicBezTo>
                  <a:cubicBezTo>
                    <a:pt x="5009" y="7200"/>
                    <a:pt x="5009" y="7200"/>
                    <a:pt x="5009" y="7200"/>
                  </a:cubicBezTo>
                  <a:lnTo>
                    <a:pt x="5009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3" name="Shape 2829"/>
            <p:cNvSpPr/>
            <p:nvPr/>
          </p:nvSpPr>
          <p:spPr>
            <a:xfrm>
              <a:off x="16667652" y="3118945"/>
              <a:ext cx="157190" cy="1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4" y="0"/>
                  </a:moveTo>
                  <a:cubicBezTo>
                    <a:pt x="11196" y="0"/>
                    <a:pt x="11196" y="0"/>
                    <a:pt x="11196" y="0"/>
                  </a:cubicBezTo>
                  <a:cubicBezTo>
                    <a:pt x="3816" y="0"/>
                    <a:pt x="3816" y="0"/>
                    <a:pt x="3816" y="0"/>
                  </a:cubicBezTo>
                  <a:cubicBezTo>
                    <a:pt x="2016" y="0"/>
                    <a:pt x="0" y="1844"/>
                    <a:pt x="0" y="4478"/>
                  </a:cubicBezTo>
                  <a:cubicBezTo>
                    <a:pt x="0" y="17491"/>
                    <a:pt x="0" y="17491"/>
                    <a:pt x="0" y="17491"/>
                  </a:cubicBezTo>
                  <a:cubicBezTo>
                    <a:pt x="0" y="20072"/>
                    <a:pt x="2016" y="21600"/>
                    <a:pt x="3816" y="21600"/>
                  </a:cubicBezTo>
                  <a:cubicBezTo>
                    <a:pt x="11448" y="21600"/>
                    <a:pt x="11448" y="21600"/>
                    <a:pt x="11448" y="21600"/>
                  </a:cubicBezTo>
                  <a:cubicBezTo>
                    <a:pt x="18324" y="21600"/>
                    <a:pt x="18324" y="21600"/>
                    <a:pt x="18324" y="21600"/>
                  </a:cubicBezTo>
                  <a:cubicBezTo>
                    <a:pt x="20088" y="21600"/>
                    <a:pt x="21600" y="20072"/>
                    <a:pt x="21600" y="17491"/>
                  </a:cubicBezTo>
                  <a:cubicBezTo>
                    <a:pt x="21600" y="4478"/>
                    <a:pt x="21600" y="4478"/>
                    <a:pt x="21600" y="4478"/>
                  </a:cubicBezTo>
                  <a:cubicBezTo>
                    <a:pt x="21600" y="1844"/>
                    <a:pt x="20088" y="0"/>
                    <a:pt x="18324" y="0"/>
                  </a:cubicBezTo>
                  <a:close/>
                  <a:moveTo>
                    <a:pt x="9396" y="16016"/>
                  </a:moveTo>
                  <a:cubicBezTo>
                    <a:pt x="9396" y="5953"/>
                    <a:pt x="9396" y="5953"/>
                    <a:pt x="9396" y="5953"/>
                  </a:cubicBezTo>
                  <a:cubicBezTo>
                    <a:pt x="14004" y="10800"/>
                    <a:pt x="14004" y="10800"/>
                    <a:pt x="14004" y="10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4" name="Shape 2830"/>
            <p:cNvSpPr/>
            <p:nvPr/>
          </p:nvSpPr>
          <p:spPr>
            <a:xfrm>
              <a:off x="16680732" y="7592580"/>
              <a:ext cx="131031" cy="11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5" name="Shape 2831"/>
            <p:cNvSpPr/>
            <p:nvPr/>
          </p:nvSpPr>
          <p:spPr>
            <a:xfrm>
              <a:off x="16667185" y="7059584"/>
              <a:ext cx="158124" cy="1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6" name="Shape 2833"/>
            <p:cNvSpPr/>
            <p:nvPr/>
          </p:nvSpPr>
          <p:spPr>
            <a:xfrm>
              <a:off x="16715679" y="2538470"/>
              <a:ext cx="61136" cy="1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21600" y="16"/>
                  </a:moveTo>
                  <a:cubicBezTo>
                    <a:pt x="21600" y="1261"/>
                    <a:pt x="21600" y="3539"/>
                    <a:pt x="21600" y="3539"/>
                  </a:cubicBezTo>
                  <a:cubicBezTo>
                    <a:pt x="21600" y="3539"/>
                    <a:pt x="16257" y="3290"/>
                    <a:pt x="15112" y="4286"/>
                  </a:cubicBezTo>
                  <a:cubicBezTo>
                    <a:pt x="14044" y="4784"/>
                    <a:pt x="14578" y="6279"/>
                    <a:pt x="14578" y="7311"/>
                  </a:cubicBezTo>
                  <a:cubicBezTo>
                    <a:pt x="16791" y="7311"/>
                    <a:pt x="19463" y="7311"/>
                    <a:pt x="21600" y="7311"/>
                  </a:cubicBezTo>
                  <a:cubicBezTo>
                    <a:pt x="21066" y="8805"/>
                    <a:pt x="20531" y="9553"/>
                    <a:pt x="20531" y="10834"/>
                  </a:cubicBezTo>
                  <a:cubicBezTo>
                    <a:pt x="18394" y="10834"/>
                    <a:pt x="14578" y="10834"/>
                    <a:pt x="14578" y="10834"/>
                  </a:cubicBezTo>
                  <a:cubicBezTo>
                    <a:pt x="14578" y="21367"/>
                    <a:pt x="14578" y="21367"/>
                    <a:pt x="14578" y="21367"/>
                  </a:cubicBezTo>
                  <a:cubicBezTo>
                    <a:pt x="14578" y="21367"/>
                    <a:pt x="7632" y="21367"/>
                    <a:pt x="4350" y="21367"/>
                  </a:cubicBezTo>
                  <a:cubicBezTo>
                    <a:pt x="4350" y="18129"/>
                    <a:pt x="4350" y="14357"/>
                    <a:pt x="4350" y="10834"/>
                  </a:cubicBezTo>
                  <a:cubicBezTo>
                    <a:pt x="2748" y="10834"/>
                    <a:pt x="1679" y="10834"/>
                    <a:pt x="0" y="10834"/>
                  </a:cubicBezTo>
                  <a:cubicBezTo>
                    <a:pt x="0" y="9553"/>
                    <a:pt x="0" y="8557"/>
                    <a:pt x="0" y="7311"/>
                  </a:cubicBezTo>
                  <a:cubicBezTo>
                    <a:pt x="1679" y="7311"/>
                    <a:pt x="2748" y="7311"/>
                    <a:pt x="4350" y="7311"/>
                  </a:cubicBezTo>
                  <a:cubicBezTo>
                    <a:pt x="4885" y="5033"/>
                    <a:pt x="4885" y="2542"/>
                    <a:pt x="7632" y="1261"/>
                  </a:cubicBezTo>
                  <a:cubicBezTo>
                    <a:pt x="10304" y="-233"/>
                    <a:pt x="12975" y="16"/>
                    <a:pt x="21600" y="1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7" name="Shape 2834"/>
            <p:cNvSpPr/>
            <p:nvPr/>
          </p:nvSpPr>
          <p:spPr>
            <a:xfrm>
              <a:off x="16669901" y="5950072"/>
              <a:ext cx="152691" cy="1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8" name="Freeform: Shape 129"/>
            <p:cNvSpPr/>
            <p:nvPr/>
          </p:nvSpPr>
          <p:spPr>
            <a:xfrm>
              <a:off x="16682614" y="4254722"/>
              <a:ext cx="127265" cy="127273"/>
            </a:xfrm>
            <a:custGeom>
              <a:avLst/>
              <a:gdLst/>
              <a:ahLst/>
              <a:cxnLst/>
              <a:rect l="l" t="t" r="r" b="b"/>
              <a:pathLst>
                <a:path w="195962" h="195976">
                  <a:moveTo>
                    <a:pt x="97989" y="65323"/>
                  </a:moveTo>
                  <a:cubicBezTo>
                    <a:pt x="91921" y="65393"/>
                    <a:pt x="86433" y="66884"/>
                    <a:pt x="81524" y="69794"/>
                  </a:cubicBezTo>
                  <a:cubicBezTo>
                    <a:pt x="76615" y="72704"/>
                    <a:pt x="72705" y="76614"/>
                    <a:pt x="69794" y="81524"/>
                  </a:cubicBezTo>
                  <a:cubicBezTo>
                    <a:pt x="66884" y="86433"/>
                    <a:pt x="65394" y="91921"/>
                    <a:pt x="65324" y="97988"/>
                  </a:cubicBezTo>
                  <a:cubicBezTo>
                    <a:pt x="65394" y="104056"/>
                    <a:pt x="66884" y="109544"/>
                    <a:pt x="69794" y="114453"/>
                  </a:cubicBezTo>
                  <a:cubicBezTo>
                    <a:pt x="72705" y="119363"/>
                    <a:pt x="76615" y="123273"/>
                    <a:pt x="81524" y="126183"/>
                  </a:cubicBezTo>
                  <a:cubicBezTo>
                    <a:pt x="86433" y="129093"/>
                    <a:pt x="91921" y="130583"/>
                    <a:pt x="97989" y="130654"/>
                  </a:cubicBezTo>
                  <a:cubicBezTo>
                    <a:pt x="104056" y="130583"/>
                    <a:pt x="109544" y="129093"/>
                    <a:pt x="114454" y="126183"/>
                  </a:cubicBezTo>
                  <a:cubicBezTo>
                    <a:pt x="119363" y="123273"/>
                    <a:pt x="123273" y="119363"/>
                    <a:pt x="126183" y="114453"/>
                  </a:cubicBezTo>
                  <a:cubicBezTo>
                    <a:pt x="129094" y="109544"/>
                    <a:pt x="130584" y="104056"/>
                    <a:pt x="130654" y="97988"/>
                  </a:cubicBezTo>
                  <a:lnTo>
                    <a:pt x="130652" y="97989"/>
                  </a:lnTo>
                  <a:cubicBezTo>
                    <a:pt x="130582" y="91922"/>
                    <a:pt x="129092" y="86434"/>
                    <a:pt x="126181" y="81525"/>
                  </a:cubicBezTo>
                  <a:cubicBezTo>
                    <a:pt x="123271" y="76616"/>
                    <a:pt x="119361" y="72706"/>
                    <a:pt x="114452" y="69795"/>
                  </a:cubicBezTo>
                  <a:cubicBezTo>
                    <a:pt x="109543" y="66885"/>
                    <a:pt x="104055" y="65394"/>
                    <a:pt x="97989" y="65323"/>
                  </a:cubicBezTo>
                  <a:close/>
                  <a:moveTo>
                    <a:pt x="97988" y="47726"/>
                  </a:moveTo>
                  <a:cubicBezTo>
                    <a:pt x="107365" y="47831"/>
                    <a:pt x="115830" y="50114"/>
                    <a:pt x="123382" y="54576"/>
                  </a:cubicBezTo>
                  <a:cubicBezTo>
                    <a:pt x="130933" y="59037"/>
                    <a:pt x="136940" y="65044"/>
                    <a:pt x="141401" y="72596"/>
                  </a:cubicBezTo>
                  <a:cubicBezTo>
                    <a:pt x="145863" y="80147"/>
                    <a:pt x="148146" y="88612"/>
                    <a:pt x="148251" y="97989"/>
                  </a:cubicBezTo>
                  <a:cubicBezTo>
                    <a:pt x="148146" y="107367"/>
                    <a:pt x="145863" y="115830"/>
                    <a:pt x="141401" y="123380"/>
                  </a:cubicBezTo>
                  <a:cubicBezTo>
                    <a:pt x="136940" y="130930"/>
                    <a:pt x="130933" y="136935"/>
                    <a:pt x="123382" y="141395"/>
                  </a:cubicBezTo>
                  <a:cubicBezTo>
                    <a:pt x="115830" y="145854"/>
                    <a:pt x="107365" y="148137"/>
                    <a:pt x="97988" y="148242"/>
                  </a:cubicBezTo>
                  <a:cubicBezTo>
                    <a:pt x="88611" y="148137"/>
                    <a:pt x="80147" y="145854"/>
                    <a:pt x="72597" y="141395"/>
                  </a:cubicBezTo>
                  <a:cubicBezTo>
                    <a:pt x="65047" y="136935"/>
                    <a:pt x="59042" y="130930"/>
                    <a:pt x="54583" y="123380"/>
                  </a:cubicBezTo>
                  <a:cubicBezTo>
                    <a:pt x="50123" y="115830"/>
                    <a:pt x="47841" y="107367"/>
                    <a:pt x="47735" y="97989"/>
                  </a:cubicBezTo>
                  <a:cubicBezTo>
                    <a:pt x="47841" y="88612"/>
                    <a:pt x="50123" y="80147"/>
                    <a:pt x="54583" y="72596"/>
                  </a:cubicBezTo>
                  <a:cubicBezTo>
                    <a:pt x="59042" y="65044"/>
                    <a:pt x="65047" y="59037"/>
                    <a:pt x="72597" y="54576"/>
                  </a:cubicBezTo>
                  <a:cubicBezTo>
                    <a:pt x="80147" y="50114"/>
                    <a:pt x="88611" y="47831"/>
                    <a:pt x="97988" y="47726"/>
                  </a:cubicBezTo>
                  <a:close/>
                  <a:moveTo>
                    <a:pt x="150291" y="33958"/>
                  </a:moveTo>
                  <a:cubicBezTo>
                    <a:pt x="153624" y="34040"/>
                    <a:pt x="156392" y="35182"/>
                    <a:pt x="158593" y="37384"/>
                  </a:cubicBezTo>
                  <a:cubicBezTo>
                    <a:pt x="160795" y="39586"/>
                    <a:pt x="161937" y="42353"/>
                    <a:pt x="162019" y="45686"/>
                  </a:cubicBezTo>
                  <a:cubicBezTo>
                    <a:pt x="161937" y="49019"/>
                    <a:pt x="160795" y="51786"/>
                    <a:pt x="158593" y="53988"/>
                  </a:cubicBezTo>
                  <a:cubicBezTo>
                    <a:pt x="156392" y="56190"/>
                    <a:pt x="153624" y="57332"/>
                    <a:pt x="150291" y="57414"/>
                  </a:cubicBezTo>
                  <a:cubicBezTo>
                    <a:pt x="146958" y="57332"/>
                    <a:pt x="144191" y="56190"/>
                    <a:pt x="141989" y="53988"/>
                  </a:cubicBezTo>
                  <a:cubicBezTo>
                    <a:pt x="139787" y="51786"/>
                    <a:pt x="138645" y="49019"/>
                    <a:pt x="138563" y="45686"/>
                  </a:cubicBezTo>
                  <a:cubicBezTo>
                    <a:pt x="138645" y="42353"/>
                    <a:pt x="139787" y="39586"/>
                    <a:pt x="141989" y="37384"/>
                  </a:cubicBezTo>
                  <a:cubicBezTo>
                    <a:pt x="144191" y="35182"/>
                    <a:pt x="146958" y="34040"/>
                    <a:pt x="150291" y="33958"/>
                  </a:cubicBezTo>
                  <a:close/>
                  <a:moveTo>
                    <a:pt x="79519" y="17505"/>
                  </a:moveTo>
                  <a:cubicBezTo>
                    <a:pt x="72180" y="17478"/>
                    <a:pt x="64919" y="17736"/>
                    <a:pt x="57736" y="18276"/>
                  </a:cubicBezTo>
                  <a:cubicBezTo>
                    <a:pt x="50553" y="18817"/>
                    <a:pt x="44710" y="19916"/>
                    <a:pt x="40205" y="21572"/>
                  </a:cubicBezTo>
                  <a:cubicBezTo>
                    <a:pt x="37998" y="22447"/>
                    <a:pt x="35998" y="23474"/>
                    <a:pt x="34206" y="24652"/>
                  </a:cubicBezTo>
                  <a:cubicBezTo>
                    <a:pt x="32414" y="25831"/>
                    <a:pt x="30670" y="27273"/>
                    <a:pt x="28973" y="28978"/>
                  </a:cubicBezTo>
                  <a:cubicBezTo>
                    <a:pt x="27269" y="30675"/>
                    <a:pt x="25827" y="32419"/>
                    <a:pt x="24650" y="34211"/>
                  </a:cubicBezTo>
                  <a:cubicBezTo>
                    <a:pt x="23472" y="36002"/>
                    <a:pt x="22445" y="38000"/>
                    <a:pt x="21570" y="40204"/>
                  </a:cubicBezTo>
                  <a:cubicBezTo>
                    <a:pt x="19915" y="44707"/>
                    <a:pt x="18817" y="50549"/>
                    <a:pt x="18276" y="57732"/>
                  </a:cubicBezTo>
                  <a:cubicBezTo>
                    <a:pt x="17736" y="64916"/>
                    <a:pt x="17479" y="72177"/>
                    <a:pt x="17505" y="79518"/>
                  </a:cubicBezTo>
                  <a:cubicBezTo>
                    <a:pt x="17532" y="86858"/>
                    <a:pt x="17568" y="93016"/>
                    <a:pt x="17614" y="97989"/>
                  </a:cubicBezTo>
                  <a:cubicBezTo>
                    <a:pt x="17568" y="102963"/>
                    <a:pt x="17532" y="109119"/>
                    <a:pt x="17505" y="116458"/>
                  </a:cubicBezTo>
                  <a:cubicBezTo>
                    <a:pt x="17479" y="123798"/>
                    <a:pt x="17736" y="131058"/>
                    <a:pt x="18276" y="138241"/>
                  </a:cubicBezTo>
                  <a:cubicBezTo>
                    <a:pt x="18817" y="145424"/>
                    <a:pt x="19915" y="151268"/>
                    <a:pt x="21570" y="155772"/>
                  </a:cubicBezTo>
                  <a:cubicBezTo>
                    <a:pt x="22445" y="157979"/>
                    <a:pt x="23472" y="159979"/>
                    <a:pt x="24650" y="161771"/>
                  </a:cubicBezTo>
                  <a:cubicBezTo>
                    <a:pt x="25827" y="163563"/>
                    <a:pt x="27269" y="165308"/>
                    <a:pt x="28973" y="167004"/>
                  </a:cubicBezTo>
                  <a:cubicBezTo>
                    <a:pt x="30670" y="168708"/>
                    <a:pt x="32414" y="170150"/>
                    <a:pt x="34206" y="171328"/>
                  </a:cubicBezTo>
                  <a:cubicBezTo>
                    <a:pt x="35998" y="172506"/>
                    <a:pt x="37998" y="173532"/>
                    <a:pt x="40205" y="174407"/>
                  </a:cubicBezTo>
                  <a:cubicBezTo>
                    <a:pt x="44710" y="176062"/>
                    <a:pt x="50553" y="177160"/>
                    <a:pt x="57736" y="177701"/>
                  </a:cubicBezTo>
                  <a:cubicBezTo>
                    <a:pt x="64919" y="178241"/>
                    <a:pt x="72180" y="178498"/>
                    <a:pt x="79519" y="178472"/>
                  </a:cubicBezTo>
                  <a:cubicBezTo>
                    <a:pt x="86858" y="178445"/>
                    <a:pt x="93014" y="178409"/>
                    <a:pt x="97988" y="178364"/>
                  </a:cubicBezTo>
                  <a:cubicBezTo>
                    <a:pt x="102962" y="178409"/>
                    <a:pt x="109119" y="178445"/>
                    <a:pt x="116459" y="178472"/>
                  </a:cubicBezTo>
                  <a:cubicBezTo>
                    <a:pt x="123800" y="178498"/>
                    <a:pt x="131062" y="178241"/>
                    <a:pt x="138245" y="177701"/>
                  </a:cubicBezTo>
                  <a:cubicBezTo>
                    <a:pt x="145428" y="177160"/>
                    <a:pt x="151271" y="176062"/>
                    <a:pt x="155773" y="174407"/>
                  </a:cubicBezTo>
                  <a:cubicBezTo>
                    <a:pt x="157977" y="173532"/>
                    <a:pt x="159975" y="172506"/>
                    <a:pt x="161766" y="171328"/>
                  </a:cubicBezTo>
                  <a:cubicBezTo>
                    <a:pt x="163558" y="170150"/>
                    <a:pt x="165302" y="168708"/>
                    <a:pt x="166999" y="167004"/>
                  </a:cubicBezTo>
                  <a:cubicBezTo>
                    <a:pt x="168705" y="165308"/>
                    <a:pt x="170146" y="163563"/>
                    <a:pt x="171325" y="161771"/>
                  </a:cubicBezTo>
                  <a:cubicBezTo>
                    <a:pt x="172503" y="159979"/>
                    <a:pt x="173530" y="157979"/>
                    <a:pt x="174406" y="155772"/>
                  </a:cubicBezTo>
                  <a:cubicBezTo>
                    <a:pt x="176062" y="151268"/>
                    <a:pt x="177160" y="145424"/>
                    <a:pt x="177701" y="138241"/>
                  </a:cubicBezTo>
                  <a:cubicBezTo>
                    <a:pt x="178242" y="131058"/>
                    <a:pt x="178499" y="123798"/>
                    <a:pt x="178472" y="116458"/>
                  </a:cubicBezTo>
                  <a:cubicBezTo>
                    <a:pt x="178446" y="109119"/>
                    <a:pt x="178409" y="102963"/>
                    <a:pt x="178364" y="97989"/>
                  </a:cubicBezTo>
                  <a:cubicBezTo>
                    <a:pt x="178409" y="93016"/>
                    <a:pt x="178446" y="86858"/>
                    <a:pt x="178472" y="79518"/>
                  </a:cubicBezTo>
                  <a:cubicBezTo>
                    <a:pt x="178499" y="72177"/>
                    <a:pt x="178242" y="64916"/>
                    <a:pt x="177701" y="57732"/>
                  </a:cubicBezTo>
                  <a:cubicBezTo>
                    <a:pt x="177160" y="50549"/>
                    <a:pt x="176062" y="44707"/>
                    <a:pt x="174406" y="40204"/>
                  </a:cubicBezTo>
                  <a:cubicBezTo>
                    <a:pt x="173530" y="38000"/>
                    <a:pt x="172503" y="36002"/>
                    <a:pt x="171325" y="34211"/>
                  </a:cubicBezTo>
                  <a:cubicBezTo>
                    <a:pt x="170146" y="32419"/>
                    <a:pt x="168705" y="30675"/>
                    <a:pt x="166999" y="28978"/>
                  </a:cubicBezTo>
                  <a:cubicBezTo>
                    <a:pt x="165302" y="27273"/>
                    <a:pt x="163558" y="25831"/>
                    <a:pt x="161766" y="24652"/>
                  </a:cubicBezTo>
                  <a:cubicBezTo>
                    <a:pt x="159975" y="23474"/>
                    <a:pt x="157977" y="22447"/>
                    <a:pt x="155773" y="21572"/>
                  </a:cubicBezTo>
                  <a:cubicBezTo>
                    <a:pt x="151271" y="19916"/>
                    <a:pt x="145428" y="18817"/>
                    <a:pt x="138245" y="18276"/>
                  </a:cubicBezTo>
                  <a:cubicBezTo>
                    <a:pt x="131062" y="17736"/>
                    <a:pt x="123800" y="17478"/>
                    <a:pt x="116459" y="17505"/>
                  </a:cubicBezTo>
                  <a:cubicBezTo>
                    <a:pt x="109119" y="17531"/>
                    <a:pt x="102962" y="17568"/>
                    <a:pt x="97988" y="17613"/>
                  </a:cubicBezTo>
                  <a:cubicBezTo>
                    <a:pt x="93014" y="17568"/>
                    <a:pt x="86858" y="17531"/>
                    <a:pt x="79519" y="17505"/>
                  </a:cubicBezTo>
                  <a:close/>
                  <a:moveTo>
                    <a:pt x="97988" y="10"/>
                  </a:moveTo>
                  <a:cubicBezTo>
                    <a:pt x="104745" y="-11"/>
                    <a:pt x="111486" y="2"/>
                    <a:pt x="118211" y="49"/>
                  </a:cubicBezTo>
                  <a:cubicBezTo>
                    <a:pt x="124937" y="96"/>
                    <a:pt x="131678" y="300"/>
                    <a:pt x="138435" y="662"/>
                  </a:cubicBezTo>
                  <a:cubicBezTo>
                    <a:pt x="146289" y="938"/>
                    <a:pt x="153658" y="2234"/>
                    <a:pt x="160544" y="4549"/>
                  </a:cubicBezTo>
                  <a:cubicBezTo>
                    <a:pt x="167430" y="6865"/>
                    <a:pt x="173753" y="10837"/>
                    <a:pt x="179511" y="16466"/>
                  </a:cubicBezTo>
                  <a:cubicBezTo>
                    <a:pt x="185140" y="22225"/>
                    <a:pt x="189112" y="28547"/>
                    <a:pt x="191428" y="35433"/>
                  </a:cubicBezTo>
                  <a:cubicBezTo>
                    <a:pt x="193743" y="42319"/>
                    <a:pt x="195039" y="49688"/>
                    <a:pt x="195315" y="57542"/>
                  </a:cubicBezTo>
                  <a:cubicBezTo>
                    <a:pt x="195676" y="64299"/>
                    <a:pt x="195878" y="71040"/>
                    <a:pt x="195920" y="77766"/>
                  </a:cubicBezTo>
                  <a:cubicBezTo>
                    <a:pt x="195963" y="84491"/>
                    <a:pt x="195973" y="91232"/>
                    <a:pt x="195952" y="97989"/>
                  </a:cubicBezTo>
                  <a:cubicBezTo>
                    <a:pt x="195973" y="104747"/>
                    <a:pt x="195963" y="111488"/>
                    <a:pt x="195920" y="118212"/>
                  </a:cubicBezTo>
                  <a:cubicBezTo>
                    <a:pt x="195878" y="124936"/>
                    <a:pt x="195676" y="131675"/>
                    <a:pt x="195315" y="138428"/>
                  </a:cubicBezTo>
                  <a:cubicBezTo>
                    <a:pt x="195039" y="146284"/>
                    <a:pt x="193743" y="153656"/>
                    <a:pt x="191428" y="160544"/>
                  </a:cubicBezTo>
                  <a:cubicBezTo>
                    <a:pt x="189112" y="167432"/>
                    <a:pt x="185140" y="173754"/>
                    <a:pt x="179511" y="179511"/>
                  </a:cubicBezTo>
                  <a:cubicBezTo>
                    <a:pt x="173753" y="185140"/>
                    <a:pt x="167430" y="189112"/>
                    <a:pt x="160544" y="191427"/>
                  </a:cubicBezTo>
                  <a:cubicBezTo>
                    <a:pt x="153658" y="193743"/>
                    <a:pt x="146289" y="195038"/>
                    <a:pt x="138435" y="195315"/>
                  </a:cubicBezTo>
                  <a:cubicBezTo>
                    <a:pt x="131678" y="195676"/>
                    <a:pt x="124937" y="195881"/>
                    <a:pt x="118211" y="195928"/>
                  </a:cubicBezTo>
                  <a:cubicBezTo>
                    <a:pt x="111486" y="195975"/>
                    <a:pt x="104745" y="195988"/>
                    <a:pt x="97988" y="195967"/>
                  </a:cubicBezTo>
                  <a:cubicBezTo>
                    <a:pt x="91230" y="195988"/>
                    <a:pt x="84490" y="195975"/>
                    <a:pt x="77765" y="195928"/>
                  </a:cubicBezTo>
                  <a:cubicBezTo>
                    <a:pt x="71041" y="195881"/>
                    <a:pt x="64302" y="195676"/>
                    <a:pt x="57549" y="195315"/>
                  </a:cubicBezTo>
                  <a:cubicBezTo>
                    <a:pt x="49693" y="195038"/>
                    <a:pt x="42321" y="193743"/>
                    <a:pt x="35433" y="191427"/>
                  </a:cubicBezTo>
                  <a:cubicBezTo>
                    <a:pt x="28545" y="189112"/>
                    <a:pt x="22223" y="185140"/>
                    <a:pt x="16467" y="179511"/>
                  </a:cubicBezTo>
                  <a:cubicBezTo>
                    <a:pt x="10838" y="173754"/>
                    <a:pt x="6865" y="167432"/>
                    <a:pt x="4550" y="160544"/>
                  </a:cubicBezTo>
                  <a:cubicBezTo>
                    <a:pt x="2235" y="153656"/>
                    <a:pt x="939" y="146284"/>
                    <a:pt x="663" y="138428"/>
                  </a:cubicBezTo>
                  <a:cubicBezTo>
                    <a:pt x="301" y="131675"/>
                    <a:pt x="96" y="124936"/>
                    <a:pt x="49" y="118212"/>
                  </a:cubicBezTo>
                  <a:cubicBezTo>
                    <a:pt x="2" y="111488"/>
                    <a:pt x="-11" y="104747"/>
                    <a:pt x="10" y="97989"/>
                  </a:cubicBezTo>
                  <a:cubicBezTo>
                    <a:pt x="-11" y="91232"/>
                    <a:pt x="2" y="84491"/>
                    <a:pt x="49" y="77766"/>
                  </a:cubicBezTo>
                  <a:cubicBezTo>
                    <a:pt x="96" y="71040"/>
                    <a:pt x="301" y="64299"/>
                    <a:pt x="663" y="57542"/>
                  </a:cubicBezTo>
                  <a:cubicBezTo>
                    <a:pt x="939" y="49688"/>
                    <a:pt x="2235" y="42319"/>
                    <a:pt x="4550" y="35433"/>
                  </a:cubicBezTo>
                  <a:cubicBezTo>
                    <a:pt x="6865" y="28547"/>
                    <a:pt x="10838" y="22225"/>
                    <a:pt x="16467" y="16466"/>
                  </a:cubicBezTo>
                  <a:cubicBezTo>
                    <a:pt x="22223" y="10837"/>
                    <a:pt x="28545" y="6865"/>
                    <a:pt x="35433" y="4549"/>
                  </a:cubicBezTo>
                  <a:cubicBezTo>
                    <a:pt x="42321" y="2234"/>
                    <a:pt x="49693" y="938"/>
                    <a:pt x="57549" y="662"/>
                  </a:cubicBezTo>
                  <a:cubicBezTo>
                    <a:pt x="64302" y="300"/>
                    <a:pt x="71041" y="96"/>
                    <a:pt x="77765" y="49"/>
                  </a:cubicBezTo>
                  <a:cubicBezTo>
                    <a:pt x="84490" y="2"/>
                    <a:pt x="91230" y="-11"/>
                    <a:pt x="97988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29" name="Freeform: Shape 96"/>
            <p:cNvSpPr/>
            <p:nvPr/>
          </p:nvSpPr>
          <p:spPr>
            <a:xfrm>
              <a:off x="16679958" y="3676692"/>
              <a:ext cx="132578" cy="132577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5668" y="37616"/>
                  </a:moveTo>
                  <a:cubicBezTo>
                    <a:pt x="88132" y="37574"/>
                    <a:pt x="80740" y="38721"/>
                    <a:pt x="73492" y="41056"/>
                  </a:cubicBezTo>
                  <a:cubicBezTo>
                    <a:pt x="66244" y="43391"/>
                    <a:pt x="60222" y="47165"/>
                    <a:pt x="55426" y="52378"/>
                  </a:cubicBezTo>
                  <a:cubicBezTo>
                    <a:pt x="50630" y="57591"/>
                    <a:pt x="48142" y="64493"/>
                    <a:pt x="47962" y="73084"/>
                  </a:cubicBezTo>
                  <a:cubicBezTo>
                    <a:pt x="48023" y="80164"/>
                    <a:pt x="49487" y="85908"/>
                    <a:pt x="52355" y="90318"/>
                  </a:cubicBezTo>
                  <a:cubicBezTo>
                    <a:pt x="55223" y="94727"/>
                    <a:pt x="59125" y="98194"/>
                    <a:pt x="64062" y="100718"/>
                  </a:cubicBezTo>
                  <a:cubicBezTo>
                    <a:pt x="68999" y="103242"/>
                    <a:pt x="74602" y="105216"/>
                    <a:pt x="80871" y="106639"/>
                  </a:cubicBezTo>
                  <a:lnTo>
                    <a:pt x="99495" y="111232"/>
                  </a:lnTo>
                  <a:cubicBezTo>
                    <a:pt x="105227" y="112460"/>
                    <a:pt x="109707" y="113831"/>
                    <a:pt x="112936" y="115347"/>
                  </a:cubicBezTo>
                  <a:cubicBezTo>
                    <a:pt x="116165" y="116862"/>
                    <a:pt x="117807" y="119573"/>
                    <a:pt x="117863" y="123480"/>
                  </a:cubicBezTo>
                  <a:cubicBezTo>
                    <a:pt x="117794" y="126805"/>
                    <a:pt x="116114" y="129532"/>
                    <a:pt x="112824" y="131661"/>
                  </a:cubicBezTo>
                  <a:cubicBezTo>
                    <a:pt x="109534" y="133790"/>
                    <a:pt x="105049" y="134891"/>
                    <a:pt x="99367" y="134963"/>
                  </a:cubicBezTo>
                  <a:cubicBezTo>
                    <a:pt x="93558" y="134860"/>
                    <a:pt x="88873" y="133837"/>
                    <a:pt x="85312" y="131893"/>
                  </a:cubicBezTo>
                  <a:cubicBezTo>
                    <a:pt x="81751" y="129948"/>
                    <a:pt x="78772" y="127697"/>
                    <a:pt x="76375" y="125139"/>
                  </a:cubicBezTo>
                  <a:cubicBezTo>
                    <a:pt x="73978" y="122580"/>
                    <a:pt x="71621" y="120329"/>
                    <a:pt x="69303" y="118385"/>
                  </a:cubicBezTo>
                  <a:cubicBezTo>
                    <a:pt x="66986" y="116440"/>
                    <a:pt x="64167" y="115417"/>
                    <a:pt x="60845" y="115315"/>
                  </a:cubicBezTo>
                  <a:cubicBezTo>
                    <a:pt x="56402" y="115434"/>
                    <a:pt x="53138" y="116790"/>
                    <a:pt x="51055" y="119381"/>
                  </a:cubicBezTo>
                  <a:cubicBezTo>
                    <a:pt x="48971" y="121973"/>
                    <a:pt x="47940" y="125083"/>
                    <a:pt x="47962" y="128711"/>
                  </a:cubicBezTo>
                  <a:cubicBezTo>
                    <a:pt x="48080" y="134003"/>
                    <a:pt x="50507" y="138786"/>
                    <a:pt x="55242" y="143062"/>
                  </a:cubicBezTo>
                  <a:cubicBezTo>
                    <a:pt x="59976" y="147338"/>
                    <a:pt x="66305" y="150741"/>
                    <a:pt x="74229" y="153273"/>
                  </a:cubicBezTo>
                  <a:cubicBezTo>
                    <a:pt x="82152" y="155805"/>
                    <a:pt x="90957" y="157102"/>
                    <a:pt x="100643" y="157162"/>
                  </a:cubicBezTo>
                  <a:cubicBezTo>
                    <a:pt x="108797" y="157174"/>
                    <a:pt x="116583" y="155818"/>
                    <a:pt x="124000" y="153094"/>
                  </a:cubicBezTo>
                  <a:cubicBezTo>
                    <a:pt x="131417" y="150370"/>
                    <a:pt x="137502" y="146207"/>
                    <a:pt x="142255" y="140605"/>
                  </a:cubicBezTo>
                  <a:cubicBezTo>
                    <a:pt x="147007" y="135003"/>
                    <a:pt x="149464" y="127891"/>
                    <a:pt x="149625" y="119270"/>
                  </a:cubicBezTo>
                  <a:cubicBezTo>
                    <a:pt x="149470" y="111938"/>
                    <a:pt x="147384" y="106018"/>
                    <a:pt x="143365" y="101512"/>
                  </a:cubicBezTo>
                  <a:cubicBezTo>
                    <a:pt x="139346" y="97005"/>
                    <a:pt x="134321" y="93506"/>
                    <a:pt x="128289" y="91012"/>
                  </a:cubicBezTo>
                  <a:cubicBezTo>
                    <a:pt x="122258" y="88519"/>
                    <a:pt x="116146" y="86625"/>
                    <a:pt x="109954" y="85332"/>
                  </a:cubicBezTo>
                  <a:lnTo>
                    <a:pt x="96688" y="82270"/>
                  </a:lnTo>
                  <a:cubicBezTo>
                    <a:pt x="91740" y="81255"/>
                    <a:pt x="87701" y="80000"/>
                    <a:pt x="84570" y="78506"/>
                  </a:cubicBezTo>
                  <a:cubicBezTo>
                    <a:pt x="81440" y="77013"/>
                    <a:pt x="79824" y="74482"/>
                    <a:pt x="79723" y="70915"/>
                  </a:cubicBezTo>
                  <a:cubicBezTo>
                    <a:pt x="79787" y="67548"/>
                    <a:pt x="81445" y="65065"/>
                    <a:pt x="84698" y="63468"/>
                  </a:cubicBezTo>
                  <a:cubicBezTo>
                    <a:pt x="87951" y="61870"/>
                    <a:pt x="92415" y="61078"/>
                    <a:pt x="98091" y="61091"/>
                  </a:cubicBezTo>
                  <a:cubicBezTo>
                    <a:pt x="104572" y="61272"/>
                    <a:pt x="109455" y="62540"/>
                    <a:pt x="112742" y="64895"/>
                  </a:cubicBezTo>
                  <a:cubicBezTo>
                    <a:pt x="116028" y="67250"/>
                    <a:pt x="118890" y="69605"/>
                    <a:pt x="121326" y="71960"/>
                  </a:cubicBezTo>
                  <a:cubicBezTo>
                    <a:pt x="123762" y="74314"/>
                    <a:pt x="126945" y="75582"/>
                    <a:pt x="130874" y="75763"/>
                  </a:cubicBezTo>
                  <a:cubicBezTo>
                    <a:pt x="135054" y="75647"/>
                    <a:pt x="138301" y="74254"/>
                    <a:pt x="140616" y="71585"/>
                  </a:cubicBezTo>
                  <a:cubicBezTo>
                    <a:pt x="142930" y="68916"/>
                    <a:pt x="144105" y="65674"/>
                    <a:pt x="144140" y="61857"/>
                  </a:cubicBezTo>
                  <a:cubicBezTo>
                    <a:pt x="143988" y="56938"/>
                    <a:pt x="141585" y="52670"/>
                    <a:pt x="136930" y="49051"/>
                  </a:cubicBezTo>
                  <a:cubicBezTo>
                    <a:pt x="132276" y="45432"/>
                    <a:pt x="126282" y="42629"/>
                    <a:pt x="118949" y="40640"/>
                  </a:cubicBezTo>
                  <a:cubicBezTo>
                    <a:pt x="111616" y="38652"/>
                    <a:pt x="103856" y="37644"/>
                    <a:pt x="95668" y="37616"/>
                  </a:cubicBezTo>
                  <a:close/>
                  <a:moveTo>
                    <a:pt x="48982" y="0"/>
                  </a:moveTo>
                  <a:cubicBezTo>
                    <a:pt x="54618" y="26"/>
                    <a:pt x="59960" y="930"/>
                    <a:pt x="65006" y="2711"/>
                  </a:cubicBezTo>
                  <a:cubicBezTo>
                    <a:pt x="70053" y="4491"/>
                    <a:pt x="74661" y="6989"/>
                    <a:pt x="78830" y="10204"/>
                  </a:cubicBezTo>
                  <a:cubicBezTo>
                    <a:pt x="81900" y="9561"/>
                    <a:pt x="85041" y="9062"/>
                    <a:pt x="88254" y="8706"/>
                  </a:cubicBezTo>
                  <a:cubicBezTo>
                    <a:pt x="91466" y="8350"/>
                    <a:pt x="94703" y="8169"/>
                    <a:pt x="97964" y="8164"/>
                  </a:cubicBezTo>
                  <a:cubicBezTo>
                    <a:pt x="114694" y="8354"/>
                    <a:pt x="129805" y="12438"/>
                    <a:pt x="143299" y="20416"/>
                  </a:cubicBezTo>
                  <a:cubicBezTo>
                    <a:pt x="156792" y="28395"/>
                    <a:pt x="167529" y="39131"/>
                    <a:pt x="175509" y="52624"/>
                  </a:cubicBezTo>
                  <a:cubicBezTo>
                    <a:pt x="183490" y="66117"/>
                    <a:pt x="187574" y="81230"/>
                    <a:pt x="187764" y="97963"/>
                  </a:cubicBezTo>
                  <a:cubicBezTo>
                    <a:pt x="187759" y="101225"/>
                    <a:pt x="187578" y="104462"/>
                    <a:pt x="187222" y="107676"/>
                  </a:cubicBezTo>
                  <a:cubicBezTo>
                    <a:pt x="186866" y="110889"/>
                    <a:pt x="186366" y="114031"/>
                    <a:pt x="185723" y="117101"/>
                  </a:cubicBezTo>
                  <a:cubicBezTo>
                    <a:pt x="188939" y="121271"/>
                    <a:pt x="191437" y="125880"/>
                    <a:pt x="193217" y="130928"/>
                  </a:cubicBezTo>
                  <a:cubicBezTo>
                    <a:pt x="194997" y="135975"/>
                    <a:pt x="195900" y="141318"/>
                    <a:pt x="195927" y="146956"/>
                  </a:cubicBezTo>
                  <a:cubicBezTo>
                    <a:pt x="195823" y="156072"/>
                    <a:pt x="193593" y="164309"/>
                    <a:pt x="189238" y="171668"/>
                  </a:cubicBezTo>
                  <a:cubicBezTo>
                    <a:pt x="184883" y="179027"/>
                    <a:pt x="179025" y="184884"/>
                    <a:pt x="171665" y="189239"/>
                  </a:cubicBezTo>
                  <a:cubicBezTo>
                    <a:pt x="164305" y="193594"/>
                    <a:pt x="156065" y="195823"/>
                    <a:pt x="146946" y="195927"/>
                  </a:cubicBezTo>
                  <a:cubicBezTo>
                    <a:pt x="141309" y="195900"/>
                    <a:pt x="135968" y="194997"/>
                    <a:pt x="130922" y="193216"/>
                  </a:cubicBezTo>
                  <a:cubicBezTo>
                    <a:pt x="125875" y="191436"/>
                    <a:pt x="121267" y="188938"/>
                    <a:pt x="117098" y="185722"/>
                  </a:cubicBezTo>
                  <a:cubicBezTo>
                    <a:pt x="114028" y="186365"/>
                    <a:pt x="110887" y="186865"/>
                    <a:pt x="107674" y="187221"/>
                  </a:cubicBezTo>
                  <a:cubicBezTo>
                    <a:pt x="104461" y="187576"/>
                    <a:pt x="101225" y="187757"/>
                    <a:pt x="97964" y="187762"/>
                  </a:cubicBezTo>
                  <a:cubicBezTo>
                    <a:pt x="81234" y="187573"/>
                    <a:pt x="66123" y="183489"/>
                    <a:pt x="52629" y="175510"/>
                  </a:cubicBezTo>
                  <a:cubicBezTo>
                    <a:pt x="39136" y="167531"/>
                    <a:pt x="28399" y="156795"/>
                    <a:pt x="20419" y="143302"/>
                  </a:cubicBezTo>
                  <a:cubicBezTo>
                    <a:pt x="12438" y="129809"/>
                    <a:pt x="8353" y="114696"/>
                    <a:pt x="8164" y="97963"/>
                  </a:cubicBezTo>
                  <a:cubicBezTo>
                    <a:pt x="8169" y="94702"/>
                    <a:pt x="8350" y="91464"/>
                    <a:pt x="8706" y="88251"/>
                  </a:cubicBezTo>
                  <a:cubicBezTo>
                    <a:pt x="9062" y="85037"/>
                    <a:pt x="9561" y="81895"/>
                    <a:pt x="10205" y="78825"/>
                  </a:cubicBezTo>
                  <a:cubicBezTo>
                    <a:pt x="6989" y="74655"/>
                    <a:pt x="4491" y="70046"/>
                    <a:pt x="2711" y="64999"/>
                  </a:cubicBezTo>
                  <a:cubicBezTo>
                    <a:pt x="930" y="59951"/>
                    <a:pt x="27" y="54608"/>
                    <a:pt x="0" y="48971"/>
                  </a:cubicBezTo>
                  <a:cubicBezTo>
                    <a:pt x="104" y="39855"/>
                    <a:pt x="2334" y="31617"/>
                    <a:pt x="6690" y="24258"/>
                  </a:cubicBezTo>
                  <a:cubicBezTo>
                    <a:pt x="11045" y="16899"/>
                    <a:pt x="16904" y="11042"/>
                    <a:pt x="24264" y="6688"/>
                  </a:cubicBezTo>
                  <a:cubicBezTo>
                    <a:pt x="31625" y="2333"/>
                    <a:pt x="39864" y="104"/>
                    <a:pt x="489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30" name="Freeform: Shape 171"/>
            <p:cNvSpPr/>
            <p:nvPr/>
          </p:nvSpPr>
          <p:spPr>
            <a:xfrm>
              <a:off x="16658197" y="6533048"/>
              <a:ext cx="176100" cy="113534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>
                <a:solidFill>
                  <a:schemeClr val="bg2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82270" y="542185"/>
            <a:ext cx="671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О компании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64486" y="1992366"/>
            <a:ext cx="1308100" cy="6946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857549" y="6062455"/>
            <a:ext cx="7386187" cy="760300"/>
            <a:chOff x="1774144" y="6339440"/>
            <a:chExt cx="7386187" cy="760300"/>
          </a:xfrm>
        </p:grpSpPr>
        <p:sp>
          <p:nvSpPr>
            <p:cNvPr id="36" name="Freeform: Shape 56"/>
            <p:cNvSpPr/>
            <p:nvPr/>
          </p:nvSpPr>
          <p:spPr>
            <a:xfrm>
              <a:off x="1774144" y="6339440"/>
              <a:ext cx="893092" cy="755680"/>
            </a:xfrm>
            <a:custGeom>
              <a:avLst/>
              <a:gdLst/>
              <a:ahLst/>
              <a:cxnLst/>
              <a:rect l="l" t="t" r="r" b="b"/>
              <a:pathLst>
                <a:path w="212256" h="179598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5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26921" y="6638075"/>
              <a:ext cx="6333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endParaRPr lang="ru-RU" sz="2400" spc="-15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82270" y="4053374"/>
            <a:ext cx="6719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KELEANZ </a:t>
            </a:r>
            <a:r>
              <a:rPr lang="ru-RU" sz="2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Medical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является официальным дилером ведущих российских и зарубежных брендов медицинской техники и осуществляет прямые поставки с заводов-производителей по всей территории Российской Федерации</a:t>
            </a:r>
          </a:p>
          <a:p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ru-RU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431" y="51249"/>
            <a:ext cx="9555569" cy="100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r="24812"/>
          <a:stretch>
            <a:fillRect/>
          </a:stretch>
        </p:blipFill>
        <p:spPr>
          <a:xfrm>
            <a:off x="10710956" y="232822"/>
            <a:ext cx="6530542" cy="7287267"/>
          </a:xfrm>
        </p:spPr>
      </p:pic>
      <p:sp>
        <p:nvSpPr>
          <p:cNvPr id="4" name="TextBox 3"/>
          <p:cNvSpPr txBox="1"/>
          <p:nvPr/>
        </p:nvSpPr>
        <p:spPr>
          <a:xfrm>
            <a:off x="1456020" y="259910"/>
            <a:ext cx="6719144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32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Оборудование и ИМН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181" y="1037738"/>
            <a:ext cx="7069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Средняя стоимость оборудования выросла на 30% (в диапазоне 20-100%). Цена расходных материалов выросла на 35 - 70%.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23967" y="1144337"/>
            <a:ext cx="608328" cy="608326"/>
            <a:chOff x="1010913" y="6033575"/>
            <a:chExt cx="608328" cy="608326"/>
          </a:xfrm>
        </p:grpSpPr>
        <p:sp>
          <p:nvSpPr>
            <p:cNvPr id="9" name="Freeform: Shape 111"/>
            <p:cNvSpPr/>
            <p:nvPr/>
          </p:nvSpPr>
          <p:spPr>
            <a:xfrm>
              <a:off x="1010913" y="60335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Shape 2581"/>
            <p:cNvSpPr/>
            <p:nvPr/>
          </p:nvSpPr>
          <p:spPr>
            <a:xfrm>
              <a:off x="1144262" y="6166941"/>
              <a:ext cx="341630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067800" y="7174190"/>
            <a:ext cx="8515350" cy="276991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737535" y="7658657"/>
            <a:ext cx="7236015" cy="755680"/>
            <a:chOff x="10385231" y="6379635"/>
            <a:chExt cx="7236015" cy="755680"/>
          </a:xfrm>
        </p:grpSpPr>
        <p:sp>
          <p:nvSpPr>
            <p:cNvPr id="29" name="Freeform: Shape 56"/>
            <p:cNvSpPr/>
            <p:nvPr/>
          </p:nvSpPr>
          <p:spPr>
            <a:xfrm>
              <a:off x="10385231" y="6379635"/>
              <a:ext cx="893092" cy="755680"/>
            </a:xfrm>
            <a:custGeom>
              <a:avLst/>
              <a:gdLst/>
              <a:ahLst/>
              <a:cxnLst/>
              <a:rect l="l" t="t" r="r" b="b"/>
              <a:pathLst>
                <a:path w="212256" h="179598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5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38007" y="6678270"/>
              <a:ext cx="6183239" cy="35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endParaRPr lang="ru-RU" sz="1300" i="1" spc="-150" dirty="0">
                <a:solidFill>
                  <a:schemeClr val="bg1"/>
                </a:solidFill>
                <a:latin typeface="Merriweather Light" panose="02060503050406030704" pitchFamily="18" charset="-52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92181" y="2256394"/>
            <a:ext cx="604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 50% от стоимости импортного оборудования может уходить на логистику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23967" y="2402987"/>
            <a:ext cx="608328" cy="608326"/>
            <a:chOff x="1010913" y="6033575"/>
            <a:chExt cx="608328" cy="608326"/>
          </a:xfrm>
        </p:grpSpPr>
        <p:sp>
          <p:nvSpPr>
            <p:cNvPr id="27" name="Freeform: Shape 111"/>
            <p:cNvSpPr/>
            <p:nvPr/>
          </p:nvSpPr>
          <p:spPr>
            <a:xfrm>
              <a:off x="1010913" y="60335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Shape 2581"/>
            <p:cNvSpPr/>
            <p:nvPr/>
          </p:nvSpPr>
          <p:spPr>
            <a:xfrm>
              <a:off x="1144262" y="6166941"/>
              <a:ext cx="341630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48250" y="3357474"/>
            <a:ext cx="608328" cy="608326"/>
            <a:chOff x="1010913" y="7769819"/>
            <a:chExt cx="608328" cy="608326"/>
          </a:xfrm>
        </p:grpSpPr>
        <p:sp>
          <p:nvSpPr>
            <p:cNvPr id="34" name="Freeform: Shape 111"/>
            <p:cNvSpPr/>
            <p:nvPr/>
          </p:nvSpPr>
          <p:spPr>
            <a:xfrm>
              <a:off x="1010913" y="7769819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BF1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5" name="Shape 2632"/>
            <p:cNvSpPr/>
            <p:nvPr/>
          </p:nvSpPr>
          <p:spPr>
            <a:xfrm>
              <a:off x="1179388" y="7900803"/>
              <a:ext cx="279516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25053" y="3168570"/>
            <a:ext cx="655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Сроки поставки и Российского и импортного оборудования выросли вплоть до 6 - 9 месяцев. Производители перегружены заказами.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867728" y="7469532"/>
            <a:ext cx="6028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Доля оборудования в общем объёме затрат на строительство мед.учреждения составляет 50-80%, поэтому затраты на запуск новых проектов увеличатся до 24% без учёта подорожания стройматериалов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848250" y="4420642"/>
            <a:ext cx="608328" cy="608326"/>
            <a:chOff x="1010913" y="7769819"/>
            <a:chExt cx="608328" cy="608326"/>
          </a:xfrm>
        </p:grpSpPr>
        <p:sp>
          <p:nvSpPr>
            <p:cNvPr id="38" name="Freeform: Shape 111"/>
            <p:cNvSpPr/>
            <p:nvPr/>
          </p:nvSpPr>
          <p:spPr>
            <a:xfrm>
              <a:off x="1010913" y="7769819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BF1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Shape 2632"/>
            <p:cNvSpPr/>
            <p:nvPr/>
          </p:nvSpPr>
          <p:spPr>
            <a:xfrm>
              <a:off x="1179388" y="7900803"/>
              <a:ext cx="279516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37745" y="4369902"/>
            <a:ext cx="636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Объём импорта восстановился только до 50% от обычных оборотов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913153" y="5266448"/>
            <a:ext cx="608328" cy="608326"/>
            <a:chOff x="1010913" y="6033575"/>
            <a:chExt cx="608328" cy="608326"/>
          </a:xfrm>
        </p:grpSpPr>
        <p:sp>
          <p:nvSpPr>
            <p:cNvPr id="42" name="Freeform: Shape 111"/>
            <p:cNvSpPr/>
            <p:nvPr/>
          </p:nvSpPr>
          <p:spPr>
            <a:xfrm>
              <a:off x="1010913" y="60335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Shape 2581"/>
            <p:cNvSpPr/>
            <p:nvPr/>
          </p:nvSpPr>
          <p:spPr>
            <a:xfrm>
              <a:off x="1144262" y="6166941"/>
              <a:ext cx="341630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70890" y="5263457"/>
            <a:ext cx="711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данным Счётной палаты, в 2020 году доля российской продукции в медицинской сфере составила всего 28,8%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981041" y="6537880"/>
            <a:ext cx="608328" cy="608326"/>
            <a:chOff x="1010913" y="6033575"/>
            <a:chExt cx="608328" cy="608326"/>
          </a:xfrm>
        </p:grpSpPr>
        <p:sp>
          <p:nvSpPr>
            <p:cNvPr id="48" name="Freeform: Shape 111"/>
            <p:cNvSpPr/>
            <p:nvPr/>
          </p:nvSpPr>
          <p:spPr>
            <a:xfrm>
              <a:off x="1010913" y="60335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9" name="Shape 2581"/>
            <p:cNvSpPr/>
            <p:nvPr/>
          </p:nvSpPr>
          <p:spPr>
            <a:xfrm>
              <a:off x="1144262" y="6166941"/>
              <a:ext cx="341630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37745" y="6604422"/>
            <a:ext cx="6725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майском совещании </a:t>
            </a:r>
            <a:r>
              <a:rPr lang="ru-RU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Минпромторга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 производителями медтехники и ведомствами поставили задачу </a:t>
            </a:r>
            <a:r>
              <a:rPr lang="ru-RU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импортозаместить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медоборудование. За 2 года планируется увеличить долю отечественной техники в российских больницах до 50%, к 2030 году – до 80%. Для этого власти готовы дать производителям различные льготы, в </a:t>
            </a:r>
            <a:r>
              <a:rPr lang="ru-RU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т.ч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налоговые</a:t>
            </a:r>
          </a:p>
        </p:txBody>
      </p:sp>
    </p:spTree>
    <p:extLst>
      <p:ext uri="{BB962C8B-B14F-4D97-AF65-F5344CB8AC3E}">
        <p14:creationId xmlns:p14="http://schemas.microsoft.com/office/powerpoint/2010/main" val="9595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0452155" y="697326"/>
            <a:ext cx="6719144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32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Поставки запчастей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07490" y="1589152"/>
            <a:ext cx="6028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Время поставки запасных частей выросло до 6 – 12 месяцев, простой сломанного оборудования может доходить до 6 – 12 месяцев. 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данным всероссийского исследования «Сервисное обслуживание и ремонт медтехники в условиях санкций», 70% опрошенных игроков рынка ощутили дефицит запасных запчастей. 55% респондентов считают, что рынок будет расти, потому что дешевле отремонтировать и продлить срок службы старой медтехники, чем купить новую.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012302" y="1751210"/>
            <a:ext cx="608328" cy="608326"/>
            <a:chOff x="1010913" y="6033575"/>
            <a:chExt cx="608328" cy="608326"/>
          </a:xfrm>
        </p:grpSpPr>
        <p:sp>
          <p:nvSpPr>
            <p:cNvPr id="44" name="Freeform: Shape 111"/>
            <p:cNvSpPr/>
            <p:nvPr/>
          </p:nvSpPr>
          <p:spPr>
            <a:xfrm>
              <a:off x="1010913" y="60335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Shape 2581"/>
            <p:cNvSpPr/>
            <p:nvPr/>
          </p:nvSpPr>
          <p:spPr>
            <a:xfrm>
              <a:off x="1144262" y="6166941"/>
              <a:ext cx="341630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0147991" y="4881738"/>
            <a:ext cx="608328" cy="608326"/>
            <a:chOff x="1010913" y="7769819"/>
            <a:chExt cx="608328" cy="608326"/>
          </a:xfrm>
        </p:grpSpPr>
        <p:sp>
          <p:nvSpPr>
            <p:cNvPr id="47" name="Freeform: Shape 111"/>
            <p:cNvSpPr/>
            <p:nvPr/>
          </p:nvSpPr>
          <p:spPr>
            <a:xfrm>
              <a:off x="1010913" y="7769819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BF1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8" name="Shape 2632"/>
            <p:cNvSpPr/>
            <p:nvPr/>
          </p:nvSpPr>
          <p:spPr>
            <a:xfrm>
              <a:off x="1179388" y="7900803"/>
              <a:ext cx="279516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907490" y="4636140"/>
            <a:ext cx="602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Ряд производителей из Европы, Японии и США прекратили поставки запчастей на своё оборудование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0183117" y="6016898"/>
            <a:ext cx="608328" cy="608326"/>
            <a:chOff x="1010913" y="7769819"/>
            <a:chExt cx="608328" cy="608326"/>
          </a:xfrm>
        </p:grpSpPr>
        <p:sp>
          <p:nvSpPr>
            <p:cNvPr id="51" name="Freeform: Shape 111"/>
            <p:cNvSpPr/>
            <p:nvPr/>
          </p:nvSpPr>
          <p:spPr>
            <a:xfrm>
              <a:off x="1010913" y="7769819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BF1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Shape 2632"/>
            <p:cNvSpPr/>
            <p:nvPr/>
          </p:nvSpPr>
          <p:spPr>
            <a:xfrm>
              <a:off x="1179388" y="7900803"/>
              <a:ext cx="279516" cy="3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907490" y="5903180"/>
            <a:ext cx="602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Цены на комплектующие установлены в валюте и не могут быть зафиксированы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E1D45-88C3-4BE1-BABF-B82B183D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14" y="1460035"/>
            <a:ext cx="7571428" cy="6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0228" y="7956481"/>
            <a:ext cx="608328" cy="608326"/>
            <a:chOff x="1004572" y="5732525"/>
            <a:chExt cx="608328" cy="608326"/>
          </a:xfrm>
        </p:grpSpPr>
        <p:sp>
          <p:nvSpPr>
            <p:cNvPr id="8" name="Freeform: Shape 111"/>
            <p:cNvSpPr/>
            <p:nvPr/>
          </p:nvSpPr>
          <p:spPr>
            <a:xfrm>
              <a:off x="1004572" y="573252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Shape 2591"/>
            <p:cNvSpPr/>
            <p:nvPr/>
          </p:nvSpPr>
          <p:spPr>
            <a:xfrm>
              <a:off x="1153795" y="5881763"/>
              <a:ext cx="309880" cy="30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0199" y="1126939"/>
            <a:ext cx="608328" cy="608326"/>
            <a:chOff x="1004572" y="7885175"/>
            <a:chExt cx="608328" cy="608326"/>
          </a:xfrm>
        </p:grpSpPr>
        <p:sp>
          <p:nvSpPr>
            <p:cNvPr id="12" name="Freeform: Shape 111"/>
            <p:cNvSpPr/>
            <p:nvPr/>
          </p:nvSpPr>
          <p:spPr>
            <a:xfrm>
              <a:off x="1004572" y="78851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Shape 2633"/>
            <p:cNvSpPr/>
            <p:nvPr/>
          </p:nvSpPr>
          <p:spPr>
            <a:xfrm>
              <a:off x="1151339" y="8042194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6743" y="52724"/>
            <a:ext cx="8336886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32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Предложения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7887" y="7840036"/>
            <a:ext cx="16609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Создание рабочей группы при СПб Союзе промышленников и предпринимателей, включающую: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пользователей, представителей медицинских учреждений, определяющих потребность и технические требования к медицинскому оборудованию и изделиям медицинского назначения,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разработчиков и производителей МО и ИМН,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обслуживающие организации (ремонт и техническое обслуживание)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7601" y="1050312"/>
            <a:ext cx="16062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Анализ, систематизация и поддержка существующих производителей. Перепрофилирование. Приоритет на оперативную организацию производства запасных частей и комплектующих, изделий медицинского назначения (протезы, импланты, импортозамещающая продукция не требующая длительных и сложных НИОКР) 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 производства запасных частей и комплектующих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4692" y="4425300"/>
            <a:ext cx="1594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Оцифровка уровня МТО медицинских учреждений. Регулярный мониторинг и обратная связь производителям.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Аналитика по отказам, требуемым запчастям, частоте ремонтов.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27641" y="5788343"/>
            <a:ext cx="608328" cy="608326"/>
            <a:chOff x="1004572" y="7885175"/>
            <a:chExt cx="608328" cy="608326"/>
          </a:xfrm>
        </p:grpSpPr>
        <p:sp>
          <p:nvSpPr>
            <p:cNvPr id="27" name="Freeform: Shape 111"/>
            <p:cNvSpPr/>
            <p:nvPr/>
          </p:nvSpPr>
          <p:spPr>
            <a:xfrm>
              <a:off x="1004572" y="78851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Shape 2633"/>
            <p:cNvSpPr/>
            <p:nvPr/>
          </p:nvSpPr>
          <p:spPr>
            <a:xfrm>
              <a:off x="1151339" y="8042194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17887" y="5842031"/>
            <a:ext cx="1636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Расстановка приоритетов: оборудование, ИМН, расходные материалы. Единый федеральный реестр.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40199" y="6916606"/>
            <a:ext cx="608328" cy="608326"/>
            <a:chOff x="1004572" y="7885175"/>
            <a:chExt cx="608328" cy="608326"/>
          </a:xfrm>
        </p:grpSpPr>
        <p:sp>
          <p:nvSpPr>
            <p:cNvPr id="35" name="Freeform: Shape 111"/>
            <p:cNvSpPr/>
            <p:nvPr/>
          </p:nvSpPr>
          <p:spPr>
            <a:xfrm>
              <a:off x="1004572" y="78851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6" name="Shape 2633"/>
            <p:cNvSpPr/>
            <p:nvPr/>
          </p:nvSpPr>
          <p:spPr>
            <a:xfrm>
              <a:off x="1151339" y="8042194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57601" y="6815506"/>
            <a:ext cx="1622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Поддержание в рабочем состоянии имеющегося МО, стандартизация тарифов на ТО и ремонт. Квалификация исполнителей.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7641" y="4429771"/>
            <a:ext cx="608328" cy="608326"/>
            <a:chOff x="1004572" y="7885175"/>
            <a:chExt cx="608328" cy="608326"/>
          </a:xfrm>
        </p:grpSpPr>
        <p:sp>
          <p:nvSpPr>
            <p:cNvPr id="39" name="Freeform: Shape 111"/>
            <p:cNvSpPr/>
            <p:nvPr/>
          </p:nvSpPr>
          <p:spPr>
            <a:xfrm>
              <a:off x="1004572" y="78851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Shape 2633"/>
            <p:cNvSpPr/>
            <p:nvPr/>
          </p:nvSpPr>
          <p:spPr>
            <a:xfrm>
              <a:off x="1151339" y="8042194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1210EE9-09BC-4438-B70C-1B9E088B730C}"/>
              </a:ext>
            </a:extLst>
          </p:cNvPr>
          <p:cNvGrpSpPr/>
          <p:nvPr/>
        </p:nvGrpSpPr>
        <p:grpSpPr>
          <a:xfrm>
            <a:off x="450886" y="3167408"/>
            <a:ext cx="608328" cy="608326"/>
            <a:chOff x="1004572" y="7885175"/>
            <a:chExt cx="608328" cy="608326"/>
          </a:xfrm>
        </p:grpSpPr>
        <p:sp>
          <p:nvSpPr>
            <p:cNvPr id="41" name="Freeform: Shape 111">
              <a:extLst>
                <a:ext uri="{FF2B5EF4-FFF2-40B4-BE49-F238E27FC236}">
                  <a16:creationId xmlns:a16="http://schemas.microsoft.com/office/drawing/2014/main" id="{30D867E0-2479-4638-AF61-F65F11085277}"/>
                </a:ext>
              </a:extLst>
            </p:cNvPr>
            <p:cNvSpPr/>
            <p:nvPr/>
          </p:nvSpPr>
          <p:spPr>
            <a:xfrm>
              <a:off x="1004572" y="7885175"/>
              <a:ext cx="608328" cy="608326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Shape 2633">
              <a:extLst>
                <a:ext uri="{FF2B5EF4-FFF2-40B4-BE49-F238E27FC236}">
                  <a16:creationId xmlns:a16="http://schemas.microsoft.com/office/drawing/2014/main" id="{E809F0B1-0E67-4BBD-8263-E0AE47612A91}"/>
                </a:ext>
              </a:extLst>
            </p:cNvPr>
            <p:cNvSpPr/>
            <p:nvPr/>
          </p:nvSpPr>
          <p:spPr>
            <a:xfrm>
              <a:off x="1151339" y="8042194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9402B0-5985-474E-86B2-C6871E900AE4}"/>
              </a:ext>
            </a:extLst>
          </p:cNvPr>
          <p:cNvSpPr/>
          <p:nvPr/>
        </p:nvSpPr>
        <p:spPr>
          <a:xfrm>
            <a:off x="1308016" y="3139461"/>
            <a:ext cx="16176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Поддержка в локализации производства МО и ИМН, имеющих РУ МЗ РФ совместно с производителями из дружественных государств (Белоруссия)   </a:t>
            </a:r>
          </a:p>
        </p:txBody>
      </p:sp>
    </p:spTree>
    <p:extLst>
      <p:ext uri="{BB962C8B-B14F-4D97-AF65-F5344CB8AC3E}">
        <p14:creationId xmlns:p14="http://schemas.microsoft.com/office/powerpoint/2010/main" val="22154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4"/>
          <a:stretch>
            <a:fillRect/>
          </a:stretch>
        </p:blipFill>
        <p:spPr/>
      </p:pic>
      <p:sp>
        <p:nvSpPr>
          <p:cNvPr id="9" name="Полилиния 8"/>
          <p:cNvSpPr/>
          <p:nvPr/>
        </p:nvSpPr>
        <p:spPr>
          <a:xfrm>
            <a:off x="0" y="0"/>
            <a:ext cx="16961444" cy="10288588"/>
          </a:xfrm>
          <a:custGeom>
            <a:avLst/>
            <a:gdLst>
              <a:gd name="connsiteX0" fmla="*/ 0 w 16961444"/>
              <a:gd name="connsiteY0" fmla="*/ 0 h 10288588"/>
              <a:gd name="connsiteX1" fmla="*/ 11865569 w 16961444"/>
              <a:gd name="connsiteY1" fmla="*/ 0 h 10288588"/>
              <a:gd name="connsiteX2" fmla="*/ 16961444 w 16961444"/>
              <a:gd name="connsiteY2" fmla="*/ 5095875 h 10288588"/>
              <a:gd name="connsiteX3" fmla="*/ 11768731 w 16961444"/>
              <a:gd name="connsiteY3" fmla="*/ 10288588 h 10288588"/>
              <a:gd name="connsiteX4" fmla="*/ 0 w 16961444"/>
              <a:gd name="connsiteY4" fmla="*/ 10288588 h 10288588"/>
              <a:gd name="connsiteX5" fmla="*/ 0 w 16961444"/>
              <a:gd name="connsiteY5" fmla="*/ 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1444" h="10288588">
                <a:moveTo>
                  <a:pt x="0" y="0"/>
                </a:moveTo>
                <a:lnTo>
                  <a:pt x="11865569" y="0"/>
                </a:lnTo>
                <a:lnTo>
                  <a:pt x="16961444" y="5095875"/>
                </a:lnTo>
                <a:lnTo>
                  <a:pt x="11768731" y="10288588"/>
                </a:lnTo>
                <a:lnTo>
                  <a:pt x="0" y="102885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78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Полилиния 12"/>
          <p:cNvSpPr/>
          <p:nvPr/>
        </p:nvSpPr>
        <p:spPr>
          <a:xfrm>
            <a:off x="14029254" y="0"/>
            <a:ext cx="4258747" cy="10288588"/>
          </a:xfrm>
          <a:custGeom>
            <a:avLst/>
            <a:gdLst>
              <a:gd name="connsiteX0" fmla="*/ 4258747 w 4258747"/>
              <a:gd name="connsiteY0" fmla="*/ 6029840 h 10288588"/>
              <a:gd name="connsiteX1" fmla="*/ 4258747 w 4258747"/>
              <a:gd name="connsiteY1" fmla="*/ 10288588 h 10288588"/>
              <a:gd name="connsiteX2" fmla="*/ 0 w 4258747"/>
              <a:gd name="connsiteY2" fmla="*/ 10288588 h 10288588"/>
              <a:gd name="connsiteX3" fmla="*/ 96838 w 4258747"/>
              <a:gd name="connsiteY3" fmla="*/ 0 h 10288588"/>
              <a:gd name="connsiteX4" fmla="*/ 4258747 w 4258747"/>
              <a:gd name="connsiteY4" fmla="*/ 0 h 10288588"/>
              <a:gd name="connsiteX5" fmla="*/ 4258747 w 4258747"/>
              <a:gd name="connsiteY5" fmla="*/ 4161911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8747" h="10288588">
                <a:moveTo>
                  <a:pt x="4258747" y="6029840"/>
                </a:moveTo>
                <a:lnTo>
                  <a:pt x="4258747" y="10288588"/>
                </a:lnTo>
                <a:lnTo>
                  <a:pt x="0" y="10288588"/>
                </a:lnTo>
                <a:close/>
                <a:moveTo>
                  <a:pt x="96838" y="0"/>
                </a:moveTo>
                <a:lnTo>
                  <a:pt x="4258747" y="0"/>
                </a:lnTo>
                <a:lnTo>
                  <a:pt x="4258747" y="4161911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78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74597"/>
            <a:ext cx="327238" cy="739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6784" y="458907"/>
            <a:ext cx="9599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КОНТАКТЫ:</a:t>
            </a:r>
          </a:p>
          <a:p>
            <a:endParaRPr lang="ru-RU" sz="4400" dirty="0">
              <a:solidFill>
                <a:schemeClr val="bg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ru-RU" sz="5400" b="1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Елена Кириленко, </a:t>
            </a:r>
          </a:p>
          <a:p>
            <a:r>
              <a:rPr lang="ru-RU" sz="32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генеральный директор </a:t>
            </a:r>
          </a:p>
          <a:p>
            <a:r>
              <a:rPr lang="ru-RU" sz="32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KELEANZ </a:t>
            </a:r>
            <a:r>
              <a:rPr lang="ru-RU" sz="3200" dirty="0" err="1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Medical</a:t>
            </a:r>
            <a:endParaRPr lang="ru-RU" sz="3200" dirty="0">
              <a:solidFill>
                <a:schemeClr val="bg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endParaRPr lang="en-US" sz="2000" dirty="0">
              <a:solidFill>
                <a:schemeClr val="bg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en-US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+7 (</a:t>
            </a:r>
            <a:r>
              <a:rPr lang="ru-RU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921</a:t>
            </a:r>
            <a:r>
              <a:rPr lang="en-US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) </a:t>
            </a:r>
            <a:r>
              <a:rPr lang="ru-RU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963</a:t>
            </a:r>
            <a:r>
              <a:rPr lang="en-US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-</a:t>
            </a:r>
            <a:r>
              <a:rPr lang="ru-RU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33</a:t>
            </a:r>
            <a:r>
              <a:rPr lang="en-US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-</a:t>
            </a:r>
            <a:r>
              <a:rPr lang="ru-RU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32</a:t>
            </a:r>
            <a:endParaRPr lang="en-US" sz="4000" dirty="0">
              <a:solidFill>
                <a:schemeClr val="bg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en-US" sz="4000" dirty="0">
                <a:solidFill>
                  <a:schemeClr val="bg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director@keleanz.ru</a:t>
            </a:r>
            <a:endParaRPr lang="ru-RU" sz="4000" dirty="0">
              <a:solidFill>
                <a:schemeClr val="bg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8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eative Pitch 12">
      <a:dk1>
        <a:sysClr val="windowText" lastClr="000000"/>
      </a:dk1>
      <a:lt1>
        <a:srgbClr val="3F3F3F"/>
      </a:lt1>
      <a:dk2>
        <a:srgbClr val="08090A"/>
      </a:dk2>
      <a:lt2>
        <a:srgbClr val="FFFFFF"/>
      </a:lt2>
      <a:accent1>
        <a:srgbClr val="1C2024"/>
      </a:accent1>
      <a:accent2>
        <a:srgbClr val="E8E8E8"/>
      </a:accent2>
      <a:accent3>
        <a:srgbClr val="BBC0C3"/>
      </a:accent3>
      <a:accent4>
        <a:srgbClr val="BF1300"/>
      </a:accent4>
      <a:accent5>
        <a:srgbClr val="6B7278"/>
      </a:accent5>
      <a:accent6>
        <a:srgbClr val="333A42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36452</TotalTime>
  <Words>606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Gill Sans</vt:lpstr>
      <vt:lpstr>Lato</vt:lpstr>
      <vt:lpstr>Merriweather Light</vt:lpstr>
      <vt:lpstr>Open Sans ExtraBold</vt:lpstr>
      <vt:lpstr>Open Sans Light</vt:lpstr>
      <vt:lpstr>Roboto</vt:lpstr>
      <vt:lpstr>Roboto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Елена Александровна Кириленко</cp:lastModifiedBy>
  <cp:revision>2533</cp:revision>
  <cp:lastPrinted>2022-06-23T09:41:03Z</cp:lastPrinted>
  <dcterms:created xsi:type="dcterms:W3CDTF">2015-02-25T15:20:40Z</dcterms:created>
  <dcterms:modified xsi:type="dcterms:W3CDTF">2022-06-23T09:41:23Z</dcterms:modified>
</cp:coreProperties>
</file>