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77" r:id="rId3"/>
  </p:sldMasterIdLst>
  <p:notesMasterIdLst>
    <p:notesMasterId r:id="rId11"/>
  </p:notesMasterIdLst>
  <p:sldIdLst>
    <p:sldId id="260" r:id="rId4"/>
    <p:sldId id="336" r:id="rId5"/>
    <p:sldId id="269" r:id="rId6"/>
    <p:sldId id="278" r:id="rId7"/>
    <p:sldId id="280" r:id="rId8"/>
    <p:sldId id="288" r:id="rId9"/>
    <p:sldId id="28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1A48B-08A9-43F1-9A29-061DFA49A65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33692-30F2-42B9-90A4-41EC58A2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4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7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6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7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899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0125-2B2B-499F-B2B4-D189575109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6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33" y="200236"/>
            <a:ext cx="11446450" cy="849632"/>
          </a:xfrm>
        </p:spPr>
        <p:txBody>
          <a:bodyPr>
            <a:normAutofit/>
          </a:bodyPr>
          <a:lstStyle>
            <a:lvl1pPr marL="0" indent="0" algn="l" defTabSz="9143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b="1" kern="12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43891" y="6355514"/>
            <a:ext cx="542096" cy="365125"/>
          </a:xfrm>
        </p:spPr>
        <p:txBody>
          <a:bodyPr vert="horz" lIns="91440" tIns="45720" rIns="91440" bIns="45720" rtlCol="0" anchor="ctr"/>
          <a:lstStyle>
            <a:lvl1pPr>
              <a:defRPr lang="ru-RU" sz="1800" b="1" smtClean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fld id="{4A6D0125-2B2B-499F-B2B4-D189575109A7}" type="slidenum">
              <a:rPr>
                <a:solidFill>
                  <a:srgbClr val="ED7D31"/>
                </a:solidFill>
              </a:rPr>
              <a:pPr/>
              <a:t>‹#›</a:t>
            </a:fld>
            <a:endParaRPr dirty="0">
              <a:solidFill>
                <a:srgbClr val="ED7D31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 flipH="1">
            <a:off x="611880" y="6408498"/>
            <a:ext cx="267889" cy="257794"/>
            <a:chOff x="506583" y="6458603"/>
            <a:chExt cx="356561" cy="283573"/>
          </a:xfrm>
        </p:grpSpPr>
        <p:sp>
          <p:nvSpPr>
            <p:cNvPr id="8" name="Нашивка 7"/>
            <p:cNvSpPr/>
            <p:nvPr/>
          </p:nvSpPr>
          <p:spPr>
            <a:xfrm>
              <a:off x="688131" y="6458603"/>
              <a:ext cx="175013" cy="280416"/>
            </a:xfrm>
            <a:prstGeom prst="chevron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black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506583" y="6461760"/>
              <a:ext cx="175013" cy="280416"/>
            </a:xfrm>
            <a:prstGeom prst="chevr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black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594089" y="6458603"/>
              <a:ext cx="175013" cy="280416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14024" y="6418199"/>
            <a:ext cx="3763794" cy="23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44546A">
                    <a:lumMod val="60000"/>
                    <a:lumOff val="40000"/>
                  </a:srgbClr>
                </a:solidFill>
                <a:latin typeface="Franklin Gothic Medium Cond" panose="020B0606030402020204" pitchFamily="34" charset="0"/>
              </a:rPr>
              <a:t>Аудит данных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902106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0125-2B2B-499F-B2B4-D189575109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7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94757E7-5BB8-4E38-8961-C284EDD4B1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73214" y="382923"/>
            <a:ext cx="11645573" cy="314028"/>
          </a:xfrm>
        </p:spPr>
        <p:txBody>
          <a:bodyPr/>
          <a:lstStyle>
            <a:lvl1pPr>
              <a:defRPr sz="204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8812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0125-2B2B-499F-B2B4-D189575109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8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33" y="200236"/>
            <a:ext cx="11446450" cy="84963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b="1" kern="1200" dirty="0">
                <a:solidFill>
                  <a:schemeClr val="accent5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43891" y="6355513"/>
            <a:ext cx="542096" cy="365125"/>
          </a:xfrm>
        </p:spPr>
        <p:txBody>
          <a:bodyPr vert="horz" lIns="91440" tIns="45720" rIns="91440" bIns="45720" rtlCol="0" anchor="ctr"/>
          <a:lstStyle>
            <a:lvl1pPr>
              <a:defRPr lang="ru-RU" sz="1800" b="1" smtClean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fld id="{4A6D0125-2B2B-499F-B2B4-D189575109A7}" type="slidenum">
              <a:rPr>
                <a:solidFill>
                  <a:srgbClr val="ED7D31"/>
                </a:solidFill>
              </a:rPr>
              <a:pPr/>
              <a:t>‹#›</a:t>
            </a:fld>
            <a:endParaRPr dirty="0">
              <a:solidFill>
                <a:srgbClr val="ED7D31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 flipH="1">
            <a:off x="611879" y="6408498"/>
            <a:ext cx="267889" cy="257794"/>
            <a:chOff x="506583" y="6458603"/>
            <a:chExt cx="356561" cy="283573"/>
          </a:xfrm>
        </p:grpSpPr>
        <p:sp>
          <p:nvSpPr>
            <p:cNvPr id="8" name="Нашивка 7"/>
            <p:cNvSpPr/>
            <p:nvPr/>
          </p:nvSpPr>
          <p:spPr>
            <a:xfrm>
              <a:off x="688131" y="6458603"/>
              <a:ext cx="175013" cy="280416"/>
            </a:xfrm>
            <a:prstGeom prst="chevron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506583" y="6461760"/>
              <a:ext cx="175013" cy="280416"/>
            </a:xfrm>
            <a:prstGeom prst="chevr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594089" y="6458603"/>
              <a:ext cx="175013" cy="280416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787266" y="6425292"/>
            <a:ext cx="3763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44546A">
                    <a:lumMod val="60000"/>
                    <a:lumOff val="40000"/>
                  </a:srgbClr>
                </a:solidFill>
                <a:latin typeface="Franklin Gothic Medium Cond" panose="020B0606030402020204" pitchFamily="34" charset="0"/>
              </a:rPr>
              <a:t>Подготовка предприятия к цифровой трансформации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54932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0125-2B2B-499F-B2B4-D189575109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2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0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1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0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8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7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6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4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7" indent="0">
              <a:buNone/>
              <a:defRPr sz="2000"/>
            </a:lvl8pPr>
            <a:lvl9pPr marL="365758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7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4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5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4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0125-2B2B-499F-B2B4-D189575109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4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0125-2B2B-499F-B2B4-D189575109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.wdp"/><Relationship Id="rId3" Type="http://schemas.openxmlformats.org/officeDocument/2006/relationships/tags" Target="../tags/tag6.xm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13.emf"/><Relationship Id="rId4" Type="http://schemas.openxmlformats.org/officeDocument/2006/relationships/slideLayout" Target="../slideLayouts/slideLayout13.xml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tags" Target="../tags/tag8.xml"/><Relationship Id="rId7" Type="http://schemas.openxmlformats.org/officeDocument/2006/relationships/image" Target="../media/image28.png"/><Relationship Id="rId12" Type="http://schemas.microsoft.com/office/2007/relationships/hdphoto" Target="../media/hdphoto3.wdp"/><Relationship Id="rId2" Type="http://schemas.openxmlformats.org/officeDocument/2006/relationships/tags" Target="../tags/tag7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4.bin"/><Relationship Id="rId15" Type="http://schemas.microsoft.com/office/2007/relationships/hdphoto" Target="../media/hdphoto4.wdp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" y="50"/>
            <a:ext cx="12192877" cy="6858493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29" r="2384" b="8085"/>
          <a:stretch/>
        </p:blipFill>
        <p:spPr>
          <a:xfrm>
            <a:off x="1670442" y="0"/>
            <a:ext cx="10521469" cy="6871347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728846" y="2367467"/>
            <a:ext cx="63282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Аудит данных предприятия – </a:t>
            </a:r>
            <a:br>
              <a:rPr lang="ru-RU" sz="4400" b="1" dirty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первый шаг </a:t>
            </a:r>
          </a:p>
          <a:p>
            <a:r>
              <a:rPr lang="ru-RU" sz="4400" b="1" dirty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к цифровой трансформации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92" y="545276"/>
            <a:ext cx="1507483" cy="5320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86B769-F15A-40E8-AB7C-BBBA75B209D8}"/>
              </a:ext>
            </a:extLst>
          </p:cNvPr>
          <p:cNvSpPr/>
          <p:nvPr/>
        </p:nvSpPr>
        <p:spPr>
          <a:xfrm>
            <a:off x="4595840" y="6227908"/>
            <a:ext cx="1762666" cy="414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41" b="1" dirty="0">
                <a:solidFill>
                  <a:prstClr val="black"/>
                </a:solidFill>
              </a:rPr>
              <a:t>2021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CF24-0A93-46D3-BD3A-F31A42FF4E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5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Опыт МКД Партнер (основные проекты за период 2019 – 2021 г)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15705" y="1014353"/>
            <a:ext cx="4888275" cy="560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2.Подготовка предприятий к использованию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BIM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предложений по совершенствованию деятельности эксплуатирующей организации 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ГУП «Петербургский метрополитен» 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(подготовка и сопровождение пилотного проекта по использованию BIM технологий)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ИТ проектов, реализуемых в рамках перехода на  BIM технологии в 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«Газпром нефть»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«Система управления инженерными данными», и разработка документов по информационному моделированию объектов для функции «Капитальное строительство»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3.Оптимизация деятельности предприятий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Стратегии технической эксплуатации зданий и сооружений 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ОАО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«РЖД»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период до 2025 года и на перспективу до 2030 года 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системы нормирования административно-хозяйственных расходов в рамках эксплуатации объектов недвижимости </a:t>
            </a:r>
            <a:r>
              <a:rPr kumimoji="0" lang="ru-RU" sz="12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</a:t>
            </a:r>
            <a:r>
              <a:rPr kumimoji="0" lang="ru-RU" sz="12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ru-RU" sz="12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«Газпром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банк»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ИТ проектов, реализуемых в рамках оптимизации бизнес-процессов 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«Газпром нефть»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«Управление ремонтами </a:t>
            </a:r>
            <a:r>
              <a:rPr kumimoji="0" lang="ru-RU" sz="12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энергооборудования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«Интегрированное планирование процесса капитального строительства»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sz="12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Рейтингование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подрядных организаций (строительный блок)»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«Система мониторинга автотранспорта»</a:t>
            </a:r>
          </a:p>
        </p:txBody>
      </p:sp>
      <p:pic>
        <p:nvPicPr>
          <p:cNvPr id="46" name="Рисунок 45" descr="vodoka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92" y="1367216"/>
            <a:ext cx="752409" cy="541178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08" y="2266839"/>
            <a:ext cx="1052945" cy="52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86" y="3514532"/>
            <a:ext cx="1044620" cy="29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141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808" y="4442456"/>
            <a:ext cx="855239" cy="419067"/>
          </a:xfrm>
          <a:prstGeom prst="rect">
            <a:avLst/>
          </a:prstGeom>
        </p:spPr>
      </p:pic>
      <p:pic>
        <p:nvPicPr>
          <p:cNvPr id="51" name="Рисунок 50" descr="e3e62dde-e6dd-44fb-a685-9662d2b5ded8.jpg"/>
          <p:cNvPicPr>
            <a:picLocks noChangeAspect="1"/>
          </p:cNvPicPr>
          <p:nvPr/>
        </p:nvPicPr>
        <p:blipFill>
          <a:blip r:embed="rId6" cstate="print"/>
          <a:srcRect l="7560" t="15120" r="5501" b="16841"/>
          <a:stretch>
            <a:fillRect/>
          </a:stretch>
        </p:blipFill>
        <p:spPr>
          <a:xfrm>
            <a:off x="6145766" y="1497339"/>
            <a:ext cx="581967" cy="577653"/>
          </a:xfrm>
          <a:prstGeom prst="rect">
            <a:avLst/>
          </a:prstGeom>
        </p:spPr>
      </p:pic>
      <p:pic>
        <p:nvPicPr>
          <p:cNvPr id="52" name="Рисунок 51" descr="141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2626" y="2246551"/>
            <a:ext cx="855239" cy="419067"/>
          </a:xfrm>
          <a:prstGeom prst="rect">
            <a:avLst/>
          </a:prstGeom>
        </p:spPr>
      </p:pic>
      <p:pic>
        <p:nvPicPr>
          <p:cNvPr id="53" name="Рисунок 52" descr="2072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2626" y="3783999"/>
            <a:ext cx="836702" cy="360462"/>
          </a:xfrm>
          <a:prstGeom prst="rect">
            <a:avLst/>
          </a:prstGeom>
        </p:spPr>
      </p:pic>
      <p:pic>
        <p:nvPicPr>
          <p:cNvPr id="54" name="Рисунок 53" descr="141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4089" y="5018885"/>
            <a:ext cx="855239" cy="4190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7802" y="4442456"/>
            <a:ext cx="1120063" cy="2784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8019" y="994271"/>
            <a:ext cx="4339762" cy="541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1.Цифровизация и цифровая трансформация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бизнес-требований для реализации мероприятий инвестиционной программы </a:t>
            </a:r>
            <a:r>
              <a:rPr kumimoji="0" lang="ru-RU" sz="12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ГУП</a:t>
            </a:r>
            <a:r>
              <a:rPr kumimoji="0" lang="ru-RU" sz="12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ru-RU" sz="12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«Водоканал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Санкт-Петербурга»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2021-2025 гг. по модернизации ИТ инфраструктуры 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концепции создания «Цифрового театра» для 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ФГБУК «Российский государственный театр драмы им. </a:t>
            </a:r>
            <a:r>
              <a:rPr kumimoji="0" lang="ru-RU" sz="12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А.С.Пушкина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 ИТ стратегии 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ГУП «Петербургский метрополитен»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Проектирование, разработка и внедрение в промышленную эксплуатацию информационно-аналитической системы управленческой отчетности </a:t>
            </a:r>
            <a:r>
              <a:rPr kumimoji="0" lang="ru-RU" sz="12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</a:t>
            </a:r>
            <a:r>
              <a:rPr kumimoji="0" lang="ru-RU" sz="12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kumimoji="0" lang="ru-RU" sz="12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«Вертолеты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России»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объеме модуля «Финансы»</a:t>
            </a: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ИТ проектов, реализуемых в рамках цифровой трансформации 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«Газпром нефть»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включая: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«Технологии AR (дополненной реальности) в э</a:t>
            </a:r>
            <a:r>
              <a:rPr kumimoji="0" lang="ru-RU" sz="12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нергетике</a:t>
            </a: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«Цифровое зрение: интеллектуальная диагностика воздушных линий»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«Информационная платформа производственных данных»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«Инструмент управления потенциалами активов»</a:t>
            </a:r>
          </a:p>
        </p:txBody>
      </p:sp>
      <p:pic>
        <p:nvPicPr>
          <p:cNvPr id="15" name="Рисунок 14" descr="e3e62dde-e6dd-44fb-a685-9662d2b5ded8.jpg">
            <a:extLst>
              <a:ext uri="{FF2B5EF4-FFF2-40B4-BE49-F238E27FC236}">
                <a16:creationId xmlns:a16="http://schemas.microsoft.com/office/drawing/2014/main" id="{730C466C-86E1-4F94-926C-568ED47E76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7560" t="15120" r="5501" b="16841"/>
          <a:stretch>
            <a:fillRect/>
          </a:stretch>
        </p:blipFill>
        <p:spPr>
          <a:xfrm>
            <a:off x="388020" y="2848471"/>
            <a:ext cx="581967" cy="57765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8B3A7D-6C69-4404-948F-C3ECA916DEF3}"/>
              </a:ext>
            </a:extLst>
          </p:cNvPr>
          <p:cNvSpPr/>
          <p:nvPr/>
        </p:nvSpPr>
        <p:spPr>
          <a:xfrm>
            <a:off x="423333" y="6356492"/>
            <a:ext cx="3660415" cy="400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7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Блок-схема: ссылка на другую страницу 55"/>
          <p:cNvSpPr/>
          <p:nvPr/>
        </p:nvSpPr>
        <p:spPr>
          <a:xfrm>
            <a:off x="3712938" y="3420743"/>
            <a:ext cx="443250" cy="401740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ссылка на другую страницу 54"/>
          <p:cNvSpPr/>
          <p:nvPr/>
        </p:nvSpPr>
        <p:spPr>
          <a:xfrm>
            <a:off x="635630" y="3438146"/>
            <a:ext cx="443250" cy="401740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56701"/>
              </p:ext>
            </p:extLst>
          </p:nvPr>
        </p:nvGraphicFramePr>
        <p:xfrm>
          <a:off x="476090" y="3265970"/>
          <a:ext cx="7753510" cy="2727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6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679">
                <a:tc>
                  <a:txBody>
                    <a:bodyPr/>
                    <a:lstStyle/>
                    <a:p>
                      <a:pPr marL="0" indent="176213" algn="l"/>
                      <a:r>
                        <a:rPr lang="ru-RU" sz="1600" b="0" i="0" kern="1200" baseline="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j-ea"/>
                          <a:cs typeface="+mj-cs"/>
                        </a:rPr>
                        <a:t>Проблематика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  <a:ea typeface="+mj-ea"/>
                          <a:cs typeface="+mj-cs"/>
                        </a:rPr>
                        <a:t>Решение проблем - Поддержка бизнеса со стороны Управления Данными</a:t>
                      </a:r>
                    </a:p>
                  </a:txBody>
                  <a:tcPr marR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5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Дублирование задач по работе с данными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различных инициатив/проектов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Определение потребности в данных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25200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5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Отсутствие понимания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доступных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данных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 Компании и их источников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Описание структуры и связей между данными</a:t>
                      </a:r>
                    </a:p>
                  </a:txBody>
                  <a:tcPr marL="25200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5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Сложные процессы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сбора и 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невозможность контроля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данных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доверия к данным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25200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543">
                <a:tc>
                  <a:txBody>
                    <a:bodyPr/>
                    <a:lstStyle/>
                    <a:p>
                      <a:pPr marL="0" marR="0" indent="0" algn="l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лительные сроки интеграции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нужных данных</a:t>
                      </a:r>
                      <a:r>
                        <a:rPr lang="ru-RU" sz="1100" dirty="0">
                          <a:latin typeface="+mn-lt"/>
                        </a:rPr>
                        <a:t> каждой отдельной ИТ системой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Упрощение доступа к данным</a:t>
                      </a:r>
                    </a:p>
                  </a:txBody>
                  <a:tcPr marL="25200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данных в управлении предприятием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0125-2B2B-499F-B2B4-D189575109A7}" type="slidenum">
              <a:rPr lang="ru-RU" smtClean="0">
                <a:solidFill>
                  <a:srgbClr val="ED7D31"/>
                </a:solidFill>
              </a:rPr>
              <a:pPr/>
              <a:t>3</a:t>
            </a:fld>
            <a:endParaRPr lang="ru-RU" dirty="0">
              <a:solidFill>
                <a:srgbClr val="ED7D3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8445" y="1151302"/>
            <a:ext cx="63411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0">
              <a:buClr>
                <a:schemeClr val="bg2"/>
              </a:buClr>
              <a:buNone/>
            </a:pPr>
            <a:r>
              <a:rPr lang="ru-RU" b="1" dirty="0">
                <a:latin typeface="Franklin Gothic Medium Cond" panose="020B0606030402020204" pitchFamily="34" charset="0"/>
                <a:ea typeface="+mj-ea"/>
                <a:cs typeface="+mj-cs"/>
              </a:rPr>
              <a:t>Данные</a:t>
            </a:r>
            <a:r>
              <a:rPr lang="en-US" b="1" dirty="0">
                <a:latin typeface="Franklin Gothic Medium Cond" panose="020B0606030402020204" pitchFamily="34" charset="0"/>
                <a:ea typeface="+mj-ea"/>
                <a:cs typeface="+mj-cs"/>
              </a:rPr>
              <a:t> –</a:t>
            </a:r>
            <a:r>
              <a:rPr lang="ru-RU" b="1" dirty="0">
                <a:latin typeface="Franklin Gothic Medium Cond" panose="020B0606030402020204" pitchFamily="34" charset="0"/>
                <a:ea typeface="+mj-ea"/>
                <a:cs typeface="+mj-cs"/>
              </a:rPr>
              <a:t> это актив Компании используемый как фундамент:</a:t>
            </a:r>
          </a:p>
          <a:p>
            <a:pPr marL="720725" lvl="3" indent="-273050">
              <a:spcBef>
                <a:spcPts val="612"/>
              </a:spcBef>
              <a:buClr>
                <a:srgbClr val="23E1FB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 Cond" panose="020B0606030402020204" pitchFamily="34" charset="0"/>
                <a:ea typeface="+mj-ea"/>
                <a:cs typeface="+mj-cs"/>
              </a:rPr>
              <a:t>для принятия управленческих решений </a:t>
            </a:r>
            <a:endParaRPr lang="en-US" dirty="0"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marL="720725" lvl="3" indent="-273050">
              <a:spcBef>
                <a:spcPts val="612"/>
              </a:spcBef>
              <a:buClr>
                <a:srgbClr val="23E1FB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 Cond" panose="020B0606030402020204" pitchFamily="34" charset="0"/>
                <a:ea typeface="+mj-ea"/>
                <a:cs typeface="+mj-cs"/>
              </a:rPr>
              <a:t>для реализации проектов автоматизации и цифровой трансформации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3" y="1103877"/>
            <a:ext cx="1167568" cy="1167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1DC347-D275-48B4-B71A-7EE73F6D7ED6}"/>
              </a:ext>
            </a:extLst>
          </p:cNvPr>
          <p:cNvSpPr txBox="1">
            <a:spLocks/>
          </p:cNvSpPr>
          <p:nvPr/>
        </p:nvSpPr>
        <p:spPr>
          <a:xfrm>
            <a:off x="555440" y="2506566"/>
            <a:ext cx="11182236" cy="427078"/>
          </a:xfrm>
          <a:prstGeom prst="rect">
            <a:avLst/>
          </a:prstGeom>
        </p:spPr>
        <p:txBody>
          <a:bodyPr vert="horz" wrap="square" lIns="0" tIns="0" rIns="0" bIns="18659" rtlCol="0" anchor="b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2000" dirty="0">
                <a:latin typeface="Franklin Gothic Medium Cond" panose="020B0606030402020204" pitchFamily="34" charset="0"/>
                <a:ea typeface="+mj-ea"/>
                <a:cs typeface="+mj-cs"/>
              </a:rPr>
              <a:t>Управление данными позволяет повысить эффективность и удобство при использовании данных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53915" y="2945427"/>
            <a:ext cx="9416562" cy="17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671">
            <a:extLst>
              <a:ext uri="{FF2B5EF4-FFF2-40B4-BE49-F238E27FC236}">
                <a16:creationId xmlns:a16="http://schemas.microsoft.com/office/drawing/2014/main" id="{B3781B68-7E3C-4014-A3F5-480091BA070C}"/>
              </a:ext>
            </a:extLst>
          </p:cNvPr>
          <p:cNvGrpSpPr/>
          <p:nvPr/>
        </p:nvGrpSpPr>
        <p:grpSpPr>
          <a:xfrm>
            <a:off x="7418748" y="3942793"/>
            <a:ext cx="371594" cy="371595"/>
            <a:chOff x="685801" y="5265725"/>
            <a:chExt cx="814386" cy="814386"/>
          </a:xfrm>
          <a:solidFill>
            <a:srgbClr val="0070C0"/>
          </a:solidFill>
        </p:grpSpPr>
        <p:sp>
          <p:nvSpPr>
            <p:cNvPr id="12" name="Freeform 144">
              <a:extLst>
                <a:ext uri="{FF2B5EF4-FFF2-40B4-BE49-F238E27FC236}">
                  <a16:creationId xmlns:a16="http://schemas.microsoft.com/office/drawing/2014/main" id="{F2C63F4B-7963-4C53-AE6D-DDF30C332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3" y="5665772"/>
              <a:ext cx="374650" cy="414337"/>
            </a:xfrm>
            <a:custGeom>
              <a:avLst/>
              <a:gdLst>
                <a:gd name="T0" fmla="*/ 72 w 111"/>
                <a:gd name="T1" fmla="*/ 123 h 123"/>
                <a:gd name="T2" fmla="*/ 71 w 111"/>
                <a:gd name="T3" fmla="*/ 123 h 123"/>
                <a:gd name="T4" fmla="*/ 19 w 111"/>
                <a:gd name="T5" fmla="*/ 67 h 123"/>
                <a:gd name="T6" fmla="*/ 19 w 111"/>
                <a:gd name="T7" fmla="*/ 65 h 123"/>
                <a:gd name="T8" fmla="*/ 0 w 111"/>
                <a:gd name="T9" fmla="*/ 46 h 123"/>
                <a:gd name="T10" fmla="*/ 6 w 111"/>
                <a:gd name="T11" fmla="*/ 40 h 123"/>
                <a:gd name="T12" fmla="*/ 27 w 111"/>
                <a:gd name="T13" fmla="*/ 61 h 123"/>
                <a:gd name="T14" fmla="*/ 27 w 111"/>
                <a:gd name="T15" fmla="*/ 67 h 123"/>
                <a:gd name="T16" fmla="*/ 70 w 111"/>
                <a:gd name="T17" fmla="*/ 115 h 123"/>
                <a:gd name="T18" fmla="*/ 72 w 111"/>
                <a:gd name="T19" fmla="*/ 114 h 123"/>
                <a:gd name="T20" fmla="*/ 49 w 111"/>
                <a:gd name="T21" fmla="*/ 91 h 123"/>
                <a:gd name="T22" fmla="*/ 79 w 111"/>
                <a:gd name="T23" fmla="*/ 61 h 123"/>
                <a:gd name="T24" fmla="*/ 102 w 111"/>
                <a:gd name="T25" fmla="*/ 84 h 123"/>
                <a:gd name="T26" fmla="*/ 103 w 111"/>
                <a:gd name="T27" fmla="*/ 82 h 123"/>
                <a:gd name="T28" fmla="*/ 55 w 111"/>
                <a:gd name="T29" fmla="*/ 39 h 123"/>
                <a:gd name="T30" fmla="*/ 49 w 111"/>
                <a:gd name="T31" fmla="*/ 39 h 123"/>
                <a:gd name="T32" fmla="*/ 16 w 111"/>
                <a:gd name="T33" fmla="*/ 6 h 123"/>
                <a:gd name="T34" fmla="*/ 22 w 111"/>
                <a:gd name="T35" fmla="*/ 0 h 123"/>
                <a:gd name="T36" fmla="*/ 53 w 111"/>
                <a:gd name="T37" fmla="*/ 31 h 123"/>
                <a:gd name="T38" fmla="*/ 55 w 111"/>
                <a:gd name="T39" fmla="*/ 31 h 123"/>
                <a:gd name="T40" fmla="*/ 111 w 111"/>
                <a:gd name="T41" fmla="*/ 83 h 123"/>
                <a:gd name="T42" fmla="*/ 111 w 111"/>
                <a:gd name="T43" fmla="*/ 84 h 123"/>
                <a:gd name="T44" fmla="*/ 104 w 111"/>
                <a:gd name="T45" fmla="*/ 98 h 123"/>
                <a:gd name="T46" fmla="*/ 79 w 111"/>
                <a:gd name="T47" fmla="*/ 73 h 123"/>
                <a:gd name="T48" fmla="*/ 61 w 111"/>
                <a:gd name="T49" fmla="*/ 91 h 123"/>
                <a:gd name="T50" fmla="*/ 86 w 111"/>
                <a:gd name="T51" fmla="*/ 116 h 123"/>
                <a:gd name="T52" fmla="*/ 72 w 111"/>
                <a:gd name="T5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23">
                  <a:moveTo>
                    <a:pt x="72" y="123"/>
                  </a:moveTo>
                  <a:cubicBezTo>
                    <a:pt x="71" y="123"/>
                    <a:pt x="71" y="123"/>
                    <a:pt x="71" y="123"/>
                  </a:cubicBezTo>
                  <a:cubicBezTo>
                    <a:pt x="36" y="123"/>
                    <a:pt x="19" y="105"/>
                    <a:pt x="19" y="67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100"/>
                    <a:pt x="40" y="115"/>
                    <a:pt x="70" y="115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52"/>
                    <a:pt x="88" y="39"/>
                    <a:pt x="55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93" y="31"/>
                    <a:pt x="111" y="48"/>
                    <a:pt x="111" y="83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6" y="116"/>
                    <a:pt x="86" y="116"/>
                    <a:pt x="86" y="116"/>
                  </a:cubicBezTo>
                  <a:lnTo>
                    <a:pt x="72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 dirty="0"/>
            </a:p>
          </p:txBody>
        </p:sp>
        <p:sp>
          <p:nvSpPr>
            <p:cNvPr id="13" name="Freeform 145">
              <a:extLst>
                <a:ext uri="{FF2B5EF4-FFF2-40B4-BE49-F238E27FC236}">
                  <a16:creationId xmlns:a16="http://schemas.microsoft.com/office/drawing/2014/main" id="{1E7D8F69-EFAE-472D-93A1-87E5FD985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1" y="5270486"/>
              <a:ext cx="415925" cy="374649"/>
            </a:xfrm>
            <a:custGeom>
              <a:avLst/>
              <a:gdLst>
                <a:gd name="T0" fmla="*/ 77 w 123"/>
                <a:gd name="T1" fmla="*/ 111 h 111"/>
                <a:gd name="T2" fmla="*/ 58 w 123"/>
                <a:gd name="T3" fmla="*/ 92 h 111"/>
                <a:gd name="T4" fmla="*/ 56 w 123"/>
                <a:gd name="T5" fmla="*/ 92 h 111"/>
                <a:gd name="T6" fmla="*/ 0 w 123"/>
                <a:gd name="T7" fmla="*/ 40 h 111"/>
                <a:gd name="T8" fmla="*/ 0 w 123"/>
                <a:gd name="T9" fmla="*/ 39 h 111"/>
                <a:gd name="T10" fmla="*/ 7 w 123"/>
                <a:gd name="T11" fmla="*/ 25 h 111"/>
                <a:gd name="T12" fmla="*/ 32 w 123"/>
                <a:gd name="T13" fmla="*/ 50 h 111"/>
                <a:gd name="T14" fmla="*/ 50 w 123"/>
                <a:gd name="T15" fmla="*/ 32 h 111"/>
                <a:gd name="T16" fmla="*/ 25 w 123"/>
                <a:gd name="T17" fmla="*/ 7 h 111"/>
                <a:gd name="T18" fmla="*/ 39 w 123"/>
                <a:gd name="T19" fmla="*/ 0 h 111"/>
                <a:gd name="T20" fmla="*/ 40 w 123"/>
                <a:gd name="T21" fmla="*/ 0 h 111"/>
                <a:gd name="T22" fmla="*/ 92 w 123"/>
                <a:gd name="T23" fmla="*/ 56 h 111"/>
                <a:gd name="T24" fmla="*/ 92 w 123"/>
                <a:gd name="T25" fmla="*/ 58 h 111"/>
                <a:gd name="T26" fmla="*/ 123 w 123"/>
                <a:gd name="T27" fmla="*/ 89 h 111"/>
                <a:gd name="T28" fmla="*/ 117 w 123"/>
                <a:gd name="T29" fmla="*/ 95 h 111"/>
                <a:gd name="T30" fmla="*/ 84 w 123"/>
                <a:gd name="T31" fmla="*/ 62 h 111"/>
                <a:gd name="T32" fmla="*/ 84 w 123"/>
                <a:gd name="T33" fmla="*/ 56 h 111"/>
                <a:gd name="T34" fmla="*/ 41 w 123"/>
                <a:gd name="T35" fmla="*/ 8 h 111"/>
                <a:gd name="T36" fmla="*/ 39 w 123"/>
                <a:gd name="T37" fmla="*/ 9 h 111"/>
                <a:gd name="T38" fmla="*/ 62 w 123"/>
                <a:gd name="T39" fmla="*/ 32 h 111"/>
                <a:gd name="T40" fmla="*/ 32 w 123"/>
                <a:gd name="T41" fmla="*/ 62 h 111"/>
                <a:gd name="T42" fmla="*/ 9 w 123"/>
                <a:gd name="T43" fmla="*/ 39 h 111"/>
                <a:gd name="T44" fmla="*/ 8 w 123"/>
                <a:gd name="T45" fmla="*/ 41 h 111"/>
                <a:gd name="T46" fmla="*/ 56 w 123"/>
                <a:gd name="T47" fmla="*/ 84 h 111"/>
                <a:gd name="T48" fmla="*/ 62 w 123"/>
                <a:gd name="T49" fmla="*/ 84 h 111"/>
                <a:gd name="T50" fmla="*/ 83 w 123"/>
                <a:gd name="T51" fmla="*/ 105 h 111"/>
                <a:gd name="T52" fmla="*/ 77 w 123"/>
                <a:gd name="T5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11">
                  <a:moveTo>
                    <a:pt x="77" y="111"/>
                  </a:moveTo>
                  <a:cubicBezTo>
                    <a:pt x="58" y="92"/>
                    <a:pt x="58" y="92"/>
                    <a:pt x="58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18" y="92"/>
                    <a:pt x="0" y="75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5" y="0"/>
                    <a:pt x="92" y="18"/>
                    <a:pt x="92" y="56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23"/>
                    <a:pt x="71" y="8"/>
                    <a:pt x="41" y="8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71"/>
                    <a:pt x="23" y="84"/>
                    <a:pt x="56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83" y="105"/>
                    <a:pt x="83" y="105"/>
                    <a:pt x="83" y="105"/>
                  </a:cubicBezTo>
                  <a:lnTo>
                    <a:pt x="77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 dirty="0"/>
            </a:p>
          </p:txBody>
        </p:sp>
        <p:sp>
          <p:nvSpPr>
            <p:cNvPr id="14" name="Freeform 146">
              <a:extLst>
                <a:ext uri="{FF2B5EF4-FFF2-40B4-BE49-F238E27FC236}">
                  <a16:creationId xmlns:a16="http://schemas.microsoft.com/office/drawing/2014/main" id="{54B4EDEB-0BE9-48EE-95D6-B8E80E339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1" y="5641963"/>
              <a:ext cx="439738" cy="438148"/>
            </a:xfrm>
            <a:custGeom>
              <a:avLst/>
              <a:gdLst>
                <a:gd name="T0" fmla="*/ 90 w 277"/>
                <a:gd name="T1" fmla="*/ 276 h 276"/>
                <a:gd name="T2" fmla="*/ 64 w 277"/>
                <a:gd name="T3" fmla="*/ 276 h 276"/>
                <a:gd name="T4" fmla="*/ 0 w 277"/>
                <a:gd name="T5" fmla="*/ 213 h 276"/>
                <a:gd name="T6" fmla="*/ 0 w 277"/>
                <a:gd name="T7" fmla="*/ 187 h 276"/>
                <a:gd name="T8" fmla="*/ 188 w 277"/>
                <a:gd name="T9" fmla="*/ 0 h 276"/>
                <a:gd name="T10" fmla="*/ 277 w 277"/>
                <a:gd name="T11" fmla="*/ 89 h 276"/>
                <a:gd name="T12" fmla="*/ 90 w 277"/>
                <a:gd name="T13" fmla="*/ 276 h 276"/>
                <a:gd name="T14" fmla="*/ 73 w 277"/>
                <a:gd name="T15" fmla="*/ 259 h 276"/>
                <a:gd name="T16" fmla="*/ 81 w 277"/>
                <a:gd name="T17" fmla="*/ 259 h 276"/>
                <a:gd name="T18" fmla="*/ 251 w 277"/>
                <a:gd name="T19" fmla="*/ 89 h 276"/>
                <a:gd name="T20" fmla="*/ 188 w 277"/>
                <a:gd name="T21" fmla="*/ 25 h 276"/>
                <a:gd name="T22" fmla="*/ 17 w 277"/>
                <a:gd name="T23" fmla="*/ 196 h 276"/>
                <a:gd name="T24" fmla="*/ 17 w 277"/>
                <a:gd name="T25" fmla="*/ 204 h 276"/>
                <a:gd name="T26" fmla="*/ 73 w 277"/>
                <a:gd name="T27" fmla="*/ 25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276">
                  <a:moveTo>
                    <a:pt x="90" y="276"/>
                  </a:moveTo>
                  <a:lnTo>
                    <a:pt x="64" y="276"/>
                  </a:lnTo>
                  <a:lnTo>
                    <a:pt x="0" y="213"/>
                  </a:lnTo>
                  <a:lnTo>
                    <a:pt x="0" y="187"/>
                  </a:lnTo>
                  <a:lnTo>
                    <a:pt x="188" y="0"/>
                  </a:lnTo>
                  <a:lnTo>
                    <a:pt x="277" y="89"/>
                  </a:lnTo>
                  <a:lnTo>
                    <a:pt x="90" y="276"/>
                  </a:lnTo>
                  <a:close/>
                  <a:moveTo>
                    <a:pt x="73" y="259"/>
                  </a:moveTo>
                  <a:lnTo>
                    <a:pt x="81" y="259"/>
                  </a:lnTo>
                  <a:lnTo>
                    <a:pt x="251" y="89"/>
                  </a:lnTo>
                  <a:lnTo>
                    <a:pt x="188" y="25"/>
                  </a:lnTo>
                  <a:lnTo>
                    <a:pt x="17" y="196"/>
                  </a:lnTo>
                  <a:lnTo>
                    <a:pt x="17" y="204"/>
                  </a:lnTo>
                  <a:lnTo>
                    <a:pt x="73" y="2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 dirty="0"/>
            </a:p>
          </p:txBody>
        </p:sp>
        <p:sp>
          <p:nvSpPr>
            <p:cNvPr id="15" name="Freeform 147">
              <a:extLst>
                <a:ext uri="{FF2B5EF4-FFF2-40B4-BE49-F238E27FC236}">
                  <a16:creationId xmlns:a16="http://schemas.microsoft.com/office/drawing/2014/main" id="{BD860182-67D2-4A64-9F08-34BCE24C8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5614976"/>
              <a:ext cx="155575" cy="155574"/>
            </a:xfrm>
            <a:custGeom>
              <a:avLst/>
              <a:gdLst>
                <a:gd name="T0" fmla="*/ 28 w 46"/>
                <a:gd name="T1" fmla="*/ 46 h 46"/>
                <a:gd name="T2" fmla="*/ 25 w 46"/>
                <a:gd name="T3" fmla="*/ 45 h 46"/>
                <a:gd name="T4" fmla="*/ 25 w 46"/>
                <a:gd name="T5" fmla="*/ 39 h 46"/>
                <a:gd name="T6" fmla="*/ 34 w 46"/>
                <a:gd name="T7" fmla="*/ 30 h 46"/>
                <a:gd name="T8" fmla="*/ 16 w 46"/>
                <a:gd name="T9" fmla="*/ 12 h 46"/>
                <a:gd name="T10" fmla="*/ 7 w 46"/>
                <a:gd name="T11" fmla="*/ 21 h 46"/>
                <a:gd name="T12" fmla="*/ 1 w 46"/>
                <a:gd name="T13" fmla="*/ 21 h 46"/>
                <a:gd name="T14" fmla="*/ 1 w 46"/>
                <a:gd name="T15" fmla="*/ 15 h 46"/>
                <a:gd name="T16" fmla="*/ 16 w 46"/>
                <a:gd name="T17" fmla="*/ 0 h 46"/>
                <a:gd name="T18" fmla="*/ 46 w 46"/>
                <a:gd name="T19" fmla="*/ 30 h 46"/>
                <a:gd name="T20" fmla="*/ 31 w 46"/>
                <a:gd name="T21" fmla="*/ 45 h 46"/>
                <a:gd name="T22" fmla="*/ 28 w 4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46">
                  <a:moveTo>
                    <a:pt x="28" y="46"/>
                  </a:moveTo>
                  <a:cubicBezTo>
                    <a:pt x="27" y="46"/>
                    <a:pt x="26" y="46"/>
                    <a:pt x="25" y="45"/>
                  </a:cubicBezTo>
                  <a:cubicBezTo>
                    <a:pt x="24" y="43"/>
                    <a:pt x="24" y="41"/>
                    <a:pt x="25" y="3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2"/>
                    <a:pt x="3" y="22"/>
                    <a:pt x="1" y="21"/>
                  </a:cubicBezTo>
                  <a:cubicBezTo>
                    <a:pt x="0" y="19"/>
                    <a:pt x="0" y="17"/>
                    <a:pt x="1" y="1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6"/>
                    <a:pt x="29" y="46"/>
                    <a:pt x="2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 dirty="0"/>
            </a:p>
          </p:txBody>
        </p:sp>
        <p:sp>
          <p:nvSpPr>
            <p:cNvPr id="16" name="Freeform 148">
              <a:extLst>
                <a:ext uri="{FF2B5EF4-FFF2-40B4-BE49-F238E27FC236}">
                  <a16:creationId xmlns:a16="http://schemas.microsoft.com/office/drawing/2014/main" id="{78ED91AB-D684-491F-BB17-D1443501F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5265725"/>
              <a:ext cx="434974" cy="436561"/>
            </a:xfrm>
            <a:custGeom>
              <a:avLst/>
              <a:gdLst>
                <a:gd name="T0" fmla="*/ 16 w 129"/>
                <a:gd name="T1" fmla="*/ 129 h 129"/>
                <a:gd name="T2" fmla="*/ 13 w 129"/>
                <a:gd name="T3" fmla="*/ 128 h 129"/>
                <a:gd name="T4" fmla="*/ 13 w 129"/>
                <a:gd name="T5" fmla="*/ 122 h 129"/>
                <a:gd name="T6" fmla="*/ 94 w 129"/>
                <a:gd name="T7" fmla="*/ 41 h 129"/>
                <a:gd name="T8" fmla="*/ 106 w 129"/>
                <a:gd name="T9" fmla="*/ 41 h 129"/>
                <a:gd name="T10" fmla="*/ 119 w 129"/>
                <a:gd name="T11" fmla="*/ 14 h 129"/>
                <a:gd name="T12" fmla="*/ 115 w 129"/>
                <a:gd name="T13" fmla="*/ 10 h 129"/>
                <a:gd name="T14" fmla="*/ 88 w 129"/>
                <a:gd name="T15" fmla="*/ 23 h 129"/>
                <a:gd name="T16" fmla="*/ 88 w 129"/>
                <a:gd name="T17" fmla="*/ 35 h 129"/>
                <a:gd name="T18" fmla="*/ 7 w 129"/>
                <a:gd name="T19" fmla="*/ 116 h 129"/>
                <a:gd name="T20" fmla="*/ 1 w 129"/>
                <a:gd name="T21" fmla="*/ 116 h 129"/>
                <a:gd name="T22" fmla="*/ 1 w 129"/>
                <a:gd name="T23" fmla="*/ 110 h 129"/>
                <a:gd name="T24" fmla="*/ 80 w 129"/>
                <a:gd name="T25" fmla="*/ 31 h 129"/>
                <a:gd name="T26" fmla="*/ 80 w 129"/>
                <a:gd name="T27" fmla="*/ 19 h 129"/>
                <a:gd name="T28" fmla="*/ 117 w 129"/>
                <a:gd name="T29" fmla="*/ 0 h 129"/>
                <a:gd name="T30" fmla="*/ 129 w 129"/>
                <a:gd name="T31" fmla="*/ 12 h 129"/>
                <a:gd name="T32" fmla="*/ 110 w 129"/>
                <a:gd name="T33" fmla="*/ 49 h 129"/>
                <a:gd name="T34" fmla="*/ 98 w 129"/>
                <a:gd name="T35" fmla="*/ 49 h 129"/>
                <a:gd name="T36" fmla="*/ 19 w 129"/>
                <a:gd name="T37" fmla="*/ 128 h 129"/>
                <a:gd name="T38" fmla="*/ 16 w 129"/>
                <a:gd name="T3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129">
                  <a:moveTo>
                    <a:pt x="16" y="129"/>
                  </a:moveTo>
                  <a:cubicBezTo>
                    <a:pt x="15" y="129"/>
                    <a:pt x="14" y="129"/>
                    <a:pt x="13" y="128"/>
                  </a:cubicBezTo>
                  <a:cubicBezTo>
                    <a:pt x="12" y="126"/>
                    <a:pt x="12" y="124"/>
                    <a:pt x="13" y="122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5" y="117"/>
                    <a:pt x="3" y="117"/>
                    <a:pt x="1" y="116"/>
                  </a:cubicBezTo>
                  <a:cubicBezTo>
                    <a:pt x="0" y="114"/>
                    <a:pt x="0" y="112"/>
                    <a:pt x="1" y="110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18" y="129"/>
                    <a:pt x="17" y="129"/>
                    <a:pt x="16" y="1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 dirty="0"/>
            </a:p>
          </p:txBody>
        </p:sp>
        <p:sp>
          <p:nvSpPr>
            <p:cNvPr id="17" name="Freeform 149">
              <a:extLst>
                <a:ext uri="{FF2B5EF4-FFF2-40B4-BE49-F238E27FC236}">
                  <a16:creationId xmlns:a16="http://schemas.microsoft.com/office/drawing/2014/main" id="{7F231DC8-5C76-4338-B263-F0CE225FA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2" y="5729284"/>
              <a:ext cx="242888" cy="242888"/>
            </a:xfrm>
            <a:custGeom>
              <a:avLst/>
              <a:gdLst>
                <a:gd name="T0" fmla="*/ 4 w 72"/>
                <a:gd name="T1" fmla="*/ 72 h 72"/>
                <a:gd name="T2" fmla="*/ 1 w 72"/>
                <a:gd name="T3" fmla="*/ 71 h 72"/>
                <a:gd name="T4" fmla="*/ 1 w 72"/>
                <a:gd name="T5" fmla="*/ 65 h 72"/>
                <a:gd name="T6" fmla="*/ 65 w 72"/>
                <a:gd name="T7" fmla="*/ 1 h 72"/>
                <a:gd name="T8" fmla="*/ 71 w 72"/>
                <a:gd name="T9" fmla="*/ 1 h 72"/>
                <a:gd name="T10" fmla="*/ 71 w 72"/>
                <a:gd name="T11" fmla="*/ 7 h 72"/>
                <a:gd name="T12" fmla="*/ 7 w 72"/>
                <a:gd name="T13" fmla="*/ 71 h 72"/>
                <a:gd name="T14" fmla="*/ 4 w 7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2">
                  <a:moveTo>
                    <a:pt x="4" y="72"/>
                  </a:moveTo>
                  <a:cubicBezTo>
                    <a:pt x="3" y="72"/>
                    <a:pt x="2" y="72"/>
                    <a:pt x="1" y="71"/>
                  </a:cubicBezTo>
                  <a:cubicBezTo>
                    <a:pt x="0" y="69"/>
                    <a:pt x="0" y="67"/>
                    <a:pt x="1" y="65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7" y="0"/>
                    <a:pt x="69" y="0"/>
                    <a:pt x="71" y="1"/>
                  </a:cubicBezTo>
                  <a:cubicBezTo>
                    <a:pt x="72" y="3"/>
                    <a:pt x="72" y="5"/>
                    <a:pt x="71" y="7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2"/>
                    <a:pt x="5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 dirty="0"/>
            </a:p>
          </p:txBody>
        </p:sp>
        <p:sp>
          <p:nvSpPr>
            <p:cNvPr id="18" name="Freeform 150">
              <a:extLst>
                <a:ext uri="{FF2B5EF4-FFF2-40B4-BE49-F238E27FC236}">
                  <a16:creationId xmlns:a16="http://schemas.microsoft.com/office/drawing/2014/main" id="{00D6278B-EE0D-47EF-AFD0-A039F399F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5770563"/>
              <a:ext cx="244475" cy="242888"/>
            </a:xfrm>
            <a:custGeom>
              <a:avLst/>
              <a:gdLst>
                <a:gd name="T0" fmla="*/ 4 w 72"/>
                <a:gd name="T1" fmla="*/ 72 h 72"/>
                <a:gd name="T2" fmla="*/ 1 w 72"/>
                <a:gd name="T3" fmla="*/ 71 h 72"/>
                <a:gd name="T4" fmla="*/ 1 w 72"/>
                <a:gd name="T5" fmla="*/ 65 h 72"/>
                <a:gd name="T6" fmla="*/ 65 w 72"/>
                <a:gd name="T7" fmla="*/ 1 h 72"/>
                <a:gd name="T8" fmla="*/ 71 w 72"/>
                <a:gd name="T9" fmla="*/ 1 h 72"/>
                <a:gd name="T10" fmla="*/ 71 w 72"/>
                <a:gd name="T11" fmla="*/ 7 h 72"/>
                <a:gd name="T12" fmla="*/ 7 w 72"/>
                <a:gd name="T13" fmla="*/ 71 h 72"/>
                <a:gd name="T14" fmla="*/ 4 w 7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2">
                  <a:moveTo>
                    <a:pt x="4" y="72"/>
                  </a:moveTo>
                  <a:cubicBezTo>
                    <a:pt x="3" y="72"/>
                    <a:pt x="2" y="72"/>
                    <a:pt x="1" y="71"/>
                  </a:cubicBezTo>
                  <a:cubicBezTo>
                    <a:pt x="0" y="69"/>
                    <a:pt x="0" y="67"/>
                    <a:pt x="1" y="65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7" y="0"/>
                    <a:pt x="69" y="0"/>
                    <a:pt x="71" y="1"/>
                  </a:cubicBezTo>
                  <a:cubicBezTo>
                    <a:pt x="72" y="3"/>
                    <a:pt x="72" y="5"/>
                    <a:pt x="71" y="7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2"/>
                    <a:pt x="5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 dirty="0"/>
            </a:p>
          </p:txBody>
        </p:sp>
      </p:grpSp>
      <p:grpSp>
        <p:nvGrpSpPr>
          <p:cNvPr id="19" name="Group 687">
            <a:extLst>
              <a:ext uri="{FF2B5EF4-FFF2-40B4-BE49-F238E27FC236}">
                <a16:creationId xmlns:a16="http://schemas.microsoft.com/office/drawing/2014/main" id="{C72B8AD2-CB03-43B4-AE05-93AFA7FCD72A}"/>
              </a:ext>
            </a:extLst>
          </p:cNvPr>
          <p:cNvGrpSpPr/>
          <p:nvPr/>
        </p:nvGrpSpPr>
        <p:grpSpPr>
          <a:xfrm>
            <a:off x="7444159" y="5536506"/>
            <a:ext cx="373290" cy="402176"/>
            <a:chOff x="3363878" y="4965678"/>
            <a:chExt cx="578098" cy="622832"/>
          </a:xfrm>
          <a:solidFill>
            <a:srgbClr val="0070C0"/>
          </a:solidFill>
        </p:grpSpPr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02E317FE-8D19-4E94-A44B-E32C85764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3878" y="4965678"/>
              <a:ext cx="578098" cy="622832"/>
            </a:xfrm>
            <a:custGeom>
              <a:avLst/>
              <a:gdLst>
                <a:gd name="T0" fmla="*/ 0 w 329"/>
                <a:gd name="T1" fmla="*/ 191 h 355"/>
                <a:gd name="T2" fmla="*/ 0 w 329"/>
                <a:gd name="T3" fmla="*/ 10 h 355"/>
                <a:gd name="T4" fmla="*/ 0 w 329"/>
                <a:gd name="T5" fmla="*/ 7 h 355"/>
                <a:gd name="T6" fmla="*/ 0 w 329"/>
                <a:gd name="T7" fmla="*/ 7 h 355"/>
                <a:gd name="T8" fmla="*/ 0 w 329"/>
                <a:gd name="T9" fmla="*/ 0 h 355"/>
                <a:gd name="T10" fmla="*/ 8 w 329"/>
                <a:gd name="T11" fmla="*/ 1 h 355"/>
                <a:gd name="T12" fmla="*/ 164 w 329"/>
                <a:gd name="T13" fmla="*/ 10 h 355"/>
                <a:gd name="T14" fmla="*/ 164 w 329"/>
                <a:gd name="T15" fmla="*/ 10 h 355"/>
                <a:gd name="T16" fmla="*/ 321 w 329"/>
                <a:gd name="T17" fmla="*/ 1 h 355"/>
                <a:gd name="T18" fmla="*/ 321 w 329"/>
                <a:gd name="T19" fmla="*/ 1 h 355"/>
                <a:gd name="T20" fmla="*/ 328 w 329"/>
                <a:gd name="T21" fmla="*/ 0 h 355"/>
                <a:gd name="T22" fmla="*/ 328 w 329"/>
                <a:gd name="T23" fmla="*/ 7 h 355"/>
                <a:gd name="T24" fmla="*/ 329 w 329"/>
                <a:gd name="T25" fmla="*/ 10 h 355"/>
                <a:gd name="T26" fmla="*/ 329 w 329"/>
                <a:gd name="T27" fmla="*/ 10 h 355"/>
                <a:gd name="T28" fmla="*/ 329 w 329"/>
                <a:gd name="T29" fmla="*/ 191 h 355"/>
                <a:gd name="T30" fmla="*/ 164 w 329"/>
                <a:gd name="T31" fmla="*/ 355 h 355"/>
                <a:gd name="T32" fmla="*/ 164 w 329"/>
                <a:gd name="T33" fmla="*/ 355 h 355"/>
                <a:gd name="T34" fmla="*/ 0 w 329"/>
                <a:gd name="T35" fmla="*/ 191 h 355"/>
                <a:gd name="T36" fmla="*/ 13 w 329"/>
                <a:gd name="T37" fmla="*/ 191 h 355"/>
                <a:gd name="T38" fmla="*/ 58 w 329"/>
                <a:gd name="T39" fmla="*/ 298 h 355"/>
                <a:gd name="T40" fmla="*/ 58 w 329"/>
                <a:gd name="T41" fmla="*/ 298 h 355"/>
                <a:gd name="T42" fmla="*/ 164 w 329"/>
                <a:gd name="T43" fmla="*/ 342 h 355"/>
                <a:gd name="T44" fmla="*/ 164 w 329"/>
                <a:gd name="T45" fmla="*/ 342 h 355"/>
                <a:gd name="T46" fmla="*/ 271 w 329"/>
                <a:gd name="T47" fmla="*/ 298 h 355"/>
                <a:gd name="T48" fmla="*/ 271 w 329"/>
                <a:gd name="T49" fmla="*/ 298 h 355"/>
                <a:gd name="T50" fmla="*/ 315 w 329"/>
                <a:gd name="T51" fmla="*/ 191 h 355"/>
                <a:gd name="T52" fmla="*/ 315 w 329"/>
                <a:gd name="T53" fmla="*/ 191 h 355"/>
                <a:gd name="T54" fmla="*/ 315 w 329"/>
                <a:gd name="T55" fmla="*/ 15 h 355"/>
                <a:gd name="T56" fmla="*/ 164 w 329"/>
                <a:gd name="T57" fmla="*/ 23 h 355"/>
                <a:gd name="T58" fmla="*/ 164 w 329"/>
                <a:gd name="T59" fmla="*/ 23 h 355"/>
                <a:gd name="T60" fmla="*/ 13 w 329"/>
                <a:gd name="T61" fmla="*/ 15 h 355"/>
                <a:gd name="T62" fmla="*/ 13 w 329"/>
                <a:gd name="T63" fmla="*/ 15 h 355"/>
                <a:gd name="T64" fmla="*/ 13 w 329"/>
                <a:gd name="T65" fmla="*/ 191 h 355"/>
                <a:gd name="T66" fmla="*/ 6 w 329"/>
                <a:gd name="T67" fmla="*/ 14 h 355"/>
                <a:gd name="T68" fmla="*/ 7 w 329"/>
                <a:gd name="T69" fmla="*/ 7 h 355"/>
                <a:gd name="T70" fmla="*/ 6 w 329"/>
                <a:gd name="T71" fmla="*/ 1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9" h="355">
                  <a:moveTo>
                    <a:pt x="0" y="19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4" y="7"/>
                    <a:pt x="107" y="10"/>
                    <a:pt x="164" y="10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221" y="10"/>
                    <a:pt x="275" y="7"/>
                    <a:pt x="321" y="1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7"/>
                    <a:pt x="328" y="7"/>
                    <a:pt x="328" y="7"/>
                  </a:cubicBezTo>
                  <a:cubicBezTo>
                    <a:pt x="328" y="8"/>
                    <a:pt x="329" y="9"/>
                    <a:pt x="329" y="10"/>
                  </a:cubicBezTo>
                  <a:cubicBezTo>
                    <a:pt x="329" y="10"/>
                    <a:pt x="329" y="10"/>
                    <a:pt x="329" y="10"/>
                  </a:cubicBezTo>
                  <a:cubicBezTo>
                    <a:pt x="329" y="191"/>
                    <a:pt x="329" y="191"/>
                    <a:pt x="329" y="191"/>
                  </a:cubicBezTo>
                  <a:cubicBezTo>
                    <a:pt x="329" y="282"/>
                    <a:pt x="255" y="355"/>
                    <a:pt x="164" y="355"/>
                  </a:cubicBezTo>
                  <a:cubicBezTo>
                    <a:pt x="164" y="355"/>
                    <a:pt x="164" y="355"/>
                    <a:pt x="164" y="355"/>
                  </a:cubicBezTo>
                  <a:cubicBezTo>
                    <a:pt x="74" y="355"/>
                    <a:pt x="0" y="282"/>
                    <a:pt x="0" y="191"/>
                  </a:cubicBezTo>
                  <a:close/>
                  <a:moveTo>
                    <a:pt x="13" y="191"/>
                  </a:moveTo>
                  <a:cubicBezTo>
                    <a:pt x="13" y="233"/>
                    <a:pt x="30" y="270"/>
                    <a:pt x="58" y="298"/>
                  </a:cubicBezTo>
                  <a:cubicBezTo>
                    <a:pt x="58" y="298"/>
                    <a:pt x="58" y="298"/>
                    <a:pt x="58" y="298"/>
                  </a:cubicBezTo>
                  <a:cubicBezTo>
                    <a:pt x="85" y="325"/>
                    <a:pt x="123" y="342"/>
                    <a:pt x="164" y="342"/>
                  </a:cubicBezTo>
                  <a:cubicBezTo>
                    <a:pt x="164" y="342"/>
                    <a:pt x="164" y="342"/>
                    <a:pt x="164" y="342"/>
                  </a:cubicBezTo>
                  <a:cubicBezTo>
                    <a:pt x="206" y="342"/>
                    <a:pt x="244" y="325"/>
                    <a:pt x="271" y="298"/>
                  </a:cubicBezTo>
                  <a:cubicBezTo>
                    <a:pt x="271" y="298"/>
                    <a:pt x="271" y="298"/>
                    <a:pt x="271" y="298"/>
                  </a:cubicBezTo>
                  <a:cubicBezTo>
                    <a:pt x="298" y="270"/>
                    <a:pt x="315" y="233"/>
                    <a:pt x="315" y="191"/>
                  </a:cubicBezTo>
                  <a:cubicBezTo>
                    <a:pt x="315" y="191"/>
                    <a:pt x="315" y="191"/>
                    <a:pt x="315" y="191"/>
                  </a:cubicBezTo>
                  <a:cubicBezTo>
                    <a:pt x="315" y="15"/>
                    <a:pt x="315" y="15"/>
                    <a:pt x="315" y="15"/>
                  </a:cubicBezTo>
                  <a:cubicBezTo>
                    <a:pt x="270" y="20"/>
                    <a:pt x="219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10" y="23"/>
                    <a:pt x="58" y="20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91"/>
                    <a:pt x="13" y="191"/>
                    <a:pt x="13" y="191"/>
                  </a:cubicBezTo>
                  <a:close/>
                  <a:moveTo>
                    <a:pt x="6" y="14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14"/>
                    <a:pt x="6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837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1FF04102-C5CD-44C6-A277-24FBDAB9E0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7538" y="5034499"/>
              <a:ext cx="450779" cy="486911"/>
            </a:xfrm>
            <a:custGeom>
              <a:avLst/>
              <a:gdLst>
                <a:gd name="T0" fmla="*/ 0 w 257"/>
                <a:gd name="T1" fmla="*/ 149 h 277"/>
                <a:gd name="T2" fmla="*/ 0 w 257"/>
                <a:gd name="T3" fmla="*/ 9 h 277"/>
                <a:gd name="T4" fmla="*/ 0 w 257"/>
                <a:gd name="T5" fmla="*/ 7 h 277"/>
                <a:gd name="T6" fmla="*/ 0 w 257"/>
                <a:gd name="T7" fmla="*/ 7 h 277"/>
                <a:gd name="T8" fmla="*/ 0 w 257"/>
                <a:gd name="T9" fmla="*/ 0 h 277"/>
                <a:gd name="T10" fmla="*/ 8 w 257"/>
                <a:gd name="T11" fmla="*/ 1 h 277"/>
                <a:gd name="T12" fmla="*/ 128 w 257"/>
                <a:gd name="T13" fmla="*/ 8 h 277"/>
                <a:gd name="T14" fmla="*/ 128 w 257"/>
                <a:gd name="T15" fmla="*/ 8 h 277"/>
                <a:gd name="T16" fmla="*/ 249 w 257"/>
                <a:gd name="T17" fmla="*/ 1 h 277"/>
                <a:gd name="T18" fmla="*/ 249 w 257"/>
                <a:gd name="T19" fmla="*/ 1 h 277"/>
                <a:gd name="T20" fmla="*/ 257 w 257"/>
                <a:gd name="T21" fmla="*/ 0 h 277"/>
                <a:gd name="T22" fmla="*/ 257 w 257"/>
                <a:gd name="T23" fmla="*/ 7 h 277"/>
                <a:gd name="T24" fmla="*/ 257 w 257"/>
                <a:gd name="T25" fmla="*/ 9 h 277"/>
                <a:gd name="T26" fmla="*/ 257 w 257"/>
                <a:gd name="T27" fmla="*/ 9 h 277"/>
                <a:gd name="T28" fmla="*/ 257 w 257"/>
                <a:gd name="T29" fmla="*/ 149 h 277"/>
                <a:gd name="T30" fmla="*/ 128 w 257"/>
                <a:gd name="T31" fmla="*/ 277 h 277"/>
                <a:gd name="T32" fmla="*/ 128 w 257"/>
                <a:gd name="T33" fmla="*/ 277 h 277"/>
                <a:gd name="T34" fmla="*/ 0 w 257"/>
                <a:gd name="T35" fmla="*/ 149 h 277"/>
                <a:gd name="T36" fmla="*/ 13 w 257"/>
                <a:gd name="T37" fmla="*/ 149 h 277"/>
                <a:gd name="T38" fmla="*/ 128 w 257"/>
                <a:gd name="T39" fmla="*/ 264 h 277"/>
                <a:gd name="T40" fmla="*/ 128 w 257"/>
                <a:gd name="T41" fmla="*/ 264 h 277"/>
                <a:gd name="T42" fmla="*/ 243 w 257"/>
                <a:gd name="T43" fmla="*/ 149 h 277"/>
                <a:gd name="T44" fmla="*/ 243 w 257"/>
                <a:gd name="T45" fmla="*/ 149 h 277"/>
                <a:gd name="T46" fmla="*/ 243 w 257"/>
                <a:gd name="T47" fmla="*/ 15 h 277"/>
                <a:gd name="T48" fmla="*/ 128 w 257"/>
                <a:gd name="T49" fmla="*/ 21 h 277"/>
                <a:gd name="T50" fmla="*/ 128 w 257"/>
                <a:gd name="T51" fmla="*/ 21 h 277"/>
                <a:gd name="T52" fmla="*/ 13 w 257"/>
                <a:gd name="T53" fmla="*/ 15 h 277"/>
                <a:gd name="T54" fmla="*/ 13 w 257"/>
                <a:gd name="T55" fmla="*/ 15 h 277"/>
                <a:gd name="T56" fmla="*/ 13 w 257"/>
                <a:gd name="T57" fmla="*/ 149 h 277"/>
                <a:gd name="T58" fmla="*/ 6 w 257"/>
                <a:gd name="T59" fmla="*/ 14 h 277"/>
                <a:gd name="T60" fmla="*/ 7 w 257"/>
                <a:gd name="T61" fmla="*/ 7 h 277"/>
                <a:gd name="T62" fmla="*/ 6 w 257"/>
                <a:gd name="T63" fmla="*/ 1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7" h="277">
                  <a:moveTo>
                    <a:pt x="0" y="14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3" y="5"/>
                    <a:pt x="84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72" y="8"/>
                    <a:pt x="214" y="5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8"/>
                    <a:pt x="257" y="8"/>
                    <a:pt x="257" y="9"/>
                  </a:cubicBezTo>
                  <a:cubicBezTo>
                    <a:pt x="257" y="9"/>
                    <a:pt x="257" y="9"/>
                    <a:pt x="257" y="9"/>
                  </a:cubicBezTo>
                  <a:cubicBezTo>
                    <a:pt x="257" y="149"/>
                    <a:pt x="257" y="149"/>
                    <a:pt x="257" y="149"/>
                  </a:cubicBezTo>
                  <a:cubicBezTo>
                    <a:pt x="257" y="220"/>
                    <a:pt x="199" y="277"/>
                    <a:pt x="128" y="277"/>
                  </a:cubicBezTo>
                  <a:cubicBezTo>
                    <a:pt x="128" y="277"/>
                    <a:pt x="128" y="277"/>
                    <a:pt x="128" y="277"/>
                  </a:cubicBezTo>
                  <a:cubicBezTo>
                    <a:pt x="57" y="277"/>
                    <a:pt x="0" y="220"/>
                    <a:pt x="0" y="149"/>
                  </a:cubicBezTo>
                  <a:close/>
                  <a:moveTo>
                    <a:pt x="13" y="149"/>
                  </a:moveTo>
                  <a:cubicBezTo>
                    <a:pt x="13" y="212"/>
                    <a:pt x="65" y="264"/>
                    <a:pt x="128" y="264"/>
                  </a:cubicBezTo>
                  <a:cubicBezTo>
                    <a:pt x="128" y="264"/>
                    <a:pt x="128" y="264"/>
                    <a:pt x="128" y="264"/>
                  </a:cubicBezTo>
                  <a:cubicBezTo>
                    <a:pt x="192" y="264"/>
                    <a:pt x="243" y="212"/>
                    <a:pt x="243" y="149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09" y="19"/>
                    <a:pt x="170" y="21"/>
                    <a:pt x="128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87" y="21"/>
                    <a:pt x="48" y="19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9"/>
                    <a:pt x="13" y="149"/>
                    <a:pt x="13" y="149"/>
                  </a:cubicBezTo>
                  <a:close/>
                  <a:moveTo>
                    <a:pt x="6" y="14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14"/>
                    <a:pt x="6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837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8ABC07E2-EF81-497A-B55E-6466E9299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0988" y="5156657"/>
              <a:ext cx="192699" cy="135922"/>
            </a:xfrm>
            <a:custGeom>
              <a:avLst/>
              <a:gdLst>
                <a:gd name="T0" fmla="*/ 0 w 112"/>
                <a:gd name="T1" fmla="*/ 35 h 79"/>
                <a:gd name="T2" fmla="*/ 10 w 112"/>
                <a:gd name="T3" fmla="*/ 26 h 79"/>
                <a:gd name="T4" fmla="*/ 44 w 112"/>
                <a:gd name="T5" fmla="*/ 59 h 79"/>
                <a:gd name="T6" fmla="*/ 103 w 112"/>
                <a:gd name="T7" fmla="*/ 0 h 79"/>
                <a:gd name="T8" fmla="*/ 112 w 112"/>
                <a:gd name="T9" fmla="*/ 9 h 79"/>
                <a:gd name="T10" fmla="*/ 44 w 112"/>
                <a:gd name="T11" fmla="*/ 79 h 79"/>
                <a:gd name="T12" fmla="*/ 0 w 112"/>
                <a:gd name="T13" fmla="*/ 35 h 79"/>
                <a:gd name="T14" fmla="*/ 0 w 112"/>
                <a:gd name="T15" fmla="*/ 35 h 79"/>
                <a:gd name="T16" fmla="*/ 0 w 112"/>
                <a:gd name="T17" fmla="*/ 35 h 79"/>
                <a:gd name="T18" fmla="*/ 0 w 112"/>
                <a:gd name="T19" fmla="*/ 35 h 79"/>
                <a:gd name="T20" fmla="*/ 0 w 112"/>
                <a:gd name="T21" fmla="*/ 35 h 79"/>
                <a:gd name="T22" fmla="*/ 0 w 112"/>
                <a:gd name="T23" fmla="*/ 35 h 79"/>
                <a:gd name="T24" fmla="*/ 0 w 112"/>
                <a:gd name="T25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79">
                  <a:moveTo>
                    <a:pt x="0" y="35"/>
                  </a:moveTo>
                  <a:lnTo>
                    <a:pt x="10" y="26"/>
                  </a:lnTo>
                  <a:lnTo>
                    <a:pt x="44" y="59"/>
                  </a:lnTo>
                  <a:lnTo>
                    <a:pt x="103" y="0"/>
                  </a:lnTo>
                  <a:lnTo>
                    <a:pt x="112" y="9"/>
                  </a:lnTo>
                  <a:lnTo>
                    <a:pt x="44" y="79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0" y="35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837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F3E548F9-085A-4E1E-856C-DB7492013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490" y="5136011"/>
              <a:ext cx="240874" cy="239154"/>
            </a:xfrm>
            <a:custGeom>
              <a:avLst/>
              <a:gdLst>
                <a:gd name="T0" fmla="*/ 0 w 137"/>
                <a:gd name="T1" fmla="*/ 68 h 136"/>
                <a:gd name="T2" fmla="*/ 68 w 137"/>
                <a:gd name="T3" fmla="*/ 0 h 136"/>
                <a:gd name="T4" fmla="*/ 68 w 137"/>
                <a:gd name="T5" fmla="*/ 0 h 136"/>
                <a:gd name="T6" fmla="*/ 107 w 137"/>
                <a:gd name="T7" fmla="*/ 11 h 136"/>
                <a:gd name="T8" fmla="*/ 107 w 137"/>
                <a:gd name="T9" fmla="*/ 11 h 136"/>
                <a:gd name="T10" fmla="*/ 99 w 137"/>
                <a:gd name="T11" fmla="*/ 22 h 136"/>
                <a:gd name="T12" fmla="*/ 68 w 137"/>
                <a:gd name="T13" fmla="*/ 13 h 136"/>
                <a:gd name="T14" fmla="*/ 68 w 137"/>
                <a:gd name="T15" fmla="*/ 13 h 136"/>
                <a:gd name="T16" fmla="*/ 13 w 137"/>
                <a:gd name="T17" fmla="*/ 68 h 136"/>
                <a:gd name="T18" fmla="*/ 13 w 137"/>
                <a:gd name="T19" fmla="*/ 68 h 136"/>
                <a:gd name="T20" fmla="*/ 68 w 137"/>
                <a:gd name="T21" fmla="*/ 123 h 136"/>
                <a:gd name="T22" fmla="*/ 68 w 137"/>
                <a:gd name="T23" fmla="*/ 123 h 136"/>
                <a:gd name="T24" fmla="*/ 123 w 137"/>
                <a:gd name="T25" fmla="*/ 68 h 136"/>
                <a:gd name="T26" fmla="*/ 123 w 137"/>
                <a:gd name="T27" fmla="*/ 68 h 136"/>
                <a:gd name="T28" fmla="*/ 121 w 137"/>
                <a:gd name="T29" fmla="*/ 54 h 136"/>
                <a:gd name="T30" fmla="*/ 121 w 137"/>
                <a:gd name="T31" fmla="*/ 54 h 136"/>
                <a:gd name="T32" fmla="*/ 134 w 137"/>
                <a:gd name="T33" fmla="*/ 50 h 136"/>
                <a:gd name="T34" fmla="*/ 137 w 137"/>
                <a:gd name="T35" fmla="*/ 68 h 136"/>
                <a:gd name="T36" fmla="*/ 137 w 137"/>
                <a:gd name="T37" fmla="*/ 68 h 136"/>
                <a:gd name="T38" fmla="*/ 68 w 137"/>
                <a:gd name="T39" fmla="*/ 136 h 136"/>
                <a:gd name="T40" fmla="*/ 68 w 137"/>
                <a:gd name="T41" fmla="*/ 136 h 136"/>
                <a:gd name="T42" fmla="*/ 0 w 137"/>
                <a:gd name="T43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7" h="136">
                  <a:moveTo>
                    <a:pt x="0" y="68"/>
                  </a:moveTo>
                  <a:cubicBezTo>
                    <a:pt x="0" y="30"/>
                    <a:pt x="31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2" y="0"/>
                    <a:pt x="96" y="4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0" y="16"/>
                    <a:pt x="80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38" y="13"/>
                    <a:pt x="13" y="3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98"/>
                    <a:pt x="38" y="123"/>
                    <a:pt x="68" y="123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99" y="123"/>
                    <a:pt x="123" y="98"/>
                    <a:pt x="123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3"/>
                    <a:pt x="123" y="58"/>
                    <a:pt x="121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6" y="56"/>
                    <a:pt x="137" y="62"/>
                    <a:pt x="137" y="68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106"/>
                    <a:pt x="106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31" y="136"/>
                    <a:pt x="0" y="106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837"/>
            </a:p>
          </p:txBody>
        </p:sp>
      </p:grpSp>
      <p:grpSp>
        <p:nvGrpSpPr>
          <p:cNvPr id="24" name="Group 269">
            <a:extLst>
              <a:ext uri="{FF2B5EF4-FFF2-40B4-BE49-F238E27FC236}">
                <a16:creationId xmlns:a16="http://schemas.microsoft.com/office/drawing/2014/main" id="{A62BBB05-F684-4BE1-8B60-C5B5C0BF2670}"/>
              </a:ext>
            </a:extLst>
          </p:cNvPr>
          <p:cNvGrpSpPr/>
          <p:nvPr/>
        </p:nvGrpSpPr>
        <p:grpSpPr>
          <a:xfrm>
            <a:off x="7393184" y="4940456"/>
            <a:ext cx="454455" cy="428112"/>
            <a:chOff x="6389684" y="3795713"/>
            <a:chExt cx="863599" cy="838189"/>
          </a:xfrm>
          <a:solidFill>
            <a:srgbClr val="0070C0"/>
          </a:solidFill>
        </p:grpSpPr>
        <p:sp>
          <p:nvSpPr>
            <p:cNvPr id="25" name="Freeform 151">
              <a:extLst>
                <a:ext uri="{FF2B5EF4-FFF2-40B4-BE49-F238E27FC236}">
                  <a16:creationId xmlns:a16="http://schemas.microsoft.com/office/drawing/2014/main" id="{689D3230-B61B-44CA-BBE7-A6B33C62BE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9684" y="4525952"/>
              <a:ext cx="863599" cy="107950"/>
            </a:xfrm>
            <a:custGeom>
              <a:avLst/>
              <a:gdLst>
                <a:gd name="T0" fmla="*/ 506 w 544"/>
                <a:gd name="T1" fmla="*/ 68 h 68"/>
                <a:gd name="T2" fmla="*/ 38 w 544"/>
                <a:gd name="T3" fmla="*/ 68 h 68"/>
                <a:gd name="T4" fmla="*/ 0 w 544"/>
                <a:gd name="T5" fmla="*/ 30 h 68"/>
                <a:gd name="T6" fmla="*/ 0 w 544"/>
                <a:gd name="T7" fmla="*/ 0 h 68"/>
                <a:gd name="T8" fmla="*/ 217 w 544"/>
                <a:gd name="T9" fmla="*/ 0 h 68"/>
                <a:gd name="T10" fmla="*/ 234 w 544"/>
                <a:gd name="T11" fmla="*/ 17 h 68"/>
                <a:gd name="T12" fmla="*/ 310 w 544"/>
                <a:gd name="T13" fmla="*/ 17 h 68"/>
                <a:gd name="T14" fmla="*/ 327 w 544"/>
                <a:gd name="T15" fmla="*/ 0 h 68"/>
                <a:gd name="T16" fmla="*/ 544 w 544"/>
                <a:gd name="T17" fmla="*/ 0 h 68"/>
                <a:gd name="T18" fmla="*/ 544 w 544"/>
                <a:gd name="T19" fmla="*/ 30 h 68"/>
                <a:gd name="T20" fmla="*/ 506 w 544"/>
                <a:gd name="T21" fmla="*/ 68 h 68"/>
                <a:gd name="T22" fmla="*/ 46 w 544"/>
                <a:gd name="T23" fmla="*/ 51 h 68"/>
                <a:gd name="T24" fmla="*/ 498 w 544"/>
                <a:gd name="T25" fmla="*/ 51 h 68"/>
                <a:gd name="T26" fmla="*/ 527 w 544"/>
                <a:gd name="T27" fmla="*/ 22 h 68"/>
                <a:gd name="T28" fmla="*/ 527 w 544"/>
                <a:gd name="T29" fmla="*/ 17 h 68"/>
                <a:gd name="T30" fmla="*/ 336 w 544"/>
                <a:gd name="T31" fmla="*/ 17 h 68"/>
                <a:gd name="T32" fmla="*/ 319 w 544"/>
                <a:gd name="T33" fmla="*/ 34 h 68"/>
                <a:gd name="T34" fmla="*/ 225 w 544"/>
                <a:gd name="T35" fmla="*/ 34 h 68"/>
                <a:gd name="T36" fmla="*/ 208 w 544"/>
                <a:gd name="T37" fmla="*/ 17 h 68"/>
                <a:gd name="T38" fmla="*/ 17 w 544"/>
                <a:gd name="T39" fmla="*/ 17 h 68"/>
                <a:gd name="T40" fmla="*/ 17 w 544"/>
                <a:gd name="T41" fmla="*/ 22 h 68"/>
                <a:gd name="T42" fmla="*/ 46 w 544"/>
                <a:gd name="T43" fmla="*/ 5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4" h="68">
                  <a:moveTo>
                    <a:pt x="506" y="68"/>
                  </a:moveTo>
                  <a:lnTo>
                    <a:pt x="38" y="6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34" y="17"/>
                  </a:lnTo>
                  <a:lnTo>
                    <a:pt x="310" y="17"/>
                  </a:lnTo>
                  <a:lnTo>
                    <a:pt x="327" y="0"/>
                  </a:lnTo>
                  <a:lnTo>
                    <a:pt x="544" y="0"/>
                  </a:lnTo>
                  <a:lnTo>
                    <a:pt x="544" y="30"/>
                  </a:lnTo>
                  <a:lnTo>
                    <a:pt x="506" y="68"/>
                  </a:lnTo>
                  <a:close/>
                  <a:moveTo>
                    <a:pt x="46" y="51"/>
                  </a:moveTo>
                  <a:lnTo>
                    <a:pt x="498" y="51"/>
                  </a:lnTo>
                  <a:lnTo>
                    <a:pt x="527" y="22"/>
                  </a:lnTo>
                  <a:lnTo>
                    <a:pt x="527" y="17"/>
                  </a:lnTo>
                  <a:lnTo>
                    <a:pt x="336" y="17"/>
                  </a:lnTo>
                  <a:lnTo>
                    <a:pt x="319" y="34"/>
                  </a:lnTo>
                  <a:lnTo>
                    <a:pt x="225" y="34"/>
                  </a:lnTo>
                  <a:lnTo>
                    <a:pt x="208" y="17"/>
                  </a:lnTo>
                  <a:lnTo>
                    <a:pt x="17" y="17"/>
                  </a:lnTo>
                  <a:lnTo>
                    <a:pt x="17" y="22"/>
                  </a:lnTo>
                  <a:lnTo>
                    <a:pt x="46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>
                <a:solidFill>
                  <a:schemeClr val="bg1"/>
                </a:solidFill>
              </a:endParaRPr>
            </a:p>
          </p:txBody>
        </p:sp>
        <p:sp>
          <p:nvSpPr>
            <p:cNvPr id="26" name="Freeform 152">
              <a:extLst>
                <a:ext uri="{FF2B5EF4-FFF2-40B4-BE49-F238E27FC236}">
                  <a16:creationId xmlns:a16="http://schemas.microsoft.com/office/drawing/2014/main" id="{4A06CDF3-A5DB-41C9-9219-588C2514D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377" y="4067164"/>
              <a:ext cx="701676" cy="431799"/>
            </a:xfrm>
            <a:custGeom>
              <a:avLst/>
              <a:gdLst>
                <a:gd name="T0" fmla="*/ 208 w 208"/>
                <a:gd name="T1" fmla="*/ 128 h 128"/>
                <a:gd name="T2" fmla="*/ 200 w 208"/>
                <a:gd name="T3" fmla="*/ 128 h 128"/>
                <a:gd name="T4" fmla="*/ 200 w 208"/>
                <a:gd name="T5" fmla="*/ 16 h 128"/>
                <a:gd name="T6" fmla="*/ 192 w 208"/>
                <a:gd name="T7" fmla="*/ 8 h 128"/>
                <a:gd name="T8" fmla="*/ 16 w 208"/>
                <a:gd name="T9" fmla="*/ 8 h 128"/>
                <a:gd name="T10" fmla="*/ 8 w 208"/>
                <a:gd name="T11" fmla="*/ 16 h 128"/>
                <a:gd name="T12" fmla="*/ 8 w 208"/>
                <a:gd name="T13" fmla="*/ 128 h 128"/>
                <a:gd name="T14" fmla="*/ 0 w 208"/>
                <a:gd name="T15" fmla="*/ 128 h 128"/>
                <a:gd name="T16" fmla="*/ 0 w 208"/>
                <a:gd name="T17" fmla="*/ 16 h 128"/>
                <a:gd name="T18" fmla="*/ 16 w 208"/>
                <a:gd name="T19" fmla="*/ 0 h 128"/>
                <a:gd name="T20" fmla="*/ 192 w 208"/>
                <a:gd name="T21" fmla="*/ 0 h 128"/>
                <a:gd name="T22" fmla="*/ 208 w 208"/>
                <a:gd name="T23" fmla="*/ 16 h 128"/>
                <a:gd name="T24" fmla="*/ 208 w 20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128">
                  <a:moveTo>
                    <a:pt x="208" y="128"/>
                  </a:moveTo>
                  <a:cubicBezTo>
                    <a:pt x="200" y="128"/>
                    <a:pt x="200" y="128"/>
                    <a:pt x="200" y="128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12"/>
                    <a:pt x="196" y="8"/>
                    <a:pt x="19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01" y="0"/>
                    <a:pt x="208" y="7"/>
                    <a:pt x="208" y="16"/>
                  </a:cubicBezTo>
                  <a:lnTo>
                    <a:pt x="208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>
                <a:solidFill>
                  <a:schemeClr val="bg1"/>
                </a:solidFill>
              </a:endParaRPr>
            </a:p>
          </p:txBody>
        </p:sp>
        <p:sp>
          <p:nvSpPr>
            <p:cNvPr id="27" name="Freeform 153">
              <a:extLst>
                <a:ext uri="{FF2B5EF4-FFF2-40B4-BE49-F238E27FC236}">
                  <a16:creationId xmlns:a16="http://schemas.microsoft.com/office/drawing/2014/main" id="{4CEE6F11-D64C-42B1-BBAA-C42DFA062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27" y="4205277"/>
              <a:ext cx="485774" cy="209549"/>
            </a:xfrm>
            <a:custGeom>
              <a:avLst/>
              <a:gdLst>
                <a:gd name="T0" fmla="*/ 119 w 306"/>
                <a:gd name="T1" fmla="*/ 132 h 132"/>
                <a:gd name="T2" fmla="*/ 51 w 306"/>
                <a:gd name="T3" fmla="*/ 45 h 132"/>
                <a:gd name="T4" fmla="*/ 21 w 306"/>
                <a:gd name="T5" fmla="*/ 75 h 132"/>
                <a:gd name="T6" fmla="*/ 0 w 306"/>
                <a:gd name="T7" fmla="*/ 75 h 132"/>
                <a:gd name="T8" fmla="*/ 0 w 306"/>
                <a:gd name="T9" fmla="*/ 57 h 132"/>
                <a:gd name="T10" fmla="*/ 13 w 306"/>
                <a:gd name="T11" fmla="*/ 57 h 132"/>
                <a:gd name="T12" fmla="*/ 51 w 306"/>
                <a:gd name="T13" fmla="*/ 19 h 132"/>
                <a:gd name="T14" fmla="*/ 119 w 306"/>
                <a:gd name="T15" fmla="*/ 102 h 132"/>
                <a:gd name="T16" fmla="*/ 187 w 306"/>
                <a:gd name="T17" fmla="*/ 0 h 132"/>
                <a:gd name="T18" fmla="*/ 255 w 306"/>
                <a:gd name="T19" fmla="*/ 87 h 132"/>
                <a:gd name="T20" fmla="*/ 285 w 306"/>
                <a:gd name="T21" fmla="*/ 57 h 132"/>
                <a:gd name="T22" fmla="*/ 306 w 306"/>
                <a:gd name="T23" fmla="*/ 57 h 132"/>
                <a:gd name="T24" fmla="*/ 306 w 306"/>
                <a:gd name="T25" fmla="*/ 75 h 132"/>
                <a:gd name="T26" fmla="*/ 294 w 306"/>
                <a:gd name="T27" fmla="*/ 75 h 132"/>
                <a:gd name="T28" fmla="*/ 255 w 306"/>
                <a:gd name="T29" fmla="*/ 113 h 132"/>
                <a:gd name="T30" fmla="*/ 187 w 306"/>
                <a:gd name="T31" fmla="*/ 30 h 132"/>
                <a:gd name="T32" fmla="*/ 119 w 306"/>
                <a:gd name="T3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132">
                  <a:moveTo>
                    <a:pt x="119" y="132"/>
                  </a:moveTo>
                  <a:lnTo>
                    <a:pt x="51" y="45"/>
                  </a:lnTo>
                  <a:lnTo>
                    <a:pt x="21" y="75"/>
                  </a:lnTo>
                  <a:lnTo>
                    <a:pt x="0" y="75"/>
                  </a:lnTo>
                  <a:lnTo>
                    <a:pt x="0" y="57"/>
                  </a:lnTo>
                  <a:lnTo>
                    <a:pt x="13" y="57"/>
                  </a:lnTo>
                  <a:lnTo>
                    <a:pt x="51" y="19"/>
                  </a:lnTo>
                  <a:lnTo>
                    <a:pt x="119" y="102"/>
                  </a:lnTo>
                  <a:lnTo>
                    <a:pt x="187" y="0"/>
                  </a:lnTo>
                  <a:lnTo>
                    <a:pt x="255" y="87"/>
                  </a:lnTo>
                  <a:lnTo>
                    <a:pt x="285" y="57"/>
                  </a:lnTo>
                  <a:lnTo>
                    <a:pt x="306" y="57"/>
                  </a:lnTo>
                  <a:lnTo>
                    <a:pt x="306" y="75"/>
                  </a:lnTo>
                  <a:lnTo>
                    <a:pt x="294" y="75"/>
                  </a:lnTo>
                  <a:lnTo>
                    <a:pt x="255" y="113"/>
                  </a:lnTo>
                  <a:lnTo>
                    <a:pt x="187" y="30"/>
                  </a:lnTo>
                  <a:lnTo>
                    <a:pt x="119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>
                <a:solidFill>
                  <a:schemeClr val="bg1"/>
                </a:solidFill>
              </a:endParaRPr>
            </a:p>
          </p:txBody>
        </p:sp>
        <p:sp>
          <p:nvSpPr>
            <p:cNvPr id="28" name="Freeform 154">
              <a:extLst>
                <a:ext uri="{FF2B5EF4-FFF2-40B4-BE49-F238E27FC236}">
                  <a16:creationId xmlns:a16="http://schemas.microsoft.com/office/drawing/2014/main" id="{16196149-899C-43BD-83C3-E515A8C95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596" y="3795713"/>
              <a:ext cx="485774" cy="244474"/>
            </a:xfrm>
            <a:custGeom>
              <a:avLst/>
              <a:gdLst>
                <a:gd name="T0" fmla="*/ 144 w 144"/>
                <a:gd name="T1" fmla="*/ 72 h 72"/>
                <a:gd name="T2" fmla="*/ 136 w 144"/>
                <a:gd name="T3" fmla="*/ 72 h 72"/>
                <a:gd name="T4" fmla="*/ 136 w 144"/>
                <a:gd name="T5" fmla="*/ 68 h 72"/>
                <a:gd name="T6" fmla="*/ 132 w 144"/>
                <a:gd name="T7" fmla="*/ 68 h 72"/>
                <a:gd name="T8" fmla="*/ 112 w 144"/>
                <a:gd name="T9" fmla="*/ 48 h 72"/>
                <a:gd name="T10" fmla="*/ 121 w 144"/>
                <a:gd name="T11" fmla="*/ 31 h 72"/>
                <a:gd name="T12" fmla="*/ 113 w 144"/>
                <a:gd name="T13" fmla="*/ 23 h 72"/>
                <a:gd name="T14" fmla="*/ 96 w 144"/>
                <a:gd name="T15" fmla="*/ 32 h 72"/>
                <a:gd name="T16" fmla="*/ 76 w 144"/>
                <a:gd name="T17" fmla="*/ 12 h 72"/>
                <a:gd name="T18" fmla="*/ 76 w 144"/>
                <a:gd name="T19" fmla="*/ 8 h 72"/>
                <a:gd name="T20" fmla="*/ 68 w 144"/>
                <a:gd name="T21" fmla="*/ 8 h 72"/>
                <a:gd name="T22" fmla="*/ 68 w 144"/>
                <a:gd name="T23" fmla="*/ 12 h 72"/>
                <a:gd name="T24" fmla="*/ 48 w 144"/>
                <a:gd name="T25" fmla="*/ 32 h 72"/>
                <a:gd name="T26" fmla="*/ 31 w 144"/>
                <a:gd name="T27" fmla="*/ 23 h 72"/>
                <a:gd name="T28" fmla="*/ 23 w 144"/>
                <a:gd name="T29" fmla="*/ 31 h 72"/>
                <a:gd name="T30" fmla="*/ 32 w 144"/>
                <a:gd name="T31" fmla="*/ 48 h 72"/>
                <a:gd name="T32" fmla="*/ 12 w 144"/>
                <a:gd name="T33" fmla="*/ 68 h 72"/>
                <a:gd name="T34" fmla="*/ 8 w 144"/>
                <a:gd name="T35" fmla="*/ 68 h 72"/>
                <a:gd name="T36" fmla="*/ 8 w 144"/>
                <a:gd name="T37" fmla="*/ 72 h 72"/>
                <a:gd name="T38" fmla="*/ 0 w 144"/>
                <a:gd name="T39" fmla="*/ 72 h 72"/>
                <a:gd name="T40" fmla="*/ 1 w 144"/>
                <a:gd name="T41" fmla="*/ 62 h 72"/>
                <a:gd name="T42" fmla="*/ 3 w 144"/>
                <a:gd name="T43" fmla="*/ 59 h 72"/>
                <a:gd name="T44" fmla="*/ 7 w 144"/>
                <a:gd name="T45" fmla="*/ 59 h 72"/>
                <a:gd name="T46" fmla="*/ 12 w 144"/>
                <a:gd name="T47" fmla="*/ 60 h 72"/>
                <a:gd name="T48" fmla="*/ 24 w 144"/>
                <a:gd name="T49" fmla="*/ 48 h 72"/>
                <a:gd name="T50" fmla="*/ 15 w 144"/>
                <a:gd name="T51" fmla="*/ 37 h 72"/>
                <a:gd name="T52" fmla="*/ 13 w 144"/>
                <a:gd name="T53" fmla="*/ 34 h 72"/>
                <a:gd name="T54" fmla="*/ 13 w 144"/>
                <a:gd name="T55" fmla="*/ 30 h 72"/>
                <a:gd name="T56" fmla="*/ 30 w 144"/>
                <a:gd name="T57" fmla="*/ 13 h 72"/>
                <a:gd name="T58" fmla="*/ 34 w 144"/>
                <a:gd name="T59" fmla="*/ 13 h 72"/>
                <a:gd name="T60" fmla="*/ 37 w 144"/>
                <a:gd name="T61" fmla="*/ 15 h 72"/>
                <a:gd name="T62" fmla="*/ 48 w 144"/>
                <a:gd name="T63" fmla="*/ 24 h 72"/>
                <a:gd name="T64" fmla="*/ 60 w 144"/>
                <a:gd name="T65" fmla="*/ 12 h 72"/>
                <a:gd name="T66" fmla="*/ 59 w 144"/>
                <a:gd name="T67" fmla="*/ 7 h 72"/>
                <a:gd name="T68" fmla="*/ 59 w 144"/>
                <a:gd name="T69" fmla="*/ 3 h 72"/>
                <a:gd name="T70" fmla="*/ 62 w 144"/>
                <a:gd name="T71" fmla="*/ 1 h 72"/>
                <a:gd name="T72" fmla="*/ 82 w 144"/>
                <a:gd name="T73" fmla="*/ 1 h 72"/>
                <a:gd name="T74" fmla="*/ 85 w 144"/>
                <a:gd name="T75" fmla="*/ 3 h 72"/>
                <a:gd name="T76" fmla="*/ 85 w 144"/>
                <a:gd name="T77" fmla="*/ 7 h 72"/>
                <a:gd name="T78" fmla="*/ 84 w 144"/>
                <a:gd name="T79" fmla="*/ 12 h 72"/>
                <a:gd name="T80" fmla="*/ 96 w 144"/>
                <a:gd name="T81" fmla="*/ 24 h 72"/>
                <a:gd name="T82" fmla="*/ 107 w 144"/>
                <a:gd name="T83" fmla="*/ 15 h 72"/>
                <a:gd name="T84" fmla="*/ 110 w 144"/>
                <a:gd name="T85" fmla="*/ 13 h 72"/>
                <a:gd name="T86" fmla="*/ 114 w 144"/>
                <a:gd name="T87" fmla="*/ 13 h 72"/>
                <a:gd name="T88" fmla="*/ 131 w 144"/>
                <a:gd name="T89" fmla="*/ 30 h 72"/>
                <a:gd name="T90" fmla="*/ 131 w 144"/>
                <a:gd name="T91" fmla="*/ 34 h 72"/>
                <a:gd name="T92" fmla="*/ 129 w 144"/>
                <a:gd name="T93" fmla="*/ 37 h 72"/>
                <a:gd name="T94" fmla="*/ 120 w 144"/>
                <a:gd name="T95" fmla="*/ 48 h 72"/>
                <a:gd name="T96" fmla="*/ 132 w 144"/>
                <a:gd name="T97" fmla="*/ 60 h 72"/>
                <a:gd name="T98" fmla="*/ 137 w 144"/>
                <a:gd name="T99" fmla="*/ 59 h 72"/>
                <a:gd name="T100" fmla="*/ 141 w 144"/>
                <a:gd name="T101" fmla="*/ 59 h 72"/>
                <a:gd name="T102" fmla="*/ 143 w 144"/>
                <a:gd name="T103" fmla="*/ 62 h 72"/>
                <a:gd name="T104" fmla="*/ 144 w 144"/>
                <a:gd name="T10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" h="72">
                  <a:moveTo>
                    <a:pt x="144" y="72"/>
                  </a:moveTo>
                  <a:cubicBezTo>
                    <a:pt x="136" y="72"/>
                    <a:pt x="136" y="72"/>
                    <a:pt x="136" y="72"/>
                  </a:cubicBezTo>
                  <a:cubicBezTo>
                    <a:pt x="136" y="71"/>
                    <a:pt x="136" y="69"/>
                    <a:pt x="136" y="68"/>
                  </a:cubicBezTo>
                  <a:cubicBezTo>
                    <a:pt x="135" y="68"/>
                    <a:pt x="133" y="68"/>
                    <a:pt x="132" y="68"/>
                  </a:cubicBezTo>
                  <a:cubicBezTo>
                    <a:pt x="121" y="68"/>
                    <a:pt x="112" y="59"/>
                    <a:pt x="112" y="48"/>
                  </a:cubicBezTo>
                  <a:cubicBezTo>
                    <a:pt x="112" y="41"/>
                    <a:pt x="116" y="35"/>
                    <a:pt x="121" y="31"/>
                  </a:cubicBezTo>
                  <a:cubicBezTo>
                    <a:pt x="119" y="28"/>
                    <a:pt x="116" y="25"/>
                    <a:pt x="113" y="23"/>
                  </a:cubicBezTo>
                  <a:cubicBezTo>
                    <a:pt x="109" y="28"/>
                    <a:pt x="103" y="32"/>
                    <a:pt x="96" y="32"/>
                  </a:cubicBezTo>
                  <a:cubicBezTo>
                    <a:pt x="85" y="32"/>
                    <a:pt x="76" y="23"/>
                    <a:pt x="76" y="12"/>
                  </a:cubicBezTo>
                  <a:cubicBezTo>
                    <a:pt x="76" y="11"/>
                    <a:pt x="76" y="9"/>
                    <a:pt x="76" y="8"/>
                  </a:cubicBezTo>
                  <a:cubicBezTo>
                    <a:pt x="73" y="8"/>
                    <a:pt x="71" y="8"/>
                    <a:pt x="68" y="8"/>
                  </a:cubicBezTo>
                  <a:cubicBezTo>
                    <a:pt x="68" y="9"/>
                    <a:pt x="68" y="11"/>
                    <a:pt x="68" y="12"/>
                  </a:cubicBezTo>
                  <a:cubicBezTo>
                    <a:pt x="68" y="23"/>
                    <a:pt x="59" y="32"/>
                    <a:pt x="48" y="32"/>
                  </a:cubicBezTo>
                  <a:cubicBezTo>
                    <a:pt x="41" y="32"/>
                    <a:pt x="35" y="28"/>
                    <a:pt x="31" y="23"/>
                  </a:cubicBezTo>
                  <a:cubicBezTo>
                    <a:pt x="28" y="25"/>
                    <a:pt x="25" y="28"/>
                    <a:pt x="23" y="31"/>
                  </a:cubicBezTo>
                  <a:cubicBezTo>
                    <a:pt x="28" y="35"/>
                    <a:pt x="32" y="41"/>
                    <a:pt x="32" y="48"/>
                  </a:cubicBezTo>
                  <a:cubicBezTo>
                    <a:pt x="32" y="59"/>
                    <a:pt x="23" y="68"/>
                    <a:pt x="12" y="68"/>
                  </a:cubicBezTo>
                  <a:cubicBezTo>
                    <a:pt x="11" y="68"/>
                    <a:pt x="9" y="68"/>
                    <a:pt x="8" y="68"/>
                  </a:cubicBezTo>
                  <a:cubicBezTo>
                    <a:pt x="8" y="69"/>
                    <a:pt x="8" y="71"/>
                    <a:pt x="8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9"/>
                    <a:pt x="0" y="66"/>
                    <a:pt x="1" y="62"/>
                  </a:cubicBezTo>
                  <a:cubicBezTo>
                    <a:pt x="1" y="60"/>
                    <a:pt x="2" y="59"/>
                    <a:pt x="3" y="59"/>
                  </a:cubicBezTo>
                  <a:cubicBezTo>
                    <a:pt x="4" y="58"/>
                    <a:pt x="5" y="58"/>
                    <a:pt x="7" y="59"/>
                  </a:cubicBezTo>
                  <a:cubicBezTo>
                    <a:pt x="8" y="60"/>
                    <a:pt x="10" y="60"/>
                    <a:pt x="12" y="60"/>
                  </a:cubicBezTo>
                  <a:cubicBezTo>
                    <a:pt x="19" y="60"/>
                    <a:pt x="24" y="55"/>
                    <a:pt x="24" y="48"/>
                  </a:cubicBezTo>
                  <a:cubicBezTo>
                    <a:pt x="24" y="43"/>
                    <a:pt x="21" y="38"/>
                    <a:pt x="15" y="37"/>
                  </a:cubicBezTo>
                  <a:cubicBezTo>
                    <a:pt x="14" y="36"/>
                    <a:pt x="13" y="35"/>
                    <a:pt x="13" y="34"/>
                  </a:cubicBezTo>
                  <a:cubicBezTo>
                    <a:pt x="12" y="33"/>
                    <a:pt x="13" y="31"/>
                    <a:pt x="13" y="30"/>
                  </a:cubicBezTo>
                  <a:cubicBezTo>
                    <a:pt x="18" y="24"/>
                    <a:pt x="24" y="18"/>
                    <a:pt x="30" y="13"/>
                  </a:cubicBezTo>
                  <a:cubicBezTo>
                    <a:pt x="31" y="13"/>
                    <a:pt x="33" y="12"/>
                    <a:pt x="34" y="13"/>
                  </a:cubicBezTo>
                  <a:cubicBezTo>
                    <a:pt x="35" y="13"/>
                    <a:pt x="36" y="14"/>
                    <a:pt x="37" y="15"/>
                  </a:cubicBezTo>
                  <a:cubicBezTo>
                    <a:pt x="38" y="21"/>
                    <a:pt x="43" y="24"/>
                    <a:pt x="48" y="24"/>
                  </a:cubicBezTo>
                  <a:cubicBezTo>
                    <a:pt x="55" y="24"/>
                    <a:pt x="60" y="19"/>
                    <a:pt x="60" y="12"/>
                  </a:cubicBezTo>
                  <a:cubicBezTo>
                    <a:pt x="60" y="10"/>
                    <a:pt x="60" y="8"/>
                    <a:pt x="59" y="7"/>
                  </a:cubicBezTo>
                  <a:cubicBezTo>
                    <a:pt x="58" y="5"/>
                    <a:pt x="58" y="4"/>
                    <a:pt x="59" y="3"/>
                  </a:cubicBezTo>
                  <a:cubicBezTo>
                    <a:pt x="59" y="2"/>
                    <a:pt x="60" y="1"/>
                    <a:pt x="62" y="1"/>
                  </a:cubicBezTo>
                  <a:cubicBezTo>
                    <a:pt x="69" y="0"/>
                    <a:pt x="75" y="0"/>
                    <a:pt x="82" y="1"/>
                  </a:cubicBezTo>
                  <a:cubicBezTo>
                    <a:pt x="84" y="1"/>
                    <a:pt x="85" y="2"/>
                    <a:pt x="85" y="3"/>
                  </a:cubicBezTo>
                  <a:cubicBezTo>
                    <a:pt x="86" y="4"/>
                    <a:pt x="86" y="5"/>
                    <a:pt x="85" y="7"/>
                  </a:cubicBezTo>
                  <a:cubicBezTo>
                    <a:pt x="84" y="8"/>
                    <a:pt x="84" y="10"/>
                    <a:pt x="84" y="12"/>
                  </a:cubicBezTo>
                  <a:cubicBezTo>
                    <a:pt x="84" y="19"/>
                    <a:pt x="89" y="24"/>
                    <a:pt x="96" y="24"/>
                  </a:cubicBezTo>
                  <a:cubicBezTo>
                    <a:pt x="101" y="24"/>
                    <a:pt x="106" y="21"/>
                    <a:pt x="107" y="15"/>
                  </a:cubicBezTo>
                  <a:cubicBezTo>
                    <a:pt x="108" y="14"/>
                    <a:pt x="109" y="13"/>
                    <a:pt x="110" y="13"/>
                  </a:cubicBezTo>
                  <a:cubicBezTo>
                    <a:pt x="111" y="12"/>
                    <a:pt x="113" y="13"/>
                    <a:pt x="114" y="13"/>
                  </a:cubicBezTo>
                  <a:cubicBezTo>
                    <a:pt x="120" y="18"/>
                    <a:pt x="126" y="24"/>
                    <a:pt x="131" y="30"/>
                  </a:cubicBezTo>
                  <a:cubicBezTo>
                    <a:pt x="131" y="31"/>
                    <a:pt x="132" y="33"/>
                    <a:pt x="131" y="34"/>
                  </a:cubicBezTo>
                  <a:cubicBezTo>
                    <a:pt x="131" y="35"/>
                    <a:pt x="130" y="36"/>
                    <a:pt x="129" y="37"/>
                  </a:cubicBezTo>
                  <a:cubicBezTo>
                    <a:pt x="123" y="38"/>
                    <a:pt x="120" y="43"/>
                    <a:pt x="120" y="48"/>
                  </a:cubicBezTo>
                  <a:cubicBezTo>
                    <a:pt x="120" y="55"/>
                    <a:pt x="125" y="60"/>
                    <a:pt x="132" y="60"/>
                  </a:cubicBezTo>
                  <a:cubicBezTo>
                    <a:pt x="134" y="60"/>
                    <a:pt x="136" y="60"/>
                    <a:pt x="137" y="59"/>
                  </a:cubicBezTo>
                  <a:cubicBezTo>
                    <a:pt x="139" y="58"/>
                    <a:pt x="140" y="58"/>
                    <a:pt x="141" y="59"/>
                  </a:cubicBezTo>
                  <a:cubicBezTo>
                    <a:pt x="142" y="59"/>
                    <a:pt x="143" y="60"/>
                    <a:pt x="143" y="62"/>
                  </a:cubicBezTo>
                  <a:cubicBezTo>
                    <a:pt x="144" y="66"/>
                    <a:pt x="144" y="69"/>
                    <a:pt x="14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>
                <a:solidFill>
                  <a:schemeClr val="bg1"/>
                </a:solidFill>
              </a:endParaRPr>
            </a:p>
          </p:txBody>
        </p:sp>
        <p:sp>
          <p:nvSpPr>
            <p:cNvPr id="29" name="Freeform 155">
              <a:extLst>
                <a:ext uri="{FF2B5EF4-FFF2-40B4-BE49-F238E27FC236}">
                  <a16:creationId xmlns:a16="http://schemas.microsoft.com/office/drawing/2014/main" id="{AD77BBB7-0E85-4F66-A7E0-B4B48DC07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509" y="3986212"/>
              <a:ext cx="107950" cy="53975"/>
            </a:xfrm>
            <a:custGeom>
              <a:avLst/>
              <a:gdLst>
                <a:gd name="T0" fmla="*/ 32 w 32"/>
                <a:gd name="T1" fmla="*/ 16 h 16"/>
                <a:gd name="T2" fmla="*/ 24 w 32"/>
                <a:gd name="T3" fmla="*/ 16 h 16"/>
                <a:gd name="T4" fmla="*/ 16 w 32"/>
                <a:gd name="T5" fmla="*/ 8 h 16"/>
                <a:gd name="T6" fmla="*/ 8 w 32"/>
                <a:gd name="T7" fmla="*/ 16 h 16"/>
                <a:gd name="T8" fmla="*/ 0 w 32"/>
                <a:gd name="T9" fmla="*/ 16 h 16"/>
                <a:gd name="T10" fmla="*/ 16 w 32"/>
                <a:gd name="T11" fmla="*/ 0 h 16"/>
                <a:gd name="T12" fmla="*/ 32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32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>
                <a:solidFill>
                  <a:schemeClr val="bg1"/>
                </a:solidFill>
              </a:endParaRPr>
            </a:p>
          </p:txBody>
        </p:sp>
        <p:sp>
          <p:nvSpPr>
            <p:cNvPr id="30" name="Freeform 156">
              <a:extLst>
                <a:ext uri="{FF2B5EF4-FFF2-40B4-BE49-F238E27FC236}">
                  <a16:creationId xmlns:a16="http://schemas.microsoft.com/office/drawing/2014/main" id="{32819288-9274-44CA-B60C-4D1DC689F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977" y="3917951"/>
              <a:ext cx="244474" cy="122239"/>
            </a:xfrm>
            <a:custGeom>
              <a:avLst/>
              <a:gdLst>
                <a:gd name="T0" fmla="*/ 72 w 72"/>
                <a:gd name="T1" fmla="*/ 36 h 36"/>
                <a:gd name="T2" fmla="*/ 64 w 72"/>
                <a:gd name="T3" fmla="*/ 36 h 36"/>
                <a:gd name="T4" fmla="*/ 36 w 72"/>
                <a:gd name="T5" fmla="*/ 8 h 36"/>
                <a:gd name="T6" fmla="*/ 8 w 72"/>
                <a:gd name="T7" fmla="*/ 36 h 36"/>
                <a:gd name="T8" fmla="*/ 0 w 72"/>
                <a:gd name="T9" fmla="*/ 36 h 36"/>
                <a:gd name="T10" fmla="*/ 36 w 72"/>
                <a:gd name="T11" fmla="*/ 0 h 36"/>
                <a:gd name="T12" fmla="*/ 72 w 7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6">
                  <a:moveTo>
                    <a:pt x="72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ubicBezTo>
                    <a:pt x="21" y="8"/>
                    <a:pt x="8" y="21"/>
                    <a:pt x="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>
                <a:solidFill>
                  <a:schemeClr val="bg1"/>
                </a:solidFill>
              </a:endParaRPr>
            </a:p>
          </p:txBody>
        </p:sp>
        <p:sp>
          <p:nvSpPr>
            <p:cNvPr id="31" name="Freeform 157">
              <a:extLst>
                <a:ext uri="{FF2B5EF4-FFF2-40B4-BE49-F238E27FC236}">
                  <a16:creationId xmlns:a16="http://schemas.microsoft.com/office/drawing/2014/main" id="{F6591116-75CF-4E23-87A7-AE4F34DDA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4626" y="4121150"/>
              <a:ext cx="593724" cy="377825"/>
            </a:xfrm>
            <a:custGeom>
              <a:avLst/>
              <a:gdLst>
                <a:gd name="T0" fmla="*/ 374 w 374"/>
                <a:gd name="T1" fmla="*/ 238 h 238"/>
                <a:gd name="T2" fmla="*/ 0 w 374"/>
                <a:gd name="T3" fmla="*/ 238 h 238"/>
                <a:gd name="T4" fmla="*/ 0 w 374"/>
                <a:gd name="T5" fmla="*/ 0 h 238"/>
                <a:gd name="T6" fmla="*/ 374 w 374"/>
                <a:gd name="T7" fmla="*/ 0 h 238"/>
                <a:gd name="T8" fmla="*/ 374 w 374"/>
                <a:gd name="T9" fmla="*/ 238 h 238"/>
                <a:gd name="T10" fmla="*/ 17 w 374"/>
                <a:gd name="T11" fmla="*/ 221 h 238"/>
                <a:gd name="T12" fmla="*/ 357 w 374"/>
                <a:gd name="T13" fmla="*/ 221 h 238"/>
                <a:gd name="T14" fmla="*/ 357 w 374"/>
                <a:gd name="T15" fmla="*/ 17 h 238"/>
                <a:gd name="T16" fmla="*/ 17 w 374"/>
                <a:gd name="T17" fmla="*/ 17 h 238"/>
                <a:gd name="T18" fmla="*/ 17 w 374"/>
                <a:gd name="T19" fmla="*/ 2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238">
                  <a:moveTo>
                    <a:pt x="374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374" y="0"/>
                  </a:lnTo>
                  <a:lnTo>
                    <a:pt x="374" y="238"/>
                  </a:lnTo>
                  <a:close/>
                  <a:moveTo>
                    <a:pt x="17" y="221"/>
                  </a:moveTo>
                  <a:lnTo>
                    <a:pt x="357" y="221"/>
                  </a:lnTo>
                  <a:lnTo>
                    <a:pt x="357" y="17"/>
                  </a:lnTo>
                  <a:lnTo>
                    <a:pt x="17" y="17"/>
                  </a:lnTo>
                  <a:lnTo>
                    <a:pt x="17" y="2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122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97">
            <a:extLst>
              <a:ext uri="{FF2B5EF4-FFF2-40B4-BE49-F238E27FC236}">
                <a16:creationId xmlns:a16="http://schemas.microsoft.com/office/drawing/2014/main" id="{61AF0931-4D88-4C92-BFCA-6133EE4E2FCE}"/>
              </a:ext>
            </a:extLst>
          </p:cNvPr>
          <p:cNvGrpSpPr/>
          <p:nvPr/>
        </p:nvGrpSpPr>
        <p:grpSpPr>
          <a:xfrm>
            <a:off x="7418748" y="4436168"/>
            <a:ext cx="442715" cy="429698"/>
            <a:chOff x="2078034" y="5214934"/>
            <a:chExt cx="865186" cy="865193"/>
          </a:xfrm>
          <a:solidFill>
            <a:srgbClr val="0070C0"/>
          </a:solidFill>
        </p:grpSpPr>
        <p:sp>
          <p:nvSpPr>
            <p:cNvPr id="33" name="Rectangle 105">
              <a:extLst>
                <a:ext uri="{FF2B5EF4-FFF2-40B4-BE49-F238E27FC236}">
                  <a16:creationId xmlns:a16="http://schemas.microsoft.com/office/drawing/2014/main" id="{0F95F89D-893D-49F9-B17F-23016745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08" y="5553072"/>
              <a:ext cx="26988" cy="539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34" name="Rectangle 106">
              <a:extLst>
                <a:ext uri="{FF2B5EF4-FFF2-40B4-BE49-F238E27FC236}">
                  <a16:creationId xmlns:a16="http://schemas.microsoft.com/office/drawing/2014/main" id="{E7CC7C70-B9B4-4619-9E19-D61610E29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59" y="5553072"/>
              <a:ext cx="26988" cy="539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35" name="Rectangle 107">
              <a:extLst>
                <a:ext uri="{FF2B5EF4-FFF2-40B4-BE49-F238E27FC236}">
                  <a16:creationId xmlns:a16="http://schemas.microsoft.com/office/drawing/2014/main" id="{255BFA7C-F81B-46AC-9394-8F09605A1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933" y="5486397"/>
              <a:ext cx="2698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36" name="Rectangle 108">
              <a:extLst>
                <a:ext uri="{FF2B5EF4-FFF2-40B4-BE49-F238E27FC236}">
                  <a16:creationId xmlns:a16="http://schemas.microsoft.com/office/drawing/2014/main" id="{ECABE343-C460-429F-8D4E-F1AB0BDAB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59" y="5486397"/>
              <a:ext cx="2698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37" name="Rectangle 109">
              <a:extLst>
                <a:ext uri="{FF2B5EF4-FFF2-40B4-BE49-F238E27FC236}">
                  <a16:creationId xmlns:a16="http://schemas.microsoft.com/office/drawing/2014/main" id="{227EED49-5267-48BB-8E3C-63D0EDC6E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908" y="5486397"/>
              <a:ext cx="2698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38" name="Rectangle 110">
              <a:extLst>
                <a:ext uri="{FF2B5EF4-FFF2-40B4-BE49-F238E27FC236}">
                  <a16:creationId xmlns:a16="http://schemas.microsoft.com/office/drawing/2014/main" id="{EBA54E6F-5691-4164-BDB6-B5CA8A677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972" y="5594347"/>
              <a:ext cx="188913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E594E24E-2A56-49F6-9D0D-4C976B250F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4" y="5214934"/>
              <a:ext cx="460374" cy="352425"/>
            </a:xfrm>
            <a:custGeom>
              <a:avLst/>
              <a:gdLst>
                <a:gd name="T0" fmla="*/ 128 w 136"/>
                <a:gd name="T1" fmla="*/ 104 h 104"/>
                <a:gd name="T2" fmla="*/ 8 w 136"/>
                <a:gd name="T3" fmla="*/ 104 h 104"/>
                <a:gd name="T4" fmla="*/ 0 w 136"/>
                <a:gd name="T5" fmla="*/ 96 h 104"/>
                <a:gd name="T6" fmla="*/ 0 w 136"/>
                <a:gd name="T7" fmla="*/ 8 h 104"/>
                <a:gd name="T8" fmla="*/ 8 w 136"/>
                <a:gd name="T9" fmla="*/ 0 h 104"/>
                <a:gd name="T10" fmla="*/ 128 w 136"/>
                <a:gd name="T11" fmla="*/ 0 h 104"/>
                <a:gd name="T12" fmla="*/ 136 w 136"/>
                <a:gd name="T13" fmla="*/ 8 h 104"/>
                <a:gd name="T14" fmla="*/ 136 w 136"/>
                <a:gd name="T15" fmla="*/ 96 h 104"/>
                <a:gd name="T16" fmla="*/ 128 w 136"/>
                <a:gd name="T17" fmla="*/ 104 h 104"/>
                <a:gd name="T18" fmla="*/ 8 w 136"/>
                <a:gd name="T19" fmla="*/ 8 h 104"/>
                <a:gd name="T20" fmla="*/ 8 w 136"/>
                <a:gd name="T21" fmla="*/ 96 h 104"/>
                <a:gd name="T22" fmla="*/ 128 w 136"/>
                <a:gd name="T23" fmla="*/ 96 h 104"/>
                <a:gd name="T24" fmla="*/ 128 w 136"/>
                <a:gd name="T25" fmla="*/ 8 h 104"/>
                <a:gd name="T26" fmla="*/ 8 w 136"/>
                <a:gd name="T27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04">
                  <a:moveTo>
                    <a:pt x="128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4" y="104"/>
                    <a:pt x="0" y="100"/>
                    <a:pt x="0" y="9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6" y="4"/>
                    <a:pt x="136" y="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100"/>
                    <a:pt x="132" y="104"/>
                    <a:pt x="128" y="104"/>
                  </a:cubicBezTo>
                  <a:close/>
                  <a:moveTo>
                    <a:pt x="8" y="8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8"/>
                    <a:pt x="128" y="8"/>
                    <a:pt x="128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B1D2EECD-C798-4EA4-B453-B1ACB3E2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09" y="5270499"/>
              <a:ext cx="352424" cy="242888"/>
            </a:xfrm>
            <a:custGeom>
              <a:avLst/>
              <a:gdLst>
                <a:gd name="T0" fmla="*/ 222 w 222"/>
                <a:gd name="T1" fmla="*/ 153 h 153"/>
                <a:gd name="T2" fmla="*/ 170 w 222"/>
                <a:gd name="T3" fmla="*/ 153 h 153"/>
                <a:gd name="T4" fmla="*/ 170 w 222"/>
                <a:gd name="T5" fmla="*/ 136 h 153"/>
                <a:gd name="T6" fmla="*/ 204 w 222"/>
                <a:gd name="T7" fmla="*/ 136 h 153"/>
                <a:gd name="T8" fmla="*/ 204 w 222"/>
                <a:gd name="T9" fmla="*/ 17 h 153"/>
                <a:gd name="T10" fmla="*/ 17 w 222"/>
                <a:gd name="T11" fmla="*/ 17 h 153"/>
                <a:gd name="T12" fmla="*/ 17 w 222"/>
                <a:gd name="T13" fmla="*/ 136 h 153"/>
                <a:gd name="T14" fmla="*/ 51 w 222"/>
                <a:gd name="T15" fmla="*/ 136 h 153"/>
                <a:gd name="T16" fmla="*/ 51 w 222"/>
                <a:gd name="T17" fmla="*/ 153 h 153"/>
                <a:gd name="T18" fmla="*/ 0 w 222"/>
                <a:gd name="T19" fmla="*/ 153 h 153"/>
                <a:gd name="T20" fmla="*/ 0 w 222"/>
                <a:gd name="T21" fmla="*/ 0 h 153"/>
                <a:gd name="T22" fmla="*/ 222 w 222"/>
                <a:gd name="T23" fmla="*/ 0 h 153"/>
                <a:gd name="T24" fmla="*/ 222 w 222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153">
                  <a:moveTo>
                    <a:pt x="222" y="153"/>
                  </a:moveTo>
                  <a:lnTo>
                    <a:pt x="170" y="153"/>
                  </a:lnTo>
                  <a:lnTo>
                    <a:pt x="170" y="136"/>
                  </a:lnTo>
                  <a:lnTo>
                    <a:pt x="204" y="136"/>
                  </a:lnTo>
                  <a:lnTo>
                    <a:pt x="204" y="17"/>
                  </a:lnTo>
                  <a:lnTo>
                    <a:pt x="17" y="17"/>
                  </a:lnTo>
                  <a:lnTo>
                    <a:pt x="17" y="136"/>
                  </a:lnTo>
                  <a:lnTo>
                    <a:pt x="51" y="136"/>
                  </a:lnTo>
                  <a:lnTo>
                    <a:pt x="51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41" name="Rectangle 113">
              <a:extLst>
                <a:ext uri="{FF2B5EF4-FFF2-40B4-BE49-F238E27FC236}">
                  <a16:creationId xmlns:a16="http://schemas.microsoft.com/office/drawing/2014/main" id="{CBBD19F0-6485-49B6-B9D5-78CCFDBF0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07" y="6013448"/>
              <a:ext cx="26988" cy="539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42" name="Rectangle 114">
              <a:extLst>
                <a:ext uri="{FF2B5EF4-FFF2-40B4-BE49-F238E27FC236}">
                  <a16:creationId xmlns:a16="http://schemas.microsoft.com/office/drawing/2014/main" id="{8223A3EB-1BA9-43EB-8623-4154332F9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358" y="6013448"/>
              <a:ext cx="26988" cy="539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43" name="Rectangle 115">
              <a:extLst>
                <a:ext uri="{FF2B5EF4-FFF2-40B4-BE49-F238E27FC236}">
                  <a16:creationId xmlns:a16="http://schemas.microsoft.com/office/drawing/2014/main" id="{3445AA43-E9C8-4FDB-98A1-49C52344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333" y="5945186"/>
              <a:ext cx="2698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44" name="Rectangle 116">
              <a:extLst>
                <a:ext uri="{FF2B5EF4-FFF2-40B4-BE49-F238E27FC236}">
                  <a16:creationId xmlns:a16="http://schemas.microsoft.com/office/drawing/2014/main" id="{718E4657-98AB-41B1-BC46-EC2BD5FCD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358" y="5945186"/>
              <a:ext cx="2698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45" name="Rectangle 117">
              <a:extLst>
                <a:ext uri="{FF2B5EF4-FFF2-40B4-BE49-F238E27FC236}">
                  <a16:creationId xmlns:a16="http://schemas.microsoft.com/office/drawing/2014/main" id="{AD55247D-40D3-48C8-9601-3CC58ECAE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07" y="5945186"/>
              <a:ext cx="2698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46" name="Rectangle 118">
              <a:extLst>
                <a:ext uri="{FF2B5EF4-FFF2-40B4-BE49-F238E27FC236}">
                  <a16:creationId xmlns:a16="http://schemas.microsoft.com/office/drawing/2014/main" id="{308B7855-9143-4A08-9BFD-CD6144729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71" y="6053139"/>
              <a:ext cx="188913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47" name="Freeform 119">
              <a:extLst>
                <a:ext uri="{FF2B5EF4-FFF2-40B4-BE49-F238E27FC236}">
                  <a16:creationId xmlns:a16="http://schemas.microsoft.com/office/drawing/2014/main" id="{D169E34B-1D1D-4C5F-BA64-27E130AA77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433" y="5675317"/>
              <a:ext cx="458787" cy="350838"/>
            </a:xfrm>
            <a:custGeom>
              <a:avLst/>
              <a:gdLst>
                <a:gd name="T0" fmla="*/ 128 w 136"/>
                <a:gd name="T1" fmla="*/ 104 h 104"/>
                <a:gd name="T2" fmla="*/ 8 w 136"/>
                <a:gd name="T3" fmla="*/ 104 h 104"/>
                <a:gd name="T4" fmla="*/ 0 w 136"/>
                <a:gd name="T5" fmla="*/ 96 h 104"/>
                <a:gd name="T6" fmla="*/ 0 w 136"/>
                <a:gd name="T7" fmla="*/ 8 h 104"/>
                <a:gd name="T8" fmla="*/ 8 w 136"/>
                <a:gd name="T9" fmla="*/ 0 h 104"/>
                <a:gd name="T10" fmla="*/ 128 w 136"/>
                <a:gd name="T11" fmla="*/ 0 h 104"/>
                <a:gd name="T12" fmla="*/ 136 w 136"/>
                <a:gd name="T13" fmla="*/ 8 h 104"/>
                <a:gd name="T14" fmla="*/ 136 w 136"/>
                <a:gd name="T15" fmla="*/ 96 h 104"/>
                <a:gd name="T16" fmla="*/ 128 w 136"/>
                <a:gd name="T17" fmla="*/ 104 h 104"/>
                <a:gd name="T18" fmla="*/ 8 w 136"/>
                <a:gd name="T19" fmla="*/ 8 h 104"/>
                <a:gd name="T20" fmla="*/ 8 w 136"/>
                <a:gd name="T21" fmla="*/ 96 h 104"/>
                <a:gd name="T22" fmla="*/ 128 w 136"/>
                <a:gd name="T23" fmla="*/ 96 h 104"/>
                <a:gd name="T24" fmla="*/ 128 w 136"/>
                <a:gd name="T25" fmla="*/ 8 h 104"/>
                <a:gd name="T26" fmla="*/ 8 w 136"/>
                <a:gd name="T27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04">
                  <a:moveTo>
                    <a:pt x="128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4" y="104"/>
                    <a:pt x="0" y="100"/>
                    <a:pt x="0" y="9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6" y="4"/>
                    <a:pt x="136" y="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100"/>
                    <a:pt x="132" y="104"/>
                    <a:pt x="128" y="104"/>
                  </a:cubicBezTo>
                  <a:close/>
                  <a:moveTo>
                    <a:pt x="8" y="8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8"/>
                    <a:pt x="128" y="8"/>
                    <a:pt x="128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48" name="Freeform 120">
              <a:extLst>
                <a:ext uri="{FF2B5EF4-FFF2-40B4-BE49-F238E27FC236}">
                  <a16:creationId xmlns:a16="http://schemas.microsoft.com/office/drawing/2014/main" id="{F5698DED-2F3A-4FC7-9181-2BF78FCC3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07" y="5729291"/>
              <a:ext cx="350837" cy="242888"/>
            </a:xfrm>
            <a:custGeom>
              <a:avLst/>
              <a:gdLst>
                <a:gd name="T0" fmla="*/ 221 w 221"/>
                <a:gd name="T1" fmla="*/ 153 h 153"/>
                <a:gd name="T2" fmla="*/ 170 w 221"/>
                <a:gd name="T3" fmla="*/ 153 h 153"/>
                <a:gd name="T4" fmla="*/ 170 w 221"/>
                <a:gd name="T5" fmla="*/ 136 h 153"/>
                <a:gd name="T6" fmla="*/ 204 w 221"/>
                <a:gd name="T7" fmla="*/ 136 h 153"/>
                <a:gd name="T8" fmla="*/ 204 w 221"/>
                <a:gd name="T9" fmla="*/ 17 h 153"/>
                <a:gd name="T10" fmla="*/ 17 w 221"/>
                <a:gd name="T11" fmla="*/ 17 h 153"/>
                <a:gd name="T12" fmla="*/ 17 w 221"/>
                <a:gd name="T13" fmla="*/ 136 h 153"/>
                <a:gd name="T14" fmla="*/ 51 w 221"/>
                <a:gd name="T15" fmla="*/ 136 h 153"/>
                <a:gd name="T16" fmla="*/ 51 w 221"/>
                <a:gd name="T17" fmla="*/ 153 h 153"/>
                <a:gd name="T18" fmla="*/ 0 w 221"/>
                <a:gd name="T19" fmla="*/ 153 h 153"/>
                <a:gd name="T20" fmla="*/ 0 w 221"/>
                <a:gd name="T21" fmla="*/ 0 h 153"/>
                <a:gd name="T22" fmla="*/ 221 w 221"/>
                <a:gd name="T23" fmla="*/ 0 h 153"/>
                <a:gd name="T24" fmla="*/ 221 w 22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153">
                  <a:moveTo>
                    <a:pt x="221" y="153"/>
                  </a:moveTo>
                  <a:lnTo>
                    <a:pt x="170" y="153"/>
                  </a:lnTo>
                  <a:lnTo>
                    <a:pt x="170" y="136"/>
                  </a:lnTo>
                  <a:lnTo>
                    <a:pt x="204" y="136"/>
                  </a:lnTo>
                  <a:lnTo>
                    <a:pt x="204" y="17"/>
                  </a:lnTo>
                  <a:lnTo>
                    <a:pt x="17" y="17"/>
                  </a:lnTo>
                  <a:lnTo>
                    <a:pt x="17" y="136"/>
                  </a:lnTo>
                  <a:lnTo>
                    <a:pt x="51" y="136"/>
                  </a:lnTo>
                  <a:lnTo>
                    <a:pt x="51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21" y="0"/>
                  </a:lnTo>
                  <a:lnTo>
                    <a:pt x="221" y="1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49" name="Rectangle 121">
              <a:extLst>
                <a:ext uri="{FF2B5EF4-FFF2-40B4-BE49-F238E27FC236}">
                  <a16:creationId xmlns:a16="http://schemas.microsoft.com/office/drawing/2014/main" id="{F1DEAA34-07C9-49E0-815F-AC6FDAD60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294" y="5513391"/>
              <a:ext cx="26988" cy="1349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50" name="Rectangle 122">
              <a:extLst>
                <a:ext uri="{FF2B5EF4-FFF2-40B4-BE49-F238E27FC236}">
                  <a16:creationId xmlns:a16="http://schemas.microsoft.com/office/drawing/2014/main" id="{DD31868E-D07A-4134-B6C9-9CA5845D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395" y="5405441"/>
              <a:ext cx="13493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51" name="Freeform 123">
              <a:extLst>
                <a:ext uri="{FF2B5EF4-FFF2-40B4-BE49-F238E27FC236}">
                  <a16:creationId xmlns:a16="http://schemas.microsoft.com/office/drawing/2014/main" id="{049D3731-2175-482F-A036-B2EF2C67A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319" y="5351463"/>
              <a:ext cx="134938" cy="134938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52" name="Rectangle 124">
              <a:extLst>
                <a:ext uri="{FF2B5EF4-FFF2-40B4-BE49-F238E27FC236}">
                  <a16:creationId xmlns:a16="http://schemas.microsoft.com/office/drawing/2014/main" id="{2395EB30-8F8F-48F7-9F0C-12476034B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971" y="5648321"/>
              <a:ext cx="26988" cy="1349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53" name="Rectangle 125">
              <a:extLst>
                <a:ext uri="{FF2B5EF4-FFF2-40B4-BE49-F238E27FC236}">
                  <a16:creationId xmlns:a16="http://schemas.microsoft.com/office/drawing/2014/main" id="{DB8ABF71-58DB-443B-9831-80AB1A9C8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924" y="5864221"/>
              <a:ext cx="13493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  <p:sp>
          <p:nvSpPr>
            <p:cNvPr id="54" name="Freeform 126">
              <a:extLst>
                <a:ext uri="{FF2B5EF4-FFF2-40B4-BE49-F238E27FC236}">
                  <a16:creationId xmlns:a16="http://schemas.microsoft.com/office/drawing/2014/main" id="{FDBF7FBE-1B0A-4825-85FC-A0634D769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9001" y="5810250"/>
              <a:ext cx="134938" cy="134938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ru-RU" sz="102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449132" y="3001844"/>
            <a:ext cx="1063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Franklin Gothic Medium Cond" panose="020B0606030402020204" pitchFamily="34" charset="0"/>
                <a:ea typeface="+mj-ea"/>
                <a:cs typeface="+mj-cs"/>
              </a:rPr>
              <a:t>Шаг </a:t>
            </a:r>
            <a:r>
              <a:rPr lang="ru-RU" sz="1200" b="1" dirty="0">
                <a:latin typeface="Franklin Gothic Medium Cond" panose="020B0606030402020204" pitchFamily="34" charset="0"/>
                <a:ea typeface="+mj-ea"/>
                <a:cs typeface="+mj-cs"/>
              </a:rPr>
              <a:t>№ </a:t>
            </a:r>
            <a:r>
              <a:rPr lang="ru-RU" sz="2800" b="1" dirty="0">
                <a:solidFill>
                  <a:schemeClr val="accent1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1.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577594" y="3105912"/>
            <a:ext cx="1985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Franklin Gothic Medium Cond" panose="020B0606030402020204" pitchFamily="34" charset="0"/>
                <a:ea typeface="+mj-ea"/>
                <a:cs typeface="+mj-cs"/>
              </a:rPr>
              <a:t>Аудит  данных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449132" y="3868020"/>
            <a:ext cx="342065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разработка Технического задания к Системе управления данными</a:t>
            </a:r>
          </a:p>
          <a:p>
            <a:pPr lvl="0">
              <a:spcBef>
                <a:spcPts val="600"/>
              </a:spcBef>
              <a:buClr>
                <a:srgbClr val="00B0F0"/>
              </a:buClr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и/или</a:t>
            </a:r>
          </a:p>
          <a:p>
            <a:pPr marL="171450" lvl="0" indent="-1714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разработка рекомендаций по развитию системы управления данными и использованию имеющихся данных для  разработки/совершенствования BI-систем</a:t>
            </a:r>
          </a:p>
          <a:p>
            <a:pPr lvl="0">
              <a:spcBef>
                <a:spcPts val="600"/>
              </a:spcBef>
              <a:buClr>
                <a:srgbClr val="00B0F0"/>
              </a:buClr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и/или</a:t>
            </a:r>
          </a:p>
          <a:p>
            <a:pPr marL="171450" lvl="0" indent="-1714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разработка рекомендаций по использованию имеющихся данных для проектов цифровой трансформации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449132" y="3395412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Franklin Gothic Medium Cond" panose="020B0606030402020204" pitchFamily="34" charset="0"/>
                <a:ea typeface="+mj-ea"/>
                <a:cs typeface="+mj-cs"/>
              </a:rPr>
              <a:t>Шаг </a:t>
            </a:r>
            <a:r>
              <a:rPr lang="ru-RU" sz="1200" b="1" dirty="0">
                <a:latin typeface="Franklin Gothic Medium Cond" panose="020B0606030402020204" pitchFamily="34" charset="0"/>
                <a:ea typeface="+mj-ea"/>
                <a:cs typeface="+mj-cs"/>
              </a:rPr>
              <a:t>№ </a:t>
            </a:r>
            <a:r>
              <a:rPr lang="ru-RU" sz="2800" b="1" dirty="0">
                <a:solidFill>
                  <a:schemeClr val="accent1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…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605746" y="3550279"/>
            <a:ext cx="2131930" cy="296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326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Возможны варианты…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638779" y="1096676"/>
            <a:ext cx="3188078" cy="1262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1619" lvl="1"/>
            <a:r>
              <a:rPr lang="ru-RU" sz="2000" b="1" dirty="0">
                <a:latin typeface="Franklin Gothic Medium Cond" panose="020B0606030402020204" pitchFamily="34" charset="0"/>
                <a:ea typeface="+mj-ea"/>
                <a:cs typeface="+mj-cs"/>
              </a:rPr>
              <a:t>Эффект для бизнеса:</a:t>
            </a:r>
            <a:endParaRPr lang="en-US" sz="2000" b="1" dirty="0">
              <a:latin typeface="Franklin Gothic Medium Cond" panose="020B0606030402020204" pitchFamily="34" charset="0"/>
              <a:ea typeface="+mj-ea"/>
              <a:cs typeface="+mj-cs"/>
            </a:endParaRPr>
          </a:p>
          <a:p>
            <a:pPr lvl="0">
              <a:spcBef>
                <a:spcPts val="459"/>
              </a:spcBef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Возможность на основании достоверных данных принимать </a:t>
            </a:r>
            <a:r>
              <a:rPr lang="ru-RU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решения по управлению доходностью компании и стоимостью владения активов</a:t>
            </a:r>
          </a:p>
        </p:txBody>
      </p:sp>
    </p:spTree>
    <p:extLst>
      <p:ext uri="{BB962C8B-B14F-4D97-AF65-F5344CB8AC3E}">
        <p14:creationId xmlns:p14="http://schemas.microsoft.com/office/powerpoint/2010/main" val="50576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755E0FD-667A-4FA5-9D64-22C500C8D5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11" y="1621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1D12810-F9FC-49F6-9DEF-BBE64E780E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04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AA4CC-8D68-4590-973C-1E0037B65B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noAutofit/>
          </a:bodyPr>
          <a:lstStyle/>
          <a:p>
            <a:r>
              <a:rPr lang="ru-RU" sz="2857" b="1" dirty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</a:rPr>
              <a:t>Методология проведения аудита данных (что оцениваем)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FC537EA5-EC9D-4F3C-BB96-865B83C3379F}"/>
              </a:ext>
            </a:extLst>
          </p:cNvPr>
          <p:cNvSpPr txBox="1">
            <a:spLocks/>
          </p:cNvSpPr>
          <p:nvPr/>
        </p:nvSpPr>
        <p:spPr>
          <a:xfrm>
            <a:off x="542559" y="1425801"/>
            <a:ext cx="2098660" cy="794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3462" tIns="73472" rIns="73472" bIns="73472" rtlCol="0" anchor="ctr" anchorCtr="0">
            <a:noAutofit/>
          </a:bodyPr>
          <a:lstStyle/>
          <a:p>
            <a:r>
              <a:rPr lang="ru-RU" sz="1600" dirty="0">
                <a:latin typeface="Franklin Gothic Medium Cond" panose="020B0606030402020204" pitchFamily="34" charset="0"/>
                <a:ea typeface="+mj-ea"/>
                <a:cs typeface="+mj-cs"/>
              </a:rPr>
              <a:t>Использование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Franklin Gothic Medium Cond" panose="020B0606030402020204" pitchFamily="34" charset="0"/>
                <a:ea typeface="+mj-ea"/>
                <a:cs typeface="+mj-cs"/>
              </a:rPr>
              <a:t>данных для аналитики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53E0F375-364D-45A9-B60F-2EFC0BF38B6E}"/>
              </a:ext>
            </a:extLst>
          </p:cNvPr>
          <p:cNvSpPr txBox="1">
            <a:spLocks/>
          </p:cNvSpPr>
          <p:nvPr/>
        </p:nvSpPr>
        <p:spPr>
          <a:xfrm>
            <a:off x="553381" y="2301070"/>
            <a:ext cx="2087838" cy="7449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3462" tIns="73472" rIns="73472" bIns="73472" rtlCol="0" anchor="ctr" anchorCtr="0">
            <a:noAutofit/>
          </a:bodyPr>
          <a:lstStyle>
            <a:defPPr>
              <a:defRPr lang="ru-RU"/>
            </a:defPPr>
            <a:lvl1pPr>
              <a:defRPr sz="1600"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Стратегия </a:t>
            </a:r>
            <a:br>
              <a:rPr lang="ru-RU" dirty="0"/>
            </a:br>
            <a:r>
              <a:rPr lang="ru-RU" dirty="0"/>
              <a:t>и методология 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65269F6-4D33-4FB4-8903-04C6A0129AF0}"/>
              </a:ext>
            </a:extLst>
          </p:cNvPr>
          <p:cNvSpPr txBox="1">
            <a:spLocks/>
          </p:cNvSpPr>
          <p:nvPr/>
        </p:nvSpPr>
        <p:spPr>
          <a:xfrm>
            <a:off x="563204" y="3166536"/>
            <a:ext cx="2078015" cy="7762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3462" tIns="73472" rIns="73472" bIns="73472" rtlCol="0" anchor="ctr" anchorCtr="0">
            <a:noAutofit/>
          </a:bodyPr>
          <a:lstStyle>
            <a:defPPr>
              <a:defRPr lang="ru-RU"/>
            </a:defPPr>
            <a:lvl1pPr>
              <a:defRPr sz="1600"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Процессная </a:t>
            </a:r>
            <a:br>
              <a:rPr lang="ru-RU" dirty="0"/>
            </a:br>
            <a:r>
              <a:rPr lang="ru-RU" dirty="0"/>
              <a:t>модель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CE5DDE2C-B877-4229-B303-D54CF8F5C0C5}"/>
              </a:ext>
            </a:extLst>
          </p:cNvPr>
          <p:cNvSpPr txBox="1">
            <a:spLocks/>
          </p:cNvSpPr>
          <p:nvPr/>
        </p:nvSpPr>
        <p:spPr>
          <a:xfrm>
            <a:off x="543502" y="4043521"/>
            <a:ext cx="2097717" cy="7855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3462" tIns="73472" rIns="73472" bIns="73472" rtlCol="0" anchor="ctr" anchorCtr="0">
            <a:noAutofit/>
          </a:bodyPr>
          <a:lstStyle>
            <a:defPPr>
              <a:defRPr lang="ru-RU"/>
            </a:defPPr>
            <a:lvl1pPr>
              <a:defRPr sz="1600"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Функционально-ролевая модель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33BE30EB-1647-4DB5-AA45-641B00D15885}"/>
              </a:ext>
            </a:extLst>
          </p:cNvPr>
          <p:cNvSpPr txBox="1">
            <a:spLocks/>
          </p:cNvSpPr>
          <p:nvPr/>
        </p:nvSpPr>
        <p:spPr>
          <a:xfrm>
            <a:off x="542559" y="4948814"/>
            <a:ext cx="2098660" cy="862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3462" tIns="73472" rIns="73472" bIns="73472" rtlCol="0" anchor="ctr" anchorCtr="0">
            <a:noAutofit/>
          </a:bodyPr>
          <a:lstStyle>
            <a:defPPr>
              <a:defRPr lang="ru-RU"/>
            </a:defPPr>
            <a:lvl1pPr>
              <a:defRPr sz="1600"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Культура работы </a:t>
            </a:r>
            <a:br>
              <a:rPr lang="ru-RU" dirty="0"/>
            </a:br>
            <a:r>
              <a:rPr lang="ru-RU" dirty="0"/>
              <a:t>с данными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779A81A-2320-4EB4-91AB-868F98A845A6}"/>
              </a:ext>
            </a:extLst>
          </p:cNvPr>
          <p:cNvSpPr txBox="1"/>
          <p:nvPr/>
        </p:nvSpPr>
        <p:spPr>
          <a:xfrm>
            <a:off x="348001" y="6092448"/>
            <a:ext cx="116448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ea typeface="Times New Roman" panose="02020603050405020304" pitchFamily="18" charset="0"/>
              </a:rPr>
              <a:t>Методология аудита </a:t>
            </a:r>
            <a:r>
              <a:rPr lang="ru-RU" sz="1200" dirty="0">
                <a:ea typeface="Times New Roman" panose="02020603050405020304" pitchFamily="18" charset="0"/>
              </a:rPr>
              <a:t>основана на структуре управления данными, взятой из </a:t>
            </a:r>
            <a:r>
              <a:rPr lang="ru-RU" sz="1200" dirty="0" err="1">
                <a:ea typeface="Times New Roman" panose="02020603050405020304" pitchFamily="18" charset="0"/>
              </a:rPr>
              <a:t>DMBoK</a:t>
            </a:r>
            <a:r>
              <a:rPr lang="ru-RU" sz="1200" dirty="0">
                <a:ea typeface="Times New Roman" panose="02020603050405020304" pitchFamily="18" charset="0"/>
              </a:rPr>
              <a:t> (Data Management Body </a:t>
            </a:r>
            <a:r>
              <a:rPr lang="ru-RU" sz="1200" dirty="0" err="1">
                <a:ea typeface="Times New Roman" panose="02020603050405020304" pitchFamily="18" charset="0"/>
              </a:rPr>
              <a:t>of</a:t>
            </a:r>
            <a:r>
              <a:rPr lang="ru-RU" sz="1200" dirty="0"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a typeface="Times New Roman" panose="02020603050405020304" pitchFamily="18" charset="0"/>
              </a:rPr>
              <a:t>Knowledge</a:t>
            </a:r>
            <a:r>
              <a:rPr lang="ru-RU" sz="1200" dirty="0">
                <a:solidFill>
                  <a:srgbClr val="202124"/>
                </a:solidFill>
                <a:ea typeface="Times New Roman" panose="02020603050405020304" pitchFamily="18" charset="0"/>
              </a:rPr>
              <a:t> - С</a:t>
            </a:r>
            <a:r>
              <a:rPr lang="ru-RU" sz="1200" dirty="0">
                <a:ea typeface="Times New Roman" panose="02020603050405020304" pitchFamily="18" charset="0"/>
              </a:rPr>
              <a:t>вод знаний по управлению данными). </a:t>
            </a:r>
            <a:endParaRPr lang="ru-RU" sz="12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9B621EC-4D75-40D5-AD8A-7D531E3DFB35}"/>
              </a:ext>
            </a:extLst>
          </p:cNvPr>
          <p:cNvSpPr txBox="1"/>
          <p:nvPr/>
        </p:nvSpPr>
        <p:spPr>
          <a:xfrm>
            <a:off x="324121" y="908658"/>
            <a:ext cx="68687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Franklin Gothic Medium Cond" panose="020B0606030402020204" pitchFamily="34" charset="0"/>
                <a:ea typeface="+mj-ea"/>
                <a:cs typeface="+mj-cs"/>
              </a:rPr>
              <a:t>Пять направлений анализа: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108053" y="1469712"/>
            <a:ext cx="3475255" cy="4262036"/>
            <a:chOff x="2714526" y="1477005"/>
            <a:chExt cx="3475255" cy="4262036"/>
          </a:xfrm>
        </p:grpSpPr>
        <p:sp>
          <p:nvSpPr>
            <p:cNvPr id="34" name="Скругленный прямоугольник 4"/>
            <p:cNvSpPr/>
            <p:nvPr/>
          </p:nvSpPr>
          <p:spPr>
            <a:xfrm>
              <a:off x="2714526" y="1477005"/>
              <a:ext cx="3475255" cy="706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tx1"/>
                  </a:solidFill>
                </a:rPr>
                <a:t>оцениваем для чего бизнес использует данные</a:t>
              </a:r>
            </a:p>
          </p:txBody>
        </p:sp>
        <p:sp>
          <p:nvSpPr>
            <p:cNvPr id="32" name="Скругленный прямоугольник 6"/>
            <p:cNvSpPr/>
            <p:nvPr/>
          </p:nvSpPr>
          <p:spPr>
            <a:xfrm>
              <a:off x="2714526" y="2360480"/>
              <a:ext cx="3475255" cy="706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tx1"/>
                  </a:solidFill>
                </a:rPr>
                <a:t>анализируем документы, регламентирующие процессы работы с данными</a:t>
              </a:r>
            </a:p>
          </p:txBody>
        </p:sp>
        <p:sp>
          <p:nvSpPr>
            <p:cNvPr id="30" name="Скругленный прямоугольник 8"/>
            <p:cNvSpPr/>
            <p:nvPr/>
          </p:nvSpPr>
          <p:spPr>
            <a:xfrm>
              <a:off x="2714526" y="3191987"/>
              <a:ext cx="3475255" cy="706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tx1"/>
                  </a:solidFill>
                </a:rPr>
                <a:t>исследуем как в действительности происходит работа с данными</a:t>
              </a:r>
            </a:p>
          </p:txBody>
        </p:sp>
        <p:sp>
          <p:nvSpPr>
            <p:cNvPr id="28" name="Скругленный прямоугольник 10"/>
            <p:cNvSpPr/>
            <p:nvPr/>
          </p:nvSpPr>
          <p:spPr>
            <a:xfrm>
              <a:off x="2714526" y="4088352"/>
              <a:ext cx="3475255" cy="706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tx1"/>
                  </a:solidFill>
                </a:rPr>
                <a:t>анализируем задачи участников процессов работы с данными, их роли и ответственность</a:t>
              </a:r>
            </a:p>
          </p:txBody>
        </p:sp>
        <p:sp>
          <p:nvSpPr>
            <p:cNvPr id="26" name="Скругленный прямоугольник 12"/>
            <p:cNvSpPr/>
            <p:nvPr/>
          </p:nvSpPr>
          <p:spPr>
            <a:xfrm>
              <a:off x="2714526" y="5032335"/>
              <a:ext cx="3475255" cy="706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solidFill>
                    <a:schemeClr val="tx1"/>
                  </a:solidFill>
                </a:rPr>
                <a:t>оцениваем степень доверия к данным на уровне руководства и сотрудников предприятия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133"/>
          <a:stretch/>
        </p:blipFill>
        <p:spPr>
          <a:xfrm>
            <a:off x="2068971" y="1828597"/>
            <a:ext cx="471587" cy="347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r="24378"/>
          <a:stretch/>
        </p:blipFill>
        <p:spPr>
          <a:xfrm>
            <a:off x="2070117" y="2518803"/>
            <a:ext cx="407644" cy="3781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14" y="3401215"/>
            <a:ext cx="352699" cy="380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76" y="4461135"/>
            <a:ext cx="299575" cy="299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69" y="5324591"/>
            <a:ext cx="306623" cy="34447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65747" y="868103"/>
            <a:ext cx="379347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94142">
              <a:lnSpc>
                <a:spcPct val="120000"/>
              </a:lnSpc>
              <a:spcBef>
                <a:spcPts val="612"/>
              </a:spcBef>
              <a:spcAft>
                <a:spcPts val="612"/>
              </a:spcAft>
            </a:pPr>
            <a:r>
              <a:rPr lang="ru-RU" sz="2200" b="1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Определяем уровень зрелости: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995963" y="1508842"/>
            <a:ext cx="4123417" cy="1431225"/>
            <a:chOff x="6995963" y="1638678"/>
            <a:chExt cx="4123417" cy="1431225"/>
          </a:xfrm>
        </p:grpSpPr>
        <p:cxnSp>
          <p:nvCxnSpPr>
            <p:cNvPr id="7" name="Прямая со стрелкой 6"/>
            <p:cNvCxnSpPr/>
            <p:nvPr/>
          </p:nvCxnSpPr>
          <p:spPr>
            <a:xfrm flipV="1">
              <a:off x="6995963" y="1638678"/>
              <a:ext cx="4064760" cy="1120206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Блок-схема: узел 14"/>
            <p:cNvSpPr/>
            <p:nvPr/>
          </p:nvSpPr>
          <p:spPr>
            <a:xfrm>
              <a:off x="7181746" y="2507330"/>
              <a:ext cx="288000" cy="286435"/>
            </a:xfrm>
            <a:prstGeom prst="flowChartConnector">
              <a:avLst/>
            </a:prstGeom>
            <a:solidFill>
              <a:srgbClr val="F2A1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60" name="Скругленный прямоугольник 4"/>
            <p:cNvSpPr/>
            <p:nvPr/>
          </p:nvSpPr>
          <p:spPr>
            <a:xfrm>
              <a:off x="7192897" y="2853471"/>
              <a:ext cx="847735" cy="21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Franklin Gothic Medium Cond" panose="020B0606030402020204" pitchFamily="34" charset="0"/>
                  <a:ea typeface="+mj-ea"/>
                  <a:cs typeface="+mj-cs"/>
                </a:rPr>
                <a:t>Базовый</a:t>
              </a:r>
            </a:p>
          </p:txBody>
        </p:sp>
        <p:sp>
          <p:nvSpPr>
            <p:cNvPr id="43" name="Блок-схема: узел 42"/>
            <p:cNvSpPr/>
            <p:nvPr/>
          </p:nvSpPr>
          <p:spPr>
            <a:xfrm>
              <a:off x="8105211" y="2236501"/>
              <a:ext cx="288000" cy="286435"/>
            </a:xfrm>
            <a:prstGeom prst="flowChartConnector">
              <a:avLst/>
            </a:prstGeom>
            <a:solidFill>
              <a:srgbClr val="F2A1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58" name="Скругленный прямоугольник 6"/>
            <p:cNvSpPr/>
            <p:nvPr/>
          </p:nvSpPr>
          <p:spPr>
            <a:xfrm>
              <a:off x="8101578" y="2587704"/>
              <a:ext cx="783037" cy="21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Franklin Gothic Medium Cond" panose="020B0606030402020204" pitchFamily="34" charset="0"/>
                  <a:ea typeface="+mj-ea"/>
                  <a:cs typeface="+mj-cs"/>
                </a:rPr>
                <a:t>Средний</a:t>
              </a:r>
              <a:endParaRPr lang="ru-RU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Блок-схема: узел 43"/>
            <p:cNvSpPr/>
            <p:nvPr/>
          </p:nvSpPr>
          <p:spPr>
            <a:xfrm>
              <a:off x="9028676" y="1995143"/>
              <a:ext cx="283987" cy="286435"/>
            </a:xfrm>
            <a:prstGeom prst="flowChartConnector">
              <a:avLst/>
            </a:prstGeom>
            <a:solidFill>
              <a:srgbClr val="F2A1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56" name="Скругленный прямоугольник 8"/>
            <p:cNvSpPr/>
            <p:nvPr/>
          </p:nvSpPr>
          <p:spPr>
            <a:xfrm>
              <a:off x="9017085" y="2342091"/>
              <a:ext cx="1381978" cy="21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Franklin Gothic Medium Cond" panose="020B0606030402020204" pitchFamily="34" charset="0"/>
                  <a:ea typeface="+mj-ea"/>
                  <a:cs typeface="+mj-cs"/>
                </a:rPr>
                <a:t>Промежуточный</a:t>
              </a:r>
              <a:endParaRPr lang="ru-RU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Блок-схема: узел 44"/>
            <p:cNvSpPr/>
            <p:nvPr/>
          </p:nvSpPr>
          <p:spPr>
            <a:xfrm>
              <a:off x="9948128" y="1745675"/>
              <a:ext cx="288000" cy="286435"/>
            </a:xfrm>
            <a:prstGeom prst="flowChartConnector">
              <a:avLst/>
            </a:prstGeom>
            <a:solidFill>
              <a:srgbClr val="F2A16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54" name="Скругленный прямоугольник 10"/>
            <p:cNvSpPr/>
            <p:nvPr/>
          </p:nvSpPr>
          <p:spPr>
            <a:xfrm>
              <a:off x="9948128" y="2060891"/>
              <a:ext cx="1171252" cy="216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Franklin Gothic Medium Cond" panose="020B0606030402020204" pitchFamily="34" charset="0"/>
                  <a:ea typeface="+mj-ea"/>
                  <a:cs typeface="+mj-cs"/>
                </a:rPr>
                <a:t>Продвинутый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984935" y="3279188"/>
            <a:ext cx="437146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12"/>
              </a:spcBef>
              <a:spcAft>
                <a:spcPts val="612"/>
              </a:spcAft>
            </a:pPr>
            <a:r>
              <a:rPr lang="ru-RU" sz="1400" dirty="0">
                <a:ea typeface="Times New Roman" panose="02020603050405020304" pitchFamily="18" charset="0"/>
              </a:rPr>
              <a:t>По каждому из пяти направлений выявляем проблемы</a:t>
            </a:r>
            <a:br>
              <a:rPr lang="ru-RU" sz="1400" dirty="0">
                <a:ea typeface="Times New Roman" panose="02020603050405020304" pitchFamily="18" charset="0"/>
              </a:rPr>
            </a:br>
            <a:r>
              <a:rPr lang="ru-RU" sz="1400" dirty="0">
                <a:ea typeface="Times New Roman" panose="02020603050405020304" pitchFamily="18" charset="0"/>
              </a:rPr>
              <a:t>и риски, намечаем мероприятия по их решению или минимизации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816575" y="4437777"/>
            <a:ext cx="4708187" cy="1315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44000" rIns="144000">
            <a:noAutofit/>
          </a:bodyPr>
          <a:lstStyle/>
          <a:p>
            <a:pPr>
              <a:lnSpc>
                <a:spcPct val="120000"/>
              </a:lnSpc>
              <a:spcBef>
                <a:spcPts val="612"/>
              </a:spcBef>
              <a:spcAft>
                <a:spcPts val="612"/>
              </a:spcAft>
            </a:pPr>
            <a:r>
              <a:rPr lang="ru-RU" b="1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Выгоды от Аудита</a:t>
            </a:r>
            <a:r>
              <a:rPr lang="ru-RU" sz="1400" b="1" dirty="0">
                <a:ea typeface="Times New Roman" panose="02020603050405020304" pitchFamily="18" charset="0"/>
              </a:rPr>
              <a:t>: </a:t>
            </a:r>
            <a:r>
              <a:rPr lang="ru-RU" sz="1400" dirty="0">
                <a:ea typeface="Times New Roman" panose="02020603050405020304" pitchFamily="18" charset="0"/>
              </a:rPr>
              <a:t>возможность оценить все аспекты работы с данными системно, и, выявив «болевые точки», применить лучшие практики для выхода предприятия на более высокий уровень зрелости.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0125-2B2B-499F-B2B4-D189575109A7}" type="slidenum">
              <a:rPr lang="ru-RU" smtClean="0">
                <a:solidFill>
                  <a:srgbClr val="ED7D31"/>
                </a:solidFill>
              </a:rPr>
              <a:pPr/>
              <a:t>4</a:t>
            </a:fld>
            <a:endParaRPr lang="ru-RU" dirty="0">
              <a:solidFill>
                <a:srgbClr val="ED7D3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769837" y="1823214"/>
            <a:ext cx="198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769837" y="2684821"/>
            <a:ext cx="198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769837" y="3538047"/>
            <a:ext cx="198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769837" y="4434412"/>
            <a:ext cx="198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69837" y="5378395"/>
            <a:ext cx="198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5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13" y="2072281"/>
            <a:ext cx="959039" cy="5034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09" y="2927497"/>
            <a:ext cx="1054943" cy="55384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67" y="4398390"/>
            <a:ext cx="581025" cy="5810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64" y="5121407"/>
            <a:ext cx="540405" cy="561421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948635" y="1362060"/>
            <a:ext cx="2171700" cy="20486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755E0FD-667A-4FA5-9D64-22C500C8D5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11" y="1621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1D12810-F9FC-49F6-9DEF-BBE64E780E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04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AA4CC-8D68-4590-973C-1E0037B65B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23333" y="191444"/>
            <a:ext cx="11446450" cy="84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noAutofit/>
          </a:bodyPr>
          <a:lstStyle/>
          <a:p>
            <a:r>
              <a:rPr lang="ru-RU" sz="2857" b="1" dirty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</a:rPr>
              <a:t>Технология проведения аудита данных (как это происходит)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A6D0125-2B2B-499F-B2B4-D189575109A7}" type="slidenum">
              <a:rPr lang="ru-RU">
                <a:solidFill>
                  <a:srgbClr val="ED7D31"/>
                </a:solidFill>
              </a:rPr>
              <a:pPr/>
              <a:t>5</a:t>
            </a:fld>
            <a:endParaRPr lang="ru-RU" dirty="0">
              <a:solidFill>
                <a:srgbClr val="ED7D31"/>
              </a:solidFill>
            </a:endParaRP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4577292" y="1883196"/>
            <a:ext cx="6475018" cy="7571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l" defTabSz="666750" rtl="0"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chemeClr val="tx1"/>
                </a:solidFill>
              </a:rPr>
              <a:t>Изучение документов предприятия, относящихся к вопросам управления данными (в начале работы формируется запрос на такие документы)</a:t>
            </a:r>
          </a:p>
        </p:txBody>
      </p:sp>
      <p:sp>
        <p:nvSpPr>
          <p:cNvPr id="17" name="Скругленный прямоугольник 6"/>
          <p:cNvSpPr/>
          <p:nvPr/>
        </p:nvSpPr>
        <p:spPr>
          <a:xfrm>
            <a:off x="4577292" y="2821643"/>
            <a:ext cx="6475018" cy="7571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l" defTabSz="666750" rtl="0"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chemeClr val="tx1"/>
                </a:solidFill>
              </a:rPr>
              <a:t>Определение списка заинтересованных лиц, опросы и интервью с разными категориями руководителей и специалистов (как от бизнеса, так и из ИТ подразделений) </a:t>
            </a:r>
          </a:p>
        </p:txBody>
      </p:sp>
      <p:sp>
        <p:nvSpPr>
          <p:cNvPr id="15" name="Скругленный прямоугольник 8"/>
          <p:cNvSpPr/>
          <p:nvPr/>
        </p:nvSpPr>
        <p:spPr>
          <a:xfrm>
            <a:off x="4577292" y="3567597"/>
            <a:ext cx="6475018" cy="7571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l" defTabSz="666750" rtl="0"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chemeClr val="tx1"/>
                </a:solidFill>
              </a:rPr>
              <a:t>Анализ собранной информации, </a:t>
            </a:r>
            <a:r>
              <a:rPr lang="ru-RU" sz="1400" dirty="0">
                <a:solidFill>
                  <a:schemeClr val="tx1"/>
                </a:solidFill>
              </a:rPr>
              <a:t>определение уровня зрелости и «узких мест» в области управления данными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0"/>
          <p:cNvSpPr/>
          <p:nvPr/>
        </p:nvSpPr>
        <p:spPr>
          <a:xfrm>
            <a:off x="4577292" y="4971306"/>
            <a:ext cx="6645994" cy="7571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l" defTabSz="666750" rtl="0"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chemeClr val="tx1"/>
                </a:solidFill>
              </a:rPr>
              <a:t>Защита результатов аудита и дорожной карты перед руководителями предприятия.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25" y="1698198"/>
            <a:ext cx="1511939" cy="130465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210128" y="1883196"/>
            <a:ext cx="695094" cy="422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37644" y="3410667"/>
            <a:ext cx="945203" cy="2062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id="{2AC2C8D3-4937-4E9B-9D74-4458AA82E915}"/>
              </a:ext>
            </a:extLst>
          </p:cNvPr>
          <p:cNvSpPr/>
          <p:nvPr/>
        </p:nvSpPr>
        <p:spPr>
          <a:xfrm>
            <a:off x="4577291" y="4310311"/>
            <a:ext cx="6645993" cy="7571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l" defTabSz="666750" rtl="0"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chemeClr val="tx1"/>
                </a:solidFill>
              </a:rPr>
              <a:t>Формирование выводов и предложений по дальнейшим шагам (набор мероприятий зависит от уровня зрелости и первоочередных целей предприятия по использованию данных)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BC552D-8BE9-4B78-8FE6-5B8DEE30CCD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7685" y="3606980"/>
            <a:ext cx="939607" cy="5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AF90AD9F-4CE6-49A2-BEEC-1A5C355E6490}"/>
              </a:ext>
            </a:extLst>
          </p:cNvPr>
          <p:cNvSpPr txBox="1"/>
          <p:nvPr/>
        </p:nvSpPr>
        <p:spPr>
          <a:xfrm>
            <a:off x="556691" y="4692669"/>
            <a:ext cx="592882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1551" indent="-291551" algn="just">
              <a:spcBef>
                <a:spcPts val="612"/>
              </a:spcBef>
              <a:spcAft>
                <a:spcPts val="612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Задачи по разработке методологии работы с показателями</a:t>
            </a:r>
          </a:p>
          <a:p>
            <a:pPr marL="719138" lvl="1" indent="-261938">
              <a:spcBef>
                <a:spcPts val="400"/>
              </a:spcBef>
              <a:buClr>
                <a:schemeClr val="accent1"/>
              </a:buClr>
              <a:buFont typeface="Calibri" panose="020F0502020204030204" pitchFamily="34" charset="0"/>
              <a:buChar char="–"/>
            </a:pPr>
            <a:r>
              <a:rPr 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определение целевого состояния состава показателей, необходимых для</a:t>
            </a:r>
            <a:br>
              <a:rPr 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BI</a:t>
            </a:r>
            <a:r>
              <a:rPr 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-отчетности, описание их характеристик;</a:t>
            </a:r>
          </a:p>
          <a:p>
            <a:pPr marL="719138" lvl="1" indent="-261938">
              <a:spcBef>
                <a:spcPts val="400"/>
              </a:spcBef>
              <a:buClr>
                <a:schemeClr val="accent1"/>
              </a:buClr>
              <a:buFont typeface="Calibri" panose="020F0502020204030204" pitchFamily="34" charset="0"/>
              <a:buChar char="–"/>
            </a:pPr>
            <a:r>
              <a:rPr 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сопоставление целевого состояния с результатами оценки текущего состояния;  </a:t>
            </a:r>
          </a:p>
          <a:p>
            <a:pPr marL="719138" lvl="1" indent="-261938">
              <a:spcBef>
                <a:spcPts val="400"/>
              </a:spcBef>
              <a:buClr>
                <a:schemeClr val="accent1"/>
              </a:buClr>
              <a:buFont typeface="Calibri" panose="020F0502020204030204" pitchFamily="34" charset="0"/>
              <a:buChar char="–"/>
            </a:pPr>
            <a:r>
              <a:rPr 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формирование рекомендаций по доработке состава и качества показателей, методов их обработки и форматов представления отчетности.</a:t>
            </a:r>
          </a:p>
          <a:p>
            <a:pPr marL="291551" indent="-291551" algn="just">
              <a:spcBef>
                <a:spcPts val="612"/>
              </a:spcBef>
              <a:spcAft>
                <a:spcPts val="612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Задачи  по разработке  технического задания на внедрение ИТ инструмента для </a:t>
            </a:r>
            <a:r>
              <a:rPr lang="en-US" sz="1200" dirty="0"/>
              <a:t>BI</a:t>
            </a:r>
            <a:r>
              <a:rPr lang="ru-RU" sz="1200" dirty="0"/>
              <a:t>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49445" y="4802204"/>
            <a:ext cx="4949179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551" indent="-291551">
              <a:lnSpc>
                <a:spcPct val="120000"/>
              </a:lnSpc>
              <a:spcBef>
                <a:spcPts val="612"/>
              </a:spcBef>
              <a:spcAft>
                <a:spcPts val="612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Задачи по разработке методологии использования данных предприятия для проектов, связанных с передовыми технологиями, например, с моделями для сценарного планирования или интернетом вещей;</a:t>
            </a:r>
          </a:p>
          <a:p>
            <a:pPr marL="291551" indent="-291551">
              <a:lnSpc>
                <a:spcPct val="120000"/>
              </a:lnSpc>
              <a:spcBef>
                <a:spcPts val="612"/>
              </a:spcBef>
              <a:spcAft>
                <a:spcPts val="612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Задачи  по разработке  технического задания для проекта цифровой трансформации</a:t>
            </a:r>
          </a:p>
        </p:txBody>
      </p:sp>
      <p:sp>
        <p:nvSpPr>
          <p:cNvPr id="47" name="Пятиугольник 46"/>
          <p:cNvSpPr/>
          <p:nvPr/>
        </p:nvSpPr>
        <p:spPr>
          <a:xfrm>
            <a:off x="6777947" y="4038929"/>
            <a:ext cx="443122" cy="348385"/>
          </a:xfrm>
          <a:prstGeom prst="homePlate">
            <a:avLst>
              <a:gd name="adj" fmla="val 258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719148" y="4038929"/>
            <a:ext cx="443122" cy="348385"/>
          </a:xfrm>
          <a:prstGeom prst="homePlate">
            <a:avLst>
              <a:gd name="adj" fmla="val 258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754572" y="1877755"/>
            <a:ext cx="443122" cy="348385"/>
          </a:xfrm>
          <a:prstGeom prst="homePlate">
            <a:avLst>
              <a:gd name="adj" fmla="val 258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аудита и варианты развития проекта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0125-2B2B-499F-B2B4-D189575109A7}" type="slidenum">
              <a:rPr lang="ru-RU" smtClean="0">
                <a:solidFill>
                  <a:srgbClr val="ED7D31"/>
                </a:solidFill>
              </a:rPr>
              <a:pPr/>
              <a:t>6</a:t>
            </a:fld>
            <a:endParaRPr lang="ru-RU" dirty="0">
              <a:solidFill>
                <a:srgbClr val="ED7D3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E8064-9A0B-46BE-99A2-25F37E59F4DA}"/>
              </a:ext>
            </a:extLst>
          </p:cNvPr>
          <p:cNvSpPr txBox="1"/>
          <p:nvPr/>
        </p:nvSpPr>
        <p:spPr>
          <a:xfrm>
            <a:off x="685987" y="1059151"/>
            <a:ext cx="5409546" cy="6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dirty="0">
                <a:latin typeface="Franklin Gothic Medium Cond" panose="020B0606030402020204" pitchFamily="34" charset="0"/>
                <a:ea typeface="+mj-ea"/>
                <a:cs typeface="+mj-cs"/>
              </a:rPr>
              <a:t>Заключение о текущем уровне зрелости предприятия в области управления данными и рекомендациями по улучшению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6239" y="574619"/>
            <a:ext cx="5774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6000" dirty="0">
                <a:solidFill>
                  <a:srgbClr val="5B9BD5"/>
                </a:solidFill>
                <a:latin typeface="Franklin Gothic Medium Cond" panose="020B0606030402020204" pitchFamily="34" charset="0"/>
              </a:rPr>
              <a:t>+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3291" y="1079561"/>
            <a:ext cx="4554924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600" dirty="0">
                <a:latin typeface="Franklin Gothic Medium Cond" panose="020B0606030402020204" pitchFamily="34" charset="0"/>
                <a:ea typeface="+mj-ea"/>
                <a:cs typeface="+mj-cs"/>
              </a:rPr>
              <a:t>ДОРОЖНЫЕ КАРТЫ по развитию проектов по работе с данными (направление зависит от целей предприятия)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36CB8-C926-4667-8692-0920D8A67A00}"/>
              </a:ext>
            </a:extLst>
          </p:cNvPr>
          <p:cNvSpPr txBox="1"/>
          <p:nvPr/>
        </p:nvSpPr>
        <p:spPr>
          <a:xfrm>
            <a:off x="809395" y="1892841"/>
            <a:ext cx="920504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12"/>
              </a:spcBef>
              <a:spcAft>
                <a:spcPts val="612"/>
              </a:spcAft>
            </a:pPr>
            <a:r>
              <a:rPr lang="ru-RU" sz="2400" dirty="0">
                <a:latin typeface="Franklin Gothic Medium Cond" panose="020B0606030402020204" pitchFamily="34" charset="0"/>
                <a:ea typeface="+mj-ea"/>
                <a:cs typeface="+mj-cs"/>
              </a:rPr>
              <a:t>Вариант </a:t>
            </a:r>
            <a:r>
              <a:rPr lang="ru-RU" sz="2400" dirty="0">
                <a:solidFill>
                  <a:schemeClr val="accent1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1.</a:t>
            </a:r>
            <a:r>
              <a:rPr lang="ru-RU" sz="2400" dirty="0">
                <a:latin typeface="Franklin Gothic Medium Cond" panose="020B0606030402020204" pitchFamily="34" charset="0"/>
                <a:ea typeface="+mj-ea"/>
                <a:cs typeface="+mj-cs"/>
              </a:rPr>
              <a:t> </a:t>
            </a:r>
            <a:r>
              <a:rPr lang="ru-RU" sz="1600" dirty="0">
                <a:latin typeface="Franklin Gothic Medium Cond" panose="020B0606030402020204" pitchFamily="34" charset="0"/>
                <a:ea typeface="+mj-ea"/>
                <a:cs typeface="+mj-cs"/>
              </a:rPr>
              <a:t>Дорожная карта для разработки Технического задания на создание Системы управления данными.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397D04-EB88-42B8-8A17-388D76DC739C}"/>
              </a:ext>
            </a:extLst>
          </p:cNvPr>
          <p:cNvSpPr txBox="1"/>
          <p:nvPr/>
        </p:nvSpPr>
        <p:spPr>
          <a:xfrm>
            <a:off x="719148" y="4160286"/>
            <a:ext cx="58834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12"/>
              </a:spcBef>
              <a:spcAft>
                <a:spcPts val="612"/>
              </a:spcAft>
            </a:pPr>
            <a:r>
              <a:rPr lang="ru-RU" sz="2400" dirty="0">
                <a:latin typeface="Franklin Gothic Medium Cond" panose="020B0606030402020204" pitchFamily="34" charset="0"/>
                <a:ea typeface="+mj-ea"/>
                <a:cs typeface="+mj-cs"/>
              </a:rPr>
              <a:t>Вариант</a:t>
            </a:r>
            <a:r>
              <a:rPr lang="ru-RU" sz="1200" b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2</a:t>
            </a:r>
            <a:r>
              <a:rPr lang="ru-RU" sz="2400" dirty="0">
                <a:latin typeface="Franklin Gothic Medium Cond" panose="020B0606030402020204" pitchFamily="34" charset="0"/>
                <a:ea typeface="+mj-ea"/>
                <a:cs typeface="+mj-cs"/>
              </a:rPr>
              <a:t>. </a:t>
            </a:r>
            <a:r>
              <a:rPr lang="ru-RU" sz="1600" dirty="0">
                <a:latin typeface="Franklin Gothic Medium Cond" panose="020B0606030402020204" pitchFamily="34" charset="0"/>
                <a:ea typeface="+mj-ea"/>
                <a:cs typeface="+mj-cs"/>
              </a:rPr>
              <a:t>Дорожная карта для разработки Технического </a:t>
            </a:r>
            <a:br>
              <a:rPr lang="ru-RU" sz="1600" dirty="0"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ru-RU" sz="1600" dirty="0">
                <a:latin typeface="Franklin Gothic Medium Cond" panose="020B0606030402020204" pitchFamily="34" charset="0"/>
                <a:ea typeface="+mj-ea"/>
                <a:cs typeface="+mj-cs"/>
              </a:rPr>
              <a:t>задания на создание ИТ-системы класса </a:t>
            </a:r>
            <a:r>
              <a:rPr lang="en-US" sz="1600" dirty="0">
                <a:latin typeface="Franklin Gothic Medium Cond" panose="020B0606030402020204" pitchFamily="34" charset="0"/>
                <a:ea typeface="+mj-ea"/>
                <a:cs typeface="+mj-cs"/>
              </a:rPr>
              <a:t>BI</a:t>
            </a:r>
            <a:r>
              <a:rPr lang="ru-RU" sz="1600" dirty="0">
                <a:latin typeface="Franklin Gothic Medium Cond" panose="020B0606030402020204" pitchFamily="34" charset="0"/>
                <a:ea typeface="+mj-ea"/>
                <a:cs typeface="+mj-cs"/>
              </a:rPr>
              <a:t> - Business Intelligence.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685295" y="4257888"/>
            <a:ext cx="0" cy="2050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752051" y="4160286"/>
            <a:ext cx="50822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ts val="612"/>
              </a:spcBef>
              <a:spcAft>
                <a:spcPts val="612"/>
              </a:spcAft>
            </a:pPr>
            <a:r>
              <a:rPr lang="ru-RU" sz="2400" dirty="0">
                <a:latin typeface="Franklin Gothic Medium Cond" panose="020B0606030402020204" pitchFamily="34" charset="0"/>
                <a:ea typeface="+mj-ea"/>
                <a:cs typeface="+mj-cs"/>
              </a:rPr>
              <a:t>Вариант </a:t>
            </a:r>
            <a:r>
              <a:rPr lang="ru-RU" sz="2400" dirty="0">
                <a:solidFill>
                  <a:schemeClr val="accent1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3</a:t>
            </a:r>
            <a:r>
              <a:rPr lang="ru-RU" sz="2400" dirty="0">
                <a:latin typeface="Franklin Gothic Medium Cond" panose="020B0606030402020204" pitchFamily="34" charset="0"/>
                <a:ea typeface="+mj-ea"/>
                <a:cs typeface="+mj-cs"/>
              </a:rPr>
              <a:t>. </a:t>
            </a:r>
            <a:r>
              <a:rPr lang="ru-RU" sz="1600" dirty="0">
                <a:latin typeface="Franklin Gothic Medium Cond" panose="020B0606030402020204" pitchFamily="34" charset="0"/>
                <a:ea typeface="+mj-ea"/>
                <a:cs typeface="+mj-cs"/>
              </a:rPr>
              <a:t>Дорожная карта для разработки Технического задания для проектов цифровой трансформации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C6F8B8-1DB3-411D-94CD-901D54EE2520}"/>
              </a:ext>
            </a:extLst>
          </p:cNvPr>
          <p:cNvSpPr txBox="1"/>
          <p:nvPr/>
        </p:nvSpPr>
        <p:spPr>
          <a:xfrm>
            <a:off x="809394" y="2406899"/>
            <a:ext cx="6839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ea typeface="Times New Roman" panose="02020603050405020304" pitchFamily="18" charset="0"/>
              </a:rPr>
              <a:t>Задачи по разработке методологии управления данными по областям управления: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06947" y="2653705"/>
            <a:ext cx="29571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algn="just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ru-RU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управления данными</a:t>
            </a:r>
            <a:endParaRPr lang="ru-RU" sz="1000" dirty="0">
              <a:ea typeface="Times New Roman" panose="02020603050405020304" pitchFamily="18" charset="0"/>
            </a:endParaRPr>
          </a:p>
          <a:p>
            <a:pPr marL="176213" lvl="0" indent="-176213" algn="just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ru-RU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структурными элементами данных</a:t>
            </a:r>
            <a:endParaRPr lang="ru-RU" sz="1000" dirty="0">
              <a:ea typeface="Times New Roman" panose="02020603050405020304" pitchFamily="18" charset="0"/>
            </a:endParaRPr>
          </a:p>
          <a:p>
            <a:pPr marL="176213" lvl="0" indent="-176213" algn="just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ru-RU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жизненным циклом данных</a:t>
            </a:r>
            <a:endParaRPr lang="ru-RU" sz="1000" dirty="0">
              <a:ea typeface="Times New Roman" panose="02020603050405020304" pitchFamily="18" charset="0"/>
            </a:endParaRPr>
          </a:p>
          <a:p>
            <a:pPr marL="176213" lvl="0" indent="-176213" algn="just">
              <a:spcBef>
                <a:spcPts val="400"/>
              </a:spcBef>
              <a:buFont typeface="Calibri" panose="020F0502020204030204" pitchFamily="34" charset="0"/>
              <a:buChar char="‒"/>
            </a:pPr>
            <a:r>
              <a:rPr lang="ru-RU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контентом</a:t>
            </a:r>
            <a:endParaRPr lang="ru-RU" sz="1000" dirty="0"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987" y="3485693"/>
            <a:ext cx="1026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</a:rPr>
              <a:t>Задачи  по разработке  технического задания на внедрение ИТ инструмента для управления данными, например,</a:t>
            </a:r>
            <a:r>
              <a:rPr lang="ru-RU" sz="1200" dirty="0">
                <a:solidFill>
                  <a:prstClr val="black"/>
                </a:solidFill>
                <a:ea typeface="Times New Roman" panose="02020603050405020304" pitchFamily="18" charset="0"/>
              </a:rPr>
              <a:t> создания единого каталога данных, с системой поддержки качества данных и распределения ответственности за данные по секторам бизнеса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9357" y="2705107"/>
            <a:ext cx="4138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lvl="1" indent="-176213" algn="just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ru-RU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качеством данных</a:t>
            </a:r>
            <a:endParaRPr lang="ru-RU" sz="1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633413" lvl="1" indent="-176213" algn="just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ru-RU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безопасностью и доступом к данным</a:t>
            </a:r>
            <a:endParaRPr lang="ru-RU" sz="1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633413" lvl="1" indent="-176213" algn="just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ru-RU" sz="1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и поддержка бизнес- и продвинутой аналитики</a:t>
            </a:r>
            <a:endParaRPr lang="ru-RU" sz="10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202" y="1940489"/>
            <a:ext cx="423880" cy="5558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744" y="4234245"/>
            <a:ext cx="569098" cy="5839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3866" r="7951" b="40736"/>
          <a:stretch/>
        </p:blipFill>
        <p:spPr>
          <a:xfrm>
            <a:off x="10672406" y="4468968"/>
            <a:ext cx="978858" cy="3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755E0FD-667A-4FA5-9D64-22C500C8D5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11" y="1621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1D12810-F9FC-49F6-9DEF-BBE64E780E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04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AA4CC-8D68-4590-973C-1E0037B65B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noAutofit/>
          </a:bodyPr>
          <a:lstStyle/>
          <a:p>
            <a:r>
              <a:rPr lang="ru-RU" sz="2857" b="1" dirty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</a:rPr>
              <a:t> Эффекты от управления данными для предприятия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D28667A-4AE3-4582-A7CE-71699987F86F}"/>
              </a:ext>
            </a:extLst>
          </p:cNvPr>
          <p:cNvSpPr txBox="1"/>
          <p:nvPr/>
        </p:nvSpPr>
        <p:spPr>
          <a:xfrm>
            <a:off x="685987" y="947082"/>
            <a:ext cx="11183796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612"/>
              </a:spcBef>
              <a:spcAft>
                <a:spcPts val="612"/>
              </a:spcAft>
            </a:pPr>
            <a:r>
              <a:rPr lang="ru-RU" sz="1600" dirty="0">
                <a:ea typeface="+mj-ea"/>
                <a:cs typeface="+mj-cs"/>
              </a:rPr>
              <a:t>По опыту международной практики выстраивание единой модели управления данными служит основой для повышения эффективности и дальнейшей цифровизации компании.</a:t>
            </a:r>
          </a:p>
          <a:p>
            <a:pPr fontAlgn="base">
              <a:spcBef>
                <a:spcPts val="612"/>
              </a:spcBef>
              <a:spcAft>
                <a:spcPts val="612"/>
              </a:spcAft>
            </a:pPr>
            <a:r>
              <a:rPr lang="ru-RU" sz="2200" b="1" dirty="0">
                <a:latin typeface="Franklin Gothic Medium Cond" panose="020B0606030402020204" pitchFamily="34" charset="0"/>
                <a:ea typeface="+mj-ea"/>
                <a:cs typeface="+mj-cs"/>
              </a:rPr>
              <a:t> Основные эффекты:</a:t>
            </a:r>
          </a:p>
          <a:p>
            <a:pPr marL="807061" lvl="1" indent="-349861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‒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скорости и качества принятия решений за счет обеспечения доступности данных дает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рост чистой прибыли на</a:t>
            </a:r>
            <a:r>
              <a:rPr lang="ru-RU" sz="1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10</a:t>
            </a:r>
            <a:r>
              <a:rPr lang="ru-RU" sz="1200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%.</a:t>
            </a:r>
          </a:p>
          <a:p>
            <a:pPr marL="807061" lvl="1" indent="-349861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‒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целевой архитектуры данных и оптимизация процедур хранения и предоставления информации дает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временных затрат на обработку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запросов данных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30</a:t>
            </a:r>
            <a:r>
              <a:rPr lang="ru-RU" sz="1200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%</a:t>
            </a:r>
          </a:p>
          <a:p>
            <a:pPr marL="807061" lvl="1" indent="-349861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‒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целевой модели управления данными и снижение издержек, связанных с управлением данными, дает </a:t>
            </a: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затрат на персонал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по работе с данными на </a:t>
            </a: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20-30</a:t>
            </a:r>
            <a:r>
              <a:rPr lang="ru-RU" sz="1200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%</a:t>
            </a:r>
            <a:r>
              <a:rPr lang="ru-RU" sz="2000" b="1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187C6-3309-432D-970D-F000FAC7EEAA}"/>
              </a:ext>
            </a:extLst>
          </p:cNvPr>
          <p:cNvSpPr txBox="1"/>
          <p:nvPr/>
        </p:nvSpPr>
        <p:spPr>
          <a:xfrm>
            <a:off x="685987" y="3620904"/>
            <a:ext cx="11279034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ts val="612"/>
              </a:spcBef>
              <a:spcAft>
                <a:spcPts val="612"/>
              </a:spcAft>
            </a:pPr>
            <a:r>
              <a:rPr lang="ru-RU" sz="2200" b="1" dirty="0">
                <a:latin typeface="Franklin Gothic Medium Cond" panose="020B0606030402020204" pitchFamily="34" charset="0"/>
                <a:ea typeface="+mj-ea"/>
                <a:cs typeface="+mj-cs"/>
              </a:rPr>
              <a:t>Целевая система управления данными должна соответствовать следующим принципам: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3A4F8-D8FB-411B-A99A-C034141554D6}"/>
              </a:ext>
            </a:extLst>
          </p:cNvPr>
          <p:cNvSpPr txBox="1"/>
          <p:nvPr/>
        </p:nvSpPr>
        <p:spPr>
          <a:xfrm>
            <a:off x="2822327" y="5766788"/>
            <a:ext cx="7405879" cy="513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12"/>
              </a:spcBef>
              <a:spcAft>
                <a:spcPts val="612"/>
              </a:spcAft>
            </a:pPr>
            <a:r>
              <a:rPr lang="ru-RU" b="1" dirty="0">
                <a:latin typeface="Franklin Gothic Medium Cond" panose="020B0606030402020204" pitchFamily="34" charset="0"/>
                <a:ea typeface="+mj-ea"/>
                <a:cs typeface="+mj-cs"/>
              </a:rPr>
              <a:t>Аудит данных предприятия – первый шаг на пути к этой идеальной системе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0125-2B2B-499F-B2B4-D189575109A7}" type="slidenum">
              <a:rPr lang="ru-RU" smtClean="0">
                <a:solidFill>
                  <a:srgbClr val="ED7D31"/>
                </a:solidFill>
              </a:rPr>
              <a:pPr/>
              <a:t>7</a:t>
            </a:fld>
            <a:endParaRPr lang="ru-RU" dirty="0">
              <a:solidFill>
                <a:srgbClr val="ED7D31"/>
              </a:solidFill>
            </a:endParaRPr>
          </a:p>
        </p:txBody>
      </p:sp>
      <p:grpSp>
        <p:nvGrpSpPr>
          <p:cNvPr id="22535" name="Группа 22534"/>
          <p:cNvGrpSpPr/>
          <p:nvPr/>
        </p:nvGrpSpPr>
        <p:grpSpPr>
          <a:xfrm>
            <a:off x="759106" y="4048576"/>
            <a:ext cx="10774903" cy="1262378"/>
            <a:chOff x="861063" y="3937048"/>
            <a:chExt cx="10774903" cy="1262378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861063" y="3937048"/>
              <a:ext cx="1416843" cy="850106"/>
              <a:chOff x="1785" y="15397"/>
              <a:chExt cx="1416843" cy="850106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1785" y="15397"/>
                <a:ext cx="1416843" cy="850106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Прямоугольник 54"/>
              <p:cNvSpPr/>
              <p:nvPr/>
            </p:nvSpPr>
            <p:spPr>
              <a:xfrm>
                <a:off x="1785" y="15397"/>
                <a:ext cx="1416843" cy="850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8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/>
                  <a:t>Данные - стратегический актив компании</a:t>
                </a: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2420740" y="3937048"/>
              <a:ext cx="1416843" cy="850106"/>
              <a:chOff x="1560314" y="15397"/>
              <a:chExt cx="1416843" cy="850106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1560314" y="15397"/>
                <a:ext cx="1416843" cy="850106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Прямоугольник 52"/>
              <p:cNvSpPr/>
              <p:nvPr/>
            </p:nvSpPr>
            <p:spPr>
              <a:xfrm>
                <a:off x="1560314" y="15397"/>
                <a:ext cx="1416843" cy="850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8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/>
                  <a:t>Фокус на практичные изменения</a:t>
                </a: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980417" y="3937048"/>
              <a:ext cx="1416843" cy="850106"/>
              <a:chOff x="3118842" y="15397"/>
              <a:chExt cx="1416843" cy="85010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118842" y="15397"/>
                <a:ext cx="1416843" cy="850106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Прямоугольник 50"/>
              <p:cNvSpPr/>
              <p:nvPr/>
            </p:nvSpPr>
            <p:spPr>
              <a:xfrm>
                <a:off x="3118842" y="15397"/>
                <a:ext cx="1416843" cy="850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8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/>
                  <a:t>Открытость и демократизация данных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5540094" y="3937048"/>
              <a:ext cx="1416843" cy="850106"/>
              <a:chOff x="4677370" y="15397"/>
              <a:chExt cx="1416843" cy="850106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4677370" y="15397"/>
                <a:ext cx="1416843" cy="850106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Прямоугольник 48"/>
              <p:cNvSpPr/>
              <p:nvPr/>
            </p:nvSpPr>
            <p:spPr>
              <a:xfrm>
                <a:off x="4677370" y="15397"/>
                <a:ext cx="1416843" cy="850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8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/>
                  <a:t>Вовлеченность бизнеса и распределение ответственности за данные</a:t>
                </a: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7099771" y="3937048"/>
              <a:ext cx="1416843" cy="850106"/>
              <a:chOff x="781050" y="1007188"/>
              <a:chExt cx="1416843" cy="850106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781050" y="1007188"/>
                <a:ext cx="1416843" cy="850106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Прямоугольник 46"/>
              <p:cNvSpPr/>
              <p:nvPr/>
            </p:nvSpPr>
            <p:spPr>
              <a:xfrm>
                <a:off x="781050" y="1007188"/>
                <a:ext cx="1416843" cy="850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8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/>
                  <a:t>Доверие к данным</a:t>
                </a: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8659448" y="3937048"/>
              <a:ext cx="1416843" cy="850106"/>
              <a:chOff x="2339578" y="1007188"/>
              <a:chExt cx="1416843" cy="85010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2339578" y="1007188"/>
                <a:ext cx="1416843" cy="850106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Прямоугольник 44"/>
              <p:cNvSpPr/>
              <p:nvPr/>
            </p:nvSpPr>
            <p:spPr>
              <a:xfrm>
                <a:off x="2339578" y="1007188"/>
                <a:ext cx="1416843" cy="850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8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/>
                  <a:t>Качество и доступность данных на уровне потребности бизнеса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10219123" y="3937048"/>
              <a:ext cx="1416843" cy="850106"/>
              <a:chOff x="3898106" y="1007188"/>
              <a:chExt cx="1416843" cy="85010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898106" y="1007188"/>
                <a:ext cx="1416843" cy="850106"/>
              </a:xfrm>
              <a:prstGeom prst="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Прямоугольник 42"/>
              <p:cNvSpPr/>
              <p:nvPr/>
            </p:nvSpPr>
            <p:spPr>
              <a:xfrm>
                <a:off x="3898106" y="1007188"/>
                <a:ext cx="1416843" cy="8501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 rtl="0">
                  <a:lnSpc>
                    <a:spcPct val="8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/>
                  <a:t>Единые правила и принципы в рамках системы.</a:t>
                </a:r>
              </a:p>
            </p:txBody>
          </p:sp>
        </p:grp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0780" y="4590196"/>
              <a:ext cx="778214" cy="609230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161" y="4556993"/>
              <a:ext cx="599147" cy="59914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9563" y="4611789"/>
              <a:ext cx="509167" cy="503495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291" y="4688529"/>
              <a:ext cx="407933" cy="40969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26776" y="4571708"/>
              <a:ext cx="469443" cy="468896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86453" y="4631379"/>
              <a:ext cx="409225" cy="40922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2532" name="Рисунок 22531"/>
            <p:cNvPicPr>
              <a:picLocks noChangeAspect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46130" y="4608742"/>
              <a:ext cx="450148" cy="450148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2534" name="Рисунок 22533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7202" y="5506056"/>
            <a:ext cx="711959" cy="7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0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YkgoFzSveu3G93IPC8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LbehgaQaS8yi_CmB3V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LbehgaQaS8yi_CmB3VZ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LbehgaQaS8yi_CmB3VZw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1145</Words>
  <Application>Microsoft Office PowerPoint</Application>
  <PresentationFormat>Широкоэкранный</PresentationFormat>
  <Paragraphs>133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Franklin Gothic Medium Cond</vt:lpstr>
      <vt:lpstr>Wingdings</vt:lpstr>
      <vt:lpstr>1_Тема Office</vt:lpstr>
      <vt:lpstr>2_Тема Office</vt:lpstr>
      <vt:lpstr>3_Тема Office</vt:lpstr>
      <vt:lpstr>think-cell Slide</vt:lpstr>
      <vt:lpstr>Презентация PowerPoint</vt:lpstr>
      <vt:lpstr>Опыт МКД Партнер (основные проекты за период 2019 – 2021 г)</vt:lpstr>
      <vt:lpstr>Роль данных в управлении предприятием </vt:lpstr>
      <vt:lpstr>Методология проведения аудита данных (что оцениваем) </vt:lpstr>
      <vt:lpstr>Технология проведения аудита данных (как это происходит) </vt:lpstr>
      <vt:lpstr>Результаты аудита и варианты развития проекта </vt:lpstr>
      <vt:lpstr> Эффекты от управления данными для предприятия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Windows User</cp:lastModifiedBy>
  <cp:revision>72</cp:revision>
  <dcterms:created xsi:type="dcterms:W3CDTF">2021-10-15T14:28:48Z</dcterms:created>
  <dcterms:modified xsi:type="dcterms:W3CDTF">2021-10-28T08:06:57Z</dcterms:modified>
</cp:coreProperties>
</file>