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handoutMasterIdLst>
    <p:handoutMasterId r:id="rId20"/>
  </p:handoutMasterIdLst>
  <p:sldIdLst>
    <p:sldId id="537" r:id="rId2"/>
    <p:sldId id="570" r:id="rId3"/>
    <p:sldId id="586" r:id="rId4"/>
    <p:sldId id="584" r:id="rId5"/>
    <p:sldId id="582" r:id="rId6"/>
    <p:sldId id="583" r:id="rId7"/>
    <p:sldId id="597" r:id="rId8"/>
    <p:sldId id="599" r:id="rId9"/>
    <p:sldId id="589" r:id="rId10"/>
    <p:sldId id="591" r:id="rId11"/>
    <p:sldId id="602" r:id="rId12"/>
    <p:sldId id="592" r:id="rId13"/>
    <p:sldId id="605" r:id="rId14"/>
    <p:sldId id="606" r:id="rId15"/>
    <p:sldId id="607" r:id="rId16"/>
    <p:sldId id="587" r:id="rId17"/>
    <p:sldId id="581" r:id="rId18"/>
  </p:sldIdLst>
  <p:sldSz cx="9144000" cy="6858000" type="screen4x3"/>
  <p:notesSz cx="6797675" cy="9928225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16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614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1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аева Александра Матвеевна" initials="МАМ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B9D"/>
    <a:srgbClr val="4F81BD"/>
    <a:srgbClr val="487CBB"/>
    <a:srgbClr val="0039A6"/>
    <a:srgbClr val="F2F2F2"/>
    <a:srgbClr val="EDF2F9"/>
    <a:srgbClr val="E9EFF7"/>
    <a:srgbClr val="D52B1E"/>
    <a:srgbClr val="FFFFFF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4875" autoAdjust="0"/>
  </p:normalViewPr>
  <p:slideViewPr>
    <p:cSldViewPr>
      <p:cViewPr varScale="1">
        <p:scale>
          <a:sx n="106" d="100"/>
          <a:sy n="106" d="100"/>
        </p:scale>
        <p:origin x="1722" y="96"/>
      </p:cViewPr>
      <p:guideLst>
        <p:guide pos="3016"/>
        <p:guide pos="431"/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4" d="100"/>
          <a:sy n="114" d="100"/>
        </p:scale>
        <p:origin x="5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Pavel\&#1069;&#1057;&#1050;_2\&#1055;&#1056;&#1054;&#1045;&#1050;&#1058;&#1067;\2021\&#1057;&#1054;&#1062;&#1054;&#1041;&#1066;&#1045;&#1050;&#1058;&#1067;\6%20&#1084;&#1077;&#1089;%202021\&#1043;&#1088;&#1072;&#1092;&#1080;&#1082;%209%20&#1084;&#1077;&#1089;%202021%20&#1075;&#1086;&#1076;&#1072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D:\Pavel\&#1069;&#1057;&#1050;_2\&#1055;&#1056;&#1054;&#1045;&#1050;&#1058;&#1067;\2021\&#1057;&#1054;&#1062;&#1054;&#1041;&#1066;&#1045;&#1050;&#1058;&#1067;\9%20&#1084;&#1077;&#1089;%202021\&#1043;&#1088;&#1072;&#1092;&#1080;&#1082;%209%20&#1084;&#1077;&#1089;%202021%20&#1075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69699999999998E-2"/>
          <c:y val="6.7522799999999994E-2"/>
          <c:w val="0.94723000000000002"/>
          <c:h val="0.64121611661904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732239277440571E-2"/>
                  <c:y val="7.3338126297492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D1-4000-BDB1-395960AB951B}"/>
                </c:ext>
              </c:extLst>
            </c:dLbl>
            <c:dLbl>
              <c:idx val="1"/>
              <c:layout>
                <c:manualLayout>
                  <c:x val="-1.8047230866495012E-2"/>
                  <c:y val="6.38907897130284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D1-4000-BDB1-395960AB951B}"/>
                </c:ext>
              </c:extLst>
            </c:dLbl>
            <c:dLbl>
              <c:idx val="2"/>
              <c:layout>
                <c:manualLayout>
                  <c:x val="-1.7732239277440571E-2"/>
                  <c:y val="2.2001437889247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D1-4000-BDB1-395960AB951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Освоение</c:v>
                </c:pt>
                <c:pt idx="1">
                  <c:v>Финансирование</c:v>
                </c:pt>
                <c:pt idx="2">
                  <c:v>Ввод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21857</c:v>
                </c:pt>
                <c:pt idx="1">
                  <c:v>21564</c:v>
                </c:pt>
                <c:pt idx="2">
                  <c:v>22557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D1-4000-BDB1-395960AB95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928957109762285E-3"/>
                  <c:y val="-3.361291958703555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D1-4000-BDB1-395960AB951B}"/>
                </c:ext>
              </c:extLst>
            </c:dLbl>
            <c:dLbl>
              <c:idx val="1"/>
              <c:layout>
                <c:manualLayout>
                  <c:x val="1.8893910386009254E-3"/>
                  <c:y val="1.2778322930705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D1-4000-BDB1-395960AB951B}"/>
                </c:ext>
              </c:extLst>
            </c:dLbl>
            <c:dLbl>
              <c:idx val="2"/>
              <c:layout>
                <c:manualLayout>
                  <c:x val="7.0928957109762285E-3"/>
                  <c:y val="-2.20014378892478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CE-4FA6-85B8-64E9106A7F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Освоение</c:v>
                </c:pt>
                <c:pt idx="1">
                  <c:v>Финансирование</c:v>
                </c:pt>
                <c:pt idx="2">
                  <c:v>Ввод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22946</c:v>
                </c:pt>
                <c:pt idx="1">
                  <c:v>25285</c:v>
                </c:pt>
                <c:pt idx="2">
                  <c:v>23225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D1-4000-BDB1-395960AB9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90895104"/>
        <c:axId val="90896640"/>
      </c:barChart>
      <c:catAx>
        <c:axId val="9089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96640"/>
        <c:crosses val="autoZero"/>
        <c:auto val="1"/>
        <c:lblAlgn val="ctr"/>
        <c:lblOffset val="100"/>
        <c:noMultiLvlLbl val="1"/>
      </c:catAx>
      <c:valAx>
        <c:axId val="9089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9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27528701095324"/>
          <c:y val="0.85315166266771769"/>
          <c:w val="0.28344942597809358"/>
          <c:h val="0.13951452470253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35715305386728E-2"/>
          <c:y val="6.7523111976527203E-2"/>
          <c:w val="0.94723000000000002"/>
          <c:h val="0.6476052918469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8613654274622742E-3"/>
                  <c:y val="6.38917522790993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A8-4A1E-81C4-672A664523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МВА</c:v>
                </c:pt>
                <c:pt idx="1">
                  <c:v>км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697</c:v>
                </c:pt>
                <c:pt idx="1">
                  <c:v>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8-4A1E-81C4-672A664523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340694030010001E-3"/>
                  <c:y val="-5.51154038440173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AF-4B31-93DF-C2310404160D}"/>
                </c:ext>
              </c:extLst>
            </c:dLbl>
            <c:dLbl>
              <c:idx val="1"/>
              <c:layout>
                <c:manualLayout>
                  <c:x val="-1.5702955622940952E-3"/>
                  <c:y val="7.8002769098302991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A8-4A1E-81C4-672A664523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МВА</c:v>
                </c:pt>
                <c:pt idx="1">
                  <c:v>км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1092</c:v>
                </c:pt>
                <c:pt idx="1">
                  <c:v>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A8-4A1E-81C4-672A66452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715456"/>
        <c:axId val="5716992"/>
      </c:barChart>
      <c:catAx>
        <c:axId val="571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16992"/>
        <c:crosses val="autoZero"/>
        <c:auto val="1"/>
        <c:lblAlgn val="ctr"/>
        <c:lblOffset val="100"/>
        <c:noMultiLvlLbl val="1"/>
      </c:catAx>
      <c:valAx>
        <c:axId val="571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1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76982105086536"/>
          <c:y val="0.84208888848219765"/>
          <c:w val="0.28246007962508812"/>
          <c:h val="0.1579111115178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>
                <a:latin typeface="PF Din Text Cond Pro Medium" panose="02000500000000020004" pitchFamily="2" charset="0"/>
              </a:defRPr>
            </a:pPr>
            <a:r>
              <a:rPr lang="ru-RU" sz="1200" b="0" i="0" baseline="0" dirty="0" smtClean="0">
                <a:effectLst/>
                <a:latin typeface="PF Din Text Cond Pro Medium" panose="02000500000000020004" pitchFamily="2" charset="0"/>
              </a:rPr>
              <a:t>Количество действующих  договоров ТП на  01.01.хх *</a:t>
            </a:r>
            <a:endParaRPr lang="ru-RU" sz="1000" dirty="0">
              <a:effectLst/>
              <a:latin typeface="PF Din Text Cond Pro Medium" panose="02000500000000020004" pitchFamily="2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487097340371766E-2"/>
          <c:y val="0.18560755867734841"/>
          <c:w val="0.76939018870961118"/>
          <c:h val="0.565041952513538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15 кВт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725099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1950</c:v>
                </c:pt>
                <c:pt idx="1">
                  <c:v>2249</c:v>
                </c:pt>
                <c:pt idx="2">
                  <c:v>3652</c:v>
                </c:pt>
                <c:pt idx="3">
                  <c:v>4355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5-4695-9BEA-7019030AE8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15 до 150 кВт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760</c:v>
                </c:pt>
                <c:pt idx="1">
                  <c:v>865</c:v>
                </c:pt>
                <c:pt idx="2">
                  <c:v>978</c:v>
                </c:pt>
                <c:pt idx="3">
                  <c:v>1059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75-4695-9BEA-7019030AE8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свыше 150 кВт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1DA117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664</c:v>
                </c:pt>
                <c:pt idx="1">
                  <c:v>799</c:v>
                </c:pt>
                <c:pt idx="2">
                  <c:v>803</c:v>
                </c:pt>
                <c:pt idx="3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75-4695-9BEA-7019030AE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614016"/>
        <c:axId val="150615552"/>
      </c:barChart>
      <c:catAx>
        <c:axId val="1506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615552"/>
        <c:crosses val="autoZero"/>
        <c:auto val="1"/>
        <c:lblAlgn val="ctr"/>
        <c:lblOffset val="100"/>
        <c:noMultiLvlLbl val="0"/>
      </c:catAx>
      <c:valAx>
        <c:axId val="15061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614016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13854465787935902"/>
          <c:y val="0.87313840919610974"/>
          <c:w val="0.72291034489311545"/>
          <c:h val="7.2567014159730214E-2"/>
        </c:manualLayout>
      </c:layout>
      <c:overlay val="0"/>
      <c:txPr>
        <a:bodyPr/>
        <a:lstStyle/>
        <a:p>
          <a:pPr>
            <a:defRPr sz="800">
              <a:latin typeface="PF Din Text Cond Pro Light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>
                <a:latin typeface="PF Din Text Cond Pro Medium" panose="02000500000000020004" pitchFamily="2" charset="0"/>
              </a:defRPr>
            </a:pPr>
            <a:r>
              <a:rPr lang="ru-RU" sz="1200" b="0" i="0" baseline="0" dirty="0" smtClean="0">
                <a:effectLst/>
                <a:latin typeface="PF Din Text Cond Pro Medium" panose="02000500000000020004" pitchFamily="2" charset="0"/>
              </a:rPr>
              <a:t>Заключено договоров</a:t>
            </a:r>
            <a:endParaRPr lang="ru-RU" sz="1000" dirty="0">
              <a:effectLst/>
              <a:latin typeface="PF Din Text Cond Pro Medium" panose="02000500000000020004" pitchFamily="2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487097340371766E-2"/>
          <c:y val="0.169852150910033"/>
          <c:w val="0.76939018870961118"/>
          <c:h val="0.580797606823893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15 кВт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725099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4914</c:v>
                </c:pt>
                <c:pt idx="1">
                  <c:v>7621</c:v>
                </c:pt>
                <c:pt idx="2">
                  <c:v>5783</c:v>
                </c:pt>
                <c:pt idx="3">
                  <c:v>8296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E-48A4-99FB-39867CF653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15 до 150 кВт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618FC5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1223</c:v>
                </c:pt>
                <c:pt idx="1">
                  <c:v>1526</c:v>
                </c:pt>
                <c:pt idx="2">
                  <c:v>1543</c:v>
                </c:pt>
                <c:pt idx="3">
                  <c:v>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E-48A4-99FB-39867CF653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свыше 150 кВт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1DA117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359</c:v>
                </c:pt>
                <c:pt idx="1">
                  <c:v>317</c:v>
                </c:pt>
                <c:pt idx="2">
                  <c:v>267</c:v>
                </c:pt>
                <c:pt idx="3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4E-48A4-99FB-39867CF65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368640"/>
        <c:axId val="150370176"/>
      </c:barChart>
      <c:catAx>
        <c:axId val="15036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370176"/>
        <c:crosses val="autoZero"/>
        <c:auto val="1"/>
        <c:lblAlgn val="ctr"/>
        <c:lblOffset val="100"/>
        <c:noMultiLvlLbl val="0"/>
      </c:catAx>
      <c:valAx>
        <c:axId val="15037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368640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13076287478812079"/>
          <c:y val="0.8496684853034332"/>
          <c:w val="0.72977264349892224"/>
          <c:h val="7.198786598763697E-2"/>
        </c:manualLayout>
      </c:layout>
      <c:overlay val="0"/>
      <c:txPr>
        <a:bodyPr/>
        <a:lstStyle/>
        <a:p>
          <a:pPr>
            <a:defRPr sz="800">
              <a:latin typeface="PF Din Text Cond Pro Light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>
                <a:latin typeface="PF Din Text Cond Pro Medium" panose="02000500000000020004" pitchFamily="2" charset="0"/>
              </a:defRPr>
            </a:pPr>
            <a:r>
              <a:rPr lang="ru-RU" sz="1200" b="0" i="0" baseline="0" dirty="0" smtClean="0">
                <a:effectLst/>
                <a:latin typeface="PF Din Text Cond Pro Medium" panose="02000500000000020004" pitchFamily="2" charset="0"/>
              </a:rPr>
              <a:t>Исполнено договоров</a:t>
            </a:r>
            <a:endParaRPr lang="ru-RU" sz="1000" dirty="0">
              <a:effectLst/>
              <a:latin typeface="PF Din Text Cond Pro Medium" panose="02000500000000020004" pitchFamily="2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487097340371766E-2"/>
          <c:y val="0.17008912679204644"/>
          <c:w val="0.76939018870961118"/>
          <c:h val="0.580560323303548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15 кВт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725099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4433</c:v>
                </c:pt>
                <c:pt idx="1">
                  <c:v>6072</c:v>
                </c:pt>
                <c:pt idx="2">
                  <c:v>4894</c:v>
                </c:pt>
                <c:pt idx="3">
                  <c:v>9597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6-4064-AB4B-0E472E8DBD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15 до 150 кВт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618FC5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1066</c:v>
                </c:pt>
                <c:pt idx="1">
                  <c:v>1374</c:v>
                </c:pt>
                <c:pt idx="2">
                  <c:v>1439</c:v>
                </c:pt>
                <c:pt idx="3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6-4064-AB4B-0E472E8DBD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свыше 150 кВт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1DA117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341</c:v>
                </c:pt>
                <c:pt idx="1">
                  <c:v>261</c:v>
                </c:pt>
                <c:pt idx="2">
                  <c:v>285</c:v>
                </c:pt>
                <c:pt idx="3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86-4064-AB4B-0E472E8DB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416384"/>
        <c:axId val="150430464"/>
      </c:barChart>
      <c:catAx>
        <c:axId val="15041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430464"/>
        <c:crosses val="autoZero"/>
        <c:auto val="1"/>
        <c:lblAlgn val="ctr"/>
        <c:lblOffset val="100"/>
        <c:noMultiLvlLbl val="0"/>
      </c:catAx>
      <c:valAx>
        <c:axId val="15043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416384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1228322404974464"/>
          <c:y val="0.85794371762945298"/>
          <c:w val="0.73676621796931385"/>
          <c:h val="7.276528747189194E-2"/>
        </c:manualLayout>
      </c:layout>
      <c:overlay val="0"/>
      <c:txPr>
        <a:bodyPr/>
        <a:lstStyle/>
        <a:p>
          <a:pPr>
            <a:defRPr sz="800">
              <a:latin typeface="PF Din Text Cond Pro Light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>
                <a:latin typeface="PF Din Text Cond Pro Medium" panose="02000500000000020004" pitchFamily="2" charset="0"/>
              </a:defRPr>
            </a:pPr>
            <a:r>
              <a:rPr lang="ru-RU" sz="1200" b="0" i="0" baseline="0" dirty="0" smtClean="0">
                <a:effectLst/>
                <a:latin typeface="PF Din Text Cond Pro Medium" panose="02000500000000020004" pitchFamily="2" charset="0"/>
              </a:rPr>
              <a:t>Количество действующих  договоров ТП на  01.01.хх *</a:t>
            </a:r>
            <a:endParaRPr lang="ru-RU" sz="1000" dirty="0">
              <a:effectLst/>
              <a:latin typeface="PF Din Text Cond Pro Medium" panose="02000500000000020004" pitchFamily="2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151048619769202"/>
          <c:y val="0.18560738996992227"/>
          <c:w val="0.76939018870961118"/>
          <c:h val="0.565041952513538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15 кВт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725099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9 месяцев 2018 года</c:v>
                </c:pt>
                <c:pt idx="1">
                  <c:v>9 месяцев 2019 года</c:v>
                </c:pt>
                <c:pt idx="2">
                  <c:v>9 месяцев 2020 года</c:v>
                </c:pt>
                <c:pt idx="3">
                  <c:v>9 месяцев 2021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2249</c:v>
                </c:pt>
                <c:pt idx="1">
                  <c:v>3652</c:v>
                </c:pt>
                <c:pt idx="2">
                  <c:v>4355</c:v>
                </c:pt>
                <c:pt idx="3">
                  <c:v>3064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C-4AAD-8377-8375C34136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15 до 150 кВт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9 месяцев 2018 года</c:v>
                </c:pt>
                <c:pt idx="1">
                  <c:v>9 месяцев 2019 года</c:v>
                </c:pt>
                <c:pt idx="2">
                  <c:v>9 месяцев 2020 года</c:v>
                </c:pt>
                <c:pt idx="3">
                  <c:v>9 месяцев 2021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865</c:v>
                </c:pt>
                <c:pt idx="1">
                  <c:v>978</c:v>
                </c:pt>
                <c:pt idx="2">
                  <c:v>1059</c:v>
                </c:pt>
                <c:pt idx="3">
                  <c:v>1228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1C-4AAD-8377-8375C34136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свыше 150 кВт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1DA117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9 месяцев 2018 года</c:v>
                </c:pt>
                <c:pt idx="1">
                  <c:v>9 месяцев 2019 года</c:v>
                </c:pt>
                <c:pt idx="2">
                  <c:v>9 месяцев 2020 года</c:v>
                </c:pt>
                <c:pt idx="3">
                  <c:v>9 месяцев 2021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799</c:v>
                </c:pt>
                <c:pt idx="1">
                  <c:v>803</c:v>
                </c:pt>
                <c:pt idx="2">
                  <c:v>776</c:v>
                </c:pt>
                <c:pt idx="3">
                  <c:v>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1C-4AAD-8377-8375C3413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614016"/>
        <c:axId val="150615552"/>
      </c:barChart>
      <c:catAx>
        <c:axId val="1506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615552"/>
        <c:crosses val="autoZero"/>
        <c:auto val="1"/>
        <c:lblAlgn val="ctr"/>
        <c:lblOffset val="100"/>
        <c:noMultiLvlLbl val="0"/>
      </c:catAx>
      <c:valAx>
        <c:axId val="15061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614016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13854465787935902"/>
          <c:y val="0.87313840919610974"/>
          <c:w val="0.72291034489311545"/>
          <c:h val="7.2567014159730214E-2"/>
        </c:manualLayout>
      </c:layout>
      <c:overlay val="0"/>
      <c:txPr>
        <a:bodyPr/>
        <a:lstStyle/>
        <a:p>
          <a:pPr>
            <a:defRPr sz="800">
              <a:latin typeface="PF Din Text Cond Pro Light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>
                <a:latin typeface="PF Din Text Cond Pro Medium" panose="02000500000000020004" pitchFamily="2" charset="0"/>
              </a:defRPr>
            </a:pPr>
            <a:r>
              <a:rPr lang="ru-RU" sz="1200" b="0" i="0" baseline="0" dirty="0" smtClean="0">
                <a:effectLst/>
                <a:latin typeface="PF Din Text Cond Pro Medium" panose="02000500000000020004" pitchFamily="2" charset="0"/>
              </a:rPr>
              <a:t>Заключено договоров</a:t>
            </a:r>
            <a:endParaRPr lang="ru-RU" sz="1000" dirty="0">
              <a:effectLst/>
              <a:latin typeface="PF Din Text Cond Pro Medium" panose="02000500000000020004" pitchFamily="2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487097340371766E-2"/>
          <c:y val="0.169852150910033"/>
          <c:w val="0.76939018870961118"/>
          <c:h val="0.580797606823893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15 кВт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725099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9 месяцев 2018 года</c:v>
                </c:pt>
                <c:pt idx="1">
                  <c:v>9 месяцев 2019 года</c:v>
                </c:pt>
                <c:pt idx="2">
                  <c:v>9 месяцев 2020 года</c:v>
                </c:pt>
                <c:pt idx="3">
                  <c:v>9 месяцев 2021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5185</c:v>
                </c:pt>
                <c:pt idx="1">
                  <c:v>3259</c:v>
                </c:pt>
                <c:pt idx="2">
                  <c:v>6151</c:v>
                </c:pt>
                <c:pt idx="3">
                  <c:v>4920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4716-AF3E-3EAE29806E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15 до 150 кВт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618FC5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9 месяцев 2018 года</c:v>
                </c:pt>
                <c:pt idx="1">
                  <c:v>9 месяцев 2019 года</c:v>
                </c:pt>
                <c:pt idx="2">
                  <c:v>9 месяцев 2020 года</c:v>
                </c:pt>
                <c:pt idx="3">
                  <c:v>9 месяцев 2021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1083</c:v>
                </c:pt>
                <c:pt idx="1">
                  <c:v>1189</c:v>
                </c:pt>
                <c:pt idx="2">
                  <c:v>913</c:v>
                </c:pt>
                <c:pt idx="3">
                  <c:v>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4716-AF3E-3EAE29806E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свыше 150 кВт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1DA117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9 месяцев 2018 года</c:v>
                </c:pt>
                <c:pt idx="1">
                  <c:v>9 месяцев 2019 года</c:v>
                </c:pt>
                <c:pt idx="2">
                  <c:v>9 месяцев 2020 года</c:v>
                </c:pt>
                <c:pt idx="3">
                  <c:v>9 месяцев 2021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203</c:v>
                </c:pt>
                <c:pt idx="1">
                  <c:v>173</c:v>
                </c:pt>
                <c:pt idx="2">
                  <c:v>191</c:v>
                </c:pt>
                <c:pt idx="3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5-4716-AF3E-3EAE29806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368640"/>
        <c:axId val="150370176"/>
      </c:barChart>
      <c:catAx>
        <c:axId val="15036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370176"/>
        <c:crosses val="autoZero"/>
        <c:auto val="1"/>
        <c:lblAlgn val="ctr"/>
        <c:lblOffset val="100"/>
        <c:noMultiLvlLbl val="0"/>
      </c:catAx>
      <c:valAx>
        <c:axId val="15037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368640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13076287478812079"/>
          <c:y val="0.8496684853034332"/>
          <c:w val="0.72977264349892224"/>
          <c:h val="7.198786598763697E-2"/>
        </c:manualLayout>
      </c:layout>
      <c:overlay val="0"/>
      <c:txPr>
        <a:bodyPr/>
        <a:lstStyle/>
        <a:p>
          <a:pPr>
            <a:defRPr sz="800">
              <a:latin typeface="PF Din Text Cond Pro Light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>
                <a:latin typeface="PF Din Text Cond Pro Medium" panose="02000500000000020004" pitchFamily="2" charset="0"/>
              </a:defRPr>
            </a:pPr>
            <a:r>
              <a:rPr lang="ru-RU" sz="1200" b="0" i="0" baseline="0" dirty="0" smtClean="0">
                <a:effectLst/>
                <a:latin typeface="PF Din Text Cond Pro Medium" panose="02000500000000020004" pitchFamily="2" charset="0"/>
              </a:rPr>
              <a:t>Исполнено договоров</a:t>
            </a:r>
            <a:endParaRPr lang="ru-RU" sz="1000" dirty="0">
              <a:effectLst/>
              <a:latin typeface="PF Din Text Cond Pro Medium" panose="02000500000000020004" pitchFamily="2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487097340371766E-2"/>
          <c:y val="0.17008912679204644"/>
          <c:w val="0.76939018870961118"/>
          <c:h val="0.580560323303548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15 кВт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725099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9 месяцев 2018 года</c:v>
                </c:pt>
                <c:pt idx="1">
                  <c:v>9 месяцев 2019 года</c:v>
                </c:pt>
                <c:pt idx="2">
                  <c:v>9 месяцев 2020 года</c:v>
                </c:pt>
                <c:pt idx="3">
                  <c:v>9 месяцев 2021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3304</c:v>
                </c:pt>
                <c:pt idx="1">
                  <c:v>3480</c:v>
                </c:pt>
                <c:pt idx="2">
                  <c:v>4318</c:v>
                </c:pt>
                <c:pt idx="3">
                  <c:v>5865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B-43CD-AD26-6453FB5DE1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15 до 150 кВт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618FC5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9 месяцев 2018 года</c:v>
                </c:pt>
                <c:pt idx="1">
                  <c:v>9 месяцев 2019 года</c:v>
                </c:pt>
                <c:pt idx="2">
                  <c:v>9 месяцев 2020 года</c:v>
                </c:pt>
                <c:pt idx="3">
                  <c:v>9 месяцев 2021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941</c:v>
                </c:pt>
                <c:pt idx="1">
                  <c:v>983</c:v>
                </c:pt>
                <c:pt idx="2">
                  <c:v>785</c:v>
                </c:pt>
                <c:pt idx="3">
                  <c:v>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6B-43CD-AD26-6453FB5DE1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свыше 150 кВт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1DA117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9 месяцев 2018 года</c:v>
                </c:pt>
                <c:pt idx="1">
                  <c:v>9 месяцев 2019 года</c:v>
                </c:pt>
                <c:pt idx="2">
                  <c:v>9 месяцев 2020 года</c:v>
                </c:pt>
                <c:pt idx="3">
                  <c:v>9 месяцев 2021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169</c:v>
                </c:pt>
                <c:pt idx="1">
                  <c:v>181</c:v>
                </c:pt>
                <c:pt idx="2">
                  <c:v>156</c:v>
                </c:pt>
                <c:pt idx="3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6B-43CD-AD26-6453FB5DE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416384"/>
        <c:axId val="150430464"/>
      </c:barChart>
      <c:catAx>
        <c:axId val="15041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430464"/>
        <c:crosses val="autoZero"/>
        <c:auto val="1"/>
        <c:lblAlgn val="ctr"/>
        <c:lblOffset val="100"/>
        <c:noMultiLvlLbl val="0"/>
      </c:catAx>
      <c:valAx>
        <c:axId val="15043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PF Din Text Cond Pro Light" panose="02000000000000000000" pitchFamily="2" charset="0"/>
              </a:defRPr>
            </a:pPr>
            <a:endParaRPr lang="ru-RU"/>
          </a:p>
        </c:txPr>
        <c:crossAx val="150416384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1228322404974464"/>
          <c:y val="0.85794371762945298"/>
          <c:w val="0.73676621796931385"/>
          <c:h val="7.276528747189194E-2"/>
        </c:manualLayout>
      </c:layout>
      <c:overlay val="0"/>
      <c:txPr>
        <a:bodyPr/>
        <a:lstStyle/>
        <a:p>
          <a:pPr>
            <a:defRPr sz="800">
              <a:latin typeface="PF Din Text Cond Pro Light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8467825896762915"/>
          <c:y val="5.0925925925925923E-2"/>
          <c:w val="0.36576618547681533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Лист1!$B$4:$B$17</c:f>
              <c:strCache>
                <c:ptCount val="14"/>
                <c:pt idx="0">
                  <c:v>Пожарное депо</c:v>
                </c:pt>
                <c:pt idx="1">
                  <c:v>Поисково-спасательная служба</c:v>
                </c:pt>
                <c:pt idx="2">
                  <c:v>Суд</c:v>
                </c:pt>
                <c:pt idx="3">
                  <c:v>Центр соц.обслуживания</c:v>
                </c:pt>
                <c:pt idx="4">
                  <c:v>Храмы и религ.объекты</c:v>
                </c:pt>
                <c:pt idx="5">
                  <c:v>Объект культуры</c:v>
                </c:pt>
                <c:pt idx="6">
                  <c:v>Школы</c:v>
                </c:pt>
                <c:pt idx="7">
                  <c:v>Мед.учреждения</c:v>
                </c:pt>
                <c:pt idx="8">
                  <c:v>Спортивные объекты</c:v>
                </c:pt>
                <c:pt idx="9">
                  <c:v>ДОУ</c:v>
                </c:pt>
                <c:pt idx="10">
                  <c:v>Прочее</c:v>
                </c:pt>
                <c:pt idx="11">
                  <c:v>Админ, произв и пр. здания</c:v>
                </c:pt>
                <c:pt idx="12">
                  <c:v>Энерго и водоснабжение</c:v>
                </c:pt>
                <c:pt idx="13">
                  <c:v>Дорожн/транспорт. инфрастр.</c:v>
                </c:pt>
              </c:strCache>
            </c:strRef>
          </c:cat>
          <c:val>
            <c:numRef>
              <c:f>Лист1!$C$4:$C$17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  <c:pt idx="7">
                  <c:v>13</c:v>
                </c:pt>
                <c:pt idx="8">
                  <c:v>14</c:v>
                </c:pt>
                <c:pt idx="9">
                  <c:v>18</c:v>
                </c:pt>
                <c:pt idx="10">
                  <c:v>17</c:v>
                </c:pt>
                <c:pt idx="11">
                  <c:v>36</c:v>
                </c:pt>
                <c:pt idx="12">
                  <c:v>94</c:v>
                </c:pt>
                <c:pt idx="13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FD-4FF2-ADDB-E265A2BBF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8242240"/>
        <c:axId val="638243224"/>
      </c:barChart>
      <c:catAx>
        <c:axId val="63824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8243224"/>
        <c:crosses val="autoZero"/>
        <c:auto val="1"/>
        <c:lblAlgn val="ctr"/>
        <c:lblOffset val="100"/>
        <c:noMultiLvlLbl val="0"/>
      </c:catAx>
      <c:valAx>
        <c:axId val="638243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824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24446313081974"/>
          <c:y val="2.3722858506323073E-2"/>
          <c:w val="0.23571271346779279"/>
          <c:h val="0.896603876896340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ГРАФИК!$C$2</c:f>
              <c:strCache>
                <c:ptCount val="1"/>
                <c:pt idx="0">
                  <c:v>Сумма по полю Количество по полю ключ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ГРАФИК!$B$3:$B$24</c:f>
              <c:strCache>
                <c:ptCount val="22"/>
                <c:pt idx="0">
                  <c:v>научно-исслед. объект</c:v>
                </c:pt>
                <c:pt idx="1">
                  <c:v>религиозный объект</c:v>
                </c:pt>
                <c:pt idx="2">
                  <c:v>станция по перегрузке мусора</c:v>
                </c:pt>
                <c:pt idx="3">
                  <c:v>дом социального значения</c:v>
                </c:pt>
                <c:pt idx="4">
                  <c:v>музей,дом культуры и пр.</c:v>
                </c:pt>
                <c:pt idx="5">
                  <c:v>центр бытовых услуг и пр.</c:v>
                </c:pt>
                <c:pt idx="6">
                  <c:v>библиотека</c:v>
                </c:pt>
                <c:pt idx="7">
                  <c:v>пожарное депо и пр.</c:v>
                </c:pt>
                <c:pt idx="8">
                  <c:v>электрообеспечение и связь</c:v>
                </c:pt>
                <c:pt idx="9">
                  <c:v>дошкольные ОУ</c:v>
                </c:pt>
                <c:pt idx="10">
                  <c:v>школы/уч.центр и пр</c:v>
                </c:pt>
                <c:pt idx="11">
                  <c:v>медучреждения и пр.</c:v>
                </c:pt>
                <c:pt idx="12">
                  <c:v>тепловые объекты</c:v>
                </c:pt>
                <c:pt idx="13">
                  <c:v>дор.-трансп. инфр.</c:v>
                </c:pt>
                <c:pt idx="14">
                  <c:v>водотведение и т.п.</c:v>
                </c:pt>
                <c:pt idx="15">
                  <c:v>газораспределит.объекты</c:v>
                </c:pt>
                <c:pt idx="16">
                  <c:v>прочее</c:v>
                </c:pt>
                <c:pt idx="17">
                  <c:v>спортивный центр и пр.</c:v>
                </c:pt>
                <c:pt idx="18">
                  <c:v>административные здание</c:v>
                </c:pt>
                <c:pt idx="19">
                  <c:v>жилые объекты</c:v>
                </c:pt>
                <c:pt idx="20">
                  <c:v>светофоры</c:v>
                </c:pt>
                <c:pt idx="21">
                  <c:v>обеспечение безопасности</c:v>
                </c:pt>
              </c:strCache>
            </c:strRef>
          </c:cat>
          <c:val>
            <c:numRef>
              <c:f>ГРАФИК!$C$3:$C$24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7</c:v>
                </c:pt>
                <c:pt idx="9">
                  <c:v>10</c:v>
                </c:pt>
                <c:pt idx="10">
                  <c:v>10</c:v>
                </c:pt>
                <c:pt idx="11">
                  <c:v>11</c:v>
                </c:pt>
                <c:pt idx="12">
                  <c:v>13</c:v>
                </c:pt>
                <c:pt idx="13">
                  <c:v>14</c:v>
                </c:pt>
                <c:pt idx="14">
                  <c:v>16</c:v>
                </c:pt>
                <c:pt idx="15">
                  <c:v>17</c:v>
                </c:pt>
                <c:pt idx="16">
                  <c:v>23</c:v>
                </c:pt>
                <c:pt idx="17">
                  <c:v>29</c:v>
                </c:pt>
                <c:pt idx="18">
                  <c:v>36</c:v>
                </c:pt>
                <c:pt idx="19">
                  <c:v>44</c:v>
                </c:pt>
                <c:pt idx="20">
                  <c:v>44</c:v>
                </c:pt>
                <c:pt idx="2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E-4FE9-AA5F-40BD0E374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5152640"/>
        <c:axId val="545152968"/>
      </c:barChart>
      <c:catAx>
        <c:axId val="54515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152968"/>
        <c:crosses val="autoZero"/>
        <c:auto val="1"/>
        <c:lblAlgn val="ctr"/>
        <c:lblOffset val="100"/>
        <c:noMultiLvlLbl val="0"/>
      </c:catAx>
      <c:valAx>
        <c:axId val="545152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515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9501853455404"/>
          <c:y val="6.752301738107204E-2"/>
          <c:w val="0.94723000000000002"/>
          <c:h val="0.6476052918469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8613654274622742E-3"/>
                  <c:y val="6.38917522790993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92-4944-956E-6377398383A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МВА</c:v>
                </c:pt>
                <c:pt idx="1">
                  <c:v>км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660</c:v>
                </c:pt>
                <c:pt idx="1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2-4944-956E-6377398383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9637738407069696E-3"/>
                  <c:y val="4.09808334637621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92-4944-956E-6377398383A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МВА</c:v>
                </c:pt>
                <c:pt idx="1">
                  <c:v>км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814</c:v>
                </c:pt>
                <c:pt idx="1">
                  <c:v>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92-4944-956E-637739838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80483456"/>
        <c:axId val="80484992"/>
      </c:barChart>
      <c:catAx>
        <c:axId val="80483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484992"/>
        <c:crosses val="autoZero"/>
        <c:auto val="1"/>
        <c:lblAlgn val="ctr"/>
        <c:lblOffset val="100"/>
        <c:noMultiLvlLbl val="1"/>
      </c:catAx>
      <c:valAx>
        <c:axId val="8048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48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76982105086536"/>
          <c:y val="0.81751500044767256"/>
          <c:w val="0.28246007962508812"/>
          <c:h val="0.16512487330183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</a:rPr>
              <a:t>Источники финансирования за 202</a:t>
            </a:r>
            <a:r>
              <a:rPr lang="en-US" sz="1400" b="0" i="0" baseline="0" dirty="0" smtClean="0">
                <a:solidFill>
                  <a:schemeClr val="tx1"/>
                </a:solidFill>
                <a:effectLst/>
              </a:rPr>
              <a:t>0</a:t>
            </a:r>
            <a:r>
              <a:rPr lang="ru-RU" sz="1400" b="0" i="0" baseline="0" dirty="0" smtClean="0">
                <a:solidFill>
                  <a:schemeClr val="tx1"/>
                </a:solidFill>
                <a:effectLst/>
              </a:rPr>
              <a:t> год, </a:t>
            </a:r>
            <a:endParaRPr lang="ru-RU" sz="1400" dirty="0" smtClean="0">
              <a:solidFill>
                <a:schemeClr val="tx1"/>
              </a:solidFill>
              <a:effectLst/>
            </a:endParaRPr>
          </a:p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</a:rPr>
              <a:t>млн руб. с НДС</a:t>
            </a:r>
            <a:endParaRPr lang="ru-RU" sz="14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73400430255224E-2"/>
          <c:y val="0.20857550915395365"/>
          <c:w val="0.9162557466066672"/>
          <c:h val="0.5009545722989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852269857986527E-3"/>
                  <c:y val="1.36874411615083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6E-45A3-A3EB-524EFDF88669}"/>
                </c:ext>
              </c:extLst>
            </c:dLbl>
            <c:dLbl>
              <c:idx val="1"/>
              <c:layout>
                <c:manualLayout>
                  <c:x val="-1.2785539898688944E-4"/>
                  <c:y val="8.1018044778650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6E-45A3-A3EB-524EFDF88669}"/>
                </c:ext>
              </c:extLst>
            </c:dLbl>
            <c:dLbl>
              <c:idx val="2"/>
              <c:layout>
                <c:manualLayout>
                  <c:x val="4.6630493765155573E-3"/>
                  <c:y val="1.1851387857489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6E-45A3-A3EB-524EFDF88669}"/>
                </c:ext>
              </c:extLst>
            </c:dLbl>
            <c:dLbl>
              <c:idx val="5"/>
              <c:layout>
                <c:manualLayout>
                  <c:x val="-1.1037882790499219E-16"/>
                  <c:y val="2.02777897528504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6E-45A3-A3EB-524EFDF8866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Тарифный источник</c:v>
                </c:pt>
                <c:pt idx="1">
                  <c:v>Плата за ТП 
(авансы + имущество)</c:v>
                </c:pt>
                <c:pt idx="2">
                  <c:v>Возврат НДС</c:v>
                </c:pt>
                <c:pt idx="3">
                  <c:v>Прочие собственные средства</c:v>
                </c:pt>
                <c:pt idx="4">
                  <c:v>Привлеченные средства (кредиты)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16672</c:v>
                </c:pt>
                <c:pt idx="1">
                  <c:v>2081</c:v>
                </c:pt>
                <c:pt idx="2">
                  <c:v>416</c:v>
                </c:pt>
                <c:pt idx="3" formatCode="General">
                  <c:v>79</c:v>
                </c:pt>
                <c:pt idx="4">
                  <c:v>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6E-45A3-A3EB-524EFDF8866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36597083593588E-4"/>
                  <c:y val="5.8852614979241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6E-45A3-A3EB-524EFDF88669}"/>
                </c:ext>
              </c:extLst>
            </c:dLbl>
            <c:dLbl>
              <c:idx val="1"/>
              <c:layout>
                <c:manualLayout>
                  <c:x val="-2.5785702415066828E-3"/>
                  <c:y val="9.35312743028552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6E-45A3-A3EB-524EFDF88669}"/>
                </c:ext>
              </c:extLst>
            </c:dLbl>
            <c:dLbl>
              <c:idx val="2"/>
              <c:layout>
                <c:manualLayout>
                  <c:x val="2.9151949140637265E-3"/>
                  <c:y val="2.11339821891134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6E-45A3-A3EB-524EFDF88669}"/>
                </c:ext>
              </c:extLst>
            </c:dLbl>
            <c:dLbl>
              <c:idx val="3"/>
              <c:layout>
                <c:manualLayout>
                  <c:x val="-3.01036644574448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6E-45A3-A3EB-524EFDF8866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Тарифный источник</c:v>
                </c:pt>
                <c:pt idx="1">
                  <c:v>Плата за ТП 
(авансы + имущество)</c:v>
                </c:pt>
                <c:pt idx="2">
                  <c:v>Возврат НДС</c:v>
                </c:pt>
                <c:pt idx="3">
                  <c:v>Прочие собственные средства</c:v>
                </c:pt>
                <c:pt idx="4">
                  <c:v>Привлеченные средства (кредиты)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15509</c:v>
                </c:pt>
                <c:pt idx="1">
                  <c:v>4391</c:v>
                </c:pt>
                <c:pt idx="2">
                  <c:v>3879</c:v>
                </c:pt>
                <c:pt idx="3" formatCode="General">
                  <c:v>596</c:v>
                </c:pt>
                <c:pt idx="4">
                  <c:v>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C6E-45A3-A3EB-524EFDF88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90895104"/>
        <c:axId val="90896640"/>
      </c:barChart>
      <c:catAx>
        <c:axId val="9089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96640"/>
        <c:crosses val="autoZero"/>
        <c:auto val="1"/>
        <c:lblAlgn val="ctr"/>
        <c:lblOffset val="100"/>
        <c:noMultiLvlLbl val="1"/>
      </c:catAx>
      <c:valAx>
        <c:axId val="9089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95104"/>
        <c:crosses val="autoZero"/>
        <c:crossBetween val="between"/>
        <c:minorUnit val="2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55796422641463"/>
          <c:y val="0.86631419974577528"/>
          <c:w val="0.31441535305850266"/>
          <c:h val="0.1244540016261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4676576471955"/>
          <c:y val="4.9879877655127157E-2"/>
          <c:w val="0.4169521542213448"/>
          <c:h val="0.8685397386488541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solidFill>
              <a:srgbClr val="618FC5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79C-4AA5-A415-56869500518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79C-4AA5-A415-56869500518D}"/>
              </c:ext>
            </c:extLst>
          </c:dPt>
          <c:dPt>
            <c:idx val="2"/>
            <c:bubble3D val="0"/>
            <c:spPr>
              <a:solidFill>
                <a:srgbClr val="DADAD9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79C-4AA5-A415-56869500518D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</a:schemeClr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79C-4AA5-A415-56869500518D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D79C-4AA5-A415-56869500518D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D79C-4AA5-A415-56869500518D}"/>
              </c:ext>
            </c:extLst>
          </c:dPt>
          <c:dLbls>
            <c:dLbl>
              <c:idx val="0"/>
              <c:layout>
                <c:manualLayout>
                  <c:x val="5.050987608601578E-2"/>
                  <c:y val="5.336399743620983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>
                        <a:latin typeface="PFDinTextCondPro-Light" panose="02000000000000000000" pitchFamily="2" charset="0"/>
                      </a:defRPr>
                    </a:pPr>
                    <a:r>
                      <a:rPr lang="en-US" dirty="0" smtClean="0"/>
                      <a:t>39,0%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17703097433507"/>
                      <c:h val="6.7478126405603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79C-4AA5-A415-56869500518D}"/>
                </c:ext>
              </c:extLst>
            </c:dLbl>
            <c:dLbl>
              <c:idx val="1"/>
              <c:layout>
                <c:manualLayout>
                  <c:x val="-2.6599324672947032E-2"/>
                  <c:y val="-2.306403459834208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latin typeface="PFDinTextCondPro-Light" panose="02000000000000000000" pitchFamily="2" charset="0"/>
                      </a:defRPr>
                    </a:pPr>
                    <a:r>
                      <a:rPr lang="en-US" dirty="0" smtClean="0"/>
                      <a:t>29,8%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30979952398389"/>
                      <c:h val="9.33929881743804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79C-4AA5-A415-56869500518D}"/>
                </c:ext>
              </c:extLst>
            </c:dLbl>
            <c:dLbl>
              <c:idx val="2"/>
              <c:layout>
                <c:manualLayout>
                  <c:x val="1.6853013311967369E-2"/>
                  <c:y val="-2.22096646989382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26869736360307"/>
                      <c:h val="6.7478126405603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79C-4AA5-A415-56869500518D}"/>
                </c:ext>
              </c:extLst>
            </c:dLbl>
            <c:dLbl>
              <c:idx val="3"/>
              <c:layout>
                <c:manualLayout>
                  <c:x val="-1.1489664382766229E-2"/>
                  <c:y val="-5.66746443927027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9C-4AA5-A415-56869500518D}"/>
                </c:ext>
              </c:extLst>
            </c:dLbl>
            <c:dLbl>
              <c:idx val="4"/>
              <c:layout>
                <c:manualLayout>
                  <c:x val="-1.6650941629772653E-2"/>
                  <c:y val="2.93858720993612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9C-4AA5-A415-56869500518D}"/>
                </c:ext>
              </c:extLst>
            </c:dLbl>
            <c:dLbl>
              <c:idx val="5"/>
              <c:layout>
                <c:manualLayout>
                  <c:x val="7.1291630604840048E-2"/>
                  <c:y val="-3.6453089754946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37780866149598"/>
                      <c:h val="0.111367917628927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79C-4AA5-A415-568695005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PFDinTextCondPro-Light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Технологическое присоединение</c:v>
                </c:pt>
                <c:pt idx="1">
                  <c:v>Реконструкция, модернизация, техническое перевооружение</c:v>
                </c:pt>
                <c:pt idx="2">
                  <c:v>СиПР</c:v>
                </c:pt>
                <c:pt idx="3">
                  <c:v>Прочее новое строительство объектов электросетевого хозяйства</c:v>
                </c:pt>
                <c:pt idx="4">
                  <c:v>Покупка земельных участков для целей реализации инвестиционных проектов</c:v>
                </c:pt>
                <c:pt idx="5">
                  <c:v>Прочие</c:v>
                </c:pt>
              </c:strCache>
            </c:strRef>
          </c:cat>
          <c:val>
            <c:numRef>
              <c:f>Sheet1!$B$2:$G$2</c:f>
              <c:numCache>
                <c:formatCode>0.0%</c:formatCode>
                <c:ptCount val="6"/>
                <c:pt idx="0" formatCode="0%">
                  <c:v>0.39093061274292923</c:v>
                </c:pt>
                <c:pt idx="1">
                  <c:v>0.29862724808149527</c:v>
                </c:pt>
                <c:pt idx="2">
                  <c:v>0.20268715643263865</c:v>
                </c:pt>
                <c:pt idx="3">
                  <c:v>2.962803361089522E-4</c:v>
                </c:pt>
                <c:pt idx="4">
                  <c:v>7.1188532789605459E-4</c:v>
                </c:pt>
                <c:pt idx="5">
                  <c:v>0.10674681707893183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9C-4AA5-A415-56869500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7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3901308403979407"/>
          <c:y val="1.1190623083960951E-2"/>
          <c:w val="0.34255119420895752"/>
          <c:h val="0.89177781682809953"/>
        </c:manualLayout>
      </c:layout>
      <c:overlay val="0"/>
      <c:txPr>
        <a:bodyPr/>
        <a:lstStyle/>
        <a:p>
          <a:pPr>
            <a:defRPr sz="800">
              <a:latin typeface="PF Din Text Cond Pro Medium" panose="02000500000000020004" pitchFamily="2" charset="0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69699999999998E-2"/>
          <c:y val="6.7522799999999994E-2"/>
          <c:w val="0.94723000000000002"/>
          <c:h val="0.64121611661904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91803069939303E-2"/>
                  <c:y val="-5.198237381971201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CD-48AB-B76A-3CCC47464F68}"/>
                </c:ext>
              </c:extLst>
            </c:dLbl>
            <c:dLbl>
              <c:idx val="1"/>
              <c:layout>
                <c:manualLayout>
                  <c:x val="-2.5140126577471177E-2"/>
                  <c:y val="6.3891535658089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CD-48AB-B76A-3CCC47464F68}"/>
                </c:ext>
              </c:extLst>
            </c:dLbl>
            <c:dLbl>
              <c:idx val="2"/>
              <c:layout>
                <c:manualLayout>
                  <c:x val="-1.7732239277440571E-2"/>
                  <c:y val="-6.05154477719755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CD-48AB-B76A-3CCC47464F6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Освоение</c:v>
                </c:pt>
                <c:pt idx="1">
                  <c:v>Финансирование</c:v>
                </c:pt>
                <c:pt idx="2">
                  <c:v>Ввод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13058</c:v>
                </c:pt>
                <c:pt idx="1">
                  <c:v>11968</c:v>
                </c:pt>
                <c:pt idx="2">
                  <c:v>5063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CD-48AB-B76A-3CCC47464F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6570568168871236E-3"/>
                  <c:y val="1.2778322930705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CD-48AB-B76A-3CCC47464F6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Освоение</c:v>
                </c:pt>
                <c:pt idx="1">
                  <c:v>Финансирование</c:v>
                </c:pt>
                <c:pt idx="2">
                  <c:v>Ввод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17341</c:v>
                </c:pt>
                <c:pt idx="1">
                  <c:v>16661</c:v>
                </c:pt>
                <c:pt idx="2">
                  <c:v>12822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CD-48AB-B76A-3CCC47464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538944"/>
        <c:axId val="5540480"/>
      </c:barChart>
      <c:catAx>
        <c:axId val="553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0480"/>
        <c:crosses val="autoZero"/>
        <c:auto val="1"/>
        <c:lblAlgn val="ctr"/>
        <c:lblOffset val="100"/>
        <c:noMultiLvlLbl val="1"/>
      </c:catAx>
      <c:valAx>
        <c:axId val="554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35715305386728E-2"/>
          <c:y val="6.7523111976527203E-2"/>
          <c:w val="0.94723000000000002"/>
          <c:h val="0.6476052918469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8613654274622742E-3"/>
                  <c:y val="6.38917522790993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BA8-4A1E-81C4-672A664523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МВА</c:v>
                </c:pt>
                <c:pt idx="1">
                  <c:v>км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69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8-4A1E-81C4-672A664523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5702955622940952E-3"/>
                  <c:y val="7.8002769098302991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A8-4A1E-81C4-672A664523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МВА</c:v>
                </c:pt>
                <c:pt idx="1">
                  <c:v>км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488</c:v>
                </c:pt>
                <c:pt idx="1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A8-4A1E-81C4-672A66452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715456"/>
        <c:axId val="5716992"/>
      </c:barChart>
      <c:catAx>
        <c:axId val="571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16992"/>
        <c:crosses val="autoZero"/>
        <c:auto val="1"/>
        <c:lblAlgn val="ctr"/>
        <c:lblOffset val="100"/>
        <c:noMultiLvlLbl val="1"/>
      </c:catAx>
      <c:valAx>
        <c:axId val="571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1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76982105086536"/>
          <c:y val="0.84208888848219765"/>
          <c:w val="0.28246007962508812"/>
          <c:h val="0.1579111115178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</a:rPr>
              <a:t>Источники финансирования за 9 месяцев 2021 года, </a:t>
            </a:r>
            <a:endParaRPr lang="ru-RU" sz="1400" dirty="0" smtClean="0">
              <a:solidFill>
                <a:schemeClr val="tx1"/>
              </a:solidFill>
              <a:effectLst/>
            </a:endParaRPr>
          </a:p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</a:rPr>
              <a:t>млн руб. с НДС</a:t>
            </a:r>
            <a:endParaRPr lang="ru-RU" sz="14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73400430255224E-2"/>
          <c:y val="0.20857550915395365"/>
          <c:w val="0.91188295423557175"/>
          <c:h val="0.52880235529385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875653852969639E-3"/>
                  <c:y val="9.04614399569634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1-404D-BF62-848522523B9A}"/>
                </c:ext>
              </c:extLst>
            </c:dLbl>
            <c:dLbl>
              <c:idx val="1"/>
              <c:layout>
                <c:manualLayout>
                  <c:x val="-4.5006477700824795E-3"/>
                  <c:y val="1.27431016436769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1-404D-BF62-848522523B9A}"/>
                </c:ext>
              </c:extLst>
            </c:dLbl>
            <c:dLbl>
              <c:idx val="2"/>
              <c:layout>
                <c:manualLayout>
                  <c:x val="-4.0825353656756764E-3"/>
                  <c:y val="1.6492685023301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51-404D-BF62-848522523B9A}"/>
                </c:ext>
              </c:extLst>
            </c:dLbl>
            <c:dLbl>
              <c:idx val="5"/>
              <c:layout>
                <c:manualLayout>
                  <c:x val="-1.1037882790499219E-16"/>
                  <c:y val="2.02777897528504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1-404D-BF62-848522523B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Тарифный источник</c:v>
                </c:pt>
                <c:pt idx="1">
                  <c:v>Плата за ТП 
(авансы + имущество)</c:v>
                </c:pt>
                <c:pt idx="2">
                  <c:v>Возврат НДС</c:v>
                </c:pt>
                <c:pt idx="3">
                  <c:v>Прочие собственные средства</c:v>
                </c:pt>
                <c:pt idx="4">
                  <c:v>Привлеченные средства (кредиты)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8977</c:v>
                </c:pt>
                <c:pt idx="1">
                  <c:v>1207</c:v>
                </c:pt>
                <c:pt idx="2">
                  <c:v>1651</c:v>
                </c:pt>
                <c:pt idx="3" formatCode="General">
                  <c:v>47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1-404D-BF62-848522523B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36597083593588E-4"/>
                  <c:y val="5.8852614979241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1-404D-BF62-848522523B9A}"/>
                </c:ext>
              </c:extLst>
            </c:dLbl>
            <c:dLbl>
              <c:idx val="1"/>
              <c:layout>
                <c:manualLayout>
                  <c:x val="-1.1209727844748195E-3"/>
                  <c:y val="7.053309866155221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51-404D-BF62-848522523B9A}"/>
                </c:ext>
              </c:extLst>
            </c:dLbl>
            <c:dLbl>
              <c:idx val="2"/>
              <c:layout>
                <c:manualLayout>
                  <c:x val="0"/>
                  <c:y val="3.04166846292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1-404D-BF62-848522523B9A}"/>
                </c:ext>
              </c:extLst>
            </c:dLbl>
            <c:dLbl>
              <c:idx val="3"/>
              <c:layout>
                <c:manualLayout>
                  <c:x val="-3.01036644574448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51-404D-BF62-848522523B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Тарифный источник</c:v>
                </c:pt>
                <c:pt idx="1">
                  <c:v>Плата за ТП 
(авансы + имущество)</c:v>
                </c:pt>
                <c:pt idx="2">
                  <c:v>Возврат НДС</c:v>
                </c:pt>
                <c:pt idx="3">
                  <c:v>Прочие собственные средства</c:v>
                </c:pt>
                <c:pt idx="4">
                  <c:v>Привлеченные средства (кредиты)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8618</c:v>
                </c:pt>
                <c:pt idx="1">
                  <c:v>4975</c:v>
                </c:pt>
                <c:pt idx="2">
                  <c:v>2559</c:v>
                </c:pt>
                <c:pt idx="3" formatCode="General">
                  <c:v>492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51-404D-BF62-848522523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90895104"/>
        <c:axId val="90896640"/>
      </c:barChart>
      <c:catAx>
        <c:axId val="9089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96640"/>
        <c:crosses val="autoZero"/>
        <c:auto val="1"/>
        <c:lblAlgn val="ctr"/>
        <c:lblOffset val="100"/>
        <c:noMultiLvlLbl val="1"/>
      </c:catAx>
      <c:valAx>
        <c:axId val="9089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95104"/>
        <c:crosses val="autoZero"/>
        <c:crossBetween val="between"/>
        <c:minorUnit val="2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55796422641463"/>
          <c:y val="0.86631419974577528"/>
          <c:w val="0.31441535305850266"/>
          <c:h val="0.1244540016261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8251583580804"/>
          <c:y val="8.7160349186790692E-2"/>
          <c:w val="0.48538624363509242"/>
          <c:h val="0.6377770525497166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solidFill>
              <a:srgbClr val="618FC5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E90-4A26-AD91-6AF98024409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E90-4A26-AD91-6AF98024409B}"/>
              </c:ext>
            </c:extLst>
          </c:dPt>
          <c:dPt>
            <c:idx val="2"/>
            <c:bubble3D val="0"/>
            <c:spPr>
              <a:solidFill>
                <a:srgbClr val="DADAD9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E90-4A26-AD91-6AF98024409B}"/>
              </c:ext>
            </c:extLst>
          </c:dPt>
          <c:dPt>
            <c:idx val="3"/>
            <c:bubble3D val="0"/>
            <c:spPr>
              <a:solidFill>
                <a:srgbClr val="1EA117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E90-4A26-AD91-6AF98024409B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E90-4A26-AD91-6AF98024409B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FE90-4A26-AD91-6AF98024409B}"/>
              </c:ext>
            </c:extLst>
          </c:dPt>
          <c:dLbls>
            <c:dLbl>
              <c:idx val="0"/>
              <c:layout>
                <c:manualLayout>
                  <c:x val="-4.8503283932161897E-3"/>
                  <c:y val="2.8958061898846255E-2"/>
                </c:manualLayout>
              </c:layout>
              <c:tx>
                <c:rich>
                  <a:bodyPr/>
                  <a:lstStyle/>
                  <a:p>
                    <a:fld id="{F7B17476-A8DD-4B55-857F-F8CCBD0F333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E90-4A26-AD91-6AF98024409B}"/>
                </c:ext>
              </c:extLst>
            </c:dLbl>
            <c:dLbl>
              <c:idx val="1"/>
              <c:layout>
                <c:manualLayout>
                  <c:x val="-1.6918984791622096E-2"/>
                  <c:y val="-1.3019597149138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0-4A26-AD91-6AF98024409B}"/>
                </c:ext>
              </c:extLst>
            </c:dLbl>
            <c:dLbl>
              <c:idx val="2"/>
              <c:layout>
                <c:manualLayout>
                  <c:x val="3.2422135628462537E-2"/>
                  <c:y val="-1.237783343938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90-4A26-AD91-6AF98024409B}"/>
                </c:ext>
              </c:extLst>
            </c:dLbl>
            <c:dLbl>
              <c:idx val="3"/>
              <c:layout>
                <c:manualLayout>
                  <c:x val="-1.9962323257979857E-2"/>
                  <c:y val="-9.7368382476297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90-4A26-AD91-6AF98024409B}"/>
                </c:ext>
              </c:extLst>
            </c:dLbl>
            <c:dLbl>
              <c:idx val="4"/>
              <c:layout>
                <c:manualLayout>
                  <c:x val="1.2727066780192102E-7"/>
                  <c:y val="-0.107191041273191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latin typeface="PFDinTextCondPro-Light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72043010752688"/>
                      <c:h val="0.175137129581821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E90-4A26-AD91-6AF98024409B}"/>
                </c:ext>
              </c:extLst>
            </c:dLbl>
            <c:dLbl>
              <c:idx val="5"/>
              <c:layout>
                <c:manualLayout>
                  <c:x val="5.6008382016764037E-2"/>
                  <c:y val="-4.243076740987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90-4A26-AD91-6AF980244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PFDinTextCondPro-Light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Технологическое присоединение</c:v>
                </c:pt>
                <c:pt idx="1">
                  <c:v>Реконструкция, модернизация, техническое перевооружение</c:v>
                </c:pt>
                <c:pt idx="2">
                  <c:v>СиПР</c:v>
                </c:pt>
                <c:pt idx="3">
                  <c:v>Новое строительство объектов электросетевого хозяйства</c:v>
                </c:pt>
                <c:pt idx="4">
                  <c:v>Прочие</c:v>
                </c:pt>
              </c:strCache>
            </c:strRef>
          </c:cat>
          <c:val>
            <c:numRef>
              <c:f>Sheet1!$B$2:$F$2</c:f>
              <c:numCache>
                <c:formatCode>0.0%</c:formatCode>
                <c:ptCount val="5"/>
                <c:pt idx="0">
                  <c:v>0.33650347784476003</c:v>
                </c:pt>
                <c:pt idx="1">
                  <c:v>0.26199138166265912</c:v>
                </c:pt>
                <c:pt idx="2">
                  <c:v>0.12349280328919536</c:v>
                </c:pt>
                <c:pt idx="3">
                  <c:v>5.5520375104689361E-4</c:v>
                </c:pt>
                <c:pt idx="4">
                  <c:v>0.27745713345233847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E90-4A26-AD91-6AF980244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7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5659977926443847"/>
          <c:y val="0.14609383679591159"/>
          <c:w val="0.34340022073556148"/>
          <c:h val="0.7078119792245306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69699999999998E-2"/>
          <c:y val="6.7522799999999994E-2"/>
          <c:w val="0.94723000000000002"/>
          <c:h val="0.64121611661904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278547508997398E-2"/>
                  <c:y val="3.378027754873059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09332240171032"/>
                      <c:h val="0.10161891335730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9CD-48AB-B76A-3CCC47464F68}"/>
                </c:ext>
              </c:extLst>
            </c:dLbl>
            <c:dLbl>
              <c:idx val="1"/>
              <c:layout>
                <c:manualLayout>
                  <c:x val="-1.8047230866495012E-2"/>
                  <c:y val="2.48149554224529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CD-48AB-B76A-3CCC47464F68}"/>
                </c:ext>
              </c:extLst>
            </c:dLbl>
            <c:dLbl>
              <c:idx val="2"/>
              <c:layout>
                <c:manualLayout>
                  <c:x val="-1.7732099653509251E-2"/>
                  <c:y val="3.6851739455300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09332240171032"/>
                      <c:h val="0.107760869933188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9CD-48AB-B76A-3CCC47464F6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Освоение</c:v>
                </c:pt>
                <c:pt idx="1">
                  <c:v>Финансирование</c:v>
                </c:pt>
                <c:pt idx="2">
                  <c:v>Ввод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28142</c:v>
                </c:pt>
                <c:pt idx="1">
                  <c:v>32355</c:v>
                </c:pt>
                <c:pt idx="2">
                  <c:v>23488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CD-48AB-B76A-3CCC47464F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508729798353672E-17"/>
                  <c:y val="-1.22839131517667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98-430C-AEDE-B2495EB9BB1A}"/>
                </c:ext>
              </c:extLst>
            </c:dLbl>
            <c:dLbl>
              <c:idx val="1"/>
              <c:layout>
                <c:manualLayout>
                  <c:x val="1.2528734605065268E-2"/>
                  <c:y val="2.50620845413723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CD-48AB-B76A-3CCC47464F68}"/>
                </c:ext>
              </c:extLst>
            </c:dLbl>
            <c:dLbl>
              <c:idx val="2"/>
              <c:layout>
                <c:manualLayout>
                  <c:x val="3.5464478554881143E-3"/>
                  <c:y val="1.2283913151766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0B-4B31-A84E-9D33C0429C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Освоение</c:v>
                </c:pt>
                <c:pt idx="1">
                  <c:v>Финансирование</c:v>
                </c:pt>
                <c:pt idx="2">
                  <c:v>Ввод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30193</c:v>
                </c:pt>
                <c:pt idx="1">
                  <c:v>34591</c:v>
                </c:pt>
                <c:pt idx="2">
                  <c:v>27292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CD-48AB-B76A-3CCC47464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538944"/>
        <c:axId val="5540480"/>
      </c:barChart>
      <c:catAx>
        <c:axId val="553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0480"/>
        <c:crosses val="autoZero"/>
        <c:auto val="1"/>
        <c:lblAlgn val="ctr"/>
        <c:lblOffset val="100"/>
        <c:noMultiLvlLbl val="1"/>
      </c:catAx>
      <c:valAx>
        <c:axId val="554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10.12.2021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10.12.2021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И.О. Фамилия докладчика</a:t>
            </a:r>
          </a:p>
          <a:p>
            <a:pPr lvl="0"/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83" y="5733257"/>
            <a:ext cx="1645401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     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3849" y="5733257"/>
            <a:ext cx="833660" cy="269875"/>
          </a:xfr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   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1524" y="5733257"/>
            <a:ext cx="672260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  РЕГИОН</a:t>
            </a:r>
            <a:endParaRPr lang="ru-RU" dirty="0"/>
          </a:p>
        </p:txBody>
      </p:sp>
      <p:pic>
        <p:nvPicPr>
          <p:cNvPr id="23" name="Рисунок 9">
            <a:extLst>
              <a:ext uri="{FF2B5EF4-FFF2-40B4-BE49-F238E27FC236}">
                <a16:creationId xmlns:a16="http://schemas.microsoft.com/office/drawing/2014/main" id="{E9F1BC79-6DFA-3F42-B992-66A07451F2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69" y="989452"/>
            <a:ext cx="1680481" cy="5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50" dirty="0" smtClean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 smtClean="0">
                <a:solidFill>
                  <a:schemeClr val="accent4"/>
                </a:solidFill>
              </a:rPr>
            </a:br>
            <a:r>
              <a:rPr lang="ru-RU" sz="1050" dirty="0" smtClean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 smtClean="0">
                <a:solidFill>
                  <a:schemeClr val="accent4"/>
                </a:solidFill>
              </a:rPr>
            </a:br>
            <a:r>
              <a:rPr lang="ru-RU" sz="1050" dirty="0" smtClean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 smtClean="0">
                <a:solidFill>
                  <a:schemeClr val="accent4"/>
                </a:solidFill>
              </a:rPr>
            </a:br>
            <a:r>
              <a:rPr lang="ru-RU" sz="1050" dirty="0" smtClean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59" userDrawn="1">
          <p15:clr>
            <a:srgbClr val="FBAE40"/>
          </p15:clr>
        </p15:guide>
        <p15:guide id="2" pos="300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50057" y="1616076"/>
            <a:ext cx="3908822" cy="476726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793457" y="1616076"/>
            <a:ext cx="3908822" cy="476726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787503" y="1616076"/>
            <a:ext cx="3911612" cy="4759324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54105" y="1616076"/>
            <a:ext cx="3902393" cy="4759324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4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2" userDrawn="1">
          <p15:clr>
            <a:srgbClr val="FBAE40"/>
          </p15:clr>
        </p15:guide>
        <p15:guide id="4" pos="3668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45005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3332221" y="5949939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623608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0" orient="horz" pos="367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9499" y="3940952"/>
            <a:ext cx="1736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97" userDrawn="1">
          <p15:clr>
            <a:srgbClr val="FBAE40"/>
          </p15:clr>
        </p15:guide>
        <p15:guide id="2" pos="1646" userDrawn="1">
          <p15:clr>
            <a:srgbClr val="FBAE40"/>
          </p15:clr>
        </p15:guide>
        <p15:guide id="3" pos="2744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8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50057" y="3933825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450057" y="3921125"/>
            <a:ext cx="8252222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87504" y="3933825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ПРИЛОЖЕНИЕ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56" y="981076"/>
            <a:ext cx="8251984" cy="5394325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693" y="400849"/>
            <a:ext cx="1610941" cy="507871"/>
          </a:xfrm>
          <a:prstGeom prst="rect">
            <a:avLst/>
          </a:prstGeom>
        </p:spPr>
      </p:pic>
      <p:sp>
        <p:nvSpPr>
          <p:cNvPr id="24" name="Прямоугольник 23"/>
          <p:cNvSpPr/>
          <p:nvPr userDrawn="1"/>
        </p:nvSpPr>
        <p:spPr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 в одну</a:t>
            </a:r>
            <a:br>
              <a:rPr lang="ru-RU" dirty="0" smtClean="0"/>
            </a:br>
            <a:r>
              <a:rPr lang="ru-RU" dirty="0" smtClean="0"/>
              <a:t>или несколько строк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773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34225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318514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082758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71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08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  <p15:guide id="2" pos="2744">
          <p15:clr>
            <a:srgbClr val="FBAE40"/>
          </p15:clr>
        </p15:guide>
        <p15:guide id="3" pos="1646">
          <p15:clr>
            <a:srgbClr val="FBAE40"/>
          </p15:clr>
        </p15:guide>
        <p15:guide id="4" pos="1392">
          <p15:clr>
            <a:srgbClr val="FBAE40"/>
          </p15:clr>
        </p15:guide>
        <p15:guide id="5" pos="4128">
          <p15:clr>
            <a:srgbClr val="FBAE40"/>
          </p15:clr>
        </p15:guide>
        <p15:guide id="6" pos="4377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787" y="332656"/>
            <a:ext cx="1099773" cy="3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828" y="331516"/>
            <a:ext cx="1146848" cy="3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097" y="332656"/>
            <a:ext cx="1106463" cy="3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434225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318514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56010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8F16-AC67-462F-B319-EA8DCC375F86}" type="datetimeFigureOut">
              <a:rPr lang="ru-RU" smtClean="0"/>
              <a:t>10.12.2021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90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 В ОДНУ</a:t>
            </a:r>
            <a:br>
              <a:rPr lang="ru-RU" dirty="0" smtClean="0"/>
            </a:br>
            <a:r>
              <a:rPr lang="ru-RU" dirty="0" smtClean="0"/>
              <a:t>ИЛИ НЕСКОЛЬКО СТРОК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Краткое пояснение названия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b="0" i="0" dirty="0" smtClean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раздела в одну</a:t>
            </a:r>
            <a:br>
              <a:rPr lang="ru-RU" dirty="0" smtClean="0"/>
            </a:br>
            <a:r>
              <a:rPr lang="ru-RU" dirty="0" smtClean="0"/>
              <a:t>или несколько строк</a:t>
            </a:r>
            <a:endParaRPr lang="ru-RU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025454" y="4595856"/>
            <a:ext cx="5676828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Краткое пояснение названия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007" y="464819"/>
            <a:ext cx="1574709" cy="4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386516"/>
            <a:ext cx="6952972" cy="431355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976314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1561991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214766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33345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3319022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3904699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449037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05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05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05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05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05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449581" y="981512"/>
            <a:ext cx="825245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310897" y="6542052"/>
            <a:ext cx="3911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0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455700" y="344689"/>
            <a:ext cx="1103860" cy="3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811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801" r:id="rId30"/>
    <p:sldLayoutId id="2147483802" r:id="rId31"/>
    <p:sldLayoutId id="2147483803" r:id="rId32"/>
    <p:sldLayoutId id="2147483812" r:id="rId33"/>
    <p:sldLayoutId id="2147483799" r:id="rId34"/>
    <p:sldLayoutId id="2147483800" r:id="rId35"/>
    <p:sldLayoutId id="2147483798" r:id="rId36"/>
    <p:sldLayoutId id="2147483806" r:id="rId37"/>
    <p:sldLayoutId id="2147483813" r:id="rId3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263129" indent="-127397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28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588" userDrawn="1">
          <p15:clr>
            <a:srgbClr val="F26B43"/>
          </p15:clr>
        </p15:guide>
        <p15:guide id="39" pos="5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55858"/>
            <a:ext cx="5616624" cy="1329595"/>
          </a:xfrm>
        </p:spPr>
        <p:txBody>
          <a:bodyPr/>
          <a:lstStyle/>
          <a:p>
            <a:pPr algn="ctr"/>
            <a:r>
              <a:rPr lang="ru-RU" dirty="0" smtClean="0">
                <a:latin typeface="PF Din Text Cond Pro Medium" panose="02000500000000020004" pitchFamily="2" charset="0"/>
              </a:rPr>
              <a:t>ОТЧЕТ ОБ ИТОГАХ ИСПОЛНЕНИЯ</a:t>
            </a:r>
            <a:br>
              <a:rPr lang="ru-RU" dirty="0" smtClean="0">
                <a:latin typeface="PF Din Text Cond Pro Medium" panose="02000500000000020004" pitchFamily="2" charset="0"/>
              </a:rPr>
            </a:br>
            <a:r>
              <a:rPr lang="ru-RU" dirty="0" smtClean="0">
                <a:latin typeface="PF Din Text Cond Pro Medium" panose="02000500000000020004" pitchFamily="2" charset="0"/>
              </a:rPr>
              <a:t>ИНВЕСТИЦИОННОЙ ПРОГРАММЫ </a:t>
            </a:r>
            <a:r>
              <a:rPr lang="en-US" dirty="0" smtClean="0">
                <a:latin typeface="PF Din Text Cond Pro Medium" panose="02000500000000020004" pitchFamily="2" charset="0"/>
              </a:rPr>
              <a:t/>
            </a:r>
            <a:br>
              <a:rPr lang="en-US" dirty="0" smtClean="0">
                <a:latin typeface="PF Din Text Cond Pro Medium" panose="02000500000000020004" pitchFamily="2" charset="0"/>
              </a:rPr>
            </a:br>
            <a:r>
              <a:rPr lang="ru-RU" dirty="0" smtClean="0">
                <a:latin typeface="PF Din Text Cond Pro Medium" panose="02000500000000020004" pitchFamily="2" charset="0"/>
              </a:rPr>
              <a:t>ПО САНКТ-ПЕТЕРБУРГУ </a:t>
            </a:r>
            <a:br>
              <a:rPr lang="ru-RU" dirty="0" smtClean="0">
                <a:latin typeface="PF Din Text Cond Pro Medium" panose="02000500000000020004" pitchFamily="2" charset="0"/>
              </a:rPr>
            </a:br>
            <a:r>
              <a:rPr lang="ru-RU" dirty="0" smtClean="0">
                <a:latin typeface="PF Din Text Cond Pro Medium" panose="02000500000000020004" pitchFamily="2" charset="0"/>
              </a:rPr>
              <a:t>ЗА 20</a:t>
            </a:r>
            <a:r>
              <a:rPr lang="en-US" dirty="0" smtClean="0">
                <a:latin typeface="PF Din Text Cond Pro Medium" panose="02000500000000020004" pitchFamily="2" charset="0"/>
              </a:rPr>
              <a:t>20</a:t>
            </a:r>
            <a:r>
              <a:rPr lang="ru-RU" dirty="0" smtClean="0">
                <a:latin typeface="PF Din Text Cond Pro Medium" panose="02000500000000020004" pitchFamily="2" charset="0"/>
              </a:rPr>
              <a:t> ГОД И 9 МЕСЯЦЕВ 202</a:t>
            </a:r>
            <a:r>
              <a:rPr lang="en-US" dirty="0" smtClean="0">
                <a:latin typeface="PF Din Text Cond Pro Medium" panose="02000500000000020004" pitchFamily="2" charset="0"/>
              </a:rPr>
              <a:t>1 </a:t>
            </a:r>
            <a:r>
              <a:rPr lang="ru-RU" dirty="0" smtClean="0">
                <a:latin typeface="PF Din Text Cond Pro Medium" panose="02000500000000020004" pitchFamily="2" charset="0"/>
              </a:rPr>
              <a:t>ГОДА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03848" y="5733257"/>
            <a:ext cx="2016224" cy="26987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|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03848" y="5733257"/>
            <a:ext cx="1008112" cy="26987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ДЕКАБРЬ 2021</a:t>
            </a:r>
            <a:endParaRPr lang="ru-RU" dirty="0"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366758" y="5733257"/>
            <a:ext cx="1213354" cy="26987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САНКТ-ПЕТЕРБУРГ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КЛЮЧЕВЫЕ ОБЪЕКТЫ ИНВЕСТИЦИОННОЙ ПРОГРАММЫ 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>
                <a:latin typeface="PF Din Text Cond Pro Medium" panose="02000500000000020004" pitchFamily="2" charset="0"/>
              </a:rPr>
              <a:t>9 месяцев 2021 года</a:t>
            </a:r>
          </a:p>
        </p:txBody>
      </p:sp>
      <p:sp>
        <p:nvSpPr>
          <p:cNvPr id="14" name="Прямоугольник 5"/>
          <p:cNvSpPr txBox="1"/>
          <p:nvPr/>
        </p:nvSpPr>
        <p:spPr>
          <a:xfrm>
            <a:off x="107504" y="817871"/>
            <a:ext cx="890128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Выполнение мероприятий </a:t>
            </a:r>
            <a:r>
              <a:rPr lang="ru-RU" sz="16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по </a:t>
            </a:r>
            <a:r>
              <a:rPr lang="ru-RU" sz="16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повышению надёжности электроснабжения на территории Санкт-Петербурга:</a:t>
            </a:r>
          </a:p>
        </p:txBody>
      </p:sp>
      <p:sp>
        <p:nvSpPr>
          <p:cNvPr id="15" name="Прямоугольник 5"/>
          <p:cNvSpPr txBox="1"/>
          <p:nvPr/>
        </p:nvSpPr>
        <p:spPr>
          <a:xfrm>
            <a:off x="105541" y="1107901"/>
            <a:ext cx="8717194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marL="176213" indent="-176213" algn="just">
              <a:spcBef>
                <a:spcPts val="0"/>
              </a:spcBef>
              <a:buFont typeface="PF Din Text Cond Pro Medium" panose="02000500000000020004" pitchFamily="2" charset="0"/>
              <a:buChar char="–"/>
            </a:pP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Осуществлена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модернизация расположенной в Адмиралтейском районе Санкт-Петербурга ПС 110 кВ №88</a:t>
            </a:r>
            <a:r>
              <a:rPr lang="en-US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в части замены оборудования ЩСН и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ТМН;</a:t>
            </a:r>
          </a:p>
          <a:p>
            <a:pPr marL="176213" indent="-176213" algn="just">
              <a:spcBef>
                <a:spcPts val="0"/>
              </a:spcBef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В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рамках комплексной программы развития сетей 35-110 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Петроградского района Санкт-Петербурга завершены работы по строительству КТПМ 35 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в районе РП 1892 с трансформаторами 2х12,5 МВА и КЛ 35 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протяженностью 2,3 км, строительству КЛ 35кВ от ПС №12А до КТПМ 35 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в районе РП 1734 протяженностью 3,66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км;</a:t>
            </a:r>
          </a:p>
          <a:p>
            <a:pPr marL="176213" indent="-176213" algn="just">
              <a:spcBef>
                <a:spcPts val="0"/>
              </a:spcBef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Завершена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реконструкция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ВЛ 110 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ПС Ленинградская – ПС № 28 в части замены опор и провода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транзита протяженностью 7,63 км.</a:t>
            </a:r>
          </a:p>
          <a:p>
            <a:pPr marL="176213" indent="-176213" algn="just">
              <a:spcBef>
                <a:spcPts val="0"/>
              </a:spcBef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endParaRPr lang="ru-RU" sz="1400" dirty="0">
              <a:latin typeface="PF Din Text Cond Pro Medium" panose="02000500000000020004" pitchFamily="2" charset="0"/>
            </a:endParaRPr>
          </a:p>
        </p:txBody>
      </p:sp>
      <p:sp>
        <p:nvSpPr>
          <p:cNvPr id="16" name="Прямоугольник 5"/>
          <p:cNvSpPr txBox="1"/>
          <p:nvPr/>
        </p:nvSpPr>
        <p:spPr>
          <a:xfrm>
            <a:off x="105541" y="3130510"/>
            <a:ext cx="6624737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marL="198438" indent="-198438" algn="just">
              <a:spcBef>
                <a:spcPts val="0"/>
              </a:spcBef>
              <a:buFont typeface="PF Din Text Cond Pro Medium" panose="02000500000000020004" pitchFamily="2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объектов </a:t>
            </a:r>
            <a:r>
              <a:rPr lang="ru-RU" sz="14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социальной инфраструктуры,</a:t>
            </a:r>
            <a:r>
              <a:rPr lang="ru-RU" sz="1400" dirty="0">
                <a:latin typeface="PF Din Text Cond Pro Medium" panose="02000500000000020004" pitchFamily="2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в том числе СПб ГБУЗ «Городская поликлиника №112», ГБУ СПб НИИ скорой помощи им. И.И. 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Джанелидзе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,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СПб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ГУП «Петербургский метрополитен», 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СПбГБУЗ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«Онкологический диспансер Московского района», СПб ГБУЗ «Госпиталь для ветеранов войн», 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СПбГБУЗ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«Городской консультативно-диагностический центр №1», ФГБУК «Государственный музей-заповедник «Петергоф» и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др.</a:t>
            </a:r>
          </a:p>
          <a:p>
            <a:pPr marL="198438" indent="-198438" algn="just">
              <a:spcBef>
                <a:spcPts val="0"/>
              </a:spcBef>
              <a:buFont typeface="PF Din Text Cond Pro Medium" panose="02000500000000020004" pitchFamily="2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общеобразовательных </a:t>
            </a:r>
            <a:r>
              <a:rPr lang="ru-RU" sz="14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учреждений,</a:t>
            </a:r>
            <a:r>
              <a:rPr lang="ru-RU" sz="1400" dirty="0">
                <a:latin typeface="PF Din Text Cond Pro Medium" panose="02000500000000020004" pitchFamily="2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в том числе СОШ заявителя ООО «Газпром 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инвестгазификация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», ФГБОУ ВО «Санкт-Петербургский государственный университет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»</a:t>
            </a:r>
            <a:b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</a:b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и др.</a:t>
            </a:r>
          </a:p>
          <a:p>
            <a:pPr marL="198438" indent="-198438" algn="just">
              <a:spcBef>
                <a:spcPts val="0"/>
              </a:spcBef>
              <a:buFont typeface="PF Din Text Cond Pro Medium" panose="02000500000000020004" pitchFamily="2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жилых </a:t>
            </a:r>
            <a:r>
              <a:rPr lang="ru-RU" sz="14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и гостиничных комплексов заявителей,</a:t>
            </a:r>
            <a:r>
              <a:rPr lang="ru-RU" sz="1400" dirty="0">
                <a:latin typeface="PF Din Text Cond Pro Medium" panose="02000500000000020004" pitchFamily="2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среди которых объекты ООО «Лига </a:t>
            </a:r>
            <a:r>
              <a:rPr lang="ru-RU" sz="1400" dirty="0" err="1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Девелопмент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», ООО «</a:t>
            </a:r>
            <a:r>
              <a:rPr lang="ru-RU" sz="1400" dirty="0" err="1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БалтИнвестГрупп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», ООО «ЛСР. Недвижимость-Северо-Запад», </a:t>
            </a:r>
            <a:b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</a:b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ООО «Сэтл Сити», ООО «Сэтл Инвест», ООО «СПб Реновация», ЗАО «Балтийская жемчужина», ООО «ТИН Групп», ООО «Строительная компания «Дальпитерстрой»,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         ООО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«Норд-вест </a:t>
            </a:r>
            <a:r>
              <a:rPr lang="ru-RU" sz="1400" dirty="0" err="1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Инвестмент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», ООО «Мегалит»,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ООО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«</a:t>
            </a:r>
            <a:r>
              <a:rPr lang="ru-RU" sz="1400" dirty="0" err="1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НеваСтрой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», ООО «</a:t>
            </a:r>
            <a:r>
              <a:rPr lang="ru-RU" sz="1400" dirty="0" err="1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ГрандСервис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 Северо-Запад», ООО «</a:t>
            </a:r>
            <a:r>
              <a:rPr lang="en-US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C</a:t>
            </a:r>
            <a:r>
              <a:rPr lang="ru-RU" sz="1400" dirty="0" err="1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пециализированный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 застройщик «</a:t>
            </a:r>
            <a:r>
              <a:rPr lang="ru-RU" sz="1400" dirty="0" err="1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Эмпора»и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 др.</a:t>
            </a:r>
          </a:p>
          <a:p>
            <a:pPr marL="198438" indent="-198438" algn="just">
              <a:spcBef>
                <a:spcPts val="0"/>
              </a:spcBef>
              <a:buFont typeface="PF Din Text Cond Pro Medium" panose="02000500000000020004" pitchFamily="2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объектов </a:t>
            </a:r>
            <a:r>
              <a:rPr lang="ru-RU" sz="14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нефтегазовой </a:t>
            </a:r>
            <a:r>
              <a:rPr lang="ru-RU" sz="14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инфраструктуры</a:t>
            </a:r>
            <a:r>
              <a:rPr lang="ru-RU" sz="14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,</a:t>
            </a:r>
            <a:r>
              <a:rPr lang="ru-RU" sz="1400" dirty="0" smtClean="0">
                <a:latin typeface="PF Din Text Cond Pro Medium" panose="02000500000000020004" pitchFamily="2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в том числе ООО «Шелл Нефть», «Газпром газомоторное топливо».</a:t>
            </a:r>
          </a:p>
        </p:txBody>
      </p:sp>
      <p:sp>
        <p:nvSpPr>
          <p:cNvPr id="17" name="Прямоугольник 5"/>
          <p:cNvSpPr txBox="1"/>
          <p:nvPr/>
        </p:nvSpPr>
        <p:spPr>
          <a:xfrm>
            <a:off x="108394" y="2628201"/>
            <a:ext cx="66027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Выполнены мероприятия по технологическому присоединению к электрическим </a:t>
            </a:r>
            <a:r>
              <a:rPr lang="ru-RU" sz="16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сетям ПАО «Россети Ленэнерго» на территории Санкт-Петербурга:</a:t>
            </a:r>
          </a:p>
        </p:txBody>
      </p:sp>
      <p:pic>
        <p:nvPicPr>
          <p:cNvPr id="11" name="Picture 2" descr="«Россети Ленэнерго» запустили новую трансформаторную подстанцию 35 кВ в Петроградском районе Санкт-Петербур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16" y="2549829"/>
            <a:ext cx="1792448" cy="12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016" y="3906906"/>
            <a:ext cx="1792448" cy="12536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016" y="5256889"/>
            <a:ext cx="1792448" cy="12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ОЖИДАЕМОЕ </a:t>
            </a:r>
            <a:r>
              <a:rPr lang="ru-RU" dirty="0" smtClean="0">
                <a:latin typeface="PF Din Text Cond Pro Medium" panose="02000500000000020004" pitchFamily="2" charset="0"/>
              </a:rPr>
              <a:t>ИСПОЛНЕНИЕ </a:t>
            </a:r>
            <a:r>
              <a:rPr lang="ru-RU" dirty="0">
                <a:latin typeface="PF Din Text Cond Pro Medium" panose="02000500000000020004" pitchFamily="2" charset="0"/>
              </a:rPr>
              <a:t>СКОРРЕКТИРОВАННОЙ ИНВЕСТИЦИОННОЙ ПРОГРАММЫ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 smtClean="0">
                <a:latin typeface="PF Din Text Cond Pro Medium" panose="02000500000000020004" pitchFamily="2" charset="0"/>
              </a:rPr>
              <a:t>2021 год</a:t>
            </a:r>
            <a:endParaRPr lang="ru-RU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8892"/>
              </p:ext>
            </p:extLst>
          </p:nvPr>
        </p:nvGraphicFramePr>
        <p:xfrm>
          <a:off x="4248943" y="1268760"/>
          <a:ext cx="4608513" cy="352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944">
                  <a:extLst>
                    <a:ext uri="{9D8B030D-6E8A-4147-A177-3AD203B41FA5}">
                      <a16:colId xmlns:a16="http://schemas.microsoft.com/office/drawing/2014/main" val="1763230594"/>
                    </a:ext>
                  </a:extLst>
                </a:gridCol>
                <a:gridCol w="754120">
                  <a:extLst>
                    <a:ext uri="{9D8B030D-6E8A-4147-A177-3AD203B41FA5}">
                      <a16:colId xmlns:a16="http://schemas.microsoft.com/office/drawing/2014/main" val="4290066429"/>
                    </a:ext>
                  </a:extLst>
                </a:gridCol>
                <a:gridCol w="837911">
                  <a:extLst>
                    <a:ext uri="{9D8B030D-6E8A-4147-A177-3AD203B41FA5}">
                      <a16:colId xmlns:a16="http://schemas.microsoft.com/office/drawing/2014/main" val="2015082652"/>
                    </a:ext>
                  </a:extLst>
                </a:gridCol>
                <a:gridCol w="586538">
                  <a:extLst>
                    <a:ext uri="{9D8B030D-6E8A-4147-A177-3AD203B41FA5}">
                      <a16:colId xmlns:a16="http://schemas.microsoft.com/office/drawing/2014/main" val="2318573265"/>
                    </a:ext>
                  </a:extLst>
                </a:gridCol>
              </a:tblGrid>
              <a:tr h="48853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2021 год</a:t>
                      </a:r>
                      <a:endParaRPr lang="ru-RU" sz="1350" b="1" i="0" u="none" strike="noStrike" dirty="0">
                        <a:solidFill>
                          <a:srgbClr val="FFFFFF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07827"/>
                  </a:ext>
                </a:extLst>
              </a:tr>
              <a:tr h="48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>
                          <a:solidFill>
                            <a:srgbClr val="FFFFF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>
                          <a:solidFill>
                            <a:srgbClr val="FFFFF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Факт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>
                          <a:solidFill>
                            <a:srgbClr val="FFFFF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%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02039"/>
                  </a:ext>
                </a:extLst>
              </a:tr>
              <a:tr h="542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Освоение капитальных вложений, млн. руб. без НДС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28 142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3C3C3C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30 193</a:t>
                      </a:r>
                      <a:endParaRPr lang="ru-RU" sz="1350" b="0" i="0" u="none" strike="noStrike" dirty="0">
                        <a:solidFill>
                          <a:srgbClr val="3C3C3C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6227373"/>
                  </a:ext>
                </a:extLst>
              </a:tr>
              <a:tr h="542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Финансирование, млн. руб. с НДС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32 355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3C3C3C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34 591</a:t>
                      </a:r>
                      <a:endParaRPr lang="ru-RU" sz="1350" b="0" i="0" u="none" strike="noStrike" dirty="0">
                        <a:solidFill>
                          <a:srgbClr val="3C3C3C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789485"/>
                  </a:ext>
                </a:extLst>
              </a:tr>
              <a:tr h="488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 в ОФ, млн. руб. без НДС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23 488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3C3C3C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27 292</a:t>
                      </a:r>
                      <a:endParaRPr lang="ru-RU" sz="1350" b="0" i="0" u="none" strike="noStrike" dirty="0">
                        <a:solidFill>
                          <a:srgbClr val="3C3C3C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261624"/>
                  </a:ext>
                </a:extLst>
              </a:tr>
              <a:tr h="488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 в ОФ, МВА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697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3C3C3C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1 092</a:t>
                      </a:r>
                      <a:endParaRPr lang="ru-RU" sz="1350" b="0" i="0" u="none" strike="noStrike" dirty="0">
                        <a:solidFill>
                          <a:srgbClr val="3C3C3C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5807085"/>
                  </a:ext>
                </a:extLst>
              </a:tr>
              <a:tr h="488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 в ОФ, км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632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 smtClean="0">
                          <a:solidFill>
                            <a:srgbClr val="3C3C3C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972</a:t>
                      </a:r>
                      <a:endParaRPr lang="ru-RU" sz="1350" b="0" i="0" u="none" strike="noStrike" dirty="0">
                        <a:solidFill>
                          <a:srgbClr val="3C3C3C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9609029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43" y="4995173"/>
            <a:ext cx="405559" cy="405560"/>
          </a:xfrm>
          <a:prstGeom prst="rect">
            <a:avLst/>
          </a:prstGeom>
        </p:spPr>
      </p:pic>
      <p:sp>
        <p:nvSpPr>
          <p:cNvPr id="21" name="Прямоугольник 5"/>
          <p:cNvSpPr txBox="1"/>
          <p:nvPr/>
        </p:nvSpPr>
        <p:spPr>
          <a:xfrm>
            <a:off x="4716016" y="4995173"/>
            <a:ext cx="414144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 defTabSz="857250">
              <a:spcBef>
                <a:spcPts val="0"/>
              </a:spcBef>
              <a:defRPr/>
            </a:pP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Скорректированная инвестиционная программа </a:t>
            </a:r>
            <a:b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</a:b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ПАО «Россети Ленэнерго» на 2021 год одобрена решением Совета директоров ПАО «Россети Ленэнерго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»</a:t>
            </a:r>
            <a:b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и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направлена в Минэнерго России в установленном порядке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.</a:t>
            </a:r>
            <a:endParaRPr lang="en-US" sz="1400" dirty="0">
              <a:solidFill>
                <a:schemeClr val="accent1"/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graphicFrame>
        <p:nvGraphicFramePr>
          <p:cNvPr id="10" name="2D‑столбчатая диаграмма"/>
          <p:cNvGraphicFramePr/>
          <p:nvPr>
            <p:extLst>
              <p:ext uri="{D42A27DB-BD31-4B8C-83A1-F6EECF244321}">
                <p14:modId xmlns:p14="http://schemas.microsoft.com/office/powerpoint/2010/main" val="2261591801"/>
              </p:ext>
            </p:extLst>
          </p:nvPr>
        </p:nvGraphicFramePr>
        <p:xfrm>
          <a:off x="192055" y="1268760"/>
          <a:ext cx="3581048" cy="206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2D‑столбчатая диаграмма"/>
          <p:cNvGraphicFramePr/>
          <p:nvPr>
            <p:extLst>
              <p:ext uri="{D42A27DB-BD31-4B8C-83A1-F6EECF244321}">
                <p14:modId xmlns:p14="http://schemas.microsoft.com/office/powerpoint/2010/main" val="3760274217"/>
              </p:ext>
            </p:extLst>
          </p:nvPr>
        </p:nvGraphicFramePr>
        <p:xfrm>
          <a:off x="179512" y="3645024"/>
          <a:ext cx="359359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8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DinTextCondPro-Medium"/>
                <a:ea typeface="PFDinTextCondPro-Medium"/>
                <a:cs typeface="PFDinTextCondPro-Medium"/>
                <a:sym typeface="PFDinTextCondPro-Medium"/>
              </a:rPr>
              <a:t>ДИНАМИКА ОСНОВНЫХ ПОКАЗАТЕЛЕЙ ДЕЯТЕЛЬНОСТИ</a:t>
            </a:r>
            <a:br>
              <a:rPr lang="ru-RU" dirty="0">
                <a:latin typeface="PFDinTextCondPro-Medium"/>
                <a:ea typeface="PFDinTextCondPro-Medium"/>
                <a:cs typeface="PFDinTextCondPro-Medium"/>
                <a:sym typeface="PFDinTextCondPro-Medium"/>
              </a:rPr>
            </a:br>
            <a:r>
              <a:rPr lang="ru-RU" dirty="0">
                <a:latin typeface="PFDinTextCondPro-Medium"/>
                <a:ea typeface="PFDinTextCondPro-Medium"/>
                <a:cs typeface="PFDinTextCondPro-Medium"/>
                <a:sym typeface="PFDinTextCondPro-Medium"/>
              </a:rPr>
              <a:t>ПО ТП ЗА 2017-2020 ГГ.ПО САНКТ-ПЕТЕРБУРГУ, ШТ.</a:t>
            </a:r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8523593"/>
              </p:ext>
            </p:extLst>
          </p:nvPr>
        </p:nvGraphicFramePr>
        <p:xfrm>
          <a:off x="145224" y="1323027"/>
          <a:ext cx="2946826" cy="257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93788630"/>
              </p:ext>
            </p:extLst>
          </p:nvPr>
        </p:nvGraphicFramePr>
        <p:xfrm>
          <a:off x="3127662" y="1323027"/>
          <a:ext cx="2919116" cy="259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7817929"/>
              </p:ext>
            </p:extLst>
          </p:nvPr>
        </p:nvGraphicFramePr>
        <p:xfrm>
          <a:off x="6082390" y="1323027"/>
          <a:ext cx="2891407" cy="256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2"/>
          <p:cNvSpPr txBox="1"/>
          <p:nvPr/>
        </p:nvSpPr>
        <p:spPr>
          <a:xfrm>
            <a:off x="251520" y="5703059"/>
            <a:ext cx="715557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000" dirty="0" smtClean="0">
                <a:latin typeface="PFDinTextCondPro-Light"/>
                <a:ea typeface="PFDinTextCondPro-Light"/>
                <a:cs typeface="PFDinTextCondPro-Light"/>
              </a:rPr>
              <a:t>* - в соответствии с сетевой отчетностью за отчетный период на начало года </a:t>
            </a:r>
            <a:endParaRPr lang="en-US" sz="1000" dirty="0">
              <a:latin typeface="PFDinTextCondPro-Light"/>
              <a:ea typeface="PFDinTextCondPro-Light"/>
              <a:cs typeface="PFDinTextCondPro-Ligh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20385"/>
              </p:ext>
            </p:extLst>
          </p:nvPr>
        </p:nvGraphicFramePr>
        <p:xfrm>
          <a:off x="145222" y="4074164"/>
          <a:ext cx="8747263" cy="1471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465">
                  <a:extLst>
                    <a:ext uri="{9D8B030D-6E8A-4147-A177-3AD203B41FA5}">
                      <a16:colId xmlns:a16="http://schemas.microsoft.com/office/drawing/2014/main" val="1763230594"/>
                    </a:ext>
                  </a:extLst>
                </a:gridCol>
                <a:gridCol w="539213">
                  <a:extLst>
                    <a:ext uri="{9D8B030D-6E8A-4147-A177-3AD203B41FA5}">
                      <a16:colId xmlns:a16="http://schemas.microsoft.com/office/drawing/2014/main" val="4290066429"/>
                    </a:ext>
                  </a:extLst>
                </a:gridCol>
                <a:gridCol w="599125">
                  <a:extLst>
                    <a:ext uri="{9D8B030D-6E8A-4147-A177-3AD203B41FA5}">
                      <a16:colId xmlns:a16="http://schemas.microsoft.com/office/drawing/2014/main" val="2015082652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2685236370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2318573265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1220050269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1012842245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797200875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4081215622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339752075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2085238642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3505512288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3276513310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1363269052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3859356537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871512000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649820186"/>
                    </a:ext>
                  </a:extLst>
                </a:gridCol>
              </a:tblGrid>
              <a:tr h="243677"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207827"/>
                  </a:ext>
                </a:extLst>
              </a:tr>
              <a:tr h="217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Всего в т.ч.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до 15кВт 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от 15 до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150 кВт 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свыше 150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кВт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Всего в т.ч.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до 15кВт 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от 15 до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150 кВт 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свыше 150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кВт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Всего в т.ч.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до 15кВт 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от 15 до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150 кВт 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свыше 150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кВт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Всего в т.ч.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до 15кВт 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от 15 до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150 кВт 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свыше 150 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кВт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02039"/>
                  </a:ext>
                </a:extLst>
              </a:tr>
              <a:tr h="351977"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Количество действующих  договоров ТП на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01.01.хх *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3 374</a:t>
                      </a:r>
                    </a:p>
                  </a:txBody>
                  <a:tcPr marL="4655" marR="4655" marT="465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1 950</a:t>
                      </a:r>
                    </a:p>
                  </a:txBody>
                  <a:tcPr marL="4655" marR="4655" marT="465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760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664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3 913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2 249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865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799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5 433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3 652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978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803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6 190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6227373"/>
                  </a:ext>
                </a:extLst>
              </a:tr>
              <a:tr h="217478"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Заключено договоров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6 496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4 914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1 223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359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9 464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7 621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1 526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317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7 593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5 783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1 543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267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9 884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789485"/>
                  </a:ext>
                </a:extLst>
              </a:tr>
              <a:tr h="330271"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Исполнено договоров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5 840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4 433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1 066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341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7 707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6 072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1 374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261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6 618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4 894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1 439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285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11 076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9 597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261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0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DinTextCondPro-Medium"/>
                <a:ea typeface="PFDinTextCondPro-Medium"/>
                <a:cs typeface="PFDinTextCondPro-Medium"/>
                <a:sym typeface="PFDinTextCondPro-Medium"/>
              </a:rPr>
              <a:t>ДИНАМИКА ОСНОВНЫХ ПОКАЗАТЕЛЕЙ ДЕЯТЕЛЬНОСТИ</a:t>
            </a:r>
            <a:br>
              <a:rPr lang="ru-RU" dirty="0">
                <a:latin typeface="PFDinTextCondPro-Medium"/>
                <a:ea typeface="PFDinTextCondPro-Medium"/>
                <a:cs typeface="PFDinTextCondPro-Medium"/>
                <a:sym typeface="PFDinTextCondPro-Medium"/>
              </a:rPr>
            </a:br>
            <a:r>
              <a:rPr lang="ru-RU" dirty="0">
                <a:latin typeface="PFDinTextCondPro-Medium"/>
                <a:ea typeface="PFDinTextCondPro-Medium"/>
                <a:cs typeface="PFDinTextCondPro-Medium"/>
                <a:sym typeface="PFDinTextCondPro-Medium"/>
              </a:rPr>
              <a:t>ПО ТП ЗА 9 </a:t>
            </a:r>
            <a:r>
              <a:rPr lang="ru-RU" dirty="0" smtClean="0">
                <a:latin typeface="PFDinTextCondPro-Medium"/>
                <a:ea typeface="PFDinTextCondPro-Medium"/>
                <a:cs typeface="PFDinTextCondPro-Medium"/>
                <a:sym typeface="PFDinTextCondPro-Medium"/>
              </a:rPr>
              <a:t>МЕСЯЦЕВ </a:t>
            </a:r>
            <a:r>
              <a:rPr lang="ru-RU" dirty="0">
                <a:latin typeface="PFDinTextCondPro-Medium"/>
                <a:ea typeface="PFDinTextCondPro-Medium"/>
                <a:cs typeface="PFDinTextCondPro-Medium"/>
                <a:sym typeface="PFDinTextCondPro-Medium"/>
              </a:rPr>
              <a:t>2018-202</a:t>
            </a:r>
            <a:r>
              <a:rPr lang="en-US" dirty="0">
                <a:latin typeface="PFDinTextCondPro-Medium"/>
                <a:ea typeface="PFDinTextCondPro-Medium"/>
                <a:cs typeface="PFDinTextCondPro-Medium"/>
                <a:sym typeface="PFDinTextCondPro-Medium"/>
              </a:rPr>
              <a:t>1</a:t>
            </a:r>
            <a:r>
              <a:rPr lang="ru-RU" dirty="0">
                <a:latin typeface="PFDinTextCondPro-Medium"/>
                <a:ea typeface="PFDinTextCondPro-Medium"/>
                <a:cs typeface="PFDinTextCondPro-Medium"/>
                <a:sym typeface="PFDinTextCondPro-Medium"/>
              </a:rPr>
              <a:t> ГГ.ПО САНКТ-ПЕТЕРБУРГУ, ШТ</a:t>
            </a:r>
            <a:r>
              <a:rPr lang="ru-RU" dirty="0" smtClean="0">
                <a:latin typeface="PFDinTextCondPro-Medium"/>
                <a:ea typeface="PFDinTextCondPro-Medium"/>
                <a:cs typeface="PFDinTextCondPro-Medium"/>
                <a:sym typeface="PFDinTextCondPro-Medium"/>
              </a:rPr>
              <a:t>.</a:t>
            </a:r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sp>
        <p:nvSpPr>
          <p:cNvPr id="7" name="Прямоугольник 2"/>
          <p:cNvSpPr txBox="1"/>
          <p:nvPr/>
        </p:nvSpPr>
        <p:spPr>
          <a:xfrm>
            <a:off x="251520" y="5703059"/>
            <a:ext cx="715557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1000" dirty="0" smtClean="0">
                <a:latin typeface="PFDinTextCondPro-Light"/>
                <a:ea typeface="PFDinTextCondPro-Light"/>
                <a:cs typeface="PFDinTextCondPro-Light"/>
              </a:rPr>
              <a:t>* - в соответствии с сетевой отчетностью за отчетный период на начало года </a:t>
            </a:r>
            <a:endParaRPr lang="en-US" sz="1000" dirty="0">
              <a:latin typeface="PFDinTextCondPro-Light"/>
              <a:ea typeface="PFDinTextCondPro-Light"/>
              <a:cs typeface="PFDinTextCondPro-Ligh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20832"/>
              </p:ext>
            </p:extLst>
          </p:nvPr>
        </p:nvGraphicFramePr>
        <p:xfrm>
          <a:off x="145222" y="4074164"/>
          <a:ext cx="8747263" cy="1471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465">
                  <a:extLst>
                    <a:ext uri="{9D8B030D-6E8A-4147-A177-3AD203B41FA5}">
                      <a16:colId xmlns:a16="http://schemas.microsoft.com/office/drawing/2014/main" val="1763230594"/>
                    </a:ext>
                  </a:extLst>
                </a:gridCol>
                <a:gridCol w="539213">
                  <a:extLst>
                    <a:ext uri="{9D8B030D-6E8A-4147-A177-3AD203B41FA5}">
                      <a16:colId xmlns:a16="http://schemas.microsoft.com/office/drawing/2014/main" val="4290066429"/>
                    </a:ext>
                  </a:extLst>
                </a:gridCol>
                <a:gridCol w="599125">
                  <a:extLst>
                    <a:ext uri="{9D8B030D-6E8A-4147-A177-3AD203B41FA5}">
                      <a16:colId xmlns:a16="http://schemas.microsoft.com/office/drawing/2014/main" val="2015082652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2685236370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2318573265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1220050269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1012842245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797200875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4081215622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339752075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2085238642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3505512288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3276513310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1363269052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3859356537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871512000"/>
                    </a:ext>
                  </a:extLst>
                </a:gridCol>
                <a:gridCol w="419390">
                  <a:extLst>
                    <a:ext uri="{9D8B030D-6E8A-4147-A177-3AD203B41FA5}">
                      <a16:colId xmlns:a16="http://schemas.microsoft.com/office/drawing/2014/main" val="649820186"/>
                    </a:ext>
                  </a:extLst>
                </a:gridCol>
              </a:tblGrid>
              <a:tr h="243677"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месяцев 2018 года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месяцев 2019 года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месяцев 2020 года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месяцев 2021 года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207827"/>
                  </a:ext>
                </a:extLst>
              </a:tr>
              <a:tr h="217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Всего в т.ч.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до 15кВт 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от 15 до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150 кВт 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свыше 150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кВт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Всего в т.ч.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до 15кВт 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от 15 до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150 кВт 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свыше 150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кВт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Всего в т.ч.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до 15кВт 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от 15 до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150 кВт 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свыше 150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кВт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Всего в т.ч.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до 15кВт </a:t>
                      </a: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от 15 до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150 кВт 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свыше 150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кВт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02039"/>
                  </a:ext>
                </a:extLst>
              </a:tr>
              <a:tr h="351977"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Количество действующих  договоров ТП на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01.01.хх *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3 913</a:t>
                      </a:r>
                    </a:p>
                  </a:txBody>
                  <a:tcPr marL="4655" marR="4655" marT="465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2 249</a:t>
                      </a:r>
                    </a:p>
                  </a:txBody>
                  <a:tcPr marL="4655" marR="4655" marT="465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865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799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5 433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3 652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978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803</a:t>
                      </a:r>
                    </a:p>
                  </a:txBody>
                  <a:tcPr marL="4655" marR="4655" marT="46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6 190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4 355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</a:rPr>
                        <a:t>5 185</a:t>
                      </a:r>
                      <a:endParaRPr lang="ru-RU" sz="1200" b="1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3 064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1 228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893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6227373"/>
                  </a:ext>
                </a:extLst>
              </a:tr>
              <a:tr h="217478"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Заключено договоров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6 471 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5 185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1 083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203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4 621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3 259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1 189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173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7 255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6 151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913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191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6 438</a:t>
                      </a:r>
                      <a:endParaRPr lang="ru-RU" sz="1200" b="1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4 920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1 267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251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extLst>
                  <a:ext uri="{0D108BD9-81ED-4DB2-BD59-A6C34878D82A}">
                    <a16:rowId xmlns:a16="http://schemas.microsoft.com/office/drawing/2014/main" val="2240789485"/>
                  </a:ext>
                </a:extLst>
              </a:tr>
              <a:tr h="330271"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Исполнено договоров</a:t>
                      </a: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4 414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3 304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941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169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4 644 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3 480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983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181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5 259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4 318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 785 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156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7 354</a:t>
                      </a:r>
                      <a:endParaRPr lang="ru-RU" sz="1200" b="1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5 865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1 298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PF Din Text Cond Pro Light" panose="02000000000000000000" pitchFamily="2" charset="0"/>
                          <a:ea typeface="+mj-ea"/>
                          <a:cs typeface="+mj-cs"/>
                          <a:sym typeface="Calibri"/>
                        </a:rPr>
                        <a:t>191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PF Din Text Cond Pro Light" panose="02000000000000000000" pitchFamily="2" charset="0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655" marR="4655" marT="4655" marB="0" anchor="ctr"/>
                </a:tc>
                <a:extLst>
                  <a:ext uri="{0D108BD9-81ED-4DB2-BD59-A6C34878D82A}">
                    <a16:rowId xmlns:a16="http://schemas.microsoft.com/office/drawing/2014/main" val="263261624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46894482"/>
              </p:ext>
            </p:extLst>
          </p:nvPr>
        </p:nvGraphicFramePr>
        <p:xfrm>
          <a:off x="145222" y="1339355"/>
          <a:ext cx="2946826" cy="257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01659915"/>
              </p:ext>
            </p:extLst>
          </p:nvPr>
        </p:nvGraphicFramePr>
        <p:xfrm>
          <a:off x="3167660" y="1339355"/>
          <a:ext cx="2919116" cy="259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64569858"/>
              </p:ext>
            </p:extLst>
          </p:nvPr>
        </p:nvGraphicFramePr>
        <p:xfrm>
          <a:off x="6095550" y="1339356"/>
          <a:ext cx="2891407" cy="256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743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4302" y="223891"/>
            <a:ext cx="750653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ru-RU" sz="1600" dirty="0">
                <a:latin typeface="PF Din Text Cond Pro Medium" panose="02000500000000020004" pitchFamily="2" charset="0"/>
                <a:ea typeface="PF Din Text Cond Pro" charset="0"/>
                <a:cs typeface="PF Din Text Cond Pro" charset="0"/>
              </a:rPr>
              <a:t>ИСПОЛНЕНИЕ СОЦИАЛЬНО-ЗНАЧИМЫХ ОБЪЕКТОВ ПО </a:t>
            </a:r>
            <a:r>
              <a:rPr lang="ru-RU" sz="1600" dirty="0" smtClean="0">
                <a:latin typeface="PF Din Text Cond Pro Medium" panose="02000500000000020004" pitchFamily="2" charset="0"/>
                <a:ea typeface="PF Din Text Cond Pro" charset="0"/>
                <a:cs typeface="PF Din Text Cond Pro" charset="0"/>
              </a:rPr>
              <a:t>САНКТ-ПЕТЕРБУРГУ ЗА </a:t>
            </a:r>
            <a:r>
              <a:rPr lang="ru-RU" sz="1600" dirty="0">
                <a:latin typeface="PF Din Text Cond Pro Medium" panose="02000500000000020004" pitchFamily="2" charset="0"/>
                <a:ea typeface="PF Din Text Cond Pro" charset="0"/>
                <a:cs typeface="PF Din Text Cond Pro" charset="0"/>
              </a:rPr>
              <a:t>2020 </a:t>
            </a:r>
            <a:r>
              <a:rPr lang="ru-RU" sz="1600" dirty="0" smtClean="0">
                <a:latin typeface="PF Din Text Cond Pro Medium" panose="02000500000000020004" pitchFamily="2" charset="0"/>
                <a:ea typeface="PF Din Text Cond Pro" charset="0"/>
                <a:cs typeface="PF Din Text Cond Pro" charset="0"/>
              </a:rPr>
              <a:t>ГОД</a:t>
            </a:r>
            <a:endParaRPr lang="ru-RU" sz="1600" dirty="0">
              <a:latin typeface="PF Din Text Cond Pro Medium" panose="02000500000000020004" pitchFamily="2" charset="0"/>
              <a:ea typeface="PF Din Text Cond Pro" charset="0"/>
              <a:cs typeface="PF Din Text Cond Pro" charset="0"/>
            </a:endParaRPr>
          </a:p>
        </p:txBody>
      </p:sp>
      <p:pic>
        <p:nvPicPr>
          <p:cNvPr id="35" name="Picture 24" descr="C:\Users\Prokofieva.SV\AppData\Local\Microsoft\Windows\Temporary Internet Files\Content.Outlook\7V07U0TW\карта К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" b="356"/>
          <a:stretch/>
        </p:blipFill>
        <p:spPr bwMode="auto">
          <a:xfrm>
            <a:off x="292331" y="1013599"/>
            <a:ext cx="5361507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463563" y="1923374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Выборгский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08788" y="2298752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Приморский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41027" y="2146694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Калининский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10854" y="4270412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Невский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33876" y="3618973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Центральный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21380" y="3099878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Петроградский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62217" y="4525922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Красносельский</a:t>
            </a:r>
          </a:p>
        </p:txBody>
      </p:sp>
      <p:sp>
        <p:nvSpPr>
          <p:cNvPr id="43" name="Овал 42"/>
          <p:cNvSpPr/>
          <p:nvPr/>
        </p:nvSpPr>
        <p:spPr>
          <a:xfrm>
            <a:off x="3561572" y="5804800"/>
            <a:ext cx="39095" cy="414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397598" y="4212658"/>
            <a:ext cx="39095" cy="414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45" name="Выноска 1 44"/>
          <p:cNvSpPr/>
          <p:nvPr/>
        </p:nvSpPr>
        <p:spPr>
          <a:xfrm>
            <a:off x="1349626" y="5423797"/>
            <a:ext cx="1694583" cy="963652"/>
          </a:xfrm>
          <a:prstGeom prst="borderCallout1">
            <a:avLst>
              <a:gd name="adj1" fmla="val 421"/>
              <a:gd name="adj2" fmla="val 51185"/>
              <a:gd name="adj3" fmla="val -1216"/>
              <a:gd name="adj4" fmla="val 50796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</a:t>
            </a:r>
            <a:r>
              <a:rPr lang="ru-RU" sz="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лечебно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–диагностический корпуса </a:t>
            </a:r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ГУЗ «Городская больница №33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Колпино, ул. Павловская, д.16, лит. А </a:t>
            </a:r>
            <a:r>
              <a:rPr lang="ru-RU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(2230,58кВт ) 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</a:t>
            </a:r>
            <a:r>
              <a:rPr lang="en-US" sz="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ru-RU" sz="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3327797" y="5835925"/>
            <a:ext cx="39095" cy="414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500380" y="3520833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Василеостровский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47798" y="3926602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Адмиралтейский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57025" y="4879630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Московский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95089" y="4593411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Фрунзенский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81120" y="2972932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/>
              <a:t>Красногвардейский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21380" y="4172168"/>
            <a:ext cx="1481992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 sz="900" dirty="0" smtClean="0"/>
              <a:t>Кировский</a:t>
            </a:r>
            <a:endParaRPr lang="ru-RU" sz="900" dirty="0"/>
          </a:p>
        </p:txBody>
      </p:sp>
      <p:sp>
        <p:nvSpPr>
          <p:cNvPr id="55" name="Выноска 1 54"/>
          <p:cNvSpPr/>
          <p:nvPr/>
        </p:nvSpPr>
        <p:spPr>
          <a:xfrm>
            <a:off x="3882023" y="4791824"/>
            <a:ext cx="1694583" cy="956274"/>
          </a:xfrm>
          <a:prstGeom prst="borderCallout1">
            <a:avLst>
              <a:gd name="adj1" fmla="val -888"/>
              <a:gd name="adj2" fmla="val 51185"/>
              <a:gd name="adj3" fmla="val -32361"/>
              <a:gd name="adj4" fmla="val 23402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Лечебно-диагностический корпус </a:t>
            </a:r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 ГБУЗ «Госпиталь для ветеранов войн»</a:t>
            </a:r>
          </a:p>
          <a:p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Народная улица, дом 21, корпус 2, литера А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(1 900 кВт ) 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</a:t>
            </a:r>
            <a:r>
              <a:rPr lang="en-US" sz="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ru-RU" sz="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Выноска 1 55"/>
          <p:cNvSpPr/>
          <p:nvPr/>
        </p:nvSpPr>
        <p:spPr>
          <a:xfrm>
            <a:off x="3187352" y="5825531"/>
            <a:ext cx="1694583" cy="956274"/>
          </a:xfrm>
          <a:prstGeom prst="borderCallout1">
            <a:avLst>
              <a:gd name="adj1" fmla="val -888"/>
              <a:gd name="adj2" fmla="val 51185"/>
              <a:gd name="adj3" fmla="val 271"/>
              <a:gd name="adj4" fmla="val 53341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«Управление заказчика капитального строительства Министерства обороны Российской 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(военный госпиталь</a:t>
            </a:r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Пушкин, Радищева ул., дом № 26, лит. А </a:t>
            </a:r>
            <a:r>
              <a:rPr lang="ru-RU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(846 кВт ) </a:t>
            </a:r>
          </a:p>
          <a:p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</a:t>
            </a:r>
            <a:r>
              <a:rPr lang="en-US" sz="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ru-RU" sz="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Выноска 1 56"/>
          <p:cNvSpPr/>
          <p:nvPr/>
        </p:nvSpPr>
        <p:spPr>
          <a:xfrm>
            <a:off x="1115617" y="836712"/>
            <a:ext cx="1694583" cy="956274"/>
          </a:xfrm>
          <a:prstGeom prst="borderCallout1">
            <a:avLst>
              <a:gd name="adj1" fmla="val 100066"/>
              <a:gd name="adj2" fmla="val 50876"/>
              <a:gd name="adj3" fmla="val 187219"/>
              <a:gd name="adj4" fmla="val 137405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реанимации и интенсивной терапии СПб ГБУЗ «Клиническая больница Святителя Луки» </a:t>
            </a:r>
            <a:endParaRPr lang="ru-RU" sz="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Чугунная, д.46, лит. </a:t>
            </a:r>
          </a:p>
          <a:p>
            <a:r>
              <a:rPr lang="ru-RU" sz="800" dirty="0">
                <a:solidFill>
                  <a:schemeClr val="tx2"/>
                </a:solidFill>
              </a:rPr>
              <a:t>(</a:t>
            </a:r>
            <a:r>
              <a:rPr lang="ru-RU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742 кВт ) 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</a:t>
            </a:r>
            <a:r>
              <a:rPr lang="en-US" sz="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ru-RU" sz="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Выноска 1 57"/>
          <p:cNvSpPr/>
          <p:nvPr/>
        </p:nvSpPr>
        <p:spPr>
          <a:xfrm>
            <a:off x="5010439" y="946467"/>
            <a:ext cx="1694583" cy="963652"/>
          </a:xfrm>
          <a:prstGeom prst="borderCallout1">
            <a:avLst>
              <a:gd name="adj1" fmla="val 100681"/>
              <a:gd name="adj2" fmla="val 279"/>
              <a:gd name="adj3" fmla="val 223044"/>
              <a:gd name="adj4" fmla="val -46931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lvl="0"/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 ГБУЗ «Городская поликлиника № 17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(компьютерный томограф для обследования)</a:t>
            </a:r>
          </a:p>
          <a:p>
            <a:pPr lvl="0"/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пр. Шаумяна, д.51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(263 кВт ) 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</a:t>
            </a:r>
            <a:r>
              <a:rPr lang="en-US" sz="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ru-RU" sz="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Выноска 1 58"/>
          <p:cNvSpPr/>
          <p:nvPr/>
        </p:nvSpPr>
        <p:spPr>
          <a:xfrm>
            <a:off x="107504" y="3999031"/>
            <a:ext cx="1694583" cy="963652"/>
          </a:xfrm>
          <a:prstGeom prst="borderCallout1">
            <a:avLst>
              <a:gd name="adj1" fmla="val 421"/>
              <a:gd name="adj2" fmla="val 51185"/>
              <a:gd name="adj3" fmla="val -1216"/>
              <a:gd name="adj4" fmla="val 50796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lvl="0"/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Сэтл</a:t>
            </a:r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lvl="0"/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МЖД со встроенными помещениями</a:t>
            </a:r>
            <a:endParaRPr lang="ru-RU" sz="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Красносельский</a:t>
            </a:r>
            <a:r>
              <a:rPr lang="ru-RU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район, территория предприятия «</a:t>
            </a:r>
            <a:r>
              <a:rPr lang="ru-RU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Предпортовый</a:t>
            </a:r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(Ленинские искры), </a:t>
            </a:r>
            <a:r>
              <a:rPr lang="ru-RU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 63 и65  (3569 кВт)</a:t>
            </a:r>
            <a:endParaRPr lang="ru-RU" sz="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Выноска 1 59"/>
          <p:cNvSpPr/>
          <p:nvPr/>
        </p:nvSpPr>
        <p:spPr>
          <a:xfrm>
            <a:off x="3154208" y="733085"/>
            <a:ext cx="1727727" cy="1030885"/>
          </a:xfrm>
          <a:prstGeom prst="borderCallout1">
            <a:avLst>
              <a:gd name="adj1" fmla="val 98404"/>
              <a:gd name="adj2" fmla="val 51217"/>
              <a:gd name="adj3" fmla="val 222224"/>
              <a:gd name="adj4" fmla="val 53098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lvl="0"/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 ГКУ «Фонд капитального строительства и реконструкции</a:t>
            </a:r>
            <a:r>
              <a:rPr lang="ru-RU" sz="800" dirty="0"/>
              <a:t>»</a:t>
            </a:r>
            <a:r>
              <a:rPr lang="ru-RU" sz="800" b="1" dirty="0"/>
              <a:t> </a:t>
            </a:r>
            <a:endParaRPr lang="ru-RU" sz="800" dirty="0"/>
          </a:p>
          <a:p>
            <a:r>
              <a:rPr lang="ru-RU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крытый каток с искусственным льдом) </a:t>
            </a:r>
            <a:r>
              <a:rPr lang="ru-RU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Ириновский</a:t>
            </a:r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пр., уч. 2 (юго-восточнее дома 36, лит. А по </a:t>
            </a:r>
            <a:r>
              <a:rPr lang="ru-RU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Ириновскому</a:t>
            </a:r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</a:t>
            </a:r>
            <a:r>
              <a:rPr lang="ru-RU" sz="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(472 </a:t>
            </a:r>
            <a:r>
              <a:rPr lang="ru-RU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 )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265211" y="946467"/>
            <a:ext cx="1237323" cy="1200227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АТП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выдано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PF Din Text Cond Pro Medium" panose="02000500000000020004" pitchFamily="2" charset="0"/>
              </a:rPr>
              <a:t>399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 шт.</a:t>
            </a:r>
          </a:p>
        </p:txBody>
      </p:sp>
      <p:sp>
        <p:nvSpPr>
          <p:cNvPr id="54" name="Овал 53"/>
          <p:cNvSpPr/>
          <p:nvPr/>
        </p:nvSpPr>
        <p:spPr>
          <a:xfrm>
            <a:off x="3423893" y="2620916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046527" y="2990069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174057" y="5011439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4252439" y="4468442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163339" y="3091714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5" name="Диаграмма 64"/>
          <p:cNvGraphicFramePr>
            <a:graphicFrameLocks/>
          </p:cNvGraphicFramePr>
          <p:nvPr>
            <p:extLst/>
          </p:nvPr>
        </p:nvGraphicFramePr>
        <p:xfrm>
          <a:off x="4491139" y="22844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40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55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952972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latin typeface="PF Din Text Cond Pro Medium" panose="02000500000000020004" pitchFamily="2" charset="0"/>
              </a:rPr>
              <a:t>ИСПОЛНЕНИЕ СОЦИАЛЬНО-ЗНАЧИМЫХ ОБЪЕКТОВ ПО САНКТ-ПЕТЕРБУРГУ</a:t>
            </a:r>
            <a:r>
              <a:rPr lang="ru-RU" dirty="0" smtClean="0">
                <a:latin typeface="PF Din Text Cond Pro Medium" panose="02000500000000020004" pitchFamily="2" charset="0"/>
              </a:rPr>
              <a:t> </a:t>
            </a:r>
            <a:r>
              <a:rPr lang="ru-RU" dirty="0">
                <a:latin typeface="PF Din Text Cond Pro Medium" panose="02000500000000020004" pitchFamily="2" charset="0"/>
              </a:rPr>
              <a:t/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>
                <a:latin typeface="PF Din Text Cond Pro Medium" panose="02000500000000020004" pitchFamily="2" charset="0"/>
              </a:rPr>
              <a:t>ЗА 9 МЕСЯЦЕВ 2021 ГОДА</a:t>
            </a:r>
          </a:p>
        </p:txBody>
      </p:sp>
      <p:sp>
        <p:nvSpPr>
          <p:cNvPr id="57" name="TextBox 3"/>
          <p:cNvSpPr txBox="1"/>
          <p:nvPr/>
        </p:nvSpPr>
        <p:spPr>
          <a:xfrm>
            <a:off x="8980541" y="344089"/>
            <a:ext cx="4781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</a:t>
            </a:r>
          </a:p>
        </p:txBody>
      </p:sp>
      <p:pic>
        <p:nvPicPr>
          <p:cNvPr id="59" name="Picture 24" descr="C:\Users\Prokofieva.SV\AppData\Local\Microsoft\Windows\Temporary Internet Files\Content.Outlook\7V07U0TW\карта 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6269984" cy="55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819781" y="2021311"/>
            <a:ext cx="1733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Выборгский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18103" y="2444021"/>
            <a:ext cx="1733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Приморский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62" name="Выноска 1 61"/>
          <p:cNvSpPr/>
          <p:nvPr/>
        </p:nvSpPr>
        <p:spPr>
          <a:xfrm>
            <a:off x="296340" y="1821983"/>
            <a:ext cx="1624718" cy="765150"/>
          </a:xfrm>
          <a:prstGeom prst="borderCallout1">
            <a:avLst>
              <a:gd name="adj1" fmla="val 99298"/>
              <a:gd name="adj2" fmla="val 49383"/>
              <a:gd name="adj3" fmla="val 174418"/>
              <a:gd name="adj4" fmla="val 105139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900" dirty="0">
                <a:solidFill>
                  <a:srgbClr val="1F497D"/>
                </a:solidFill>
                <a:latin typeface="PF Din Text Cond Pro Medium" panose="02000500000000020004" pitchFamily="2" charset="0"/>
              </a:rPr>
              <a:t>ПРИМОРСКИЙ КУЛЬТУРНЫЙ ЦЕНТР СПБ </a:t>
            </a:r>
            <a:r>
              <a:rPr lang="ru-RU" sz="900" dirty="0" smtClean="0">
                <a:solidFill>
                  <a:srgbClr val="1F497D"/>
                </a:solidFill>
                <a:latin typeface="PF Din Text Cond Pro Medium" panose="02000500000000020004" pitchFamily="2" charset="0"/>
              </a:rPr>
              <a:t>ГБУ (дом культуры)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DinTextCondPro-Light" panose="02000000000000000000" pitchFamily="2" charset="0"/>
            </a:endParaRPr>
          </a:p>
          <a:p>
            <a:pPr lvl="0">
              <a:defRPr/>
            </a:pP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Адрес</a:t>
            </a:r>
            <a:r>
              <a:rPr lang="ru-RU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: ул. Савушкина</a:t>
            </a: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, дом 139, литера А, помещение 22-Н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DinTextCondPro-Light" panose="02000000000000000000" pitchFamily="2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977811" y="3125394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Выноска 1 63"/>
          <p:cNvSpPr/>
          <p:nvPr/>
        </p:nvSpPr>
        <p:spPr>
          <a:xfrm>
            <a:off x="319583" y="3202955"/>
            <a:ext cx="1636681" cy="789974"/>
          </a:xfrm>
          <a:prstGeom prst="borderCallout1">
            <a:avLst>
              <a:gd name="adj1" fmla="val 50172"/>
              <a:gd name="adj2" fmla="val 100342"/>
              <a:gd name="adj3" fmla="val 40412"/>
              <a:gd name="adj4" fmla="val 130707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900" dirty="0">
                <a:solidFill>
                  <a:srgbClr val="1F497D"/>
                </a:solidFill>
                <a:latin typeface="PF Din Text Cond Pro Medium" panose="02000500000000020004" pitchFamily="2" charset="0"/>
              </a:rPr>
              <a:t>Фонд поддержки социальных инициатив </a:t>
            </a:r>
            <a:r>
              <a:rPr lang="ru-RU" sz="900" dirty="0" smtClean="0">
                <a:solidFill>
                  <a:srgbClr val="1F497D"/>
                </a:solidFill>
                <a:latin typeface="PF Din Text Cond Pro Medium" panose="02000500000000020004" pitchFamily="2" charset="0"/>
              </a:rPr>
              <a:t>Газпрома</a:t>
            </a:r>
            <a:endParaRPr lang="en-US" sz="900" dirty="0" smtClean="0">
              <a:solidFill>
                <a:srgbClr val="1F497D"/>
              </a:solidFill>
              <a:latin typeface="PF Din Text Cond Pro Medium" panose="02000500000000020004" pitchFamily="2" charset="0"/>
            </a:endParaRPr>
          </a:p>
          <a:p>
            <a:pPr>
              <a:defRPr/>
            </a:pPr>
            <a:r>
              <a:rPr lang="en-US" sz="900" dirty="0" smtClean="0">
                <a:solidFill>
                  <a:srgbClr val="1F497D"/>
                </a:solidFill>
                <a:latin typeface="PF Din Text Cond Pro Medium" panose="02000500000000020004" pitchFamily="2" charset="0"/>
              </a:rPr>
              <a:t>(</a:t>
            </a:r>
            <a:r>
              <a:rPr lang="ru-RU" sz="900" dirty="0" smtClean="0">
                <a:solidFill>
                  <a:srgbClr val="1F497D"/>
                </a:solidFill>
                <a:latin typeface="PF Din Text Cond Pro Medium" panose="02000500000000020004" pitchFamily="2" charset="0"/>
              </a:rPr>
              <a:t>школа</a:t>
            </a:r>
            <a:r>
              <a:rPr lang="en-US" sz="900" dirty="0" smtClean="0">
                <a:solidFill>
                  <a:srgbClr val="1F497D"/>
                </a:solidFill>
                <a:latin typeface="PF Din Text Cond Pro Medium" panose="02000500000000020004" pitchFamily="2" charset="0"/>
              </a:rPr>
              <a:t>)</a:t>
            </a:r>
            <a:endParaRPr lang="ru-RU" sz="900" dirty="0">
              <a:solidFill>
                <a:srgbClr val="1F497D"/>
              </a:solidFill>
              <a:latin typeface="PF Din Text Cond Pro Medium" panose="02000500000000020004" pitchFamily="2" charset="0"/>
            </a:endParaRPr>
          </a:p>
          <a:p>
            <a:pPr>
              <a:defRPr/>
            </a:pP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Адрес</a:t>
            </a:r>
            <a:r>
              <a:rPr lang="en-US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: </a:t>
            </a: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Крестовский </a:t>
            </a:r>
            <a:r>
              <a:rPr lang="ru-RU" sz="900" dirty="0" err="1">
                <a:solidFill>
                  <a:srgbClr val="1F497D"/>
                </a:solidFill>
                <a:latin typeface="PFDinTextCondPro-Light" panose="02000000000000000000" pitchFamily="2" charset="0"/>
              </a:rPr>
              <a:t>пр-кт</a:t>
            </a: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, участок 42</a:t>
            </a:r>
          </a:p>
        </p:txBody>
      </p:sp>
      <p:sp>
        <p:nvSpPr>
          <p:cNvPr id="65" name="Овал 64"/>
          <p:cNvSpPr/>
          <p:nvPr/>
        </p:nvSpPr>
        <p:spPr>
          <a:xfrm>
            <a:off x="2436792" y="3502511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Выноска 1 65"/>
          <p:cNvSpPr/>
          <p:nvPr/>
        </p:nvSpPr>
        <p:spPr>
          <a:xfrm>
            <a:off x="4108028" y="2022659"/>
            <a:ext cx="1666607" cy="777282"/>
          </a:xfrm>
          <a:prstGeom prst="borderCallout1">
            <a:avLst>
              <a:gd name="adj1" fmla="val 99997"/>
              <a:gd name="adj2" fmla="val 50831"/>
              <a:gd name="adj3" fmla="val 193154"/>
              <a:gd name="adj4" fmla="val -2623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900" dirty="0" smtClean="0">
                <a:solidFill>
                  <a:srgbClr val="1F497D"/>
                </a:solidFill>
                <a:latin typeface="PF Din Text Cond Pro Medium" panose="02000500000000020004" pitchFamily="2" charset="0"/>
              </a:rPr>
              <a:t>СПбГБУ «Управление </a:t>
            </a:r>
            <a:r>
              <a:rPr lang="ru-RU" sz="900" dirty="0">
                <a:solidFill>
                  <a:srgbClr val="1F497D"/>
                </a:solidFill>
                <a:latin typeface="PF Din Text Cond Pro Medium" panose="02000500000000020004" pitchFamily="2" charset="0"/>
              </a:rPr>
              <a:t>строительными </a:t>
            </a:r>
            <a:r>
              <a:rPr lang="ru-RU" sz="900" dirty="0" smtClean="0">
                <a:solidFill>
                  <a:srgbClr val="1F497D"/>
                </a:solidFill>
                <a:latin typeface="PF Din Text Cond Pro Medium" panose="02000500000000020004" pitchFamily="2" charset="0"/>
              </a:rPr>
              <a:t>проектами» (больница)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DinTextCondPro-Light" panose="02000000000000000000" pitchFamily="2" charset="0"/>
            </a:endParaRPr>
          </a:p>
          <a:p>
            <a:pPr lvl="0"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DinTextCondPro-Light" panose="02000000000000000000" pitchFamily="2" charset="0"/>
              </a:rPr>
              <a:t>Адрес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DinTextCondPro-Light" panose="02000000000000000000" pitchFamily="2" charset="0"/>
              </a:rPr>
              <a:t>: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DinTextCondPro-Light" panose="02000000000000000000" pitchFamily="2" charset="0"/>
              </a:rPr>
              <a:t> </a:t>
            </a:r>
            <a:r>
              <a:rPr lang="ru-RU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Чугунная </a:t>
            </a: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ул., д. 46, литер Ж,  В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DinTextCondPro-Light" panose="02000000000000000000" pitchFamily="2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656488" y="4703679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31048" y="2825600"/>
            <a:ext cx="1197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Калининский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53232" y="3813004"/>
            <a:ext cx="1733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Василеостровский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49974" y="3391600"/>
            <a:ext cx="1733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Петроградский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64495" y="3909711"/>
            <a:ext cx="1733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Центральный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74921" y="4297199"/>
            <a:ext cx="1733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Адмиралтейский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12793" y="5113599"/>
            <a:ext cx="1733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Красносельский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29788" y="5281624"/>
            <a:ext cx="1733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Московский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68185" y="5274282"/>
            <a:ext cx="1733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Фрунзенский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06482" y="4726538"/>
            <a:ext cx="1733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Невский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67356" y="3088409"/>
            <a:ext cx="1733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1F497D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Красногвардейский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 Din Text Cond Pro Medium" panose="02000500000000020004" pitchFamily="2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7248259" y="727630"/>
            <a:ext cx="1370492" cy="1335899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АТП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выдано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bg1"/>
                </a:solidFill>
                <a:latin typeface="PF Din Text Cond Pro Medium" panose="02000500000000020004" pitchFamily="2" charset="0"/>
              </a:rPr>
              <a:t>361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F Din Text Cond Pro Medium" panose="02000500000000020004" pitchFamily="2" charset="0"/>
              </a:rPr>
              <a:t> шт.</a:t>
            </a:r>
          </a:p>
        </p:txBody>
      </p:sp>
      <p:sp>
        <p:nvSpPr>
          <p:cNvPr id="79" name="Овал 78"/>
          <p:cNvSpPr/>
          <p:nvPr/>
        </p:nvSpPr>
        <p:spPr>
          <a:xfrm flipH="1" flipV="1">
            <a:off x="4519427" y="4258151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3362025" y="5641583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Параллелограмм 80"/>
          <p:cNvSpPr/>
          <p:nvPr/>
        </p:nvSpPr>
        <p:spPr>
          <a:xfrm>
            <a:off x="8755616" y="2204558"/>
            <a:ext cx="85725" cy="161925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82" name="Выноска 1 81"/>
          <p:cNvSpPr/>
          <p:nvPr/>
        </p:nvSpPr>
        <p:spPr>
          <a:xfrm>
            <a:off x="436512" y="4490834"/>
            <a:ext cx="1666607" cy="717628"/>
          </a:xfrm>
          <a:prstGeom prst="borderCallout1">
            <a:avLst>
              <a:gd name="adj1" fmla="val -80"/>
              <a:gd name="adj2" fmla="val 99473"/>
              <a:gd name="adj3" fmla="val -92090"/>
              <a:gd name="adj4" fmla="val 136460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900" dirty="0">
                <a:solidFill>
                  <a:srgbClr val="1F497D"/>
                </a:solidFill>
                <a:latin typeface="PF Din Text Cond Pro Medium" panose="02000500000000020004" pitchFamily="2" charset="0"/>
              </a:rPr>
              <a:t>ГБДОУ ДЕТСКИЙ САД № 36 ВАСИЛЕОСТРОВСКОГО РАЙОНА</a:t>
            </a:r>
          </a:p>
          <a:p>
            <a:pPr>
              <a:defRPr/>
            </a:pP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Адрес</a:t>
            </a:r>
            <a:r>
              <a:rPr lang="en-US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:</a:t>
            </a: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  8-я В.О. Линия, дом № 65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DinTextCondPro-Light" panose="02000000000000000000" pitchFamily="2" charset="0"/>
            </a:endParaRPr>
          </a:p>
        </p:txBody>
      </p:sp>
      <p:sp>
        <p:nvSpPr>
          <p:cNvPr id="83" name="Выноска 1 82"/>
          <p:cNvSpPr/>
          <p:nvPr/>
        </p:nvSpPr>
        <p:spPr>
          <a:xfrm>
            <a:off x="3696724" y="1129273"/>
            <a:ext cx="1729133" cy="717628"/>
          </a:xfrm>
          <a:prstGeom prst="borderCallout1">
            <a:avLst>
              <a:gd name="adj1" fmla="val 100642"/>
              <a:gd name="adj2" fmla="val 23138"/>
              <a:gd name="adj3" fmla="val 309796"/>
              <a:gd name="adj4" fmla="val 13237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900" dirty="0">
                <a:solidFill>
                  <a:srgbClr val="1F497D"/>
                </a:solidFill>
                <a:latin typeface="PF Din Text Cond Pro Medium" panose="02000500000000020004" pitchFamily="2" charset="0"/>
              </a:rPr>
              <a:t>СПБ ГБУЗ "ГОРОДСКАЯ ПОЛИКЛИНИКА № 104</a:t>
            </a:r>
          </a:p>
          <a:p>
            <a:pPr lvl="0">
              <a:defRPr/>
            </a:pPr>
            <a:r>
              <a:rPr lang="ru-RU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Адрес</a:t>
            </a:r>
            <a:r>
              <a:rPr lang="en-US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:</a:t>
            </a: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 Курчатова ул. д.6 к.3 литер А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DinTextCondPro-Light" panose="02000000000000000000" pitchFamily="2" charset="0"/>
            </a:endParaRPr>
          </a:p>
        </p:txBody>
      </p:sp>
      <p:sp>
        <p:nvSpPr>
          <p:cNvPr id="84" name="Выноска 1 83"/>
          <p:cNvSpPr/>
          <p:nvPr/>
        </p:nvSpPr>
        <p:spPr>
          <a:xfrm>
            <a:off x="4298346" y="3438304"/>
            <a:ext cx="1674647" cy="717628"/>
          </a:xfrm>
          <a:prstGeom prst="borderCallout1">
            <a:avLst>
              <a:gd name="adj1" fmla="val 117634"/>
              <a:gd name="adj2" fmla="val 14886"/>
              <a:gd name="adj3" fmla="val 101884"/>
              <a:gd name="adj4" fmla="val 45455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900" dirty="0">
                <a:solidFill>
                  <a:srgbClr val="1F497D"/>
                </a:solidFill>
                <a:latin typeface="PF Din Text Cond Pro Medium" panose="02000500000000020004" pitchFamily="2" charset="0"/>
              </a:rPr>
              <a:t>СПб ГБУ "ПМЦ «</a:t>
            </a:r>
            <a:r>
              <a:rPr lang="ru-RU" sz="900" dirty="0" err="1">
                <a:solidFill>
                  <a:srgbClr val="1F497D"/>
                </a:solidFill>
                <a:latin typeface="PF Din Text Cond Pro Medium" panose="02000500000000020004" pitchFamily="2" charset="0"/>
              </a:rPr>
              <a:t>Охта</a:t>
            </a:r>
            <a:r>
              <a:rPr lang="ru-RU" sz="900" dirty="0">
                <a:solidFill>
                  <a:srgbClr val="1F497D"/>
                </a:solidFill>
                <a:latin typeface="PF Din Text Cond Pro Medium" panose="02000500000000020004" pitchFamily="2" charset="0"/>
              </a:rPr>
              <a:t>» </a:t>
            </a:r>
          </a:p>
          <a:p>
            <a:pPr>
              <a:defRPr/>
            </a:pPr>
            <a:r>
              <a:rPr lang="ru-RU" sz="900" dirty="0">
                <a:solidFill>
                  <a:srgbClr val="1F497D"/>
                </a:solidFill>
                <a:latin typeface="PF Din Text Cond Pro Medium" panose="02000500000000020004" pitchFamily="2" charset="0"/>
              </a:rPr>
              <a:t>(дошкольное ОУ)  </a:t>
            </a:r>
          </a:p>
          <a:p>
            <a:pPr>
              <a:defRPr/>
            </a:pPr>
            <a:r>
              <a:rPr lang="ru-RU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Адрес</a:t>
            </a:r>
            <a:r>
              <a:rPr lang="en-US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:</a:t>
            </a:r>
            <a:r>
              <a:rPr lang="en-US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 </a:t>
            </a:r>
            <a:r>
              <a:rPr lang="ru-RU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Малоохтинский </a:t>
            </a:r>
            <a:r>
              <a:rPr lang="ru-RU" sz="900" dirty="0" err="1">
                <a:solidFill>
                  <a:srgbClr val="1F497D"/>
                </a:solidFill>
                <a:latin typeface="PFDinTextCondPro-Light" panose="02000000000000000000" pitchFamily="2" charset="0"/>
              </a:rPr>
              <a:t>пр-кт</a:t>
            </a: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, д.92 лит. А, пом. 3Н</a:t>
            </a:r>
          </a:p>
        </p:txBody>
      </p:sp>
      <p:sp>
        <p:nvSpPr>
          <p:cNvPr id="85" name="Овал 84"/>
          <p:cNvSpPr/>
          <p:nvPr/>
        </p:nvSpPr>
        <p:spPr>
          <a:xfrm>
            <a:off x="2702207" y="3798685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4032172" y="3522147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3893370" y="3345881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Выноска 1 87"/>
          <p:cNvSpPr/>
          <p:nvPr/>
        </p:nvSpPr>
        <p:spPr>
          <a:xfrm>
            <a:off x="3751210" y="6018891"/>
            <a:ext cx="1674647" cy="771888"/>
          </a:xfrm>
          <a:prstGeom prst="borderCallout1">
            <a:avLst>
              <a:gd name="adj1" fmla="val -1774"/>
              <a:gd name="adj2" fmla="val 50119"/>
              <a:gd name="adj3" fmla="val -47318"/>
              <a:gd name="adj4" fmla="val -22765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900" dirty="0">
                <a:solidFill>
                  <a:srgbClr val="1F497D"/>
                </a:solidFill>
                <a:latin typeface="PF Din Text Cond Pro Medium" panose="02000500000000020004" pitchFamily="2" charset="0"/>
              </a:rPr>
              <a:t>ГБДОУ детский сад №3 Московского района </a:t>
            </a:r>
            <a:r>
              <a:rPr lang="ru-RU" sz="900" dirty="0" smtClean="0">
                <a:solidFill>
                  <a:srgbClr val="1F497D"/>
                </a:solidFill>
                <a:latin typeface="PF Din Text Cond Pro Medium" panose="02000500000000020004" pitchFamily="2" charset="0"/>
              </a:rPr>
              <a:t>Санкт-Петербурга</a:t>
            </a:r>
          </a:p>
          <a:p>
            <a:pPr>
              <a:defRPr/>
            </a:pP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Адрес:  Витебский </a:t>
            </a:r>
            <a:r>
              <a:rPr lang="ru-RU" sz="900" dirty="0" err="1">
                <a:solidFill>
                  <a:srgbClr val="1F497D"/>
                </a:solidFill>
                <a:latin typeface="PFDinTextCondPro-Light" panose="02000000000000000000" pitchFamily="2" charset="0"/>
              </a:rPr>
              <a:t>пр-кт</a:t>
            </a: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, д.33 лит. А, </a:t>
            </a:r>
            <a:r>
              <a:rPr lang="ru-RU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к.6</a:t>
            </a:r>
            <a:endParaRPr lang="ru-RU" sz="900" dirty="0">
              <a:solidFill>
                <a:srgbClr val="1F497D"/>
              </a:solidFill>
              <a:latin typeface="PFDinTextCondPro-Light" panose="02000000000000000000" pitchFamily="2" charset="0"/>
            </a:endParaRPr>
          </a:p>
        </p:txBody>
      </p:sp>
      <p:sp>
        <p:nvSpPr>
          <p:cNvPr id="90" name="Выноска 1 89"/>
          <p:cNvSpPr/>
          <p:nvPr/>
        </p:nvSpPr>
        <p:spPr>
          <a:xfrm>
            <a:off x="714009" y="5722069"/>
            <a:ext cx="1666607" cy="717628"/>
          </a:xfrm>
          <a:prstGeom prst="borderCallout1">
            <a:avLst>
              <a:gd name="adj1" fmla="val -1282"/>
              <a:gd name="adj2" fmla="val 100508"/>
              <a:gd name="adj3" fmla="val -231531"/>
              <a:gd name="adj4" fmla="val 118861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900" dirty="0" smtClean="0">
                <a:solidFill>
                  <a:srgbClr val="1F497D"/>
                </a:solidFill>
                <a:latin typeface="PF Din Text Cond Pro Medium" panose="02000500000000020004" pitchFamily="2" charset="0"/>
              </a:rPr>
              <a:t>СПБГБУК «Центральная библиотечная сеть»</a:t>
            </a:r>
            <a:endParaRPr lang="ru-RU" sz="900" dirty="0">
              <a:solidFill>
                <a:srgbClr val="1F497D"/>
              </a:solidFill>
              <a:latin typeface="PF Din Text Cond Pro Medium" panose="02000500000000020004" pitchFamily="2" charset="0"/>
            </a:endParaRPr>
          </a:p>
          <a:p>
            <a:pPr>
              <a:defRPr/>
            </a:pP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Адрес</a:t>
            </a:r>
            <a:r>
              <a:rPr lang="en-US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:</a:t>
            </a: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  6-я В.О. линия, д.17 лит. Б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PFDinTextCondPro-Light" panose="02000000000000000000" pitchFamily="2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2664551" y="4055025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Выноска 1 91"/>
          <p:cNvSpPr/>
          <p:nvPr/>
        </p:nvSpPr>
        <p:spPr>
          <a:xfrm>
            <a:off x="6146669" y="5646912"/>
            <a:ext cx="1881715" cy="717628"/>
          </a:xfrm>
          <a:prstGeom prst="borderCallout1">
            <a:avLst>
              <a:gd name="adj1" fmla="val 46209"/>
              <a:gd name="adj2" fmla="val -502"/>
              <a:gd name="adj3" fmla="val -151622"/>
              <a:gd name="adj4" fmla="val -121111"/>
            </a:avLst>
          </a:prstGeom>
          <a:solidFill>
            <a:schemeClr val="bg1">
              <a:alpha val="7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900" dirty="0">
                <a:solidFill>
                  <a:srgbClr val="1F497D"/>
                </a:solidFill>
                <a:latin typeface="PF Din Text Cond Pro Medium" panose="02000500000000020004" pitchFamily="2" charset="0"/>
              </a:rPr>
              <a:t>ГБОУ ШКОЛА №359 ФРУНЗЕНСКОГО РАЙОНА САНКТ-ПЕТЕРБУРГАГБОУ ШКОЛА </a:t>
            </a:r>
            <a:r>
              <a:rPr lang="ru-RU" sz="900" dirty="0" smtClean="0">
                <a:solidFill>
                  <a:srgbClr val="1F497D"/>
                </a:solidFill>
                <a:latin typeface="PF Din Text Cond Pro Medium" panose="02000500000000020004" pitchFamily="2" charset="0"/>
              </a:rPr>
              <a:t>РАЙОНА</a:t>
            </a:r>
          </a:p>
          <a:p>
            <a:pPr>
              <a:defRPr/>
            </a:pPr>
            <a:r>
              <a:rPr lang="ru-RU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Адрес</a:t>
            </a:r>
            <a:r>
              <a:rPr lang="en-US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:</a:t>
            </a:r>
            <a:r>
              <a:rPr lang="en-US" sz="900" dirty="0" smtClean="0">
                <a:solidFill>
                  <a:srgbClr val="1F497D"/>
                </a:solidFill>
                <a:latin typeface="PFDinTextCondPro-Light" panose="02000000000000000000" pitchFamily="2" charset="0"/>
              </a:rPr>
              <a:t> </a:t>
            </a: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Лиговский </a:t>
            </a:r>
            <a:r>
              <a:rPr lang="ru-RU" sz="900" dirty="0" err="1">
                <a:solidFill>
                  <a:srgbClr val="1F497D"/>
                </a:solidFill>
                <a:latin typeface="PFDinTextCondPro-Light" panose="02000000000000000000" pitchFamily="2" charset="0"/>
              </a:rPr>
              <a:t>пр-кт</a:t>
            </a:r>
            <a:r>
              <a:rPr lang="ru-RU" sz="900" dirty="0">
                <a:solidFill>
                  <a:srgbClr val="1F497D"/>
                </a:solidFill>
                <a:latin typeface="PFDinTextCondPro-Light" panose="02000000000000000000" pitchFamily="2" charset="0"/>
              </a:rPr>
              <a:t>, д.241 лит. А</a:t>
            </a:r>
          </a:p>
        </p:txBody>
      </p:sp>
      <p:sp>
        <p:nvSpPr>
          <p:cNvPr id="93" name="Овал 92"/>
          <p:cNvSpPr/>
          <p:nvPr/>
        </p:nvSpPr>
        <p:spPr>
          <a:xfrm>
            <a:off x="3847651" y="4509950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9" name="Диаграмма 38"/>
          <p:cNvGraphicFramePr>
            <a:graphicFrameLocks/>
          </p:cNvGraphicFramePr>
          <p:nvPr>
            <p:extLst/>
          </p:nvPr>
        </p:nvGraphicFramePr>
        <p:xfrm>
          <a:off x="5935625" y="2039909"/>
          <a:ext cx="404335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01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ИЗНОС ОСНОВНЫХ ФОНДОВ 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>
                <a:latin typeface="PF Din Text Cond Pro Medium" panose="02000500000000020004" pitchFamily="2" charset="0"/>
              </a:rPr>
              <a:t>2016-2020 гг. Санкт-Петербург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608" y="836712"/>
            <a:ext cx="8642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PF Din Text Cond Pro Medium" panose="02000500000000020004" pitchFamily="2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PF Din Text Cond Pro Medium" panose="02000500000000020004" pitchFamily="2" charset="0"/>
                <a:cs typeface="Times New Roman" panose="02020603050405020304" pitchFamily="18" charset="0"/>
              </a:rPr>
              <a:t>. Износ основных фондов (бухгалтерский и физический износ) и влияние реализации ИПР на износ</a:t>
            </a:r>
          </a:p>
        </p:txBody>
      </p:sp>
      <p:sp>
        <p:nvSpPr>
          <p:cNvPr id="17" name="Прямоугольник 5"/>
          <p:cNvSpPr txBox="1"/>
          <p:nvPr/>
        </p:nvSpPr>
        <p:spPr>
          <a:xfrm>
            <a:off x="250607" y="2044586"/>
            <a:ext cx="8569865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При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определении степени износа активов различают два подхода – расчет износа объектов основных средств по сроку эксплуатации и расчет износа по объему накопленной амортизации. 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Износ по сроку эксплуатации определяется сравнением фактического и нормативного сроков эксплуатации.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Износ по объему накопленной амортизации (бухгалтерский износ) – показатель, равный отношению суммы начисленной амортизации к первоначальной стоимости основных средств по данным бухгалтерского учета.</a:t>
            </a:r>
            <a:endParaRPr lang="en-US" sz="1400" dirty="0">
              <a:solidFill>
                <a:schemeClr val="accent1"/>
              </a:solidFill>
              <a:ea typeface="PF Din Text Cond Pro" charset="0"/>
              <a:cs typeface="PF Din Text Cond Pro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Увеличение объема финансирования позволило уменьшить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физический износ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основных средств с 58,7% (2016 г.) до 48,7% (2020 г.).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608" y="3551516"/>
            <a:ext cx="8642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F Din Text Cond Pro Medium" panose="02000500000000020004" pitchFamily="2" charset="0"/>
                <a:cs typeface="Times New Roman" panose="02020603050405020304" pitchFamily="18" charset="0"/>
              </a:rPr>
              <a:t>2. Доля оборудования, отработавшего нормативный срок службы</a:t>
            </a:r>
          </a:p>
        </p:txBody>
      </p:sp>
      <p:sp>
        <p:nvSpPr>
          <p:cNvPr id="10" name="Прямоугольник 5"/>
          <p:cNvSpPr txBox="1"/>
          <p:nvPr/>
        </p:nvSpPr>
        <p:spPr>
          <a:xfrm>
            <a:off x="250608" y="5571817"/>
            <a:ext cx="8569862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/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Резкое снижение КЛ 35-110кВ со сверхнормативным сроком эксплуатации связано с проведенным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выводом из эксплуатации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старых маслонаполненных КЛ 110кВ в 2019 году. Большое снижение доли оборудования со сверхнормативным сроком эксплуатации по силовым трансформаторам 35-110кВ и ВЛ 35-110кВ обусловлено тем, что в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производственном отчете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за 2020 год помимо оборудования на балансе, также учитывалось оборудование, находящееся в аренде, а также обслуживаемое по договорам на оперативно-эксплуатационное обслуживание.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633564"/>
              </p:ext>
            </p:extLst>
          </p:nvPr>
        </p:nvGraphicFramePr>
        <p:xfrm>
          <a:off x="250608" y="1175266"/>
          <a:ext cx="8569866" cy="888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774">
                  <a:extLst>
                    <a:ext uri="{9D8B030D-6E8A-4147-A177-3AD203B41FA5}">
                      <a16:colId xmlns:a16="http://schemas.microsoft.com/office/drawing/2014/main" val="1763230594"/>
                    </a:ext>
                  </a:extLst>
                </a:gridCol>
                <a:gridCol w="1815649">
                  <a:extLst>
                    <a:ext uri="{9D8B030D-6E8A-4147-A177-3AD203B41FA5}">
                      <a16:colId xmlns:a16="http://schemas.microsoft.com/office/drawing/2014/main" val="4171335504"/>
                    </a:ext>
                  </a:extLst>
                </a:gridCol>
                <a:gridCol w="1670397">
                  <a:extLst>
                    <a:ext uri="{9D8B030D-6E8A-4147-A177-3AD203B41FA5}">
                      <a16:colId xmlns:a16="http://schemas.microsoft.com/office/drawing/2014/main" val="4290066429"/>
                    </a:ext>
                  </a:extLst>
                </a:gridCol>
                <a:gridCol w="1815649">
                  <a:extLst>
                    <a:ext uri="{9D8B030D-6E8A-4147-A177-3AD203B41FA5}">
                      <a16:colId xmlns:a16="http://schemas.microsoft.com/office/drawing/2014/main" val="2015082652"/>
                    </a:ext>
                  </a:extLst>
                </a:gridCol>
                <a:gridCol w="1670397">
                  <a:extLst>
                    <a:ext uri="{9D8B030D-6E8A-4147-A177-3AD203B41FA5}">
                      <a16:colId xmlns:a16="http://schemas.microsoft.com/office/drawing/2014/main" val="2318573265"/>
                    </a:ext>
                  </a:extLst>
                </a:gridCol>
              </a:tblGrid>
              <a:tr h="345587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cs typeface="Times New Roman" panose="02020603050405020304" pitchFamily="18" charset="0"/>
                        </a:rPr>
                        <a:t>Износ основных фондов по г. Санкт-Петербург, %</a:t>
                      </a:r>
                      <a:endParaRPr lang="ru-RU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07827"/>
                  </a:ext>
                </a:extLst>
              </a:tr>
              <a:tr h="271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2017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2018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2019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2020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6227373"/>
                  </a:ext>
                </a:extLst>
              </a:tr>
              <a:tr h="271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58,7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56,8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55,4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55,1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48,7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78948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19102"/>
              </p:ext>
            </p:extLst>
          </p:nvPr>
        </p:nvGraphicFramePr>
        <p:xfrm>
          <a:off x="279653" y="3890070"/>
          <a:ext cx="8540817" cy="163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265">
                  <a:extLst>
                    <a:ext uri="{9D8B030D-6E8A-4147-A177-3AD203B41FA5}">
                      <a16:colId xmlns:a16="http://schemas.microsoft.com/office/drawing/2014/main" val="3976431348"/>
                    </a:ext>
                  </a:extLst>
                </a:gridCol>
                <a:gridCol w="952159">
                  <a:extLst>
                    <a:ext uri="{9D8B030D-6E8A-4147-A177-3AD203B41FA5}">
                      <a16:colId xmlns:a16="http://schemas.microsoft.com/office/drawing/2014/main" val="1763230594"/>
                    </a:ext>
                  </a:extLst>
                </a:gridCol>
                <a:gridCol w="952159">
                  <a:extLst>
                    <a:ext uri="{9D8B030D-6E8A-4147-A177-3AD203B41FA5}">
                      <a16:colId xmlns:a16="http://schemas.microsoft.com/office/drawing/2014/main" val="4171335504"/>
                    </a:ext>
                  </a:extLst>
                </a:gridCol>
                <a:gridCol w="952159">
                  <a:extLst>
                    <a:ext uri="{9D8B030D-6E8A-4147-A177-3AD203B41FA5}">
                      <a16:colId xmlns:a16="http://schemas.microsoft.com/office/drawing/2014/main" val="4290066429"/>
                    </a:ext>
                  </a:extLst>
                </a:gridCol>
                <a:gridCol w="952159">
                  <a:extLst>
                    <a:ext uri="{9D8B030D-6E8A-4147-A177-3AD203B41FA5}">
                      <a16:colId xmlns:a16="http://schemas.microsoft.com/office/drawing/2014/main" val="2015082652"/>
                    </a:ext>
                  </a:extLst>
                </a:gridCol>
                <a:gridCol w="878916">
                  <a:extLst>
                    <a:ext uri="{9D8B030D-6E8A-4147-A177-3AD203B41FA5}">
                      <a16:colId xmlns:a16="http://schemas.microsoft.com/office/drawing/2014/main" val="2318573265"/>
                    </a:ext>
                  </a:extLst>
                </a:gridCol>
              </a:tblGrid>
              <a:tr h="262233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ea typeface="+mn-ea"/>
                          <a:cs typeface="Times New Roman" panose="02020603050405020304" pitchFamily="18" charset="0"/>
                        </a:rPr>
                        <a:t>Оборудование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ea typeface="+mn-ea"/>
                          <a:cs typeface="Times New Roman" panose="02020603050405020304" pitchFamily="18" charset="0"/>
                        </a:rPr>
                        <a:t>Доля оборудования со сверхнормативным </a:t>
                      </a:r>
                      <a:b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PF Din Text Cond Pro Medium" panose="02000500000000020004" pitchFamily="2" charset="0"/>
                          <a:ea typeface="+mn-ea"/>
                          <a:cs typeface="Times New Roman" panose="02020603050405020304" pitchFamily="18" charset="0"/>
                        </a:rPr>
                        <a:t>сроком эксплуатации, %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PF Din Text Cond Pro Medium" panose="02000500000000020004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07827"/>
                  </a:ext>
                </a:extLst>
              </a:tr>
              <a:tr h="150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88359"/>
                  </a:ext>
                </a:extLst>
              </a:tr>
              <a:tr h="1372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Силовые трансформаторы </a:t>
                      </a: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35-110кВ (</a:t>
                      </a:r>
                      <a:r>
                        <a:rPr lang="en-US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&gt;25 </a:t>
                      </a:r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52,1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49,3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47,4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42,6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32,6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6227373"/>
                  </a:ext>
                </a:extLst>
              </a:tr>
              <a:tr h="1372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Высоковольтные </a:t>
                      </a: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выключатели 35-110кВ (</a:t>
                      </a:r>
                      <a:r>
                        <a:rPr lang="en-US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лет)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46,6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41,9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32,7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0789485"/>
                  </a:ext>
                </a:extLst>
              </a:tr>
              <a:tr h="1372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Воздушные </a:t>
                      </a: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ЛЭП 35-110кВ (</a:t>
                      </a:r>
                      <a:r>
                        <a:rPr lang="en-US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&gt;35 </a:t>
                      </a:r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87,3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86,6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94,6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92,7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73,2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3271522"/>
                  </a:ext>
                </a:extLst>
              </a:tr>
              <a:tr h="13725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Кабельные </a:t>
                      </a: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ЛЭП 35-110кВ (</a:t>
                      </a:r>
                      <a:r>
                        <a:rPr lang="en-US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&gt;25 </a:t>
                      </a:r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64,2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59,5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58,8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439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0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008207"/>
            <a:ext cx="5616624" cy="1024896"/>
          </a:xfrm>
        </p:spPr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СПАСИБО ЗА ВНИМАНИЕ!</a:t>
            </a:r>
            <a:r>
              <a:rPr lang="ru-RU" dirty="0">
                <a:latin typeface="PF Din Text Cond Pro Medium" panose="02000500000000020004" pitchFamily="2" charset="0"/>
                <a:cs typeface="Arial"/>
              </a:rPr>
              <a:t/>
            </a:r>
            <a:br>
              <a:rPr lang="ru-RU" dirty="0">
                <a:latin typeface="PF Din Text Cond Pro Medium" panose="02000500000000020004" pitchFamily="2" charset="0"/>
                <a:cs typeface="Arial"/>
              </a:rPr>
            </a:br>
            <a:r>
              <a:rPr lang="ru-RU" dirty="0">
                <a:latin typeface="PF Din Text Cond Pro Medium" panose="02000500000000020004" pitchFamily="2" charset="0"/>
                <a:cs typeface="Arial"/>
              </a:rPr>
              <a:t/>
            </a:r>
            <a:br>
              <a:rPr lang="ru-RU" dirty="0">
                <a:latin typeface="PF Din Text Cond Pro Medium" panose="02000500000000020004" pitchFamily="2" charset="0"/>
                <a:cs typeface="Arial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03848" y="5733257"/>
            <a:ext cx="1008112" cy="26987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СЕНТЯБРЬ 2021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8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ИСПОЛНЕНИЕ ИНВЕСТИЦИОННОЙ ПРОГРАММЫ 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 smtClean="0">
                <a:latin typeface="PF Din Text Cond Pro Medium" panose="02000500000000020004" pitchFamily="2" charset="0"/>
              </a:rPr>
              <a:t>202</a:t>
            </a:r>
            <a:r>
              <a:rPr lang="en-US" dirty="0" smtClean="0">
                <a:latin typeface="PF Din Text Cond Pro Medium" panose="02000500000000020004" pitchFamily="2" charset="0"/>
              </a:rPr>
              <a:t>0</a:t>
            </a:r>
            <a:r>
              <a:rPr lang="ru-RU" dirty="0" smtClean="0">
                <a:latin typeface="PF Din Text Cond Pro Medium" panose="02000500000000020004" pitchFamily="2" charset="0"/>
              </a:rPr>
              <a:t> год</a:t>
            </a:r>
            <a:endParaRPr lang="ru-RU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03907"/>
              </p:ext>
            </p:extLst>
          </p:nvPr>
        </p:nvGraphicFramePr>
        <p:xfrm>
          <a:off x="4248943" y="1052736"/>
          <a:ext cx="4608513" cy="280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944">
                  <a:extLst>
                    <a:ext uri="{9D8B030D-6E8A-4147-A177-3AD203B41FA5}">
                      <a16:colId xmlns:a16="http://schemas.microsoft.com/office/drawing/2014/main" val="1763230594"/>
                    </a:ext>
                  </a:extLst>
                </a:gridCol>
                <a:gridCol w="754120">
                  <a:extLst>
                    <a:ext uri="{9D8B030D-6E8A-4147-A177-3AD203B41FA5}">
                      <a16:colId xmlns:a16="http://schemas.microsoft.com/office/drawing/2014/main" val="4290066429"/>
                    </a:ext>
                  </a:extLst>
                </a:gridCol>
                <a:gridCol w="837911">
                  <a:extLst>
                    <a:ext uri="{9D8B030D-6E8A-4147-A177-3AD203B41FA5}">
                      <a16:colId xmlns:a16="http://schemas.microsoft.com/office/drawing/2014/main" val="2015082652"/>
                    </a:ext>
                  </a:extLst>
                </a:gridCol>
                <a:gridCol w="586538">
                  <a:extLst>
                    <a:ext uri="{9D8B030D-6E8A-4147-A177-3AD203B41FA5}">
                      <a16:colId xmlns:a16="http://schemas.microsoft.com/office/drawing/2014/main" val="2318573265"/>
                    </a:ext>
                  </a:extLst>
                </a:gridCol>
              </a:tblGrid>
              <a:tr h="38900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  <a:endParaRPr lang="ru-RU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07827"/>
                  </a:ext>
                </a:extLst>
              </a:tr>
              <a:tr h="389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02039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Освоение капитальных вложений, млн. руб. без НДС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21 857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22 946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105%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6227373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Финансирование, млн. руб. с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НДС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21 564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25 285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117%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789485"/>
                  </a:ext>
                </a:extLst>
              </a:tr>
              <a:tr h="3890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 в ОФ, млн. руб. без НДС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22 557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23 225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103%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261624"/>
                  </a:ext>
                </a:extLst>
              </a:tr>
              <a:tr h="389007">
                <a:tc>
                  <a:txBody>
                    <a:bodyPr/>
                    <a:lstStyle/>
                    <a:p>
                      <a:r>
                        <a:rPr lang="ru-RU" dirty="0" smtClean="0"/>
                        <a:t>Ввод в ОФ,</a:t>
                      </a:r>
                      <a:r>
                        <a:rPr lang="ru-RU" baseline="0" dirty="0" smtClean="0"/>
                        <a:t> МВА</a:t>
                      </a:r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660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814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123%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5807085"/>
                  </a:ext>
                </a:extLst>
              </a:tr>
              <a:tr h="3890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 в ОФ, км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508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692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9609029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43" y="4103560"/>
            <a:ext cx="405559" cy="405560"/>
          </a:xfrm>
          <a:prstGeom prst="rect">
            <a:avLst/>
          </a:prstGeom>
        </p:spPr>
      </p:pic>
      <p:sp>
        <p:nvSpPr>
          <p:cNvPr id="21" name="Прямоугольник 5"/>
          <p:cNvSpPr txBox="1"/>
          <p:nvPr/>
        </p:nvSpPr>
        <p:spPr>
          <a:xfrm>
            <a:off x="4716016" y="4005064"/>
            <a:ext cx="414144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/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Инвестиционная программа ПАО «Россети Ленэнерго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»</a:t>
            </a:r>
            <a:b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на 202</a:t>
            </a:r>
            <a:r>
              <a:rPr lang="en-US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0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год утверждена приказом Минэнерго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России</a:t>
            </a:r>
            <a:b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от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29</a:t>
            </a:r>
            <a:r>
              <a:rPr lang="en-US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.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12</a:t>
            </a:r>
            <a:r>
              <a:rPr lang="en-US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.20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20</a:t>
            </a:r>
            <a:r>
              <a:rPr lang="en-US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№ 31</a:t>
            </a:r>
            <a:r>
              <a:rPr lang="en-US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@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.</a:t>
            </a:r>
            <a:endParaRPr sz="1400" dirty="0">
              <a:solidFill>
                <a:schemeClr val="accent1"/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24" name="Прямоугольник 5"/>
          <p:cNvSpPr txBox="1"/>
          <p:nvPr/>
        </p:nvSpPr>
        <p:spPr>
          <a:xfrm>
            <a:off x="203236" y="4923165"/>
            <a:ext cx="874431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Перевыполнение плановых показателей обусловлено:</a:t>
            </a:r>
            <a:endParaRPr lang="en-US" sz="1400" dirty="0">
              <a:solidFill>
                <a:schemeClr val="accent1"/>
              </a:solidFill>
              <a:latin typeface="+mj-lt"/>
              <a:ea typeface="PF Din Text Cond Pro" charset="0"/>
              <a:cs typeface="PF Din Text Cond Pro" charset="0"/>
            </a:endParaRPr>
          </a:p>
          <a:p>
            <a:pPr marL="182563" indent="-182563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PF Din Text Cond Pro Light" panose="02000000000000000000" pitchFamily="2" charset="0"/>
              </a:rPr>
              <a:t>Исполнением мероприятий по ТП в соответствии с заключенными договорами ТП в отчетном и предыдущем периодах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rPr>
              <a:t>;</a:t>
            </a:r>
          </a:p>
          <a:p>
            <a:pPr marL="182563" indent="-182563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rPr>
              <a:t>Передачей заявителями на баланс Общества имущества по договорам технологического присоединения;</a:t>
            </a:r>
          </a:p>
          <a:p>
            <a:pPr marL="182563" indent="-182563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rPr>
              <a:t>Реализацией мероприятий в рамках договоров компенсации нарушенного права собственности ПАО «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rPr>
              <a:t>Россети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rPr>
              <a:t> Ленэнерго».</a:t>
            </a:r>
          </a:p>
        </p:txBody>
      </p:sp>
      <p:graphicFrame>
        <p:nvGraphicFramePr>
          <p:cNvPr id="26" name="2D‑столбчатая диаграмма"/>
          <p:cNvGraphicFramePr/>
          <p:nvPr>
            <p:extLst>
              <p:ext uri="{D42A27DB-BD31-4B8C-83A1-F6EECF244321}">
                <p14:modId xmlns:p14="http://schemas.microsoft.com/office/powerpoint/2010/main" val="3154054040"/>
              </p:ext>
            </p:extLst>
          </p:nvPr>
        </p:nvGraphicFramePr>
        <p:xfrm>
          <a:off x="308466" y="1101900"/>
          <a:ext cx="3581048" cy="173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2D‑столбчатая диаграмма"/>
          <p:cNvGraphicFramePr/>
          <p:nvPr>
            <p:extLst>
              <p:ext uri="{D42A27DB-BD31-4B8C-83A1-F6EECF244321}">
                <p14:modId xmlns:p14="http://schemas.microsoft.com/office/powerpoint/2010/main" val="1302727449"/>
              </p:ext>
            </p:extLst>
          </p:nvPr>
        </p:nvGraphicFramePr>
        <p:xfrm>
          <a:off x="308466" y="2924945"/>
          <a:ext cx="3593591" cy="165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00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ИСТОЧНИКИ ФИНАНСИРОВАНИЯ ИНВЕСТИЦИОННОЙ ПРОГРАММЫ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 smtClean="0">
                <a:latin typeface="PF Din Text Cond Pro Medium" panose="02000500000000020004" pitchFamily="2" charset="0"/>
              </a:rPr>
              <a:t>202</a:t>
            </a:r>
            <a:r>
              <a:rPr lang="en-US" dirty="0" smtClean="0">
                <a:latin typeface="PF Din Text Cond Pro Medium" panose="02000500000000020004" pitchFamily="2" charset="0"/>
              </a:rPr>
              <a:t>0</a:t>
            </a:r>
            <a:r>
              <a:rPr lang="ru-RU" dirty="0" smtClean="0">
                <a:latin typeface="PF Din Text Cond Pro Medium" panose="02000500000000020004" pitchFamily="2" charset="0"/>
              </a:rPr>
              <a:t> год</a:t>
            </a:r>
            <a:endParaRPr lang="ru-RU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79784"/>
              </p:ext>
            </p:extLst>
          </p:nvPr>
        </p:nvGraphicFramePr>
        <p:xfrm>
          <a:off x="323525" y="1052736"/>
          <a:ext cx="8496946" cy="225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208">
                  <a:extLst>
                    <a:ext uri="{9D8B030D-6E8A-4147-A177-3AD203B41FA5}">
                      <a16:colId xmlns:a16="http://schemas.microsoft.com/office/drawing/2014/main" val="1763230594"/>
                    </a:ext>
                  </a:extLst>
                </a:gridCol>
                <a:gridCol w="1390409">
                  <a:extLst>
                    <a:ext uri="{9D8B030D-6E8A-4147-A177-3AD203B41FA5}">
                      <a16:colId xmlns:a16="http://schemas.microsoft.com/office/drawing/2014/main" val="4290066429"/>
                    </a:ext>
                  </a:extLst>
                </a:gridCol>
                <a:gridCol w="1544899">
                  <a:extLst>
                    <a:ext uri="{9D8B030D-6E8A-4147-A177-3AD203B41FA5}">
                      <a16:colId xmlns:a16="http://schemas.microsoft.com/office/drawing/2014/main" val="2015082652"/>
                    </a:ext>
                  </a:extLst>
                </a:gridCol>
                <a:gridCol w="1081430">
                  <a:extLst>
                    <a:ext uri="{9D8B030D-6E8A-4147-A177-3AD203B41FA5}">
                      <a16:colId xmlns:a16="http://schemas.microsoft.com/office/drawing/2014/main" val="2318573265"/>
                    </a:ext>
                  </a:extLst>
                </a:gridCol>
              </a:tblGrid>
              <a:tr h="24482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07827"/>
                  </a:ext>
                </a:extLst>
              </a:tr>
              <a:tr h="244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02039"/>
                  </a:ext>
                </a:extLst>
              </a:tr>
              <a:tr h="244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Финансирование ИПР всего, в том числе: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21 564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25 285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117%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622737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</a:t>
                      </a: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78948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Тарифный источник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2626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16 672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15 509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26162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Плата за ТП (авансы + имущество)</a:t>
                      </a:r>
                    </a:p>
                  </a:txBody>
                  <a:tcPr marL="362626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&gt;100%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580708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 НДС</a:t>
                      </a:r>
                    </a:p>
                  </a:txBody>
                  <a:tcPr marL="362626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&gt;100%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753588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собственные средства</a:t>
                      </a:r>
                    </a:p>
                  </a:txBody>
                  <a:tcPr marL="362626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&gt;100%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295277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Привлеченные средства (кредиты)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6120856"/>
                  </a:ext>
                </a:extLst>
              </a:tr>
            </a:tbl>
          </a:graphicData>
        </a:graphic>
      </p:graphicFrame>
      <p:graphicFrame>
        <p:nvGraphicFramePr>
          <p:cNvPr id="7" name="2D‑столбчатая диаграмма"/>
          <p:cNvGraphicFramePr/>
          <p:nvPr>
            <p:extLst>
              <p:ext uri="{D42A27DB-BD31-4B8C-83A1-F6EECF244321}">
                <p14:modId xmlns:p14="http://schemas.microsoft.com/office/powerpoint/2010/main" val="2853929598"/>
              </p:ext>
            </p:extLst>
          </p:nvPr>
        </p:nvGraphicFramePr>
        <p:xfrm>
          <a:off x="215514" y="3645024"/>
          <a:ext cx="87129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5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СТРУКТУРА ФИНАНСИРОВАНИЯ ИНВЕСТИЦИОННОЙ ПРОГРАММЫ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 smtClean="0">
                <a:latin typeface="PF Din Text Cond Pro Medium" panose="02000500000000020004" pitchFamily="2" charset="0"/>
              </a:rPr>
              <a:t>202</a:t>
            </a:r>
            <a:r>
              <a:rPr lang="en-US" dirty="0" smtClean="0">
                <a:latin typeface="PF Din Text Cond Pro Medium" panose="02000500000000020004" pitchFamily="2" charset="0"/>
              </a:rPr>
              <a:t>0</a:t>
            </a:r>
            <a:r>
              <a:rPr lang="ru-RU" dirty="0" smtClean="0">
                <a:latin typeface="PF Din Text Cond Pro Medium" panose="02000500000000020004" pitchFamily="2" charset="0"/>
              </a:rPr>
              <a:t> год</a:t>
            </a:r>
            <a:endParaRPr lang="ru-RU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40496"/>
              </p:ext>
            </p:extLst>
          </p:nvPr>
        </p:nvGraphicFramePr>
        <p:xfrm>
          <a:off x="316841" y="908720"/>
          <a:ext cx="4831222" cy="475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923">
                  <a:extLst>
                    <a:ext uri="{9D8B030D-6E8A-4147-A177-3AD203B41FA5}">
                      <a16:colId xmlns:a16="http://schemas.microsoft.com/office/drawing/2014/main" val="3866178262"/>
                    </a:ext>
                  </a:extLst>
                </a:gridCol>
                <a:gridCol w="736333">
                  <a:extLst>
                    <a:ext uri="{9D8B030D-6E8A-4147-A177-3AD203B41FA5}">
                      <a16:colId xmlns:a16="http://schemas.microsoft.com/office/drawing/2014/main" val="1325363146"/>
                    </a:ext>
                  </a:extLst>
                </a:gridCol>
                <a:gridCol w="736966">
                  <a:extLst>
                    <a:ext uri="{9D8B030D-6E8A-4147-A177-3AD203B41FA5}">
                      <a16:colId xmlns:a16="http://schemas.microsoft.com/office/drawing/2014/main" val="3338930248"/>
                    </a:ext>
                  </a:extLst>
                </a:gridCol>
              </a:tblGrid>
              <a:tr h="60560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Основные направления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561" marR="6561" marT="605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Факт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202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0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года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0319" marR="10319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Уд.вес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в общем объеме ИПР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0319" marR="10319" marT="9525" marB="0" anchor="ctr"/>
                </a:tc>
                <a:extLst>
                  <a:ext uri="{0D108BD9-81ED-4DB2-BD59-A6C34878D82A}">
                    <a16:rowId xmlns:a16="http://schemas.microsoft.com/office/drawing/2014/main" val="1283711680"/>
                  </a:ext>
                </a:extLst>
              </a:tr>
              <a:tr h="299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Инвестиционная программа всего,  </a:t>
                      </a:r>
                      <a:br>
                        <a:rPr lang="ru-RU" sz="14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ru-RU" sz="14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в том числе: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Medium" panose="02000500000000020004" pitchFamily="2" charset="0"/>
                          <a:ea typeface="+mn-ea"/>
                          <a:cs typeface="+mn-cs"/>
                        </a:rPr>
                        <a:t>285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916641"/>
                  </a:ext>
                </a:extLst>
              </a:tr>
              <a:tr h="187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60000" algn="l" defTabSz="914400" rtl="0" eaLnBrk="1" fontAlgn="ctr" latinLnBrk="0" hangingPunct="1"/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885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39,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3601731"/>
                  </a:ext>
                </a:extLst>
              </a:tr>
              <a:tr h="299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60000" algn="l" defTabSz="914400" rtl="0" eaLnBrk="1" fontAlgn="ctr" latinLnBrk="0" hangingPunct="1"/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Реконструкция, модернизация, техническое перевооружение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551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29,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2385283"/>
                  </a:ext>
                </a:extLst>
              </a:tr>
              <a:tr h="684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6000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Инвестиционные проекты, реализация которых обуславливается схемами и программами перспективного развития электроэнергетики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125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20,3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692396"/>
                  </a:ext>
                </a:extLst>
              </a:tr>
              <a:tr h="299458">
                <a:tc>
                  <a:txBody>
                    <a:bodyPr/>
                    <a:lstStyle/>
                    <a:p>
                      <a:pPr marL="360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FDinTextCondPro-Light" panose="02000000000000000000" pitchFamily="2" charset="0"/>
                          <a:ea typeface="+mn-ea"/>
                          <a:cs typeface="+mn-cs"/>
                        </a:rPr>
                        <a:t>Прочее новое строительство объектов электросетевого хозяйства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9356471"/>
                  </a:ext>
                </a:extLst>
              </a:tr>
              <a:tr h="684352">
                <a:tc>
                  <a:txBody>
                    <a:bodyPr/>
                    <a:lstStyle/>
                    <a:p>
                      <a:pPr marL="360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FDinTextCondPro-Light" panose="02000000000000000000" pitchFamily="2" charset="0"/>
                          <a:ea typeface="+mn-ea"/>
                          <a:cs typeface="+mn-cs"/>
                        </a:rPr>
                        <a:t>Покупка земельных участков для целей реализации инвестиционных проектов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890440"/>
                  </a:ext>
                </a:extLst>
              </a:tr>
              <a:tr h="684352">
                <a:tc>
                  <a:txBody>
                    <a:bodyPr/>
                    <a:lstStyle/>
                    <a:p>
                      <a:pPr marL="360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(в т.ч.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объектов антитеррористической и  противопожарной защитой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телемеханизация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объектов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строительство ВОЛС, </a:t>
                      </a:r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НИОКР,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НМА)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699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3968387"/>
                  </a:ext>
                </a:extLst>
              </a:tr>
            </a:tbl>
          </a:graphicData>
        </a:graphic>
      </p:graphicFrame>
      <p:sp>
        <p:nvSpPr>
          <p:cNvPr id="4" name="Прямоугольник 5"/>
          <p:cNvSpPr txBox="1"/>
          <p:nvPr/>
        </p:nvSpPr>
        <p:spPr>
          <a:xfrm>
            <a:off x="925565" y="5712416"/>
            <a:ext cx="771154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В структуре инвестиционной программы за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202</a:t>
            </a:r>
            <a:r>
              <a:rPr lang="en-US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0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 год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объем инвестиций на технологическое присоединение составляет </a:t>
            </a:r>
            <a:r>
              <a:rPr lang="en-US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39,0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%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в связи со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значительным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объемом заявок на ТП,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на модернизацию основных фондов направлено </a:t>
            </a:r>
            <a:r>
              <a:rPr lang="en-US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–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29,8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%,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на программы перспективного развития – </a:t>
            </a:r>
            <a:r>
              <a:rPr lang="en-US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20,3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%,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на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прочие мероприятия –</a:t>
            </a:r>
            <a:r>
              <a:rPr lang="en-US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10,7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%, на развитие сетей</a:t>
            </a:r>
            <a:r>
              <a:rPr lang="en-US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и покупку земельных участков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– менее 0,1%. </a:t>
            </a:r>
          </a:p>
        </p:txBody>
      </p:sp>
      <p:graphicFrame>
        <p:nvGraphicFramePr>
          <p:cNvPr id="12" name="2D‑круговая диаграмма"/>
          <p:cNvGraphicFramePr/>
          <p:nvPr>
            <p:extLst>
              <p:ext uri="{D42A27DB-BD31-4B8C-83A1-F6EECF244321}">
                <p14:modId xmlns:p14="http://schemas.microsoft.com/office/powerpoint/2010/main" val="3304783438"/>
              </p:ext>
            </p:extLst>
          </p:nvPr>
        </p:nvGraphicFramePr>
        <p:xfrm>
          <a:off x="5148064" y="1268760"/>
          <a:ext cx="3845248" cy="327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1" y="5715253"/>
            <a:ext cx="405559" cy="4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КЛЮЧЕВЫЕ ОБЪЕКТЫ ИНВЕСТИЦИОННОЙ ПРОГРАММЫ 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 smtClean="0">
                <a:latin typeface="PF Din Text Cond Pro Medium" panose="02000500000000020004" pitchFamily="2" charset="0"/>
              </a:rPr>
              <a:t>2020 год</a:t>
            </a:r>
            <a:endParaRPr lang="ru-RU" dirty="0">
              <a:latin typeface="PF Din Text Cond Pro Medium" panose="02000500000000020004" pitchFamily="2" charset="0"/>
            </a:endParaRPr>
          </a:p>
        </p:txBody>
      </p:sp>
      <p:sp>
        <p:nvSpPr>
          <p:cNvPr id="14" name="Прямоугольник 5"/>
          <p:cNvSpPr txBox="1"/>
          <p:nvPr/>
        </p:nvSpPr>
        <p:spPr>
          <a:xfrm>
            <a:off x="107504" y="817871"/>
            <a:ext cx="890128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Выполнение мероприятий </a:t>
            </a:r>
            <a:r>
              <a:rPr lang="ru-RU" sz="16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по </a:t>
            </a:r>
            <a:r>
              <a:rPr lang="ru-RU" sz="16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повышению надёжности электроснабжения на территории Санкт-Петербурга:</a:t>
            </a:r>
          </a:p>
        </p:txBody>
      </p:sp>
      <p:sp>
        <p:nvSpPr>
          <p:cNvPr id="15" name="Прямоугольник 5"/>
          <p:cNvSpPr txBox="1"/>
          <p:nvPr/>
        </p:nvSpPr>
        <p:spPr>
          <a:xfrm>
            <a:off x="105541" y="1107901"/>
            <a:ext cx="6482683" cy="604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2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Завершено 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строительство ПС 110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«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Юнтолово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» с трансформаторами 2х63 МВА и КЛ 110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протяженностью 7,</a:t>
            </a:r>
            <a:r>
              <a:rPr lang="en-US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18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км с целью повышения надёжности электроснабжения и технологического присоединения потребителей Приморского района;</a:t>
            </a:r>
          </a:p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Выполнено строительство ПС 110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«Московская-Товарная» с трансформаторами 2х40 МВА с целью повышения надёжности электроснабжения и технологического присоединения потребителей Центрального района;</a:t>
            </a:r>
          </a:p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В рамках комплексной программы развития сетей 35-110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Петроградского района Санкт-Петербурга завершены работы по реконструкции ПС 110кВ №165 с заменой силовых трансформаторов 2х63 МВА на 2х80 МВА, строительству КТПМ 35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в районе РП 1887 с трансформаторами 2х12,5 МВА и </a:t>
            </a:r>
            <a:b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</a:b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КЛ 35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протяженностью 8,38 км, КТПМ 35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в районе РП 1895 с трансформаторами 2х12,5 МВА и КЛ 35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протяженностью 7,61 км, КТПМ 35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в районе РП 1715 с трансформаторами 2х12,5 МВА и КЛ 35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протяженностью 1,92 км, заходов КЛ 35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на КТПМ 35кВ в районе РП 1734 протяженностью 0,59 км и заходов КЛ 35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на КТПМ 35кВ в районе РП 1868 протяженностью 2,55 км;</a:t>
            </a:r>
          </a:p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Выполнено строительство заходов КЛ 110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на ПС № 401 «Шоссейная» протяженностью 4,15 км в целях повышения надёжности электроснабжения и осуществления ТП объектов ОАО «РЖД», а также обеспечения возможности строительства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Среднерогатской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ул. с целью развития транспортной инфраструктуры в районе жилой застройки в Пушкинском районе Санкт-Петербурга;</a:t>
            </a:r>
          </a:p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Выполнены работы по реконструкции ЗРУ 10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на ПС 330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«Ржевская» №811 в части установки двух секций шин в Красногвардейском районе Санкт-Петербурга;</a:t>
            </a:r>
          </a:p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Произведена модернизация ПС 110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№190 в части реконструкции ЗРУ 10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в целях ТП объектов ГУП «Водоканал», ГУП «Петербургский метрополитен», ОАО «РЖД» и др. и повышения надёжности электроснабжения потребителей Выборгского района Санкт-Петербурга.</a:t>
            </a:r>
          </a:p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Выполнены работы по реконструкции КЛ 110кВ ПС 330кВ «Западная» - ПС 110кВ №369 протяженностью 4,59 км с целью повышения надёжности электроснабжения потребителей МО Юго-Запад;</a:t>
            </a:r>
          </a:p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Завершены мероприятия по переводу ВЛ 35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кВ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«Приморская-1,2,3,6» в кабельное исполнение (2 этап) протяженностью 40,08 км с целью повышения надёжности электроснабжения потребителей МО Ольгино и </a:t>
            </a:r>
            <a:r>
              <a:rPr lang="ru-RU" sz="12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Лахта</a:t>
            </a:r>
            <a:r>
              <a:rPr lang="ru-RU" sz="12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.</a:t>
            </a:r>
          </a:p>
          <a:p>
            <a:pPr marL="176213" indent="-176213" algn="just">
              <a:spcBef>
                <a:spcPts val="0"/>
              </a:spcBef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endParaRPr lang="ru-RU" sz="1200" dirty="0" smtClean="0">
              <a:solidFill>
                <a:schemeClr val="accent1"/>
              </a:solidFill>
              <a:ea typeface="PF Din Text Cond Pro" charset="0"/>
              <a:cs typeface="PF Din Text Cond Pro" charset="0"/>
            </a:endParaRPr>
          </a:p>
          <a:p>
            <a:pPr marL="176213" indent="-176213" algn="just">
              <a:spcBef>
                <a:spcPts val="0"/>
              </a:spcBef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endParaRPr lang="ru-RU" sz="1200" dirty="0">
              <a:latin typeface="PF Din Text Cond Pro Medium" panose="02000500000000020004" pitchFamily="2" charset="0"/>
            </a:endParaRPr>
          </a:p>
        </p:txBody>
      </p:sp>
      <p:pic>
        <p:nvPicPr>
          <p:cNvPr id="11" name="Picture 2" descr="4359328249469801458583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6182"/>
          <a:stretch/>
        </p:blipFill>
        <p:spPr bwMode="auto">
          <a:xfrm>
            <a:off x="6867720" y="1217505"/>
            <a:ext cx="1811480" cy="12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005020" y="2497636"/>
            <a:ext cx="15368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PF Din Text Cond Pro Medium" panose="02000500000000020004" pitchFamily="2" charset="0"/>
              </a:rPr>
              <a:t>ПС 110 </a:t>
            </a:r>
            <a:r>
              <a:rPr lang="ru-RU" sz="1000" dirty="0" err="1">
                <a:latin typeface="PF Din Text Cond Pro Medium" panose="02000500000000020004" pitchFamily="2" charset="0"/>
              </a:rPr>
              <a:t>кВ</a:t>
            </a:r>
            <a:r>
              <a:rPr lang="ru-RU" sz="1000" dirty="0">
                <a:latin typeface="PF Din Text Cond Pro Medium" panose="02000500000000020004" pitchFamily="2" charset="0"/>
              </a:rPr>
              <a:t> </a:t>
            </a:r>
            <a:r>
              <a:rPr lang="ru-RU" sz="1000" dirty="0" smtClean="0">
                <a:latin typeface="PF Din Text Cond Pro Medium" panose="02000500000000020004" pitchFamily="2" charset="0"/>
              </a:rPr>
              <a:t>«</a:t>
            </a:r>
            <a:r>
              <a:rPr lang="ru-RU" sz="1000" dirty="0" err="1" smtClean="0">
                <a:latin typeface="PF Din Text Cond Pro Medium" panose="02000500000000020004" pitchFamily="2" charset="0"/>
              </a:rPr>
              <a:t>Юнтолово</a:t>
            </a:r>
            <a:r>
              <a:rPr lang="ru-RU" sz="1000" dirty="0" smtClean="0">
                <a:latin typeface="PF Din Text Cond Pro Medium" panose="02000500000000020004" pitchFamily="2" charset="0"/>
              </a:rPr>
              <a:t>» </a:t>
            </a:r>
            <a:endParaRPr lang="ru-RU" sz="1000" dirty="0"/>
          </a:p>
        </p:txBody>
      </p:sp>
      <p:pic>
        <p:nvPicPr>
          <p:cNvPr id="13" name="Picture 5" descr="40266146160333025210311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2" b="33932"/>
          <a:stretch/>
        </p:blipFill>
        <p:spPr bwMode="auto">
          <a:xfrm>
            <a:off x="6867720" y="2979191"/>
            <a:ext cx="1811480" cy="130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10498" y="4299879"/>
            <a:ext cx="17185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PF Din Text Cond Pro Medium" panose="02000500000000020004" pitchFamily="2" charset="0"/>
              </a:rPr>
              <a:t>КТПМ 35 </a:t>
            </a:r>
            <a:r>
              <a:rPr lang="ru-RU" sz="1000" dirty="0" err="1">
                <a:latin typeface="PF Din Text Cond Pro Medium" panose="02000500000000020004" pitchFamily="2" charset="0"/>
              </a:rPr>
              <a:t>кВ</a:t>
            </a:r>
            <a:r>
              <a:rPr lang="ru-RU" sz="1000" dirty="0">
                <a:latin typeface="PF Din Text Cond Pro Medium" panose="02000500000000020004" pitchFamily="2" charset="0"/>
              </a:rPr>
              <a:t> в районе РП 1887</a:t>
            </a:r>
            <a:endParaRPr lang="ru-RU" sz="1000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7" r="1318" b="5096"/>
          <a:stretch/>
        </p:blipFill>
        <p:spPr bwMode="auto">
          <a:xfrm>
            <a:off x="6867720" y="4680991"/>
            <a:ext cx="1811480" cy="150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765748" y="6206192"/>
            <a:ext cx="2008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PF Din Text Cond Pro Medium" panose="02000500000000020004" pitchFamily="2" charset="0"/>
              </a:rPr>
              <a:t>ПС 110 </a:t>
            </a:r>
            <a:r>
              <a:rPr lang="ru-RU" sz="1000" dirty="0" err="1">
                <a:latin typeface="PF Din Text Cond Pro Medium" panose="02000500000000020004" pitchFamily="2" charset="0"/>
              </a:rPr>
              <a:t>кВ</a:t>
            </a:r>
            <a:r>
              <a:rPr lang="ru-RU" sz="1000" dirty="0">
                <a:latin typeface="PF Din Text Cond Pro Medium" panose="02000500000000020004" pitchFamily="2" charset="0"/>
              </a:rPr>
              <a:t> «Московская-Товарная»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807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КЛЮЧЕВЫЕ ОБЪЕКТЫ ИНВЕСТИЦИОННОЙ ПРОГРАММЫ 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 smtClean="0">
                <a:latin typeface="PF Din Text Cond Pro Medium" panose="02000500000000020004" pitchFamily="2" charset="0"/>
              </a:rPr>
              <a:t>202</a:t>
            </a:r>
            <a:r>
              <a:rPr lang="en-US" dirty="0" smtClean="0">
                <a:latin typeface="PF Din Text Cond Pro Medium" panose="02000500000000020004" pitchFamily="2" charset="0"/>
              </a:rPr>
              <a:t>0</a:t>
            </a:r>
            <a:r>
              <a:rPr lang="ru-RU" dirty="0" smtClean="0">
                <a:latin typeface="PF Din Text Cond Pro Medium" panose="02000500000000020004" pitchFamily="2" charset="0"/>
              </a:rPr>
              <a:t> год</a:t>
            </a:r>
            <a:endParaRPr lang="ru-RU" dirty="0">
              <a:latin typeface="PF Din Text Cond Pro Medium" panose="02000500000000020004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692" y="980728"/>
            <a:ext cx="8642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Выполнены мероприятия по технологическому присоединению к электрическим сетям </a:t>
            </a:r>
            <a:r>
              <a:rPr lang="ru-RU" sz="16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ПАО «Россети Ленэнерго» на </a:t>
            </a:r>
            <a:r>
              <a:rPr lang="ru-RU" sz="16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территории </a:t>
            </a:r>
            <a:r>
              <a:rPr lang="ru-RU" sz="1600" dirty="0" smtClean="0">
                <a:solidFill>
                  <a:schemeClr val="tx1"/>
                </a:solidFill>
                <a:latin typeface="PF Din Text Cond Pro Medium" panose="02000500000000020004" pitchFamily="2" charset="0"/>
              </a:rPr>
              <a:t>Санкт-Петербурга:</a:t>
            </a:r>
            <a:endParaRPr lang="ru-RU" sz="1600" dirty="0">
              <a:solidFill>
                <a:schemeClr val="tx1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17" name="Прямоугольник 5"/>
          <p:cNvSpPr txBox="1"/>
          <p:nvPr/>
        </p:nvSpPr>
        <p:spPr>
          <a:xfrm>
            <a:off x="107504" y="1648556"/>
            <a:ext cx="6194507" cy="4175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объектов </a:t>
            </a:r>
            <a:r>
              <a:rPr lang="ru-RU" sz="1400" dirty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социальной инфраструктуры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, среди которых ФГБУ культуры «Государственный музей-заповедник «Петергоф», СПб ГБУ культуры «Государственный мемориальный музей обороны Ленинграда», ГБУЗ «Детская городская больница №2 святой Марии Магдалины», отделение реанимации и интенсивной терапии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СПб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ГБУЗ «Клиническая больница Святителя Луки», ФГБУ «Центр физической культуры, спорта и здоровья Приморского района», научно-клинической нейрохирургический комплекс заявителя ФБГУ «СЗФМИЦ им. В.А. 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Алмазова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» и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др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.</a:t>
            </a:r>
            <a:endParaRPr lang="en-US" sz="1400" dirty="0" smtClean="0">
              <a:solidFill>
                <a:schemeClr val="accent1"/>
              </a:solidFill>
              <a:ea typeface="PF Din Text Cond Pro" charset="0"/>
              <a:cs typeface="PF Din Text Cond Pro" charset="0"/>
            </a:endParaRPr>
          </a:p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endParaRPr lang="ru-RU" sz="1400" dirty="0" smtClean="0">
              <a:solidFill>
                <a:schemeClr val="accent1"/>
              </a:solidFill>
              <a:ea typeface="PF Din Text Cond Pro" charset="0"/>
              <a:cs typeface="PF Din Text Cond Pro" charset="0"/>
            </a:endParaRPr>
          </a:p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общеобразовательных </a:t>
            </a:r>
            <a:r>
              <a:rPr lang="ru-RU" sz="1400" dirty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учреждений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, в том числе СДЮСШОР по легкой атлетике №1 Невского района Санкт-Петербурга, СОШ №359 Фрунзенского района, ФГБОУ высшего образования «Санкт-Петербургский государственный педиатрический медицинский университет», СОШ №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414 Красносельского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района и др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.;</a:t>
            </a:r>
            <a:endParaRPr lang="en-US" sz="1400" dirty="0" smtClean="0">
              <a:solidFill>
                <a:schemeClr val="accent1"/>
              </a:solidFill>
              <a:ea typeface="PF Din Text Cond Pro" charset="0"/>
              <a:cs typeface="PF Din Text Cond Pro" charset="0"/>
            </a:endParaRPr>
          </a:p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endParaRPr lang="ru-RU" sz="1400" dirty="0">
              <a:solidFill>
                <a:schemeClr val="accent1"/>
              </a:solidFill>
              <a:ea typeface="PF Din Text Cond Pro" charset="0"/>
              <a:cs typeface="PF Din Text Cond Pro" charset="0"/>
            </a:endParaRPr>
          </a:p>
          <a:p>
            <a:pPr marL="176213" indent="-176213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PF Din Text Cond Pro Medium" panose="02000500000000020004" pitchFamily="2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жилых </a:t>
            </a:r>
            <a:r>
              <a:rPr lang="ru-RU" sz="1400" dirty="0">
                <a:solidFill>
                  <a:schemeClr val="tx1"/>
                </a:solidFill>
                <a:ea typeface="PF Din Text Cond Pro" charset="0"/>
                <a:cs typeface="PF Din Text Cond Pro" charset="0"/>
              </a:rPr>
              <a:t>и гостиничных комплексов заявителей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, среди которых объекты </a:t>
            </a:r>
            <a:b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</a:b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ООО «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ЛСР.Недвижимость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»,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ООО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«Мегалит», АО «Эталон 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ЛенСпецСМУ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»,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ЗАО «Балтийская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жемчужина», ООО «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Главстрой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-СПб», ООО «Сэтл Сити», ООО «Легенда Институтского», ООО «</a:t>
            </a:r>
            <a:r>
              <a:rPr lang="ru-RU" sz="1400" dirty="0" err="1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БалтИнвестГрупп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», АО «ЮИТ» и др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33201"/>
          <a:stretch/>
        </p:blipFill>
        <p:spPr>
          <a:xfrm>
            <a:off x="6516217" y="5043091"/>
            <a:ext cx="2209010" cy="14316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7440" y="1244280"/>
            <a:ext cx="1566563" cy="22090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311259"/>
            <a:ext cx="2209010" cy="153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ИСПОЛНЕНИЕ СКОРРЕКТИРОВАННОЙ ИНВЕСТИЦИОННОЙ ПРОГРАММЫ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>
                <a:latin typeface="PF Din Text Cond Pro Medium" panose="02000500000000020004" pitchFamily="2" charset="0"/>
              </a:rPr>
              <a:t>9 месяцев 2021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735555"/>
              </p:ext>
            </p:extLst>
          </p:nvPr>
        </p:nvGraphicFramePr>
        <p:xfrm>
          <a:off x="4248943" y="1052736"/>
          <a:ext cx="4608513" cy="280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>
                  <a:extLst>
                    <a:ext uri="{9D8B030D-6E8A-4147-A177-3AD203B41FA5}">
                      <a16:colId xmlns:a16="http://schemas.microsoft.com/office/drawing/2014/main" val="176323059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196780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9006642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1508265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318573265"/>
                    </a:ext>
                  </a:extLst>
                </a:gridCol>
              </a:tblGrid>
              <a:tr h="38900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2021 года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>
                          <a:solidFill>
                            <a:srgbClr val="FFFFF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 месяцев 2021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07827"/>
                  </a:ext>
                </a:extLst>
              </a:tr>
              <a:tr h="389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>
                          <a:solidFill>
                            <a:srgbClr val="FFFFF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>
                          <a:solidFill>
                            <a:srgbClr val="FFFFF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Факт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i="0" u="none" strike="noStrike">
                          <a:solidFill>
                            <a:srgbClr val="FFFFFF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%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02039"/>
                  </a:ext>
                </a:extLst>
              </a:tr>
              <a:tr h="431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Освоение капитальных вложений, млн. руб. без НДС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28 142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13 058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17 341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133%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6227373"/>
                  </a:ext>
                </a:extLst>
              </a:tr>
              <a:tr h="431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Финансирование, млн. руб. с НДС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32 355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11 968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139%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789485"/>
                  </a:ext>
                </a:extLst>
              </a:tr>
              <a:tr h="389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 в ОФ, млн. руб. без НДС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23 488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5 063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12 822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&gt;100%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261624"/>
                  </a:ext>
                </a:extLst>
              </a:tr>
              <a:tr h="389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 в ОФ, МВА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697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&gt;100%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5807085"/>
                  </a:ext>
                </a:extLst>
              </a:tr>
              <a:tr h="389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 в ОФ, км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632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ru-RU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&gt;100%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9609029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43" y="4059649"/>
            <a:ext cx="405559" cy="405560"/>
          </a:xfrm>
          <a:prstGeom prst="rect">
            <a:avLst/>
          </a:prstGeom>
        </p:spPr>
      </p:pic>
      <p:sp>
        <p:nvSpPr>
          <p:cNvPr id="21" name="Прямоугольник 5"/>
          <p:cNvSpPr txBox="1"/>
          <p:nvPr/>
        </p:nvSpPr>
        <p:spPr>
          <a:xfrm>
            <a:off x="4716016" y="4059649"/>
            <a:ext cx="414144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 defTabSz="857250">
              <a:spcBef>
                <a:spcPts val="0"/>
              </a:spcBef>
              <a:defRPr/>
            </a:pP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Скорректированная инвестиционная программа </a:t>
            </a:r>
            <a:b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</a:b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ПАО «Россети Ленэнерго» на 2021 год одобрена решением Совета директоров ПАО «Россети Ленэнерго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»</a:t>
            </a:r>
            <a:b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</a:b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и направлена в Минэнерго России в установленном порядке.</a:t>
            </a:r>
            <a:endParaRPr lang="en-US" sz="1400" dirty="0">
              <a:solidFill>
                <a:schemeClr val="accent1"/>
              </a:solidFill>
              <a:latin typeface="+mj-lt"/>
              <a:ea typeface="PF Din Text Cond Pro" charset="0"/>
              <a:cs typeface="PF Din Text Cond Pro" charset="0"/>
            </a:endParaRPr>
          </a:p>
        </p:txBody>
      </p:sp>
      <p:sp>
        <p:nvSpPr>
          <p:cNvPr id="24" name="Прямоугольник 5"/>
          <p:cNvSpPr txBox="1"/>
          <p:nvPr/>
        </p:nvSpPr>
        <p:spPr>
          <a:xfrm>
            <a:off x="203236" y="5355213"/>
            <a:ext cx="874431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Перевыполнение плановых показателей обусловлено:</a:t>
            </a:r>
            <a:endParaRPr lang="en-US" sz="1400" dirty="0">
              <a:solidFill>
                <a:schemeClr val="accent1"/>
              </a:solidFill>
              <a:latin typeface="+mj-lt"/>
              <a:ea typeface="PF Din Text Cond Pro" charset="0"/>
              <a:cs typeface="PF Din Text Cond Pro" charset="0"/>
            </a:endParaRPr>
          </a:p>
          <a:p>
            <a:pPr marL="182563" indent="-182563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PF Din Text Cond Pro Light" panose="02000000000000000000" pitchFamily="2" charset="0"/>
              </a:rPr>
              <a:t>Исполнением мероприятий по ТП в соответствии с заключенными договорами ТП в отчетном и предыдущем периодах;</a:t>
            </a:r>
          </a:p>
          <a:p>
            <a:pPr marL="182563" indent="-182563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PF Din Text Cond Pro Light" panose="02000000000000000000" pitchFamily="2" charset="0"/>
              </a:rPr>
              <a:t>Передачей заявителями на баланс Общества имущества по договорам технологического </a:t>
            </a:r>
            <a:r>
              <a:rPr lang="ru-RU" sz="1400" dirty="0" smtClean="0">
                <a:solidFill>
                  <a:schemeClr val="tx1"/>
                </a:solidFill>
                <a:latin typeface="PF Din Text Cond Pro Light" panose="02000000000000000000" pitchFamily="2" charset="0"/>
              </a:rPr>
              <a:t>присоединения;</a:t>
            </a:r>
            <a:endParaRPr lang="ru-RU" sz="1400" dirty="0">
              <a:solidFill>
                <a:schemeClr val="tx1"/>
              </a:solidFill>
              <a:latin typeface="PF Din Text Cond Pro Light" panose="02000000000000000000" pitchFamily="2" charset="0"/>
            </a:endParaRPr>
          </a:p>
          <a:p>
            <a:pPr marL="182563" indent="-182563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PF Din Text Cond Pro Light" panose="02000000000000000000" pitchFamily="2" charset="0"/>
              </a:rPr>
              <a:t>Реализацией </a:t>
            </a:r>
            <a:r>
              <a:rPr lang="ru-RU" sz="1400" dirty="0">
                <a:solidFill>
                  <a:schemeClr val="tx1"/>
                </a:solidFill>
                <a:latin typeface="PF Din Text Cond Pro Light" panose="02000000000000000000" pitchFamily="2" charset="0"/>
              </a:rPr>
              <a:t>мероприятий в рамках договоров компенсации нарушенного права собственности ПАО «Россети Ленэнерго».</a:t>
            </a:r>
          </a:p>
        </p:txBody>
      </p:sp>
      <p:graphicFrame>
        <p:nvGraphicFramePr>
          <p:cNvPr id="10" name="2D‑столбчатая диаграмма"/>
          <p:cNvGraphicFramePr/>
          <p:nvPr>
            <p:extLst>
              <p:ext uri="{D42A27DB-BD31-4B8C-83A1-F6EECF244321}">
                <p14:modId xmlns:p14="http://schemas.microsoft.com/office/powerpoint/2010/main" val="3413330010"/>
              </p:ext>
            </p:extLst>
          </p:nvPr>
        </p:nvGraphicFramePr>
        <p:xfrm>
          <a:off x="378303" y="1196752"/>
          <a:ext cx="3581048" cy="192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2D‑столбчатая диаграмма"/>
          <p:cNvGraphicFramePr/>
          <p:nvPr>
            <p:extLst>
              <p:ext uri="{D42A27DB-BD31-4B8C-83A1-F6EECF244321}">
                <p14:modId xmlns:p14="http://schemas.microsoft.com/office/powerpoint/2010/main" val="206080588"/>
              </p:ext>
            </p:extLst>
          </p:nvPr>
        </p:nvGraphicFramePr>
        <p:xfrm>
          <a:off x="375879" y="3049617"/>
          <a:ext cx="3593591" cy="152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26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7" y="386516"/>
            <a:ext cx="7056783" cy="431355"/>
          </a:xfrm>
        </p:spPr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ИСТОЧНИКИ ФИНАНСИРОВАНИЯ СКОРРЕКТИРОВАННОЙ ИНВЕСТИЦИОННОЙ ПРОГРАММЫ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>
                <a:latin typeface="PF Din Text Cond Pro Medium" panose="02000500000000020004" pitchFamily="2" charset="0"/>
              </a:rPr>
              <a:t>9 месяцев 2021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48061"/>
              </p:ext>
            </p:extLst>
          </p:nvPr>
        </p:nvGraphicFramePr>
        <p:xfrm>
          <a:off x="323525" y="1052736"/>
          <a:ext cx="8496946" cy="2226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208">
                  <a:extLst>
                    <a:ext uri="{9D8B030D-6E8A-4147-A177-3AD203B41FA5}">
                      <a16:colId xmlns:a16="http://schemas.microsoft.com/office/drawing/2014/main" val="1763230594"/>
                    </a:ext>
                  </a:extLst>
                </a:gridCol>
                <a:gridCol w="1390409">
                  <a:extLst>
                    <a:ext uri="{9D8B030D-6E8A-4147-A177-3AD203B41FA5}">
                      <a16:colId xmlns:a16="http://schemas.microsoft.com/office/drawing/2014/main" val="4290066429"/>
                    </a:ext>
                  </a:extLst>
                </a:gridCol>
                <a:gridCol w="1544899">
                  <a:extLst>
                    <a:ext uri="{9D8B030D-6E8A-4147-A177-3AD203B41FA5}">
                      <a16:colId xmlns:a16="http://schemas.microsoft.com/office/drawing/2014/main" val="2015082652"/>
                    </a:ext>
                  </a:extLst>
                </a:gridCol>
                <a:gridCol w="1081430">
                  <a:extLst>
                    <a:ext uri="{9D8B030D-6E8A-4147-A177-3AD203B41FA5}">
                      <a16:colId xmlns:a16="http://schemas.microsoft.com/office/drawing/2014/main" val="2318573265"/>
                    </a:ext>
                  </a:extLst>
                </a:gridCol>
              </a:tblGrid>
              <a:tr h="24482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месяцев 2021 года</a:t>
                      </a: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207827"/>
                  </a:ext>
                </a:extLst>
              </a:tr>
              <a:tr h="244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02039"/>
                  </a:ext>
                </a:extLst>
              </a:tr>
              <a:tr h="244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685800" rtl="0" eaLnBrk="1" fontAlgn="ctr" latinLnBrk="0" hangingPunct="1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Финансирование ИПР всего, в том числе: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11 882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16 661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3C3C3C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140%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622737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</a:t>
                      </a: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11 882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78948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Тарифный источник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2626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8 618</a:t>
                      </a:r>
                      <a:endParaRPr lang="ru-RU" sz="13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26162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Плата за ТП (авансы + имущество)</a:t>
                      </a:r>
                    </a:p>
                  </a:txBody>
                  <a:tcPr marL="362626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1 207</a:t>
                      </a:r>
                      <a:endParaRPr lang="ru-RU" sz="13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&gt;100%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580708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 НДС</a:t>
                      </a:r>
                    </a:p>
                  </a:txBody>
                  <a:tcPr marL="362626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1 651</a:t>
                      </a:r>
                      <a:endParaRPr lang="ru-RU" sz="13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7535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собственные средства</a:t>
                      </a:r>
                    </a:p>
                  </a:txBody>
                  <a:tcPr marL="362626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13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&gt;100%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295277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Привлеченные средства (кредиты)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6120856"/>
                  </a:ext>
                </a:extLst>
              </a:tr>
            </a:tbl>
          </a:graphicData>
        </a:graphic>
      </p:graphicFrame>
      <p:graphicFrame>
        <p:nvGraphicFramePr>
          <p:cNvPr id="5" name="2D‑столбчатая диаграмма"/>
          <p:cNvGraphicFramePr/>
          <p:nvPr>
            <p:extLst>
              <p:ext uri="{D42A27DB-BD31-4B8C-83A1-F6EECF244321}">
                <p14:modId xmlns:p14="http://schemas.microsoft.com/office/powerpoint/2010/main" val="3936469070"/>
              </p:ext>
            </p:extLst>
          </p:nvPr>
        </p:nvGraphicFramePr>
        <p:xfrm>
          <a:off x="215514" y="3645024"/>
          <a:ext cx="87129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F Din Text Cond Pro Medium" panose="02000500000000020004" pitchFamily="2" charset="0"/>
              </a:rPr>
              <a:t>СТРУКТУРА ФИНАНСИРОВАНИЯ ИНВЕСТИЦИОННОЙ ПРОГРАММЫ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>
                <a:latin typeface="PF Din Text Cond Pro Medium" panose="02000500000000020004" pitchFamily="2" charset="0"/>
              </a:rPr>
              <a:t>9 месяцев 2021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28901"/>
              </p:ext>
            </p:extLst>
          </p:nvPr>
        </p:nvGraphicFramePr>
        <p:xfrm>
          <a:off x="323528" y="980729"/>
          <a:ext cx="4608512" cy="4355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194">
                  <a:extLst>
                    <a:ext uri="{9D8B030D-6E8A-4147-A177-3AD203B41FA5}">
                      <a16:colId xmlns:a16="http://schemas.microsoft.com/office/drawing/2014/main" val="3866178262"/>
                    </a:ext>
                  </a:extLst>
                </a:gridCol>
                <a:gridCol w="937324">
                  <a:extLst>
                    <a:ext uri="{9D8B030D-6E8A-4147-A177-3AD203B41FA5}">
                      <a16:colId xmlns:a16="http://schemas.microsoft.com/office/drawing/2014/main" val="1325363146"/>
                    </a:ext>
                  </a:extLst>
                </a:gridCol>
                <a:gridCol w="702994">
                  <a:extLst>
                    <a:ext uri="{9D8B030D-6E8A-4147-A177-3AD203B41FA5}">
                      <a16:colId xmlns:a16="http://schemas.microsoft.com/office/drawing/2014/main" val="3338930248"/>
                    </a:ext>
                  </a:extLst>
                </a:gridCol>
              </a:tblGrid>
              <a:tr h="57618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Основные направления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561" marR="6561" marT="605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Факт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9 месяцев 2021 года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0319" marR="10319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Уд.вес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в общем объеме ИПР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0319" marR="10319" marT="9525" marB="0" anchor="ctr"/>
                </a:tc>
                <a:extLst>
                  <a:ext uri="{0D108BD9-81ED-4DB2-BD59-A6C34878D82A}">
                    <a16:rowId xmlns:a16="http://schemas.microsoft.com/office/drawing/2014/main" val="1283711680"/>
                  </a:ext>
                </a:extLst>
              </a:tr>
              <a:tr h="292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Инвестиционная программа всего,  </a:t>
                      </a:r>
                      <a:br>
                        <a:rPr lang="ru-RU" sz="14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ru-RU" sz="14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в том числе: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16 661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Medium" panose="0200050000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Medium" panose="02000500000000020004" pitchFamily="2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916641"/>
                  </a:ext>
                </a:extLst>
              </a:tr>
              <a:tr h="292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60000" algn="l" defTabSz="914400" rtl="0" eaLnBrk="1" fontAlgn="ctr" latinLnBrk="0" hangingPunct="1"/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5 607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3601731"/>
                  </a:ext>
                </a:extLst>
              </a:tr>
              <a:tr h="292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60000" algn="l" defTabSz="914400" rtl="0" eaLnBrk="1" fontAlgn="ctr" latinLnBrk="0" hangingPunct="1"/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Реконструкция, модернизация, техническое перевооружение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4 365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2385283"/>
                  </a:ext>
                </a:extLst>
              </a:tr>
              <a:tr h="5687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60000" algn="l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Инвестиционные проекты, реализация которых обуславливается схемами и программами перспективного развития электроэнергетики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2 058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692396"/>
                  </a:ext>
                </a:extLst>
              </a:tr>
              <a:tr h="292104">
                <a:tc>
                  <a:txBody>
                    <a:bodyPr/>
                    <a:lstStyle/>
                    <a:p>
                      <a:pPr marL="360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Прочее новое строительство объектов электросетевого хозяйства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9356471"/>
                  </a:ext>
                </a:extLst>
              </a:tr>
              <a:tr h="710967">
                <a:tc>
                  <a:txBody>
                    <a:bodyPr/>
                    <a:lstStyle/>
                    <a:p>
                      <a:pPr marL="360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(в т.ч.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объектов антитеррористической и  противопожарной защитой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телемеханизация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объектов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строительство ВОЛС, </a:t>
                      </a:r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НИОКР,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НМА)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4 623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3968387"/>
                  </a:ext>
                </a:extLst>
              </a:tr>
            </a:tbl>
          </a:graphicData>
        </a:graphic>
      </p:graphicFrame>
      <p:sp>
        <p:nvSpPr>
          <p:cNvPr id="4" name="Прямоугольник 5"/>
          <p:cNvSpPr txBox="1"/>
          <p:nvPr/>
        </p:nvSpPr>
        <p:spPr>
          <a:xfrm>
            <a:off x="925565" y="5712416"/>
            <a:ext cx="771154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>
                <a:solidFill>
                  <a:srgbClr val="618FC5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В структуре инвестиционной программы за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9 месяцев 2021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года объем инвестиций на технологическое присоединение составляет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33,7%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в связи со значительным объемом заявок на ТП,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на прочие мероприятия –</a:t>
            </a:r>
            <a:r>
              <a:rPr lang="en-US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27,7%,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на 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модернизацию основных фондов направлено </a:t>
            </a:r>
            <a:r>
              <a:rPr lang="en-US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–</a:t>
            </a:r>
            <a:r>
              <a:rPr lang="ru-RU" sz="1400" dirty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 </a:t>
            </a:r>
            <a:r>
              <a:rPr lang="ru-RU" sz="1400" dirty="0" smtClean="0">
                <a:solidFill>
                  <a:schemeClr val="accent1"/>
                </a:solidFill>
                <a:ea typeface="PF Din Text Cond Pro" charset="0"/>
                <a:cs typeface="PF Din Text Cond Pro" charset="0"/>
              </a:rPr>
              <a:t>26,2%,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на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программы перспективного развития – </a:t>
            </a:r>
            <a:r>
              <a:rPr lang="ru-RU" sz="1400" dirty="0" smtClean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12,3%, на развитие </a:t>
            </a:r>
            <a:r>
              <a:rPr lang="ru-RU" sz="1400" dirty="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rPr>
              <a:t>сетей – менее 0,1%. </a:t>
            </a:r>
          </a:p>
        </p:txBody>
      </p:sp>
      <p:graphicFrame>
        <p:nvGraphicFramePr>
          <p:cNvPr id="16" name="2D‑круговая диаграмма"/>
          <p:cNvGraphicFramePr/>
          <p:nvPr>
            <p:extLst>
              <p:ext uri="{D42A27DB-BD31-4B8C-83A1-F6EECF244321}">
                <p14:modId xmlns:p14="http://schemas.microsoft.com/office/powerpoint/2010/main" val="2044343957"/>
              </p:ext>
            </p:extLst>
          </p:nvPr>
        </p:nvGraphicFramePr>
        <p:xfrm>
          <a:off x="5004048" y="1988840"/>
          <a:ext cx="392863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1" y="5715253"/>
            <a:ext cx="405559" cy="4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ENG_Шаблон_4х3_россети_1205 [Автосохраненный]" id="{FFC6E5A7-DE3D-924F-A776-15A2D8EAC179}" vid="{65557C94-798C-FE40-BCF5-E04CFD8274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3053</TotalTime>
  <Words>3020</Words>
  <Application>Microsoft Office PowerPoint</Application>
  <PresentationFormat>Экран (4:3)</PresentationFormat>
  <Paragraphs>543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PF Din Text Cond Pro</vt:lpstr>
      <vt:lpstr>PF Din Text Cond Pro Light</vt:lpstr>
      <vt:lpstr>PF Din Text Cond Pro Medium</vt:lpstr>
      <vt:lpstr>PF Din Text Cond Pro Обычный</vt:lpstr>
      <vt:lpstr>PFDinTextCondPro-Light</vt:lpstr>
      <vt:lpstr>PFDinTextCondPro-Medium</vt:lpstr>
      <vt:lpstr>Times New Roman</vt:lpstr>
      <vt:lpstr>Wingdings</vt:lpstr>
      <vt:lpstr>FSK</vt:lpstr>
      <vt:lpstr>ОТЧЕТ ОБ ИТОГАХ ИСПОЛНЕНИЯ ИНВЕСТИЦИОННОЙ ПРОГРАММЫ  ПО САНКТ-ПЕТЕРБУРГУ  ЗА 2020 ГОД И 9 МЕСЯЦЕВ 2021 ГОДА</vt:lpstr>
      <vt:lpstr>ИСПОЛНЕНИЕ ИНВЕСТИЦИОННОЙ ПРОГРАММЫ  2020 год</vt:lpstr>
      <vt:lpstr>ИСТОЧНИКИ ФИНАНСИРОВАНИЯ ИНВЕСТИЦИОННОЙ ПРОГРАММЫ 2020 год</vt:lpstr>
      <vt:lpstr>СТРУКТУРА ФИНАНСИРОВАНИЯ ИНВЕСТИЦИОННОЙ ПРОГРАММЫ 2020 год</vt:lpstr>
      <vt:lpstr>КЛЮЧЕВЫЕ ОБЪЕКТЫ ИНВЕСТИЦИОННОЙ ПРОГРАММЫ  2020 год</vt:lpstr>
      <vt:lpstr>КЛЮЧЕВЫЕ ОБЪЕКТЫ ИНВЕСТИЦИОННОЙ ПРОГРАММЫ  2020 год</vt:lpstr>
      <vt:lpstr>ИСПОЛНЕНИЕ СКОРРЕКТИРОВАННОЙ ИНВЕСТИЦИОННОЙ ПРОГРАММЫ 9 месяцев 2021 года</vt:lpstr>
      <vt:lpstr>ИСТОЧНИКИ ФИНАНСИРОВАНИЯ СКОРРЕКТИРОВАННОЙ ИНВЕСТИЦИОННОЙ ПРОГРАММЫ 9 месяцев 2021 года</vt:lpstr>
      <vt:lpstr>СТРУКТУРА ФИНАНСИРОВАНИЯ ИНВЕСТИЦИОННОЙ ПРОГРАММЫ 9 месяцев 2021 года</vt:lpstr>
      <vt:lpstr>КЛЮЧЕВЫЕ ОБЪЕКТЫ ИНВЕСТИЦИОННОЙ ПРОГРАММЫ  9 месяцев 2021 года</vt:lpstr>
      <vt:lpstr>ОЖИДАЕМОЕ ИСПОЛНЕНИЕ СКОРРЕКТИРОВАННОЙ ИНВЕСТИЦИОННОЙ ПРОГРАММЫ 2021 год</vt:lpstr>
      <vt:lpstr>ДИНАМИКА ОСНОВНЫХ ПОКАЗАТЕЛЕЙ ДЕЯТЕЛЬНОСТИ ПО ТП ЗА 2017-2020 ГГ.ПО САНКТ-ПЕТЕРБУРГУ, ШТ. </vt:lpstr>
      <vt:lpstr>ДИНАМИКА ОСНОВНЫХ ПОКАЗАТЕЛЕЙ ДЕЯТЕЛЬНОСТИ ПО ТП ЗА 9 МЕСЯЦЕВ 2018-2021 ГГ.ПО САНКТ-ПЕТЕРБУРГУ, ШТ. </vt:lpstr>
      <vt:lpstr>Презентация PowerPoint</vt:lpstr>
      <vt:lpstr>ИСПОЛНЕНИЕ СОЦИАЛЬНО-ЗНАЧИМЫХ ОБЪЕКТОВ ПО САНКТ-ПЕТЕРБУРГУ  ЗА 9 МЕСЯЦЕВ 2021 ГОДА</vt:lpstr>
      <vt:lpstr>ИЗНОС ОСНОВНЫХ ФОНДОВ  2016-2020 гг. Санкт-Петербург</vt:lpstr>
      <vt:lpstr>СПАСИБО ЗА ВНИМАНИЕ!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creator>Ekaterina</dc:creator>
  <cp:lastModifiedBy>Шухобов Виталий Владимирович</cp:lastModifiedBy>
  <cp:revision>140</cp:revision>
  <cp:lastPrinted>2021-12-10T14:08:56Z</cp:lastPrinted>
  <dcterms:created xsi:type="dcterms:W3CDTF">2021-07-14T14:22:53Z</dcterms:created>
  <dcterms:modified xsi:type="dcterms:W3CDTF">2021-12-10T15:03:07Z</dcterms:modified>
</cp:coreProperties>
</file>