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8"/>
  </p:notesMasterIdLst>
  <p:sldIdLst>
    <p:sldId id="712" r:id="rId2"/>
    <p:sldId id="574" r:id="rId3"/>
    <p:sldId id="722" r:id="rId4"/>
    <p:sldId id="467" r:id="rId5"/>
    <p:sldId id="540" r:id="rId6"/>
    <p:sldId id="746" r:id="rId7"/>
    <p:sldId id="737" r:id="rId8"/>
    <p:sldId id="594" r:id="rId9"/>
    <p:sldId id="747" r:id="rId10"/>
    <p:sldId id="707" r:id="rId11"/>
    <p:sldId id="690" r:id="rId12"/>
    <p:sldId id="703" r:id="rId13"/>
    <p:sldId id="740" r:id="rId14"/>
    <p:sldId id="744" r:id="rId15"/>
    <p:sldId id="752" r:id="rId16"/>
    <p:sldId id="706" r:id="rId17"/>
    <p:sldId id="684" r:id="rId18"/>
    <p:sldId id="749" r:id="rId19"/>
    <p:sldId id="750" r:id="rId20"/>
    <p:sldId id="599" r:id="rId21"/>
    <p:sldId id="748" r:id="rId22"/>
    <p:sldId id="751" r:id="rId23"/>
    <p:sldId id="649" r:id="rId24"/>
    <p:sldId id="673" r:id="rId25"/>
    <p:sldId id="687" r:id="rId26"/>
    <p:sldId id="332" r:id="rId27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Krotov" initials="AK" lastIdx="4" clrIdx="0">
    <p:extLst>
      <p:ext uri="{19B8F6BF-5375-455C-9EA6-DF929625EA0E}">
        <p15:presenceInfo xmlns:p15="http://schemas.microsoft.com/office/powerpoint/2012/main" userId="95993357063e79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8E"/>
    <a:srgbClr val="F1F1F1"/>
    <a:srgbClr val="000000"/>
    <a:srgbClr val="9148C8"/>
    <a:srgbClr val="339933"/>
    <a:srgbClr val="3EB921"/>
    <a:srgbClr val="1AB861"/>
    <a:srgbClr val="0000FF"/>
    <a:srgbClr val="7AB511"/>
    <a:srgbClr val="68E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9" autoAdjust="0"/>
    <p:restoredTop sz="94249" autoAdjust="0"/>
  </p:normalViewPr>
  <p:slideViewPr>
    <p:cSldViewPr>
      <p:cViewPr varScale="1">
        <p:scale>
          <a:sx n="89" d="100"/>
          <a:sy n="89" d="100"/>
        </p:scale>
        <p:origin x="8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4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21806379240819E-2"/>
          <c:y val="1.9979239663441353E-2"/>
          <c:w val="0.95862042078214271"/>
          <c:h val="0.75179682435764628"/>
        </c:manualLayout>
      </c:layou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 Розничный товарооборот на душу населения 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pPr>
              <a:ln w="38100"/>
            </c:spPr>
          </c:marker>
          <c:dLbls>
            <c:dLbl>
              <c:idx val="0"/>
              <c:layout>
                <c:manualLayout>
                  <c:x val="2.0017727929931544E-2"/>
                  <c:y val="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187757712567651E-2"/>
                  <c:y val="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697719272956812E-2"/>
                  <c:y val="9.0255778544924642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4426578731301191E-2"/>
                  <c:y val="4.68714129734874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574856863778002E-2"/>
                  <c:y val="-5.470047184540910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Лист1!$C$2:$C$7</c:f>
              <c:numCache>
                <c:formatCode>_-* #\ ##0.0_-;\-* #\ ##0.0_-;_-* "-"??_-;_-@_-</c:formatCode>
                <c:ptCount val="6"/>
                <c:pt idx="0">
                  <c:v>0.9</c:v>
                </c:pt>
                <c:pt idx="1">
                  <c:v>-9.1999999999999993</c:v>
                </c:pt>
                <c:pt idx="2">
                  <c:v>-14</c:v>
                </c:pt>
                <c:pt idx="3">
                  <c:v>-12.9</c:v>
                </c:pt>
                <c:pt idx="4">
                  <c:v>-10.3</c:v>
                </c:pt>
                <c:pt idx="5">
                  <c:v>-8.6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339-4ED4-80A4-962325CDDBBF}"/>
            </c:ext>
          </c:extLst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 ВВП на душу населения </c:v>
                </c:pt>
              </c:strCache>
            </c:strRef>
          </c:tx>
          <c:spPr>
            <a:ln w="3810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pPr>
              <a:ln w="38100">
                <a:solidFill>
                  <a:schemeClr val="accent4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7.6369175467185441E-2"/>
                  <c:y val="8.4376554602484796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158217601397255E-2"/>
                  <c:y val="-2.5070759976254053E-17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939326791757447E-5"/>
                  <c:y val="0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0689729451580192E-2"/>
                  <c:y val="-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372747425439017E-2"/>
                  <c:y val="8.2050707768113063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522631727175895E-2"/>
                  <c:y val="2.461521233043399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Лист1!$B$2:$B$7</c:f>
              <c:numCache>
                <c:formatCode>_-* #\ ##0.0_-;\-* #\ ##0.0_-;_-* "-"??_-;_-@_-</c:formatCode>
                <c:ptCount val="6"/>
                <c:pt idx="0">
                  <c:v>-1.4</c:v>
                </c:pt>
                <c:pt idx="1">
                  <c:v>-3.5</c:v>
                </c:pt>
                <c:pt idx="2">
                  <c:v>-3.4</c:v>
                </c:pt>
                <c:pt idx="3">
                  <c:v>-1.7</c:v>
                </c:pt>
                <c:pt idx="4">
                  <c:v>0.9</c:v>
                </c:pt>
                <c:pt idx="5">
                  <c:v>2.2999999999999998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339-4ED4-80A4-962325CDDB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Реальные доходы населения </c:v>
                </c:pt>
              </c:strCache>
            </c:strRef>
          </c:tx>
          <c:spPr>
            <a:ln w="38100" cap="rnd">
              <a:solidFill>
                <a:srgbClr val="1B9D43"/>
              </a:solidFill>
              <a:round/>
            </a:ln>
            <a:effectLst/>
          </c:spPr>
          <c:marker>
            <c:spPr>
              <a:ln w="38100">
                <a:solidFill>
                  <a:srgbClr val="1B9D43"/>
                </a:solidFill>
              </a:ln>
            </c:spPr>
          </c:marker>
          <c:dLbls>
            <c:dLbl>
              <c:idx val="0"/>
              <c:layout>
                <c:manualLayout>
                  <c:x val="-2.667249575948541E-2"/>
                  <c:y val="3.829033029178612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501578607022092E-2"/>
                  <c:y val="4.7238595274654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458584632026292E-2"/>
                  <c:y val="-5.470047184540865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190172707811371E-3"/>
                  <c:y val="-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270600941832738E-2"/>
                  <c:y val="4.61559997157298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9969637879487784E-2"/>
                  <c:y val="5.7435495437679188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635"/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Лист1!$D$2:$D$7</c:f>
              <c:numCache>
                <c:formatCode>_-* #\ ##0.0_-;\-* #\ ##0.0_-;_-* "-"??_-;_-@_-</c:formatCode>
                <c:ptCount val="6"/>
                <c:pt idx="0">
                  <c:v>-0.5</c:v>
                </c:pt>
                <c:pt idx="1">
                  <c:v>-4.5999999999999996</c:v>
                </c:pt>
                <c:pt idx="2">
                  <c:v>-10.1</c:v>
                </c:pt>
                <c:pt idx="3">
                  <c:v>-11.3</c:v>
                </c:pt>
                <c:pt idx="4">
                  <c:v>-11.2</c:v>
                </c:pt>
                <c:pt idx="5">
                  <c:v>-10.4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D3E-439B-A6F8-F8958631389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 Накопления основного капитала </c:v>
                </c:pt>
              </c:strCache>
            </c:strRef>
          </c:tx>
          <c:spPr>
            <a:ln w="38100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pPr>
              <a:ln w="38100">
                <a:solidFill>
                  <a:srgbClr val="FFC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5.8596033918564196E-2"/>
                  <c:y val="4.2338811276911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478260869565223E-2"/>
                  <c:y val="7.3845636991301977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192745332348616E-2"/>
                  <c:y val="1.67861534585127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D3E-439B-A6F8-F8958631389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979397541316881E-2"/>
                  <c:y val="-5.4700471845409108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0507987160570899E-2"/>
                  <c:y val="2.7350235922704467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78872309064199E-2"/>
                  <c:y val="4.3760377476327023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1145-4A59-A1CA-52E55A972E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 Narrow" pitchFamily="34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Лист1!$E$2:$E$7</c:f>
              <c:numCache>
                <c:formatCode>_-* #\ ##0.0_-;\-* #\ ##0.0_-;_-* "-"??_-;_-@_-</c:formatCode>
                <c:ptCount val="6"/>
                <c:pt idx="0">
                  <c:v>-1.5</c:v>
                </c:pt>
                <c:pt idx="1">
                  <c:v>-11.4</c:v>
                </c:pt>
                <c:pt idx="2">
                  <c:v>-11.6</c:v>
                </c:pt>
                <c:pt idx="3">
                  <c:v>-7.4</c:v>
                </c:pt>
                <c:pt idx="4">
                  <c:v>-3.4</c:v>
                </c:pt>
                <c:pt idx="5">
                  <c:v>-2.2000000000000002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D3E-439B-A6F8-F89586313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514768"/>
        <c:axId val="110511240"/>
      </c:lineChart>
      <c:catAx>
        <c:axId val="11051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110511240"/>
        <c:crosses val="autoZero"/>
        <c:auto val="1"/>
        <c:lblAlgn val="ctr"/>
        <c:lblOffset val="100"/>
        <c:noMultiLvlLbl val="0"/>
      </c:catAx>
      <c:valAx>
        <c:axId val="110511240"/>
        <c:scaling>
          <c:orientation val="minMax"/>
        </c:scaling>
        <c:delete val="1"/>
        <c:axPos val="l"/>
        <c:majorGridlines/>
        <c:numFmt formatCode="_-* #\ ##0.0_-;\-* #\ ##0.0_-;_-* &quot;-&quot;??_-;_-@_-" sourceLinked="1"/>
        <c:majorTickMark val="none"/>
        <c:minorTickMark val="none"/>
        <c:tickLblPos val="none"/>
        <c:crossAx val="110514768"/>
        <c:crosses val="autoZero"/>
        <c:crossBetween val="between"/>
      </c:valAx>
      <c:spPr>
        <a:solidFill>
          <a:schemeClr val="accent4">
            <a:lumMod val="20000"/>
            <a:lumOff val="80000"/>
          </a:schemeClr>
        </a:solidFill>
        <a:ln w="3175"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0"/>
          <c:y val="0.82955332972970452"/>
          <c:w val="0.99921587209992413"/>
          <c:h val="0.170446670270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 Narrow" pitchFamily="34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2.4359776135933942E-4"/>
          <c:w val="0.99881655955234461"/>
          <c:h val="0.91960477060034662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512024"/>
        <c:axId val="110512808"/>
      </c:barChart>
      <c:catAx>
        <c:axId val="110512024"/>
        <c:scaling>
          <c:orientation val="minMax"/>
        </c:scaling>
        <c:delete val="0"/>
        <c:axPos val="b"/>
        <c:minorGridlines>
          <c:spPr>
            <a:ln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rect">
                  <a:fillToRect l="100000" t="100000"/>
                </a:path>
                <a:tileRect r="-100000" b="-100000"/>
              </a:gradFill>
            </a:ln>
          </c:spPr>
        </c:minorGridlines>
        <c:numFmt formatCode="General" sourceLinked="1"/>
        <c:majorTickMark val="out"/>
        <c:minorTickMark val="none"/>
        <c:tickLblPos val="low"/>
        <c:crossAx val="110512808"/>
        <c:crosses val="autoZero"/>
        <c:auto val="0"/>
        <c:lblAlgn val="ctr"/>
        <c:lblOffset val="100"/>
        <c:noMultiLvlLbl val="0"/>
      </c:catAx>
      <c:valAx>
        <c:axId val="1105128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0512024"/>
        <c:crosses val="autoZero"/>
        <c:crossBetween val="between"/>
      </c:valAx>
      <c:spPr>
        <a:noFill/>
        <a:ln w="255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5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027297155321857E-2"/>
          <c:y val="2.2978494451813616E-2"/>
          <c:w val="0.95097270284467861"/>
          <c:h val="0.87159005349458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 sz="1300" dirty="0"/>
                      <a:t>-26,7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525-4228-9DFE-A731DB4E86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43</c:v>
                </c:pt>
                <c:pt idx="1">
                  <c:v>82</c:v>
                </c:pt>
                <c:pt idx="2">
                  <c:v>-133</c:v>
                </c:pt>
                <c:pt idx="3">
                  <c:v>-52</c:v>
                </c:pt>
                <c:pt idx="4">
                  <c:v>-38</c:v>
                </c:pt>
                <c:pt idx="5">
                  <c:v>-80.5</c:v>
                </c:pt>
                <c:pt idx="6">
                  <c:v>-54</c:v>
                </c:pt>
                <c:pt idx="7">
                  <c:v>-61</c:v>
                </c:pt>
                <c:pt idx="8">
                  <c:v>-151.5</c:v>
                </c:pt>
                <c:pt idx="9">
                  <c:v>-56.9</c:v>
                </c:pt>
                <c:pt idx="10">
                  <c:v>-19.8</c:v>
                </c:pt>
                <c:pt idx="11">
                  <c:v>-31.3</c:v>
                </c:pt>
                <c:pt idx="12">
                  <c:v>-67.5</c:v>
                </c:pt>
                <c:pt idx="13">
                  <c:v>-22.1</c:v>
                </c:pt>
                <c:pt idx="14">
                  <c:v>-50.4</c:v>
                </c:pt>
                <c:pt idx="15">
                  <c:v>-72</c:v>
                </c:pt>
                <c:pt idx="16">
                  <c:v>-226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30-4BEE-8FDD-7F4452599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0513984"/>
        <c:axId val="110515552"/>
      </c:barChart>
      <c:catAx>
        <c:axId val="11051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bg1">
                <a:lumMod val="8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0515552"/>
        <c:crosses val="autoZero"/>
        <c:auto val="1"/>
        <c:lblAlgn val="ctr"/>
        <c:lblOffset val="100"/>
        <c:noMultiLvlLbl val="0"/>
      </c:catAx>
      <c:valAx>
        <c:axId val="110515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10513984"/>
        <c:crosses val="autoZero"/>
        <c:crossBetween val="between"/>
      </c:valAx>
      <c:spPr>
        <a:gradFill>
          <a:gsLst>
            <a:gs pos="75000">
              <a:schemeClr val="dk1">
                <a:tint val="15000"/>
                <a:satMod val="350000"/>
              </a:schemeClr>
            </a:gs>
            <a:gs pos="0">
              <a:schemeClr val="bg1">
                <a:lumMod val="75000"/>
              </a:schemeClr>
            </a:gs>
            <a:gs pos="43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mpd="dbl">
          <a:solidFill>
            <a:schemeClr val="tx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 b="1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58063776162872E-2"/>
          <c:y val="2.1750714358366386E-2"/>
          <c:w val="0.86561324611934332"/>
          <c:h val="0.8401335844030147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 w="38100"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9.7222222222222553E-3"/>
                  <c:y val="-5.4533353371835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CB-47D2-BB92-C2C9827E395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2096564164617302E-2"/>
                  <c:y val="4.017822806013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556035440506729E-2"/>
                  <c:y val="-4.3072954374264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509128615339042E-2"/>
                  <c:y val="-4.7629494745617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888998250218701E-2"/>
                  <c:y val="5.22611303146761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3343725697144802E-2"/>
                  <c:y val="-4.5009250930577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5555555555556E-2"/>
                  <c:y val="5.68055764289957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5590059580409851E-2"/>
                  <c:y val="-4.070146052148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9CB-47D2-BB92-C2C9827E395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40056556979159E-2"/>
                  <c:y val="-3.1327502072419321E-2"/>
                </c:manualLayout>
              </c:layout>
              <c:tx>
                <c:rich>
                  <a:bodyPr/>
                  <a:lstStyle/>
                  <a:p>
                    <a:r>
                      <a:rPr lang="en-US" sz="13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728,9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889-44CE-BD55-F058DD0475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9707787477165504E-2"/>
                  <c:y val="2.1919983488420718E-2"/>
                </c:manualLayout>
              </c:layout>
              <c:tx>
                <c:rich>
                  <a:bodyPr/>
                  <a:lstStyle/>
                  <a:p>
                    <a:r>
                      <a:rPr lang="en-US" sz="135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599,5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89-44CE-BD55-F058DD0475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5652004057836931E-2"/>
                  <c:y val="-7.0020981182316422E-2"/>
                </c:manualLayout>
              </c:layout>
              <c:tx>
                <c:rich>
                  <a:bodyPr/>
                  <a:lstStyle/>
                  <a:p>
                    <a:r>
                      <a:rPr lang="en-US" sz="1350" dirty="0"/>
                      <a:t>515,2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89-44CE-BD55-F058DD04754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985330409553765E-2"/>
                  <c:y val="4.907694685163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BB6-4799-9B17-3E9F1A4A58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5246452579949997E-2"/>
                  <c:y val="-5.1114477789244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BB6-4799-9B17-3E9F1A4A58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4815148043660213E-2"/>
                  <c:y val="3.774235345862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BB6-4799-9B17-3E9F1A4A582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6.8035057716388403E-2"/>
                  <c:y val="-4.18381957195737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113-4DC4-928E-6E1B7369A89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7503533970454949E-2"/>
                  <c:y val="3.6608421254626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113-4DC4-928E-6E1B7369A89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7769295843421676E-2"/>
                  <c:y val="-5.49126318819405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3B6-4BCC-A317-5B197CC642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7.1793361992258616E-4"/>
                  <c:y val="-1.9924444770808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2C5-42A3-B48C-9B4F6A4206DD}"/>
                </c:ext>
                <c:ext xmlns:c15="http://schemas.microsoft.com/office/drawing/2012/chart" uri="{CE6537A1-D6FC-4f65-9D91-7224C49458BB}">
                  <c15:layout>
                    <c:manualLayout>
                      <c:w val="5.4090589298148369E-2"/>
                      <c:h val="5.3045082340314409E-2"/>
                    </c:manualLayout>
                  </c15:layout>
                </c:ext>
              </c:extLst>
            </c:dLbl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/>
              <a:lstStyle/>
              <a:p>
                <a:pPr>
                  <a:defRPr sz="1350" b="1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Лист1!$A$3:$A$20</c:f>
              <c:strCache>
                <c:ptCount val="18"/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2022</c:v>
                </c:pt>
              </c:strCache>
            </c:strRef>
          </c:cat>
          <c:val>
            <c:numRef>
              <c:f>Лист1!$B$3:$B$20</c:f>
              <c:numCache>
                <c:formatCode>General</c:formatCode>
                <c:ptCount val="18"/>
                <c:pt idx="1">
                  <c:v>313.2</c:v>
                </c:pt>
                <c:pt idx="2">
                  <c:v>463.9</c:v>
                </c:pt>
                <c:pt idx="3">
                  <c:v>480.5</c:v>
                </c:pt>
                <c:pt idx="4">
                  <c:v>467.2</c:v>
                </c:pt>
                <c:pt idx="5">
                  <c:v>545.20000000000005</c:v>
                </c:pt>
                <c:pt idx="6">
                  <c:v>538.9</c:v>
                </c:pt>
                <c:pt idx="7">
                  <c:v>636.6</c:v>
                </c:pt>
                <c:pt idx="8">
                  <c:v>728.9</c:v>
                </c:pt>
                <c:pt idx="9">
                  <c:v>599.5</c:v>
                </c:pt>
                <c:pt idx="10">
                  <c:v>515</c:v>
                </c:pt>
                <c:pt idx="11">
                  <c:v>514.1</c:v>
                </c:pt>
                <c:pt idx="12">
                  <c:v>529.1</c:v>
                </c:pt>
                <c:pt idx="13">
                  <c:v>453.7</c:v>
                </c:pt>
                <c:pt idx="14">
                  <c:v>491.4</c:v>
                </c:pt>
                <c:pt idx="15">
                  <c:v>470.1</c:v>
                </c:pt>
                <c:pt idx="16">
                  <c:v>480</c:v>
                </c:pt>
                <c:pt idx="17">
                  <c:v>453.5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49CB-47D2-BB92-C2C9827E39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229720"/>
        <c:axId val="156230112"/>
      </c:lineChart>
      <c:catAx>
        <c:axId val="156229720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Arial Narrow" panose="020B0606020202030204" pitchFamily="34" charset="0"/>
              </a:defRPr>
            </a:pPr>
            <a:endParaRPr lang="ru-RU"/>
          </a:p>
        </c:txPr>
        <c:crossAx val="156230112"/>
        <c:crosses val="autoZero"/>
        <c:auto val="0"/>
        <c:lblAlgn val="ctr"/>
        <c:lblOffset val="100"/>
        <c:noMultiLvlLbl val="0"/>
      </c:catAx>
      <c:valAx>
        <c:axId val="156230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 Narrow" panose="020B0606020202030204" pitchFamily="34" charset="0"/>
              </a:defRPr>
            </a:pPr>
            <a:endParaRPr lang="ru-RU"/>
          </a:p>
        </c:txPr>
        <c:crossAx val="156229720"/>
        <c:crosses val="autoZero"/>
        <c:crossBetween val="midCat"/>
      </c:valAx>
      <c:spPr>
        <a:solidFill>
          <a:schemeClr val="accent4">
            <a:lumMod val="20000"/>
            <a:lumOff val="80000"/>
          </a:schemeClr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59969375292116E-2"/>
          <c:y val="5.0491100404048674E-2"/>
          <c:w val="0.9423943210949266"/>
          <c:h val="0.8255824427726046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57150" cap="rnd">
              <a:solidFill>
                <a:schemeClr val="accent2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002060"/>
              </a:solidFill>
              <a:ln w="57150">
                <a:solidFill>
                  <a:schemeClr val="accent2"/>
                </a:solidFill>
                <a:round/>
              </a:ln>
              <a:effectLst/>
            </c:spPr>
          </c:marker>
          <c:dPt>
            <c:idx val="7"/>
            <c:marker>
              <c:symbol val="diamond"/>
              <c:size val="6"/>
              <c:spPr>
                <a:solidFill>
                  <a:srgbClr val="FF0000"/>
                </a:solidFill>
                <a:ln w="57150">
                  <a:solidFill>
                    <a:schemeClr val="accent2"/>
                  </a:solidFill>
                  <a:round/>
                </a:ln>
                <a:effectLst/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8939-4CC9-BC70-B36C0E0AB291}"/>
              </c:ext>
            </c:extLst>
          </c:dPt>
          <c:dLbls>
            <c:dLbl>
              <c:idx val="0"/>
              <c:layout>
                <c:manualLayout>
                  <c:x val="-3.7290613807994047E-2"/>
                  <c:y val="-2.53823222858279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4.5107076511450121E-2"/>
                      <c:h val="4.6450011815591156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3.6854894547072491E-2"/>
                  <c:y val="-3.22623144212046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300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3.8782238360313803E-2"/>
                      <c:h val="4.8541412617733926E-2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1.2233071575524744E-2"/>
                  <c:y val="3.07649998312056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1766649306217258E-2"/>
                  <c:y val="-2.66880068881236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092367288220201E-2"/>
                  <c:y val="-3.8254521427443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3.8774643710385401E-2"/>
                      <c:h val="4.6900307860530115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2.2311503130485771E-2"/>
                  <c:y val="-4.2015251229395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569-49B4-8ECC-C4ABE4972F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4359159003175578E-2"/>
                  <c:y val="-4.1948982862404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4254972456071509E-2"/>
                  <c:y val="2.67874110478952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4254281569294047E-2"/>
                  <c:y val="-4.284358051110871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250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54C-42D6-8A3F-E63FCF8E877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6.6374644178916189E-3"/>
                  <c:y val="1.87076625137814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6.4607470950226203E-2"/>
                  <c:y val="-2.4363919613646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8280650485275939E-2"/>
                  <c:y val="-2.85255220180213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939-4CC9-BC70-B36C0E0AB29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9627758264704394E-2"/>
                  <c:y val="-5.0413133997037535E-2"/>
                </c:manualLayout>
              </c:layout>
              <c:tx>
                <c:rich>
                  <a:bodyPr/>
                  <a:lstStyle/>
                  <a:p>
                    <a:fld id="{D791CC5E-A5C9-432A-88FC-23CD7F400BA2}" type="VALUE">
                      <a:rPr lang="en-US" sz="1500">
                        <a:solidFill>
                          <a:srgbClr val="002060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939-4CC9-BC70-B36C0E0AB29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7"/>
              <c:layout>
                <c:manualLayout>
                  <c:x val="-2.2349266065219128E-2"/>
                  <c:y val="3.217497032493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6.5133696378981795E-2"/>
                      <c:h val="5.1339549996661696E-2"/>
                    </c:manualLayout>
                  </c15:layout>
                </c:ext>
              </c:extLst>
            </c:dLbl>
            <c:dLbl>
              <c:idx val="18"/>
              <c:layout>
                <c:manualLayout>
                  <c:x val="-5.4049051349123502E-2"/>
                  <c:y val="-2.96779654457772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5.1564401927201929E-2"/>
                      <c:h val="5.0362474276194724E-2"/>
                    </c:manualLayout>
                  </c15:layout>
                </c:ext>
              </c:extLst>
            </c:dLbl>
            <c:dLbl>
              <c:idx val="19"/>
              <c:layout>
                <c:manualLayout>
                  <c:x val="-2.7677039448828954E-2"/>
                  <c:y val="-3.7230695127441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4.9467608406756368E-2"/>
                      <c:h val="5.6499434306389706E-2"/>
                    </c:manualLayout>
                  </c15:layout>
                </c:ext>
              </c:extLst>
            </c:dLbl>
            <c:dLbl>
              <c:idx val="20"/>
              <c:layout>
                <c:manualLayout>
                  <c:x val="-3.4983973153982301E-2"/>
                  <c:y val="3.28918131903472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A1693CB2-C9A3-4A65-B045-F9A173965FD3}" type="VALUE">
                      <a:rPr lang="en-US" sz="1500">
                        <a:solidFill>
                          <a:schemeClr val="tx1"/>
                        </a:solidFill>
                      </a:rPr>
                      <a:pPr>
                        <a:defRPr sz="1500" b="1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E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6.0526978495343019E-2"/>
                      <c:h val="4.694662927736841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1"/>
              <c:layout>
                <c:manualLayout>
                  <c:x val="-8.2856093696222377E-2"/>
                  <c:y val="2.627723381612558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chemeClr val="tx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8939-4CC9-BC70-B36C0E0AB291}"/>
                </c:ext>
                <c:ext xmlns:c15="http://schemas.microsoft.com/office/drawing/2012/chart" uri="{CE6537A1-D6FC-4f65-9D91-7224C49458BB}">
                  <c15:layout>
                    <c:manualLayout>
                      <c:w val="6.6986769863656953E-2"/>
                      <c:h val="4.8301971927472848E-2"/>
                    </c:manualLayout>
                  </c15:layout>
                </c:ext>
              </c:extLst>
            </c:dLbl>
            <c:dLbl>
              <c:idx val="22"/>
              <c:layout>
                <c:manualLayout>
                  <c:x val="-7.3118850603909888E-3"/>
                  <c:y val="-4.12470617299831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DC5-44B3-8E28-3E265A4E8E3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3"/>
              <c:layout>
                <c:manualLayout>
                  <c:x val="-6.011716748857255E-2"/>
                  <c:y val="6.718369011630287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EF0-4ABB-8D15-EEF20E2F637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6"/>
              <c:layout>
                <c:manualLayout>
                  <c:x val="-3.8021802314043866E-4"/>
                  <c:y val="-1.1846819651617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3A5-4E00-8B92-2A8987538DD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7"/>
              <c:layout>
                <c:manualLayout>
                  <c:x val="-6.4712131622234562E-2"/>
                  <c:y val="-3.5053305480677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569-49B4-8ECC-C4ABE4972F3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9"/>
              <c:layout>
                <c:manualLayout>
                  <c:x val="-4.3862719129395249E-3"/>
                  <c:y val="2.5283557674878231E-2"/>
                </c:manualLayout>
              </c:layout>
              <c:tx>
                <c:rich>
                  <a:bodyPr/>
                  <a:lstStyle/>
                  <a:p>
                    <a:fld id="{77ECF6C8-2720-4A33-8D54-94E2F77C42E6}" type="VALUE">
                      <a:rPr lang="en-US">
                        <a:solidFill>
                          <a:schemeClr val="tx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79D-4A42-8029-B122C056F15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Лист1!$A$3:$A$33</c:f>
              <c:strCache>
                <c:ptCount val="30"/>
                <c:pt idx="0">
                  <c:v>2020-04</c:v>
                </c:pt>
                <c:pt idx="1">
                  <c:v>2020-05</c:v>
                </c:pt>
                <c:pt idx="2">
                  <c:v>2020-06</c:v>
                </c:pt>
                <c:pt idx="3">
                  <c:v>2020-07</c:v>
                </c:pt>
                <c:pt idx="4">
                  <c:v>2020-08</c:v>
                </c:pt>
                <c:pt idx="5">
                  <c:v>2020-09</c:v>
                </c:pt>
                <c:pt idx="6">
                  <c:v>2020-10</c:v>
                </c:pt>
                <c:pt idx="7">
                  <c:v>2020-11</c:v>
                </c:pt>
                <c:pt idx="8">
                  <c:v>2020-12</c:v>
                </c:pt>
                <c:pt idx="9">
                  <c:v>2021-01</c:v>
                </c:pt>
                <c:pt idx="10">
                  <c:v>2021-02</c:v>
                </c:pt>
                <c:pt idx="11">
                  <c:v>2021-03</c:v>
                </c:pt>
                <c:pt idx="12">
                  <c:v>2021-04</c:v>
                </c:pt>
                <c:pt idx="13">
                  <c:v>2021-05</c:v>
                </c:pt>
                <c:pt idx="14">
                  <c:v>2021-06</c:v>
                </c:pt>
                <c:pt idx="15">
                  <c:v>2021-07</c:v>
                </c:pt>
                <c:pt idx="16">
                  <c:v>2021-08</c:v>
                </c:pt>
                <c:pt idx="17">
                  <c:v>2021-09</c:v>
                </c:pt>
                <c:pt idx="18">
                  <c:v>2021-10</c:v>
                </c:pt>
                <c:pt idx="19">
                  <c:v>2021-11</c:v>
                </c:pt>
                <c:pt idx="20">
                  <c:v>2021-12</c:v>
                </c:pt>
                <c:pt idx="21">
                  <c:v>2022-02</c:v>
                </c:pt>
                <c:pt idx="22">
                  <c:v>2022-03</c:v>
                </c:pt>
                <c:pt idx="23">
                  <c:v>2022-04</c:v>
                </c:pt>
                <c:pt idx="24">
                  <c:v>2022-05</c:v>
                </c:pt>
                <c:pt idx="25">
                  <c:v>2022-06</c:v>
                </c:pt>
                <c:pt idx="26">
                  <c:v>2022-07</c:v>
                </c:pt>
                <c:pt idx="27">
                  <c:v>2022-08</c:v>
                </c:pt>
                <c:pt idx="28">
                  <c:v>2022-09</c:v>
                </c:pt>
                <c:pt idx="29">
                  <c:v>2022-10</c:v>
                </c:pt>
              </c:strCache>
            </c:strRef>
          </c:cat>
          <c:val>
            <c:numRef>
              <c:f>Лист1!$B$3:$B$33</c:f>
              <c:numCache>
                <c:formatCode>General</c:formatCode>
                <c:ptCount val="30"/>
                <c:pt idx="0">
                  <c:v>110</c:v>
                </c:pt>
                <c:pt idx="1">
                  <c:v>300</c:v>
                </c:pt>
                <c:pt idx="2">
                  <c:v>240</c:v>
                </c:pt>
                <c:pt idx="3">
                  <c:v>190</c:v>
                </c:pt>
                <c:pt idx="4">
                  <c:v>160</c:v>
                </c:pt>
                <c:pt idx="5">
                  <c:v>180</c:v>
                </c:pt>
                <c:pt idx="6">
                  <c:v>450</c:v>
                </c:pt>
                <c:pt idx="7">
                  <c:v>640</c:v>
                </c:pt>
                <c:pt idx="8">
                  <c:v>850</c:v>
                </c:pt>
                <c:pt idx="9">
                  <c:v>650</c:v>
                </c:pt>
                <c:pt idx="10">
                  <c:v>400</c:v>
                </c:pt>
                <c:pt idx="11">
                  <c:v>300</c:v>
                </c:pt>
                <c:pt idx="12">
                  <c:v>250</c:v>
                </c:pt>
                <c:pt idx="13">
                  <c:v>260</c:v>
                </c:pt>
                <c:pt idx="14">
                  <c:v>450</c:v>
                </c:pt>
                <c:pt idx="15">
                  <c:v>750</c:v>
                </c:pt>
                <c:pt idx="16">
                  <c:v>650</c:v>
                </c:pt>
                <c:pt idx="17">
                  <c:v>590</c:v>
                </c:pt>
                <c:pt idx="18">
                  <c:v>1020</c:v>
                </c:pt>
                <c:pt idx="19">
                  <c:v>1150</c:v>
                </c:pt>
                <c:pt idx="20">
                  <c:v>800</c:v>
                </c:pt>
                <c:pt idx="21">
                  <c:v>4600</c:v>
                </c:pt>
                <c:pt idx="22">
                  <c:v>1400</c:v>
                </c:pt>
                <c:pt idx="23">
                  <c:v>320</c:v>
                </c:pt>
                <c:pt idx="24">
                  <c:v>150</c:v>
                </c:pt>
                <c:pt idx="25">
                  <c:v>100</c:v>
                </c:pt>
                <c:pt idx="26">
                  <c:v>200</c:v>
                </c:pt>
                <c:pt idx="27">
                  <c:v>800</c:v>
                </c:pt>
                <c:pt idx="28">
                  <c:v>1400</c:v>
                </c:pt>
                <c:pt idx="29">
                  <c:v>400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0-8939-4CC9-BC70-B36C0E0AB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230896"/>
        <c:axId val="156227368"/>
      </c:lineChart>
      <c:catAx>
        <c:axId val="156230896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lnSpc>
                <a:spcPct val="150000"/>
              </a:lnSpc>
              <a:defRPr sz="1450" b="1" i="0" u="none" strike="noStrike" kern="1200" cap="all" spc="120" normalizeH="0" baseline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6227368"/>
        <c:crosses val="autoZero"/>
        <c:auto val="1"/>
        <c:lblAlgn val="ctr"/>
        <c:lblOffset val="100"/>
        <c:tickLblSkip val="1"/>
        <c:noMultiLvlLbl val="0"/>
      </c:catAx>
      <c:valAx>
        <c:axId val="156227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56230896"/>
        <c:crosses val="autoZero"/>
        <c:crossBetween val="between"/>
      </c:valAx>
      <c:spPr>
        <a:solidFill>
          <a:schemeClr val="bg1">
            <a:lumMod val="95000"/>
          </a:schemeClr>
        </a:solidFill>
        <a:ln w="25400"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275678333720499"/>
          <c:y val="2.6657974211075394E-2"/>
          <c:w val="0.41678049828466179"/>
          <c:h val="0.809535482697780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Прочие страны</c:v>
                </c:pt>
              </c:strCache>
            </c:strRef>
          </c:tx>
          <c:spPr>
            <a:solidFill>
              <a:srgbClr val="00CC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Ремонт и установка машинооборудования</c:v>
                </c:pt>
                <c:pt idx="1">
                  <c:v>Автотранспортные средства </c:v>
                </c:pt>
                <c:pt idx="2">
                  <c:v>Электрооборудование</c:v>
                </c:pt>
                <c:pt idx="3">
                  <c:v>Компьютеры, электронное и оптическое оборудование</c:v>
                </c:pt>
                <c:pt idx="4">
                  <c:v>Фармацевтические препараты</c:v>
                </c:pt>
                <c:pt idx="5">
                  <c:v>Химическая продукция</c:v>
                </c:pt>
                <c:pt idx="6">
                  <c:v>Бумажная продукция и полиграфия</c:v>
                </c:pt>
                <c:pt idx="7">
                  <c:v>Текстиль, кожа и обувь</c:v>
                </c:pt>
                <c:pt idx="8">
                  <c:v>Пищевые продукты</c:v>
                </c:pt>
                <c:pt idx="9">
                  <c:v>Обрабатывающая промышленность</c:v>
                </c:pt>
                <c:pt idx="10">
                  <c:v>Вся экономика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27.5</c:v>
                </c:pt>
                <c:pt idx="1">
                  <c:v>28</c:v>
                </c:pt>
                <c:pt idx="2">
                  <c:v>33.9</c:v>
                </c:pt>
                <c:pt idx="3">
                  <c:v>51.3</c:v>
                </c:pt>
                <c:pt idx="4">
                  <c:v>18.5</c:v>
                </c:pt>
                <c:pt idx="5">
                  <c:v>19</c:v>
                </c:pt>
                <c:pt idx="6">
                  <c:v>12.4</c:v>
                </c:pt>
                <c:pt idx="7">
                  <c:v>60.5</c:v>
                </c:pt>
                <c:pt idx="8">
                  <c:v>17.100000000000001</c:v>
                </c:pt>
                <c:pt idx="9">
                  <c:v>27.8</c:v>
                </c:pt>
                <c:pt idx="10">
                  <c:v>11.2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4D-454D-BAFD-1D2DDE6099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ЕС-28 + США + Канада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Ремонт и установка машинооборудования</c:v>
                </c:pt>
                <c:pt idx="1">
                  <c:v>Автотранспортные средства </c:v>
                </c:pt>
                <c:pt idx="2">
                  <c:v>Электрооборудование</c:v>
                </c:pt>
                <c:pt idx="3">
                  <c:v>Компьютеры, электронное и оптическое оборудование</c:v>
                </c:pt>
                <c:pt idx="4">
                  <c:v>Фармацевтические препараты</c:v>
                </c:pt>
                <c:pt idx="5">
                  <c:v>Химическая продукция</c:v>
                </c:pt>
                <c:pt idx="6">
                  <c:v>Бумажная продукция и полиграфия</c:v>
                </c:pt>
                <c:pt idx="7">
                  <c:v>Текстиль, кожа и обувь</c:v>
                </c:pt>
                <c:pt idx="8">
                  <c:v>Пищевые продукты</c:v>
                </c:pt>
                <c:pt idx="9">
                  <c:v>Обрабатывающая промышленность</c:v>
                </c:pt>
                <c:pt idx="10">
                  <c:v>Вся экономика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20.100000000000001</c:v>
                </c:pt>
                <c:pt idx="1">
                  <c:v>28.1</c:v>
                </c:pt>
                <c:pt idx="2">
                  <c:v>23.7</c:v>
                </c:pt>
                <c:pt idx="3">
                  <c:v>17.600000000000001</c:v>
                </c:pt>
                <c:pt idx="4">
                  <c:v>34.5</c:v>
                </c:pt>
                <c:pt idx="5">
                  <c:v>22.1</c:v>
                </c:pt>
                <c:pt idx="6">
                  <c:v>18.100000000000001</c:v>
                </c:pt>
                <c:pt idx="7">
                  <c:v>14.3</c:v>
                </c:pt>
                <c:pt idx="8">
                  <c:v>9.8000000000000007</c:v>
                </c:pt>
                <c:pt idx="9">
                  <c:v>18.100000000000001</c:v>
                </c:pt>
                <c:pt idx="10">
                  <c:v>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4D-454D-BAFD-1D2DDE6099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156228152"/>
        <c:axId val="156228544"/>
      </c:barChart>
      <c:catAx>
        <c:axId val="1562281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6228544"/>
        <c:crosses val="autoZero"/>
        <c:auto val="1"/>
        <c:lblAlgn val="ctr"/>
        <c:lblOffset val="100"/>
        <c:noMultiLvlLbl val="0"/>
      </c:catAx>
      <c:valAx>
        <c:axId val="156228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6228152"/>
        <c:crosses val="autoZero"/>
        <c:crossBetween val="between"/>
      </c:valAx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21144829619148686"/>
          <c:y val="0.92200675138704102"/>
          <c:w val="0.62451723101296253"/>
          <c:h val="6.42040722198184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  <a:ln>
      <a:solidFill>
        <a:schemeClr val="bg1">
          <a:lumMod val="95000"/>
        </a:schemeClr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0.87629</cdr:x>
      <cdr:y>0.91523</cdr:y>
    </cdr:from>
    <cdr:to>
      <cdr:x>0.97396</cdr:x>
      <cdr:y>0.98841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xmlns="" id="{639F73C6-B897-8861-65C8-FF31A3F8158F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750975" y="4775363"/>
          <a:ext cx="863913" cy="38182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7936A-47A2-4402-9C61-EBC2B4801213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0713" y="4416311"/>
            <a:ext cx="5608975" cy="4182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159" y="8829648"/>
            <a:ext cx="3038604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38BD01-5456-44B5-B10F-AA763C859A9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221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18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292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096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564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491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9755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091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38BD01-5456-44B5-B10F-AA763C859A98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841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711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63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4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2388" y="115888"/>
            <a:ext cx="7821612" cy="8382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646D5-0968-46A1-8430-F164253215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72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27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74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828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55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56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54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71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95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29.10.2022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44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body" sz="half" idx="3"/>
          </p:nvPr>
        </p:nvSpPr>
        <p:spPr>
          <a:xfrm>
            <a:off x="3090991" y="692696"/>
            <a:ext cx="5484911" cy="1584176"/>
          </a:xfrm>
          <a:noFill/>
          <a:ln>
            <a:noFill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defTabSz="304800" eaLnBrk="1" hangingPunct="1">
              <a:lnSpc>
                <a:spcPct val="75000"/>
              </a:lnSpc>
              <a:defRPr/>
            </a:pPr>
            <a:endParaRPr lang="en-US" sz="5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0" indent="0" algn="ctr" defTabSz="304800">
              <a:lnSpc>
                <a:spcPts val="120"/>
              </a:lnSpc>
              <a:buNone/>
              <a:defRPr/>
            </a:pPr>
            <a:r>
              <a:rPr lang="ru-RU" sz="6800" b="1" dirty="0">
                <a:solidFill>
                  <a:srgbClr val="9933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 defTabSz="304800">
              <a:buNone/>
            </a:pPr>
            <a:endParaRPr lang="ru-RU" sz="1600" b="1" dirty="0"/>
          </a:p>
          <a:p>
            <a:pPr marL="0" indent="0" algn="ctr" defTabSz="304800">
              <a:buNone/>
            </a:pPr>
            <a:endParaRPr lang="ru-RU" b="1" dirty="0">
              <a:solidFill>
                <a:srgbClr val="9933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 flipH="1">
            <a:off x="-36512" y="2353728"/>
            <a:ext cx="1872208" cy="15377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716016" y="363380"/>
            <a:ext cx="4211960" cy="144655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Аганбегян Абел Гезевич, </a:t>
            </a:r>
            <a:endParaRPr lang="en-US" sz="2200" dirty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академик РАН</a:t>
            </a:r>
          </a:p>
          <a:p>
            <a:pPr algn="r"/>
            <a:endParaRPr lang="ru-RU" sz="2200" b="1" dirty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r"/>
            <a:endParaRPr lang="ru-RU" sz="2200" b="1" dirty="0">
              <a:solidFill>
                <a:srgbClr val="C00000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5878433"/>
            <a:ext cx="8364151" cy="769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ngsana New" panose="02020603050405020304" pitchFamily="18" charset="-34"/>
              </a:rPr>
              <a:t>г. Санкт-Петербург </a:t>
            </a:r>
          </a:p>
          <a:p>
            <a:pPr algn="ctr"/>
            <a:r>
              <a:rPr lang="ru-RU" sz="220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ngsana New" panose="02020603050405020304" pitchFamily="18" charset="-34"/>
              </a:rPr>
              <a:t>   31.10.2022 </a:t>
            </a:r>
            <a:r>
              <a:rPr lang="ru-RU" sz="2200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Angsana New" panose="02020603050405020304" pitchFamily="18" charset="-34"/>
              </a:rPr>
              <a:t>г.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305EAEB5-A36E-44D2-AB8D-C284E01C588D}"/>
              </a:ext>
            </a:extLst>
          </p:cNvPr>
          <p:cNvSpPr txBox="1"/>
          <p:nvPr/>
        </p:nvSpPr>
        <p:spPr>
          <a:xfrm>
            <a:off x="1691680" y="2702235"/>
            <a:ext cx="6882477" cy="49244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600" dirty="0">
                <a:solidFill>
                  <a:srgbClr val="C0000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Социально-экономическое развитие России</a:t>
            </a:r>
          </a:p>
        </p:txBody>
      </p:sp>
    </p:spTree>
    <p:extLst>
      <p:ext uri="{BB962C8B-B14F-4D97-AF65-F5344CB8AC3E}">
        <p14:creationId xmlns:p14="http://schemas.microsoft.com/office/powerpoint/2010/main" val="45405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00168" y="-99392"/>
            <a:ext cx="8652284" cy="763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</a:p>
          <a:p>
            <a:pPr eaLnBrk="0" hangingPunct="0"/>
            <a:r>
              <a:rPr lang="ru-RU" sz="23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9. Демографические показатели России в 2016-2021 гг.</a:t>
            </a:r>
            <a:r>
              <a:rPr lang="en-US" altLang="ru-RU" sz="2300" dirty="0">
                <a:solidFill>
                  <a:srgbClr val="002F8E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altLang="ru-RU" sz="2300" dirty="0">
              <a:solidFill>
                <a:srgbClr val="002F8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8">
            <a:extLst>
              <a:ext uri="{FF2B5EF4-FFF2-40B4-BE49-F238E27FC236}">
                <a16:creationId xmlns:a16="http://schemas.microsoft.com/office/drawing/2014/main" xmlns="" id="{2AE686CB-5F25-46DA-816B-9325738BC3B6}"/>
              </a:ext>
            </a:extLst>
          </p:cNvPr>
          <p:cNvGraphicFramePr>
            <a:graphicFrameLocks noGrp="1"/>
          </p:cNvGraphicFramePr>
          <p:nvPr/>
        </p:nvGraphicFramePr>
        <p:xfrm>
          <a:off x="179512" y="1268761"/>
          <a:ext cx="8697787" cy="417849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25272">
                  <a:extLst>
                    <a:ext uri="{9D8B030D-6E8A-4147-A177-3AD203B41FA5}">
                      <a16:colId xmlns:a16="http://schemas.microsoft.com/office/drawing/2014/main" xmlns="" val="1673535876"/>
                    </a:ext>
                  </a:extLst>
                </a:gridCol>
                <a:gridCol w="923273">
                  <a:extLst>
                    <a:ext uri="{9D8B030D-6E8A-4147-A177-3AD203B41FA5}">
                      <a16:colId xmlns:a16="http://schemas.microsoft.com/office/drawing/2014/main" xmlns="" val="4144161096"/>
                    </a:ext>
                  </a:extLst>
                </a:gridCol>
                <a:gridCol w="1009224">
                  <a:extLst>
                    <a:ext uri="{9D8B030D-6E8A-4147-A177-3AD203B41FA5}">
                      <a16:colId xmlns:a16="http://schemas.microsoft.com/office/drawing/2014/main" xmlns="" val="2017406493"/>
                    </a:ext>
                  </a:extLst>
                </a:gridCol>
                <a:gridCol w="937136">
                  <a:extLst>
                    <a:ext uri="{9D8B030D-6E8A-4147-A177-3AD203B41FA5}">
                      <a16:colId xmlns:a16="http://schemas.microsoft.com/office/drawing/2014/main" xmlns="" val="3031735426"/>
                    </a:ext>
                  </a:extLst>
                </a:gridCol>
                <a:gridCol w="1081311">
                  <a:extLst>
                    <a:ext uri="{9D8B030D-6E8A-4147-A177-3AD203B41FA5}">
                      <a16:colId xmlns:a16="http://schemas.microsoft.com/office/drawing/2014/main" xmlns="" val="1435143835"/>
                    </a:ext>
                  </a:extLst>
                </a:gridCol>
                <a:gridCol w="1009224">
                  <a:extLst>
                    <a:ext uri="{9D8B030D-6E8A-4147-A177-3AD203B41FA5}">
                      <a16:colId xmlns:a16="http://schemas.microsoft.com/office/drawing/2014/main" xmlns="" val="3390707424"/>
                    </a:ext>
                  </a:extLst>
                </a:gridCol>
                <a:gridCol w="912347">
                  <a:extLst>
                    <a:ext uri="{9D8B030D-6E8A-4147-A177-3AD203B41FA5}">
                      <a16:colId xmlns:a16="http://schemas.microsoft.com/office/drawing/2014/main" xmlns="" val="3746470230"/>
                    </a:ext>
                  </a:extLst>
                </a:gridCol>
              </a:tblGrid>
              <a:tr h="282519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800" baseline="0" dirty="0">
                        <a:latin typeface="Arial Narrow" panose="020B0606020202030204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latin typeface="Arial Narrow" panose="020B0606020202030204" pitchFamily="34" charset="0"/>
                        </a:rPr>
                        <a:t>Показатели 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latin typeface="Arial Narrow" panose="020B0606020202030204" pitchFamily="34" charset="0"/>
                        </a:rPr>
                        <a:t>Тыс. человек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baseline="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baseline="0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baseline="0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baseline="0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baseline="0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5951546"/>
                  </a:ext>
                </a:extLst>
              </a:tr>
              <a:tr h="38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2016 г.</a:t>
                      </a:r>
                    </a:p>
                  </a:txBody>
                  <a:tcPr marT="45725" marB="45725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2017 г.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 г.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г. 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г. 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6646423"/>
                  </a:ext>
                </a:extLst>
              </a:tr>
              <a:tr h="42221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Родившихся 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1690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1599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1485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1436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1403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856684"/>
                  </a:ext>
                </a:extLst>
              </a:tr>
              <a:tr h="42221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Умерших 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1891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1824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1818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1801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2125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2446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4374573"/>
                  </a:ext>
                </a:extLst>
              </a:tr>
              <a:tr h="693456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Депопуляция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 (превышение числа умерших над родившимися)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- 2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- 134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- 219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- 316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- 689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- 1043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0948576"/>
                  </a:ext>
                </a:extLst>
              </a:tr>
              <a:tr h="42221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baseline="0" dirty="0">
                          <a:latin typeface="Arial Narrow" panose="020B0606020202030204" pitchFamily="34" charset="0"/>
                        </a:rPr>
                        <a:t>Сальдо миграции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286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 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7271261"/>
                  </a:ext>
                </a:extLst>
              </a:tr>
              <a:tr h="71258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Население России:</a:t>
                      </a:r>
                    </a:p>
                    <a:p>
                      <a:pPr algn="ctr"/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прирост ( + ),  </a:t>
                      </a:r>
                    </a:p>
                    <a:p>
                      <a:pPr algn="ctr"/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убыль ( - )</a:t>
                      </a:r>
                      <a:endParaRPr lang="ru-RU" sz="1800" b="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260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- 94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- 30</a:t>
                      </a:r>
                      <a:endParaRPr lang="ru-RU" sz="18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- 583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- 613</a:t>
                      </a: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589287"/>
                  </a:ext>
                </a:extLst>
              </a:tr>
              <a:tr h="333251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73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99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313185" y="116632"/>
            <a:ext cx="8645286" cy="775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Динамика основных экономических и социальных показателей развития России в 2020 и 2021 гг.</a:t>
            </a:r>
            <a:r>
              <a:rPr lang="ru-RU" sz="2200" dirty="0">
                <a:solidFill>
                  <a:srgbClr val="002F8E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endParaRPr lang="ru-RU" sz="2200" dirty="0">
              <a:solidFill>
                <a:srgbClr val="002F8E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67544" y="1052736"/>
          <a:ext cx="8424936" cy="542535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035470">
                  <a:extLst>
                    <a:ext uri="{9D8B030D-6E8A-4147-A177-3AD203B41FA5}">
                      <a16:colId xmlns:a16="http://schemas.microsoft.com/office/drawing/2014/main" xmlns="" val="3204549124"/>
                    </a:ext>
                  </a:extLst>
                </a:gridCol>
                <a:gridCol w="1461893">
                  <a:extLst>
                    <a:ext uri="{9D8B030D-6E8A-4147-A177-3AD203B41FA5}">
                      <a16:colId xmlns:a16="http://schemas.microsoft.com/office/drawing/2014/main" xmlns="" val="6737256"/>
                    </a:ext>
                  </a:extLst>
                </a:gridCol>
                <a:gridCol w="1422971">
                  <a:extLst>
                    <a:ext uri="{9D8B030D-6E8A-4147-A177-3AD203B41FA5}">
                      <a16:colId xmlns:a16="http://schemas.microsoft.com/office/drawing/2014/main" xmlns="" val="2166676851"/>
                    </a:ext>
                  </a:extLst>
                </a:gridCol>
                <a:gridCol w="1504602">
                  <a:extLst>
                    <a:ext uri="{9D8B030D-6E8A-4147-A177-3AD203B41FA5}">
                      <a16:colId xmlns:a16="http://schemas.microsoft.com/office/drawing/2014/main" xmlns="" val="3345460124"/>
                    </a:ext>
                  </a:extLst>
                </a:gridCol>
              </a:tblGrid>
              <a:tr h="41149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ПОКАЗАТЕЛИ</a:t>
                      </a:r>
                      <a:endParaRPr lang="ru-RU" sz="15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% к соответствующему периоду предшествующего года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2021 г.  в % </a:t>
                      </a:r>
                    </a:p>
                    <a:p>
                      <a:pPr algn="ctr"/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 2019 г.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3142300"/>
                  </a:ext>
                </a:extLst>
              </a:tr>
              <a:tr h="2288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 г.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383697"/>
                  </a:ext>
                </a:extLst>
              </a:tr>
              <a:tr h="4408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Валовый внутренний продукт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104,7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101,8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5798555"/>
                  </a:ext>
                </a:extLst>
              </a:tr>
              <a:tr h="41402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Промышленность 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102,9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4639191"/>
                  </a:ext>
                </a:extLst>
              </a:tr>
              <a:tr h="3572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Сельское хозяйство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2005739"/>
                  </a:ext>
                </a:extLst>
              </a:tr>
              <a:tr h="3791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Строительство 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100,7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106,8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366152"/>
                  </a:ext>
                </a:extLst>
              </a:tr>
              <a:tr h="3572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Ввод жилья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112,7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112,5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8070655"/>
                  </a:ext>
                </a:extLst>
              </a:tr>
              <a:tr h="5549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Грузооборот транспорта,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 железнодорожного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95,3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105,3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103,4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100,2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101,7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0498015"/>
                  </a:ext>
                </a:extLst>
              </a:tr>
              <a:tr h="4408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Инвестиции в основной капитал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96,9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107,6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538136"/>
                  </a:ext>
                </a:extLst>
              </a:tr>
              <a:tr h="4408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Розничный товарооборот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96,8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107,3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103,6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5872304"/>
                  </a:ext>
                </a:extLst>
              </a:tr>
              <a:tr h="4408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Реальные располагаемые доходы населения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792718"/>
                  </a:ext>
                </a:extLst>
              </a:tr>
              <a:tr h="44089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Индекс потребительских цен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5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103,4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106,7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110,5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8268901"/>
                  </a:ext>
                </a:extLst>
              </a:tr>
              <a:tr h="421089">
                <a:tc gridSpan="4">
                  <a:txBody>
                    <a:bodyPr/>
                    <a:lstStyle/>
                    <a:p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0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351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51519" y="260648"/>
            <a:ext cx="861248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11. Золотовалютные резервы России (на 18.03.2022 г.)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19" y="1340768"/>
            <a:ext cx="8653941" cy="4095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latin typeface="Arial Narrow" pitchFamily="34" charset="0"/>
                <a:cs typeface="Times New Roman" pitchFamily="18" charset="0"/>
              </a:rPr>
              <a:t> ВСЕГО – </a:t>
            </a:r>
            <a:r>
              <a:rPr lang="ru-RU" sz="2000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643,2 млрд долл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 Narrow" pitchFamily="34" charset="0"/>
                <a:cs typeface="Times New Roman" pitchFamily="18" charset="0"/>
              </a:rPr>
              <a:t>     В том числе:</a:t>
            </a: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Arial Narrow" pitchFamily="34" charset="0"/>
                <a:cs typeface="Times New Roman" pitchFamily="18" charset="0"/>
              </a:rPr>
              <a:t>Валютные резервы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506</a:t>
            </a:r>
            <a:r>
              <a:rPr lang="ru-RU" b="1" u="sng" dirty="0">
                <a:latin typeface="Arial Narrow" pitchFamily="34" charset="0"/>
                <a:cs typeface="Times New Roman" pitchFamily="18" charset="0"/>
              </a:rPr>
              <a:t>,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 из них: в долларах, евро и фунтах стерлингов и в других конвертируемых валютах западных стран, а также в ценных бумагах МВФ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457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. В юанях Китая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49 млрд долл. </a:t>
            </a:r>
            <a:endParaRPr lang="ru-RU" u="sng" dirty="0">
              <a:solidFill>
                <a:srgbClr val="C00000"/>
              </a:solidFill>
              <a:latin typeface="Arial Narrow" pitchFamily="34" charset="0"/>
              <a:cs typeface="Times New Roman" pitchFamily="18" charset="0"/>
            </a:endParaRPr>
          </a:p>
          <a:p>
            <a:pPr marL="285750" indent="-285750" algn="just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Arial Narrow" pitchFamily="34" charset="0"/>
                <a:cs typeface="Times New Roman" pitchFamily="18" charset="0"/>
              </a:rPr>
              <a:t>Золото в слитках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около 2300 тонн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, стоимостью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137 млрд долл</a:t>
            </a:r>
            <a:r>
              <a:rPr lang="ru-RU" b="1" u="sng" dirty="0"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 Narrow" pitchFamily="34" charset="0"/>
                <a:cs typeface="Times New Roman" pitchFamily="18" charset="0"/>
              </a:rPr>
              <a:t>   Из всех валютных резервов арестованные счета в банках «недружественных» стран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290-300 млрд долл.</a:t>
            </a:r>
          </a:p>
          <a:p>
            <a:pPr algn="just" fontAlgn="base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 Narrow" pitchFamily="34" charset="0"/>
                <a:cs typeface="Times New Roman" pitchFamily="18" charset="0"/>
              </a:rPr>
              <a:t>   Осталось в Банке России конвертируемой валюты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140-150 млрд долл</a:t>
            </a:r>
            <a:r>
              <a:rPr lang="ru-RU" b="1" u="sng" dirty="0">
                <a:latin typeface="Arial Narrow" pitchFamily="34" charset="0"/>
                <a:cs typeface="Times New Roman" pitchFamily="18" charset="0"/>
              </a:rPr>
              <a:t>.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 и ценных бумаг МВФ – </a:t>
            </a:r>
            <a:r>
              <a:rPr lang="ru-RU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7 млрд долл.</a:t>
            </a:r>
            <a:r>
              <a:rPr lang="ru-RU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marL="285750" lvl="0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23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6EA68E8A-3520-3C22-B7CB-AF40ED1D46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705198"/>
              </p:ext>
            </p:extLst>
          </p:nvPr>
        </p:nvGraphicFramePr>
        <p:xfrm>
          <a:off x="323528" y="1340768"/>
          <a:ext cx="852892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4182653-DFFE-C50C-D90F-3DDD0ACEE06F}"/>
              </a:ext>
            </a:extLst>
          </p:cNvPr>
          <p:cNvSpPr txBox="1"/>
          <p:nvPr/>
        </p:nvSpPr>
        <p:spPr>
          <a:xfrm>
            <a:off x="179512" y="44624"/>
            <a:ext cx="8784976" cy="1107996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ru-RU" sz="2200" dirty="0">
                <a:solidFill>
                  <a:srgbClr val="002F8E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Импортная зависимость выпуска продукции разных отраслей в процентах к добавленной стоимости от поставки продукции от стран ЕС-28, США и Канады и всех других стран мира применительно к 2018 г.</a:t>
            </a:r>
            <a:endParaRPr lang="ru-RU" sz="2200" dirty="0">
              <a:solidFill>
                <a:srgbClr val="002F8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5591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180473" y="56044"/>
            <a:ext cx="8446692" cy="78066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2200" kern="1200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2200" kern="1200" dirty="0">
                <a:solidFill>
                  <a:srgbClr val="002F8E"/>
                </a:solidFill>
                <a:latin typeface="Arial Narrow" panose="020B0606020202030204" pitchFamily="34" charset="0"/>
                <a:ea typeface="+mj-ea"/>
                <a:cs typeface="+mj-cs"/>
              </a:rPr>
              <a:t>13. Топливно-энергетический комплекс России в мире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3380D7F5-4B19-4FA6-9E8F-6FAEF7490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491875"/>
              </p:ext>
            </p:extLst>
          </p:nvPr>
        </p:nvGraphicFramePr>
        <p:xfrm>
          <a:off x="395536" y="836712"/>
          <a:ext cx="8567991" cy="5778291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609337">
                  <a:extLst>
                    <a:ext uri="{9D8B030D-6E8A-4147-A177-3AD203B41FA5}">
                      <a16:colId xmlns:a16="http://schemas.microsoft.com/office/drawing/2014/main" xmlns="" val="3231571126"/>
                    </a:ext>
                  </a:extLst>
                </a:gridCol>
                <a:gridCol w="1722930">
                  <a:extLst>
                    <a:ext uri="{9D8B030D-6E8A-4147-A177-3AD203B41FA5}">
                      <a16:colId xmlns:a16="http://schemas.microsoft.com/office/drawing/2014/main" xmlns="" val="3640100987"/>
                    </a:ext>
                  </a:extLst>
                </a:gridCol>
                <a:gridCol w="1703159">
                  <a:extLst>
                    <a:ext uri="{9D8B030D-6E8A-4147-A177-3AD203B41FA5}">
                      <a16:colId xmlns:a16="http://schemas.microsoft.com/office/drawing/2014/main" xmlns="" val="3616084460"/>
                    </a:ext>
                  </a:extLst>
                </a:gridCol>
                <a:gridCol w="1881129">
                  <a:extLst>
                    <a:ext uri="{9D8B030D-6E8A-4147-A177-3AD203B41FA5}">
                      <a16:colId xmlns:a16="http://schemas.microsoft.com/office/drawing/2014/main" xmlns="" val="4231788315"/>
                    </a:ext>
                  </a:extLst>
                </a:gridCol>
                <a:gridCol w="1651436">
                  <a:extLst>
                    <a:ext uri="{9D8B030D-6E8A-4147-A177-3AD203B41FA5}">
                      <a16:colId xmlns:a16="http://schemas.microsoft.com/office/drawing/2014/main" xmlns="" val="3303970673"/>
                    </a:ext>
                  </a:extLst>
                </a:gridCol>
              </a:tblGrid>
              <a:tr h="63676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ru-RU" sz="1600" b="1" cap="none" spc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Доля в мире 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(%)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 cap="none" spc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Добыча  (производство)</a:t>
                      </a: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b="1" cap="none" spc="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Потребление</a:t>
                      </a:r>
                      <a:endParaRPr lang="ru-RU" sz="1600" b="1" dirty="0"/>
                    </a:p>
                  </a:txBody>
                  <a:tcPr marL="21653" marR="21653" marT="44813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Экспорт </a:t>
                      </a:r>
                      <a:endParaRPr lang="ru-RU" sz="1600" b="1" dirty="0"/>
                    </a:p>
                  </a:txBody>
                  <a:tcPr marL="21653" marR="21653" marT="44813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cap="none" spc="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Запасы </a:t>
                      </a:r>
                      <a:endParaRPr lang="ru-RU" sz="1600" b="1" dirty="0"/>
                    </a:p>
                  </a:txBody>
                  <a:tcPr marL="21653" marR="21653" marT="44813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263650"/>
                  </a:ext>
                </a:extLst>
              </a:tr>
              <a:tr h="268033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ТЭК России 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962998"/>
                  </a:ext>
                </a:extLst>
              </a:tr>
              <a:tr h="260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ТЭК России в целом 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10,2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5,1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11,9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–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57721843"/>
                  </a:ext>
                </a:extLst>
              </a:tr>
              <a:tr h="260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Нефть (сырая)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11,5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32,8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829925"/>
                  </a:ext>
                </a:extLst>
              </a:tr>
              <a:tr h="260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Нефтепродукты 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13,3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 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025709"/>
                  </a:ext>
                </a:extLst>
              </a:tr>
              <a:tr h="260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Уголь 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5,4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2,3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16,6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15,2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4609271"/>
                  </a:ext>
                </a:extLst>
              </a:tr>
              <a:tr h="2605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Природный газ 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17,0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11,3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19,9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19,1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02455422"/>
                  </a:ext>
                </a:extLst>
              </a:tr>
              <a:tr h="385764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Место среди стран мира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15718011"/>
                  </a:ext>
                </a:extLst>
              </a:tr>
              <a:tr h="538469"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ТЭК в целом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 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Китай, США, 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Китай, США, Индия,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Сауд. Аравия,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–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496476"/>
                  </a:ext>
                </a:extLst>
              </a:tr>
              <a:tr h="765594"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Нефть (сырая)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Сауд. Аравия, 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Китай,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Сауд. Аравия,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Ирак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Венесуэла, Сауд. Аравия, Канада, Иран, Ирак,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2039309"/>
                  </a:ext>
                </a:extLst>
              </a:tr>
              <a:tr h="556796"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Нефтепродукты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Китай,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Китай, Индия, Япония, 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Нидерланды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–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678249"/>
                  </a:ext>
                </a:extLst>
              </a:tr>
              <a:tr h="765594"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Уголь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Китай, Индия, США, Индонезия, Австралия,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sz="1400" b="1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Китай, Индия, США, Япония, ЮАР, 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Австралия, Индонезия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 </a:t>
                      </a:r>
                    </a:p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b="1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</a:p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Австралия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1587593"/>
                  </a:ext>
                </a:extLst>
              </a:tr>
              <a:tr h="540678"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Природный газ</a:t>
                      </a:r>
                    </a:p>
                    <a:p>
                      <a:pPr algn="ctr"/>
                      <a:r>
                        <a:rPr lang="ru-RU" sz="1400" b="0" cap="none" spc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400" b="0" cap="none" spc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12700" cmpd="sng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Иран</a:t>
                      </a:r>
                      <a:endParaRPr lang="ru-RU" sz="1400" b="0" cap="none" spc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США, </a:t>
                      </a:r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Китай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США, Норвегия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Россия</a:t>
                      </a:r>
                      <a:r>
                        <a:rPr lang="ru-RU" sz="1400" b="0" cap="none" spc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Иран, Катар</a:t>
                      </a:r>
                      <a:endParaRPr lang="ru-RU" dirty="0"/>
                    </a:p>
                  </a:txBody>
                  <a:tcPr marL="21653" marR="21653" marT="44813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75569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65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algn="just" eaLnBrk="0" hangingPunct="0">
              <a:defRPr/>
            </a:pPr>
            <a:endParaRPr lang="ru-RU" sz="1800" dirty="0"/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endParaRPr lang="ru-RU" sz="2200" b="0" dirty="0">
              <a:latin typeface="Times New Roman" pitchFamily="18" charset="0"/>
            </a:endParaRPr>
          </a:p>
        </p:txBody>
      </p:sp>
      <p:sp>
        <p:nvSpPr>
          <p:cNvPr id="6258" name="Rectangle 96"/>
          <p:cNvSpPr>
            <a:spLocks noChangeArrowheads="1"/>
          </p:cNvSpPr>
          <p:nvPr/>
        </p:nvSpPr>
        <p:spPr bwMode="auto">
          <a:xfrm>
            <a:off x="1475656" y="576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 b="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396316" y="160764"/>
            <a:ext cx="852932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14. Сокращение добычи и экспорта нефти, природного газа и угля в результате санкций и проектируемые потери в расчёте на год (по данным  2021-2022 гг.)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24B2474-E858-4FE0-8277-A0979BAFC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349928"/>
              </p:ext>
            </p:extLst>
          </p:nvPr>
        </p:nvGraphicFramePr>
        <p:xfrm>
          <a:off x="539552" y="1664770"/>
          <a:ext cx="8235959" cy="24612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89623679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373834747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1351236279"/>
                    </a:ext>
                  </a:extLst>
                </a:gridCol>
                <a:gridCol w="1539215">
                  <a:extLst>
                    <a:ext uri="{9D8B030D-6E8A-4147-A177-3AD203B41FA5}">
                      <a16:colId xmlns:a16="http://schemas.microsoft.com/office/drawing/2014/main" xmlns="" val="4020689145"/>
                    </a:ext>
                  </a:extLst>
                </a:gridCol>
              </a:tblGrid>
              <a:tr h="503573"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Нефть,</a:t>
                      </a:r>
                    </a:p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 тонн 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Природный газ,</a:t>
                      </a:r>
                    </a:p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млрд м3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Уголь,</a:t>
                      </a:r>
                    </a:p>
                    <a:p>
                      <a:pPr algn="ctr"/>
                      <a:r>
                        <a:rPr lang="ru-RU" sz="17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млн тонн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231690"/>
                  </a:ext>
                </a:extLst>
              </a:tr>
              <a:tr h="42012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Добыча 2021 г.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524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763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438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7428409"/>
                  </a:ext>
                </a:extLst>
              </a:tr>
              <a:tr h="10195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Экспорт 2021 г.,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          в том числе: в европейские страны 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7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                                 в другие страны</a:t>
                      </a:r>
                    </a:p>
                    <a:p>
                      <a:pPr algn="l">
                        <a:lnSpc>
                          <a:spcPct val="100000"/>
                        </a:lnSpc>
                      </a:pPr>
                      <a:endParaRPr lang="ru-RU" sz="17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180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700" dirty="0"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3341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60197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3249" name="Group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51147"/>
              </p:ext>
            </p:extLst>
          </p:nvPr>
        </p:nvGraphicFramePr>
        <p:xfrm>
          <a:off x="251522" y="991750"/>
          <a:ext cx="8680444" cy="560560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20804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934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934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0130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39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Объём заимствования в виде инвестиционного кредита в год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Примечание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6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основной капитал</a:t>
                      </a:r>
                    </a:p>
                  </a:txBody>
                  <a:tcPr marT="45709" marB="45709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«экономику знаний»</a:t>
                      </a:r>
                    </a:p>
                  </a:txBody>
                  <a:tcPr marT="45709" marB="45709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825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Активы банков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в 2018-2020 гг.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в 2020-2025 гг.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2,0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2,5 – 3,0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2,5 трлн руб.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3,0 – 3,5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2020 г. активы банков превысят ВВП и составят 110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87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Международные золотовалютные резервы – взаимообразно при окупаемости 5-10 лет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 – 20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млрд долл. в год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 них до 5 млрд долл.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Объём этих резервов в 2021 г. достиг 618 млрд долл., из которых могут быть заимствованы средства Фонда народного благосостояния – 13 трлн руб. и на возвратных условиях до 140 из оставшихся 440 млрд долл. 300 млрд долл. – резерв финансовой безопасности.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69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Доходы от приватизации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1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350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Облигационные займы населения для строительства жилья и приобретения автомобиля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 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Население сберегает до 40 трлн. руб. в России и сотни миллиардов долл. – за рубежом.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9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Прибыль и амортизационный фонд предприятий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1,5 – 2,0 трлн руб.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0,5 трлн руб.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При освобождении от налогов части прибыли, направленной на инвестиции, и перехода на ускоренную амортизацию.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238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Займы государства за рубежом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 20 – 30 млрд долл.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т.ч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3 – 5 млрд долл.</a:t>
                      </a:r>
                    </a:p>
                  </a:txBody>
                  <a:tcPr marT="45709" marB="45709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Внешний долг государства РФ – около 5% ВВП, а с внутренним – примерно 25%. Его можно довести до 40-50%. Норматив безопасности – 60%.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25285" y="110308"/>
            <a:ext cx="8782204" cy="125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15. Источники инвестиций в основной капитал и вложений в «экономику знаний»</a:t>
            </a:r>
          </a:p>
          <a:p>
            <a:pPr>
              <a:spcBef>
                <a:spcPct val="50000"/>
              </a:spcBef>
            </a:pPr>
            <a:r>
              <a:rPr lang="ru-RU" sz="2100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8525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"/>
          <p:cNvSpPr>
            <a:spLocks noChangeArrowheads="1"/>
          </p:cNvSpPr>
          <p:nvPr/>
        </p:nvSpPr>
        <p:spPr bwMode="auto">
          <a:xfrm>
            <a:off x="288996" y="116632"/>
            <a:ext cx="856345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16. Сравнение показателей развития сферы «экономики знаний» в России,         Китае и развитых странах  </a:t>
            </a: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cs typeface="Times New Roman" pitchFamily="18" charset="0"/>
              </a:rPr>
              <a:t>    </a:t>
            </a:r>
            <a:endParaRPr lang="ru-RU" sz="2200" dirty="0">
              <a:solidFill>
                <a:srgbClr val="002F8E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8428" name="Group 1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18631"/>
              </p:ext>
            </p:extLst>
          </p:nvPr>
        </p:nvGraphicFramePr>
        <p:xfrm>
          <a:off x="288996" y="1124744"/>
          <a:ext cx="8642969" cy="487728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44298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598">
                  <a:extLst>
                    <a:ext uri="{9D8B030D-6E8A-4147-A177-3AD203B41FA5}">
                      <a16:colId xmlns:a16="http://schemas.microsoft.com/office/drawing/2014/main" xmlns="" val="3790569597"/>
                    </a:ext>
                  </a:extLst>
                </a:gridCol>
                <a:gridCol w="940401">
                  <a:extLst>
                    <a:ext uri="{9D8B030D-6E8A-4147-A177-3AD203B41FA5}">
                      <a16:colId xmlns:a16="http://schemas.microsoft.com/office/drawing/2014/main" xmlns="" val="1697447476"/>
                    </a:ext>
                  </a:extLst>
                </a:gridCol>
                <a:gridCol w="11574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27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74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u="sng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Россия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Китай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Страны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Западной Европы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США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657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Доля отдельных отраслей и сфер «экономики знаний» в валовом внутреннем продукте (в %):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  НИОКР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1,2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2,74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7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</a:t>
                      </a:r>
                      <a:r>
                        <a:rPr kumimoji="0" 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Образование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5,7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7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Здравоохранение и биотехнологии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19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6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</a:t>
                      </a:r>
                      <a:r>
                        <a:rPr kumimoji="0" lang="en-US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Информационно-коммуникационные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          технологии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442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Удельный вес «экономики знаний» в целом в валовом внутреннем продукте  (в %)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14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30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40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189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6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23" marB="45723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291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76875" y="188640"/>
            <a:ext cx="868970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 Цели устойчивого развития ООН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6875" y="719200"/>
            <a:ext cx="8787611" cy="6196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ts val="600"/>
              </a:spcBef>
            </a:pPr>
            <a:r>
              <a:rPr lang="ru-RU" b="1" u="sng" dirty="0">
                <a:solidFill>
                  <a:srgbClr val="002F8E"/>
                </a:solidFill>
                <a:latin typeface="Arial Narrow" pitchFamily="34" charset="0"/>
                <a:cs typeface="Times New Roman" pitchFamily="18" charset="0"/>
              </a:rPr>
              <a:t>БЛАГОСОСТОЯНИЕ НАСЕЛЕНИЯ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Цель 1: </a:t>
            </a:r>
            <a:r>
              <a:rPr lang="ru-RU" sz="1700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Повсеместная ликвидация нищеты во всех ее формах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Цель 2:</a:t>
            </a:r>
            <a:r>
              <a:rPr lang="ru-RU" sz="1700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 Ликвидация голода, обеспечение продовольственной безопасности и улучшение питания и содействие устойчивому развитию сельского хозяйства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Цель 3:</a:t>
            </a:r>
            <a:r>
              <a:rPr lang="ru-RU" sz="1700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 Обеспечение здорового образа жизни и содействие благополучию для всех в любом возрасте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Цель 4:</a:t>
            </a:r>
            <a:r>
              <a:rPr lang="ru-RU" sz="1700" i="0" dirty="0">
                <a:effectLst/>
                <a:latin typeface="Arial Narrow" panose="020B0606020202030204" pitchFamily="34" charset="0"/>
                <a:cs typeface="Times New Roman" panose="02020603050405020304" pitchFamily="18" charset="0"/>
              </a:rPr>
              <a:t> Обеспечение всеохватного и справедливого качественного образования и поощрение возможности обучения на протяжении всей жизни для всех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5: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Обеспечение гендерного равенства и расширение прав и возможностей всех женщин и девочек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6: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Обеспечение наличия и рационального использования водных ресурсов и санитарии для всех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10: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Сокращение неравенства внутри стран и между ними</a:t>
            </a:r>
          </a:p>
          <a:p>
            <a:pPr algn="ctr" fontAlgn="base">
              <a:spcBef>
                <a:spcPts val="600"/>
              </a:spcBef>
            </a:pPr>
            <a:r>
              <a:rPr lang="ru-RU" b="1" u="sng" dirty="0">
                <a:solidFill>
                  <a:srgbClr val="002F8E"/>
                </a:solidFill>
                <a:latin typeface="Arial Narrow" pitchFamily="34" charset="0"/>
                <a:cs typeface="Times New Roman" pitchFamily="18" charset="0"/>
              </a:rPr>
              <a:t>ЭКОНОМИЧЕСКОЕ РАЗВИТИЕ</a:t>
            </a:r>
            <a:r>
              <a:rPr lang="ru-RU" sz="2000" b="1" u="sng" dirty="0">
                <a:solidFill>
                  <a:srgbClr val="002060"/>
                </a:solidFill>
                <a:latin typeface="Arial Narrow" pitchFamily="34" charset="0"/>
                <a:cs typeface="Times New Roman" pitchFamily="18" charset="0"/>
              </a:rPr>
              <a:t> 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7: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Обеспечение всеобщего доступа к недорогим, надежным, устойчивым и современным источникам энергии для всех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8: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Содействие поступательному, всеохватному и устойчивому экономическому росту, полной и производительной занятости и достойной работе для всех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9: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Создание стойкой инфраструктуры, содействие всеохватной и устойчивой индустриализации и инновациям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11: 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Обеспечение открытости, безопасности, жизнестойкости и экологической устойчивости городов и населенных пунктов</a:t>
            </a:r>
          </a:p>
          <a:p>
            <a:pPr algn="just" fontAlgn="base">
              <a:spcAft>
                <a:spcPts val="300"/>
              </a:spcAft>
            </a:pPr>
            <a:r>
              <a:rPr lang="ru-RU" sz="1700" b="1" i="0" dirty="0">
                <a:effectLst/>
                <a:latin typeface="Arial Narrow" panose="020B0606020202030204" pitchFamily="34" charset="0"/>
              </a:rPr>
              <a:t>Цель 12:</a:t>
            </a:r>
            <a:r>
              <a:rPr lang="ru-RU" sz="1700" i="0" dirty="0">
                <a:effectLst/>
                <a:latin typeface="Arial Narrow" panose="020B0606020202030204" pitchFamily="34" charset="0"/>
              </a:rPr>
              <a:t> Обеспечение перехода к рациональным моделям потребления и производства</a:t>
            </a:r>
            <a:endParaRPr lang="ru-RU" sz="1600" dirty="0"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789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0" y="188640"/>
            <a:ext cx="899822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200" i="0" u="none" strike="noStrike" cap="none" normalizeH="0" baseline="0" dirty="0">
                <a:ln>
                  <a:noFill/>
                </a:ln>
                <a:solidFill>
                  <a:srgbClr val="002F8E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Страны мира, использовавшие пятилетние планы</a:t>
            </a:r>
            <a:endParaRPr kumimoji="0" lang="ru-RU" altLang="ru-RU" sz="2200" i="0" u="none" strike="noStrike" cap="none" normalizeH="0" baseline="0" dirty="0">
              <a:ln>
                <a:noFill/>
              </a:ln>
              <a:solidFill>
                <a:srgbClr val="002F8E"/>
              </a:solidFill>
              <a:effectLst/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00C6676-8DDD-4392-A6D8-919779514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689944"/>
              </p:ext>
            </p:extLst>
          </p:nvPr>
        </p:nvGraphicFramePr>
        <p:xfrm>
          <a:off x="467543" y="971021"/>
          <a:ext cx="8199379" cy="5854195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56266">
                  <a:extLst>
                    <a:ext uri="{9D8B030D-6E8A-4147-A177-3AD203B41FA5}">
                      <a16:colId xmlns:a16="http://schemas.microsoft.com/office/drawing/2014/main" xmlns="" val="3834333991"/>
                    </a:ext>
                  </a:extLst>
                </a:gridCol>
                <a:gridCol w="2710981">
                  <a:extLst>
                    <a:ext uri="{9D8B030D-6E8A-4147-A177-3AD203B41FA5}">
                      <a16:colId xmlns:a16="http://schemas.microsoft.com/office/drawing/2014/main" xmlns="" val="1254793949"/>
                    </a:ext>
                  </a:extLst>
                </a:gridCol>
                <a:gridCol w="2632132">
                  <a:extLst>
                    <a:ext uri="{9D8B030D-6E8A-4147-A177-3AD203B41FA5}">
                      <a16:colId xmlns:a16="http://schemas.microsoft.com/office/drawing/2014/main" xmlns="" val="1090741327"/>
                    </a:ext>
                  </a:extLst>
                </a:gridCol>
              </a:tblGrid>
              <a:tr h="500697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Социалистические страны</a:t>
                      </a:r>
                    </a:p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страны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7597024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СССР (1928-1991 гг.)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Аргентина (1947-1955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Сомали (1963-1967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1132777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Албания (с 1951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Афганистан (с 1957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Того (с 1965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6019425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Болгария (с 1948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Бурунди (с 1968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Турция ( с 1962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8566487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Венгрия (с 1950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Габон (с 1966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Эфиопия 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461476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Польша (с 1950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Египет (с 1960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Южная Корея (1962-1996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58664804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Румыния (1951-1989 гг.)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Индонезия (с 1956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Бутан (с 1961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71524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Чехословакия (с 1949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Ирак (с 1970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Малайзия (с 1966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854797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Монголия (с 1945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Иран (с 1948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Индия (1951-2017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3365645"/>
                  </a:ext>
                </a:extLst>
              </a:tr>
              <a:tr h="2908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Куба (с 1976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Камбоджа (1960-1964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Франция (1946-1995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6782421"/>
                  </a:ext>
                </a:extLst>
              </a:tr>
              <a:tr h="29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Китай (с 1953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Камерун (с 1960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Португалия (с 1953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1338584"/>
                  </a:ext>
                </a:extLst>
              </a:tr>
              <a:tr h="3454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Белоруссия (с 1996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Лесото (с 1971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Италия (с 1955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606426"/>
                  </a:ext>
                </a:extLst>
              </a:tr>
              <a:tr h="29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Вьетнам (с 1958 г.)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Мали (1961-1968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Бельгия (с 1959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5335791"/>
                  </a:ext>
                </a:extLst>
              </a:tr>
              <a:tr h="29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Марокко (с 1968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Греция (с 1960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0865178"/>
                  </a:ext>
                </a:extLst>
              </a:tr>
              <a:tr h="29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Непал (с 1950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Ирландия (с 1960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258256"/>
                  </a:ext>
                </a:extLst>
              </a:tr>
              <a:tr h="2961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Пакистан 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Испания (с 1964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1754786"/>
                  </a:ext>
                </a:extLst>
              </a:tr>
              <a:tr h="3941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Сирия (с 1961 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Япония  (1956-1996 гг.)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447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68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339688" y="188640"/>
            <a:ext cx="861878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1. Динамика основных экономических и социальных показателей России</a:t>
            </a: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</a:rPr>
              <a:t>  </a:t>
            </a:r>
            <a:r>
              <a:rPr lang="en-US" altLang="ru-RU" sz="2200" dirty="0">
                <a:solidFill>
                  <a:srgbClr val="00206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endParaRPr lang="ru-RU" altLang="ru-RU" sz="2200" dirty="0">
              <a:solidFill>
                <a:srgbClr val="00206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64439"/>
              </p:ext>
            </p:extLst>
          </p:nvPr>
        </p:nvGraphicFramePr>
        <p:xfrm>
          <a:off x="313183" y="1052736"/>
          <a:ext cx="8579297" cy="518284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555727">
                  <a:extLst>
                    <a:ext uri="{9D8B030D-6E8A-4147-A177-3AD203B41FA5}">
                      <a16:colId xmlns:a16="http://schemas.microsoft.com/office/drawing/2014/main" xmlns="" val="3204549124"/>
                    </a:ext>
                  </a:extLst>
                </a:gridCol>
                <a:gridCol w="1808844">
                  <a:extLst>
                    <a:ext uri="{9D8B030D-6E8A-4147-A177-3AD203B41FA5}">
                      <a16:colId xmlns:a16="http://schemas.microsoft.com/office/drawing/2014/main" xmlns="" val="608228374"/>
                    </a:ext>
                  </a:extLst>
                </a:gridCol>
                <a:gridCol w="1736490">
                  <a:extLst>
                    <a:ext uri="{9D8B030D-6E8A-4147-A177-3AD203B41FA5}">
                      <a16:colId xmlns:a16="http://schemas.microsoft.com/office/drawing/2014/main" xmlns="" val="180842953"/>
                    </a:ext>
                  </a:extLst>
                </a:gridCol>
                <a:gridCol w="1478236">
                  <a:extLst>
                    <a:ext uri="{9D8B030D-6E8A-4147-A177-3AD203B41FA5}">
                      <a16:colId xmlns:a16="http://schemas.microsoft.com/office/drawing/2014/main" xmlns="" val="2794371636"/>
                    </a:ext>
                  </a:extLst>
                </a:gridCol>
              </a:tblGrid>
              <a:tr h="45925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ПОКАЗАТЕЛИ</a:t>
                      </a:r>
                      <a:endParaRPr lang="ru-RU" sz="15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1 период</a:t>
                      </a:r>
                      <a:endParaRPr lang="en-US" sz="15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(1991-1998 гг.)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2 период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(1999-2008 гг.)</a:t>
                      </a:r>
                      <a:endParaRPr lang="ru-RU" sz="15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</a:rPr>
                        <a:t>3 период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(2009-201</a:t>
                      </a:r>
                      <a:r>
                        <a:rPr lang="en-US" sz="15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5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гг.)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23142300"/>
                  </a:ext>
                </a:extLst>
              </a:tr>
              <a:tr h="459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Изменения по периодам в %% к начальному году периода,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 принятому за 100%</a:t>
                      </a:r>
                      <a:endParaRPr lang="ru-RU" dirty="0"/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209780366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Валовый внутренний продукт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5798555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Промышленность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4639191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Сельское хозяйство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7366152"/>
                  </a:ext>
                </a:extLst>
              </a:tr>
              <a:tr h="3709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Инвестиции в основной капитал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48070655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Реальные доходы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230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0498015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Процент безработных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 конце периода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8538136"/>
                  </a:ext>
                </a:extLst>
              </a:tr>
              <a:tr h="459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Депопуляция населения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 конце периода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(тыс. человек)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930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380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- 316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5872304"/>
                  </a:ext>
                </a:extLst>
              </a:tr>
              <a:tr h="229627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                                                                                          </a:t>
                      </a:r>
                      <a:r>
                        <a:rPr lang="ru-RU" sz="15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Изменения в %% к начальному году</a:t>
                      </a:r>
                      <a:endParaRPr lang="ru-RU" sz="15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2366676990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Валовый внутренний продукт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1928730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Промышленность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017054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Сельское хозяйство 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82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4728685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Инвестиции в основной капитал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48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1302723"/>
                  </a:ext>
                </a:extLst>
              </a:tr>
              <a:tr h="3176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Реальные доходы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124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567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583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algn="just" eaLnBrk="0" hangingPunct="0">
              <a:defRPr/>
            </a:pPr>
            <a:endParaRPr lang="ru-RU" sz="1800" dirty="0"/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endParaRPr lang="ru-RU" sz="2200" b="0" dirty="0">
              <a:latin typeface="Times New Roman" pitchFamily="18" charset="0"/>
            </a:endParaRPr>
          </a:p>
        </p:txBody>
      </p:sp>
      <p:sp>
        <p:nvSpPr>
          <p:cNvPr id="6258" name="Rectangle 96"/>
          <p:cNvSpPr>
            <a:spLocks noChangeArrowheads="1"/>
          </p:cNvSpPr>
          <p:nvPr/>
        </p:nvSpPr>
        <p:spPr bwMode="auto">
          <a:xfrm>
            <a:off x="1475656" y="576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 b="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357807" y="116632"/>
            <a:ext cx="8706679" cy="79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19. Международные нормативы социальных показателей и их значение </a:t>
            </a:r>
          </a:p>
          <a:p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России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24B2474-E858-4FE0-8277-A0979BAFC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36615"/>
              </p:ext>
            </p:extLst>
          </p:nvPr>
        </p:nvGraphicFramePr>
        <p:xfrm>
          <a:off x="467544" y="1124744"/>
          <a:ext cx="8345152" cy="53950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89623679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xmlns="" val="373834747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xmlns="" val="1351236279"/>
                    </a:ext>
                  </a:extLst>
                </a:gridCol>
                <a:gridCol w="1792424">
                  <a:extLst>
                    <a:ext uri="{9D8B030D-6E8A-4147-A177-3AD203B41FA5}">
                      <a16:colId xmlns:a16="http://schemas.microsoft.com/office/drawing/2014/main" xmlns="" val="4020689145"/>
                    </a:ext>
                  </a:extLst>
                </a:gridCol>
              </a:tblGrid>
              <a:tr h="1050050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 </a:t>
                      </a:r>
                    </a:p>
                  </a:txBody>
                  <a:tcPr marT="45725" marB="45725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Норматив Международной организации труда (МОТ)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Фактически                 в России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сколько раз нужно поднять показатели                 в России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2231690"/>
                  </a:ext>
                </a:extLst>
              </a:tr>
              <a:tr h="1082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Минимальная зарплата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(в % к средней)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60 (ЕС)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25                                         (к номиналу)                      20                                         (к полной зарплате)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2-2,5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7428409"/>
                  </a:ext>
                </a:extLst>
              </a:tr>
              <a:tr h="1082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Пенсия по старости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(в % к средней зарплате)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40-60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30                                          (к номиналу)                     25                                          (к полной зарплате)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3341292"/>
                  </a:ext>
                </a:extLst>
              </a:tr>
              <a:tr h="1082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Пособие по безработице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(в % к получаемой зарплате)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50-65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до 25                                     (к номиналу)                             до 20                                      (к полной зарплате)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2,5-3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8432880"/>
                  </a:ext>
                </a:extLst>
              </a:tr>
              <a:tr h="5853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Объём пособий для детей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(в % к ВВП)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2-4,5 (ЕС)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1,5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1,5-3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9486514"/>
                  </a:ext>
                </a:extLst>
              </a:tr>
              <a:tr h="321931">
                <a:tc gridSpan="4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3298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2089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560354" y="91371"/>
            <a:ext cx="827884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20. Неравенство доходов на душу населения в России и странах мира           (по данным ООН)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1556792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>
                <a:solidFill>
                  <a:srgbClr val="993366"/>
                </a:solidFill>
              </a:rPr>
              <a:t> </a:t>
            </a:r>
            <a:r>
              <a:rPr lang="en-US" altLang="ru-RU" sz="1600" b="1" dirty="0">
                <a:solidFill>
                  <a:srgbClr val="993366"/>
                </a:solidFill>
              </a:rPr>
              <a:t>             </a:t>
            </a:r>
            <a:endParaRPr lang="ru-RU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60354" y="908720"/>
          <a:ext cx="8116103" cy="569967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79398">
                  <a:extLst>
                    <a:ext uri="{9D8B030D-6E8A-4147-A177-3AD203B41FA5}">
                      <a16:colId xmlns:a16="http://schemas.microsoft.com/office/drawing/2014/main" xmlns="" val="35858328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753189583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xmlns="" val="2631110556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xmlns="" val="3481049314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Страны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Разница в доходах 10% богатого населения и 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10% бедного (в разах)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Разница в доходах 20% богатого населения 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20% бедного  (в разах)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Коэффициент неравенства Джини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0210057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Россия (2019 г.)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15,4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7.8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3588845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США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15,9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8,4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40,8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274759"/>
                  </a:ext>
                </a:extLst>
              </a:tr>
              <a:tr h="389003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Германия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6.9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4.3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28.3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6975394"/>
                  </a:ext>
                </a:extLst>
              </a:tr>
              <a:tr h="3158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9,1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32,7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937612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Канада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9,4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32,6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013085"/>
                  </a:ext>
                </a:extLst>
              </a:tr>
              <a:tr h="315855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Япония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3,4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24,9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4301092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Польша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34,5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0327956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Венгрия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26,9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221573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Китай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12,2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46,9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7138165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Республика Корея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7,8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4,7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31,6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291499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Бразилия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51,3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21,8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57,0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5288602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Белоруссия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27,8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7111933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Казахстан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8,5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5,6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33,9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4616997"/>
                  </a:ext>
                </a:extLst>
              </a:tr>
              <a:tr h="3470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СССР (1980 г.)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3,0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– 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20,0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78577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036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99E7427D-7852-456C-B37E-19DF04FCF71E}"/>
              </a:ext>
            </a:extLst>
          </p:cNvPr>
          <p:cNvGraphicFramePr>
            <a:graphicFrameLocks noGrp="1"/>
          </p:cNvGraphicFramePr>
          <p:nvPr/>
        </p:nvGraphicFramePr>
        <p:xfrm>
          <a:off x="467544" y="908720"/>
          <a:ext cx="8424936" cy="547342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783966">
                  <a:extLst>
                    <a:ext uri="{9D8B030D-6E8A-4147-A177-3AD203B41FA5}">
                      <a16:colId xmlns:a16="http://schemas.microsoft.com/office/drawing/2014/main" xmlns="" val="2332635472"/>
                    </a:ext>
                  </a:extLst>
                </a:gridCol>
                <a:gridCol w="726507">
                  <a:extLst>
                    <a:ext uri="{9D8B030D-6E8A-4147-A177-3AD203B41FA5}">
                      <a16:colId xmlns:a16="http://schemas.microsoft.com/office/drawing/2014/main" xmlns="" val="3927638916"/>
                    </a:ext>
                  </a:extLst>
                </a:gridCol>
                <a:gridCol w="772801">
                  <a:extLst>
                    <a:ext uri="{9D8B030D-6E8A-4147-A177-3AD203B41FA5}">
                      <a16:colId xmlns:a16="http://schemas.microsoft.com/office/drawing/2014/main" xmlns="" val="1062924071"/>
                    </a:ext>
                  </a:extLst>
                </a:gridCol>
                <a:gridCol w="701003">
                  <a:extLst>
                    <a:ext uri="{9D8B030D-6E8A-4147-A177-3AD203B41FA5}">
                      <a16:colId xmlns:a16="http://schemas.microsoft.com/office/drawing/2014/main" xmlns="" val="1304543570"/>
                    </a:ext>
                  </a:extLst>
                </a:gridCol>
                <a:gridCol w="859661">
                  <a:extLst>
                    <a:ext uri="{9D8B030D-6E8A-4147-A177-3AD203B41FA5}">
                      <a16:colId xmlns:a16="http://schemas.microsoft.com/office/drawing/2014/main" xmlns="" val="3060018374"/>
                    </a:ext>
                  </a:extLst>
                </a:gridCol>
                <a:gridCol w="769523">
                  <a:extLst>
                    <a:ext uri="{9D8B030D-6E8A-4147-A177-3AD203B41FA5}">
                      <a16:colId xmlns:a16="http://schemas.microsoft.com/office/drawing/2014/main" xmlns="" val="556075802"/>
                    </a:ext>
                  </a:extLst>
                </a:gridCol>
                <a:gridCol w="811475">
                  <a:extLst>
                    <a:ext uri="{9D8B030D-6E8A-4147-A177-3AD203B41FA5}">
                      <a16:colId xmlns:a16="http://schemas.microsoft.com/office/drawing/2014/main" xmlns="" val="3825736071"/>
                    </a:ext>
                  </a:extLst>
                </a:gridCol>
              </a:tblGrid>
              <a:tr h="535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Показатели 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2019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2020</a:t>
                      </a:r>
                      <a:endParaRPr lang="ru-RU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2025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2030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2035 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</a:rPr>
                        <a:t>Прогноз</a:t>
                      </a:r>
                      <a:endParaRPr lang="ru-RU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1019369"/>
                  </a:ext>
                </a:extLst>
              </a:tr>
              <a:tr h="262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Народонаселение (тыс. человек)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072437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Рождаемость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1485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1436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1403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65978151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Смертность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1801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2125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2446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2635722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Депопуляция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- 316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- 689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- 1043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- 500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- 200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961530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Сальдо миграции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286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430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5118731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Прирост населения РФ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- 30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- 583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- 613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300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4849030"/>
                  </a:ext>
                </a:extLst>
              </a:tr>
              <a:tr h="377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Численность населения РФ на 01.01. (млн чел.)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146,8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146,7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146,2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43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785752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Коэффициенты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4432180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Рождаемость (на 1000 чел.)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9,8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9,6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8,3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30823665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Смертность (на 1000 чел.)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12,3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16,8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11,8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10,1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0384064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Суммарный коэффициент рождаемости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1,49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09782473"/>
                  </a:ext>
                </a:extLst>
              </a:tr>
              <a:tr h="262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Показатели</a:t>
                      </a: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500" b="1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7606514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Ожидаемой продолжительности жизни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(лет)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73,4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71,1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81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51385647"/>
                  </a:ext>
                </a:extLst>
              </a:tr>
              <a:tr h="263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                  в том числе здоровой жизни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64,4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62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66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70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72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5826396"/>
                  </a:ext>
                </a:extLst>
              </a:tr>
              <a:tr h="493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Международный рейтинг по продолжительности жизни (место среди стран мира)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97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95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60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ru-RU" sz="1500" b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0814968"/>
                  </a:ext>
                </a:extLst>
              </a:tr>
              <a:tr h="5388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 Уровень здоровья (международный рейтинг – место среди стран мира)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119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95" marR="60995" marT="8472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70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endParaRPr lang="ru-RU" sz="15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11811457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9CD3B75-B3C2-4AD6-835E-2E9BEBFD6F76}"/>
              </a:ext>
            </a:extLst>
          </p:cNvPr>
          <p:cNvSpPr txBox="1"/>
          <p:nvPr/>
        </p:nvSpPr>
        <p:spPr>
          <a:xfrm>
            <a:off x="415686" y="162136"/>
            <a:ext cx="8260770" cy="430887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21. Восстановление сохранности народа России (2019-2035 гг.)</a:t>
            </a:r>
          </a:p>
        </p:txBody>
      </p:sp>
    </p:spTree>
    <p:extLst>
      <p:ext uri="{BB962C8B-B14F-4D97-AF65-F5344CB8AC3E}">
        <p14:creationId xmlns:p14="http://schemas.microsoft.com/office/powerpoint/2010/main" val="1723740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518795" y="247396"/>
            <a:ext cx="836016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 Международный рейтинг стран мира по ожидаемой продолжительности жизни, в том числе здоровой жизни (по данным ВОЗ за 2019 год)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91211A1-DFE6-4C19-B46E-7C1FA187FFBA}"/>
              </a:ext>
            </a:extLst>
          </p:cNvPr>
          <p:cNvGraphicFramePr>
            <a:graphicFrameLocks noGrp="1"/>
          </p:cNvGraphicFramePr>
          <p:nvPr/>
        </p:nvGraphicFramePr>
        <p:xfrm>
          <a:off x="611559" y="1340768"/>
          <a:ext cx="8307152" cy="44241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29172">
                  <a:extLst>
                    <a:ext uri="{9D8B030D-6E8A-4147-A177-3AD203B41FA5}">
                      <a16:colId xmlns:a16="http://schemas.microsoft.com/office/drawing/2014/main" xmlns="" val="1592669286"/>
                    </a:ext>
                  </a:extLst>
                </a:gridCol>
                <a:gridCol w="945752">
                  <a:extLst>
                    <a:ext uri="{9D8B030D-6E8A-4147-A177-3AD203B41FA5}">
                      <a16:colId xmlns:a16="http://schemas.microsoft.com/office/drawing/2014/main" xmlns="" val="716992729"/>
                    </a:ext>
                  </a:extLst>
                </a:gridCol>
                <a:gridCol w="1068455">
                  <a:extLst>
                    <a:ext uri="{9D8B030D-6E8A-4147-A177-3AD203B41FA5}">
                      <a16:colId xmlns:a16="http://schemas.microsoft.com/office/drawing/2014/main" xmlns="" val="3991675392"/>
                    </a:ext>
                  </a:extLst>
                </a:gridCol>
                <a:gridCol w="1102021">
                  <a:extLst>
                    <a:ext uri="{9D8B030D-6E8A-4147-A177-3AD203B41FA5}">
                      <a16:colId xmlns:a16="http://schemas.microsoft.com/office/drawing/2014/main" xmlns="" val="784442310"/>
                    </a:ext>
                  </a:extLst>
                </a:gridCol>
                <a:gridCol w="1024842">
                  <a:extLst>
                    <a:ext uri="{9D8B030D-6E8A-4147-A177-3AD203B41FA5}">
                      <a16:colId xmlns:a16="http://schemas.microsoft.com/office/drawing/2014/main" xmlns="" val="3321844726"/>
                    </a:ext>
                  </a:extLst>
                </a:gridCol>
                <a:gridCol w="1068455">
                  <a:extLst>
                    <a:ext uri="{9D8B030D-6E8A-4147-A177-3AD203B41FA5}">
                      <a16:colId xmlns:a16="http://schemas.microsoft.com/office/drawing/2014/main" xmlns="" val="3402742457"/>
                    </a:ext>
                  </a:extLst>
                </a:gridCol>
                <a:gridCol w="1068455">
                  <a:extLst>
                    <a:ext uri="{9D8B030D-6E8A-4147-A177-3AD203B41FA5}">
                      <a16:colId xmlns:a16="http://schemas.microsoft.com/office/drawing/2014/main" xmlns="" val="3897441803"/>
                    </a:ext>
                  </a:extLst>
                </a:gridCol>
              </a:tblGrid>
              <a:tr h="68209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Страна и номер места в рейтинге (из 183)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Ожидаемая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продолжительность жизни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Продолжительность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здоровой жизни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2379231"/>
                  </a:ext>
                </a:extLst>
              </a:tr>
              <a:tr h="5684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Общая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Мужчины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Женщины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Общая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Мужчины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Женщины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58283"/>
                  </a:ext>
                </a:extLst>
              </a:tr>
              <a:tr h="4364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96. Россия 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68,0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64,2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379684"/>
                  </a:ext>
                </a:extLst>
              </a:tr>
              <a:tr h="4365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20. Германия 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81,7</a:t>
                      </a:r>
                      <a:endParaRPr lang="ru-RU" sz="1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78,7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84,8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70,9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69,7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72,1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9674874"/>
                  </a:ext>
                </a:extLst>
              </a:tr>
              <a:tr h="4365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13. Канада 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82,2</a:t>
                      </a:r>
                      <a:endParaRPr lang="ru-RU" sz="1600" b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80,4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84,1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71,3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70,5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72,0</a:t>
                      </a:r>
                      <a:endParaRPr lang="ru-RU" sz="16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1973709"/>
                  </a:ext>
                </a:extLst>
              </a:tr>
              <a:tr h="4304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42. Польша 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75,7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68,7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65,9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71,3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7199672"/>
                  </a:ext>
                </a:extLst>
              </a:tr>
              <a:tr h="4365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 Китай 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74,7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80,5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4964187"/>
                  </a:ext>
                </a:extLst>
              </a:tr>
              <a:tr h="4365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67. Бразилия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63,4</a:t>
                      </a:r>
                      <a:endParaRPr lang="ru-RU" sz="1600" b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ru-RU" sz="16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3663"/>
                  </a:ext>
                </a:extLst>
              </a:tr>
              <a:tr h="4365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b="1" u="sng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 в целом</a:t>
                      </a: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70,8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6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64,9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3545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03E983-5526-A041-BE5C-06BBC73E6F53}"/>
              </a:ext>
            </a:extLst>
          </p:cNvPr>
          <p:cNvSpPr txBox="1"/>
          <p:nvPr/>
        </p:nvSpPr>
        <p:spPr>
          <a:xfrm>
            <a:off x="664567" y="5805264"/>
            <a:ext cx="82143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Ожидаемая продолжительность жизни в России в 2021 г. из-за коронавируса снизилась до 70,06 лет</a:t>
            </a:r>
            <a:r>
              <a:rPr lang="ru-RU" sz="18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442613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539552" y="260648"/>
            <a:ext cx="8286396" cy="1111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23. Коэффициент стандартизированной смертности от болезни системы кровообращения, в том числе ишемической болезни сердца (ИБС) на 100 тыс. человек населения (данные за 2016 г., Россия – 2019 г.)</a:t>
            </a:r>
            <a:endParaRPr lang="ru-RU" altLang="ru-RU" sz="2200" dirty="0">
              <a:solidFill>
                <a:srgbClr val="002F8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8">
            <a:extLst>
              <a:ext uri="{FF2B5EF4-FFF2-40B4-BE49-F238E27FC236}">
                <a16:creationId xmlns:a16="http://schemas.microsoft.com/office/drawing/2014/main" xmlns="" id="{2AE686CB-5F25-46DA-816B-9325738BC3B6}"/>
              </a:ext>
            </a:extLst>
          </p:cNvPr>
          <p:cNvGraphicFramePr>
            <a:graphicFrameLocks noGrp="1"/>
          </p:cNvGraphicFramePr>
          <p:nvPr/>
        </p:nvGraphicFramePr>
        <p:xfrm>
          <a:off x="611559" y="1772816"/>
          <a:ext cx="8148128" cy="415860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90426">
                  <a:extLst>
                    <a:ext uri="{9D8B030D-6E8A-4147-A177-3AD203B41FA5}">
                      <a16:colId xmlns:a16="http://schemas.microsoft.com/office/drawing/2014/main" xmlns="" val="1673535876"/>
                    </a:ext>
                  </a:extLst>
                </a:gridCol>
                <a:gridCol w="1119016">
                  <a:extLst>
                    <a:ext uri="{9D8B030D-6E8A-4147-A177-3AD203B41FA5}">
                      <a16:colId xmlns:a16="http://schemas.microsoft.com/office/drawing/2014/main" xmlns="" val="456225367"/>
                    </a:ext>
                  </a:extLst>
                </a:gridCol>
                <a:gridCol w="1366133">
                  <a:extLst>
                    <a:ext uri="{9D8B030D-6E8A-4147-A177-3AD203B41FA5}">
                      <a16:colId xmlns:a16="http://schemas.microsoft.com/office/drawing/2014/main" xmlns="" val="1775843190"/>
                    </a:ext>
                  </a:extLst>
                </a:gridCol>
                <a:gridCol w="1586521">
                  <a:extLst>
                    <a:ext uri="{9D8B030D-6E8A-4147-A177-3AD203B41FA5}">
                      <a16:colId xmlns:a16="http://schemas.microsoft.com/office/drawing/2014/main" xmlns="" val="1435143835"/>
                    </a:ext>
                  </a:extLst>
                </a:gridCol>
                <a:gridCol w="1001203">
                  <a:extLst>
                    <a:ext uri="{9D8B030D-6E8A-4147-A177-3AD203B41FA5}">
                      <a16:colId xmlns:a16="http://schemas.microsoft.com/office/drawing/2014/main" xmlns="" val="3390707424"/>
                    </a:ext>
                  </a:extLst>
                </a:gridCol>
                <a:gridCol w="1284829">
                  <a:extLst>
                    <a:ext uri="{9D8B030D-6E8A-4147-A177-3AD203B41FA5}">
                      <a16:colId xmlns:a16="http://schemas.microsoft.com/office/drawing/2014/main" xmlns="" val="1312510555"/>
                    </a:ext>
                  </a:extLst>
                </a:gridCol>
              </a:tblGrid>
              <a:tr h="579261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latin typeface="Arial Narrow" panose="020B0606020202030204" pitchFamily="34" charset="0"/>
                        </a:rPr>
                        <a:t>Страна </a:t>
                      </a: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Всего </a:t>
                      </a:r>
                      <a:endParaRPr lang="ru-RU" sz="16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В том числе от ИБС </a:t>
                      </a:r>
                      <a:endParaRPr lang="ru-RU" sz="1600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latin typeface="Arial Narrow" panose="020B0606020202030204" pitchFamily="34" charset="0"/>
                        </a:rPr>
                        <a:t>Страна 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latin typeface="Arial Narrow" panose="020B0606020202030204" pitchFamily="34" charset="0"/>
                        </a:rPr>
                        <a:t>Всего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aseline="0" dirty="0">
                          <a:latin typeface="Arial Narrow" panose="020B0606020202030204" pitchFamily="34" charset="0"/>
                        </a:rPr>
                        <a:t>В том числе от ИБС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5951546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262,2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135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500" b="1" baseline="0" dirty="0">
                          <a:latin typeface="Arial Narrow" panose="020B0606020202030204" pitchFamily="34" charset="0"/>
                        </a:rPr>
                        <a:t>Развивающиеся страны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856684"/>
                  </a:ext>
                </a:extLst>
              </a:tr>
              <a:tr h="32011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b="1" baseline="0" dirty="0">
                          <a:latin typeface="Arial Narrow" panose="020B0606020202030204" pitchFamily="34" charset="0"/>
                        </a:rPr>
                        <a:t>Развитые страны</a:t>
                      </a: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Китай </a:t>
                      </a: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262,</a:t>
                      </a:r>
                      <a:r>
                        <a:rPr lang="en-US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114,0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34374573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Германия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131,7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Индия 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</a:t>
                      </a: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,9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0948576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Италия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93,2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53,3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Бразилия 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170,2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7271261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Великобритания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Аргентина </a:t>
                      </a: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143,5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5589287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Франция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Мексика 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136,6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4130794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Канада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45,9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baseline="0" dirty="0">
                          <a:latin typeface="Arial Narrow" panose="020B0606020202030204" pitchFamily="34" charset="0"/>
                        </a:rPr>
                        <a:t>Постсоциалистические страны Европы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99710086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США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Болгария </a:t>
                      </a: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353,6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215,3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6874998"/>
                  </a:ext>
                </a:extLst>
              </a:tr>
              <a:tr h="32592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Япония 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72,6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5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Венгрия 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276,9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181,8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1968593"/>
                  </a:ext>
                </a:extLst>
              </a:tr>
              <a:tr h="325923">
                <a:tc gridSpan="3">
                  <a:txBody>
                    <a:bodyPr/>
                    <a:lstStyle/>
                    <a:p>
                      <a:pPr algn="ctr"/>
                      <a:endParaRPr lang="ru-RU" sz="1500" b="1" baseline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Польша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220,4</a:t>
                      </a:r>
                      <a:endParaRPr lang="ru-RU" sz="15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141,9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53957066"/>
                  </a:ext>
                </a:extLst>
              </a:tr>
              <a:tr h="325923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Румыния 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322,9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15000"/>
                        </a:lnSpc>
                      </a:pPr>
                      <a:r>
                        <a:rPr lang="ru-RU" sz="15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149,4</a:t>
                      </a:r>
                      <a:endParaRPr lang="ru-RU" sz="15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4632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389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3249" name="Group 81"/>
          <p:cNvGraphicFramePr>
            <a:graphicFrameLocks noGrp="1"/>
          </p:cNvGraphicFramePr>
          <p:nvPr/>
        </p:nvGraphicFramePr>
        <p:xfrm>
          <a:off x="395535" y="1196752"/>
          <a:ext cx="8324394" cy="5311377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{3C2FFA5D-87B4-456A-9821-1D502468CF0F}</a:tableStyleId>
              </a:tblPr>
              <a:tblGrid>
                <a:gridCol w="56468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379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396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9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ПОКАЗАТЕЛИ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 г.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5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2030 г.</a:t>
                      </a:r>
                      <a:endParaRPr kumimoji="0" lang="ru-RU" sz="14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8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ВВП – объём: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4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ВВП на душу населения (уровень экономического развития):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  <a:endParaRPr kumimoji="0" lang="ru-RU" sz="1600" b="0" u="none" strike="noStrike" cap="none" normalizeH="0" baseline="0" dirty="0">
                        <a:ln>
                          <a:noFill/>
                        </a:ln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инвестиций в основной капитал в ВВП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«экономики знаний» в ВВП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Индекс социального развития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45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Ожидаемая продолжительность жизни при рождении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476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Реальные доходы на душу населения: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ППС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                                   по рыночному валютному курсу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Обеспечение комфортным жильём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60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9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Уровень жизни пенсионеров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251520" y="260648"/>
            <a:ext cx="8468409" cy="78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24. Международный рейтинг России среди 150 ведущих государств мира по социально-экономическим показателям (место среди стран)</a:t>
            </a:r>
          </a:p>
        </p:txBody>
      </p:sp>
    </p:spTree>
    <p:extLst>
      <p:ext uri="{BB962C8B-B14F-4D97-AF65-F5344CB8AC3E}">
        <p14:creationId xmlns:p14="http://schemas.microsoft.com/office/powerpoint/2010/main" val="31653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9"/>
          <p:cNvSpPr>
            <a:spLocks noChangeArrowheads="1"/>
          </p:cNvSpPr>
          <p:nvPr/>
        </p:nvSpPr>
        <p:spPr bwMode="auto">
          <a:xfrm>
            <a:off x="1452562" y="2176582"/>
            <a:ext cx="563971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indent="450850" eaLnBrk="0" hangingPunct="0"/>
            <a:endParaRPr lang="ru-RU" sz="1800" b="0" dirty="0"/>
          </a:p>
          <a:p>
            <a:pPr indent="450850" eaLnBrk="0" hangingPunct="0"/>
            <a:r>
              <a:rPr lang="ru-RU" sz="1400" b="0" dirty="0">
                <a:cs typeface="Times New Roman" pitchFamily="18" charset="0"/>
              </a:rPr>
              <a:t>                                                                               </a:t>
            </a:r>
            <a:endParaRPr lang="ru-RU" sz="800" dirty="0"/>
          </a:p>
          <a:p>
            <a:pPr indent="450850" eaLnBrk="0" hangingPunct="0"/>
            <a:r>
              <a:rPr lang="ru-RU" sz="1800" b="0" dirty="0"/>
              <a:t>                   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916879" y="0"/>
            <a:ext cx="5227121" cy="6858000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sz="2100" b="0" dirty="0"/>
          </a:p>
        </p:txBody>
      </p:sp>
      <p:sp>
        <p:nvSpPr>
          <p:cNvPr id="6" name="Text Box 2052"/>
          <p:cNvSpPr txBox="1">
            <a:spLocks noChangeArrowheads="1"/>
          </p:cNvSpPr>
          <p:nvPr/>
        </p:nvSpPr>
        <p:spPr bwMode="auto">
          <a:xfrm>
            <a:off x="4678878" y="3165800"/>
            <a:ext cx="52271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solidFill>
                  <a:schemeClr val="bg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0427143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60504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" y="260648"/>
            <a:ext cx="867645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ru-RU" altLang="ru-RU" sz="2200" i="0" u="none" strike="noStrike" cap="none" normalizeH="0" baseline="0" dirty="0">
                <a:ln>
                  <a:noFill/>
                </a:ln>
                <a:solidFill>
                  <a:srgbClr val="002F8E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Динамика ВВП в России и странах мира в последние 30 лет </a:t>
            </a:r>
            <a:endParaRPr kumimoji="0" lang="ru-RU" altLang="ru-RU" sz="2200" i="0" u="none" strike="noStrike" cap="none" normalizeH="0" baseline="0" dirty="0">
              <a:ln>
                <a:noFill/>
              </a:ln>
              <a:solidFill>
                <a:srgbClr val="002F8E"/>
              </a:solidFill>
              <a:effectLst/>
              <a:latin typeface="Arial Narrow" panose="020B060602020203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500C6676-8DDD-4392-A6D8-919779514464}"/>
              </a:ext>
            </a:extLst>
          </p:cNvPr>
          <p:cNvGraphicFramePr>
            <a:graphicFrameLocks noGrp="1"/>
          </p:cNvGraphicFramePr>
          <p:nvPr/>
        </p:nvGraphicFramePr>
        <p:xfrm>
          <a:off x="539552" y="1340768"/>
          <a:ext cx="8085833" cy="4158099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618588">
                  <a:extLst>
                    <a:ext uri="{9D8B030D-6E8A-4147-A177-3AD203B41FA5}">
                      <a16:colId xmlns:a16="http://schemas.microsoft.com/office/drawing/2014/main" xmlns="" val="3834333991"/>
                    </a:ext>
                  </a:extLst>
                </a:gridCol>
                <a:gridCol w="3467245">
                  <a:extLst>
                    <a:ext uri="{9D8B030D-6E8A-4147-A177-3AD203B41FA5}">
                      <a16:colId xmlns:a16="http://schemas.microsoft.com/office/drawing/2014/main" xmlns="" val="1254793949"/>
                    </a:ext>
                  </a:extLst>
                </a:gridCol>
              </a:tblGrid>
              <a:tr h="603184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Страны 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 за 30 лет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(в разах)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7597024"/>
                  </a:ext>
                </a:extLst>
              </a:tr>
              <a:tr h="4262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Россия 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1,15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1132777"/>
                  </a:ext>
                </a:extLst>
              </a:tr>
              <a:tr h="421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США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461476"/>
                  </a:ext>
                </a:extLst>
              </a:tr>
              <a:tr h="4210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Европейский Союз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3365645"/>
                  </a:ext>
                </a:extLst>
              </a:tr>
              <a:tr h="6827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Постсоциалистические страны Европы – новые члены ЕС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2,5-3,0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6782421"/>
                  </a:ext>
                </a:extLst>
              </a:tr>
              <a:tr h="7095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Развивающиеся страны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главе с Китаем и Индией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3-5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1328020"/>
                  </a:ext>
                </a:extLst>
              </a:tr>
              <a:tr h="4284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Китай </a:t>
                      </a: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99438360"/>
                  </a:ext>
                </a:extLst>
              </a:tr>
              <a:tr h="42845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800" b="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4670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84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</a:t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211043" y="188640"/>
            <a:ext cx="864635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3. Ранжировка ведущих стран мира по объёму валового внутреннего продукта</a:t>
            </a:r>
            <a:r>
              <a:rPr lang="en-US" alt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  </a:t>
            </a:r>
            <a:r>
              <a:rPr lang="ru-RU" alt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(по паритету покупательной способности)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64088" y="1556792"/>
            <a:ext cx="8354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>
                <a:solidFill>
                  <a:srgbClr val="993366"/>
                </a:solidFill>
              </a:rPr>
              <a:t> </a:t>
            </a:r>
            <a:r>
              <a:rPr lang="en-US" altLang="ru-RU" sz="1600" b="1" dirty="0">
                <a:solidFill>
                  <a:srgbClr val="993366"/>
                </a:solidFill>
              </a:rPr>
              <a:t>             </a:t>
            </a:r>
            <a:endParaRPr lang="ru-RU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7" y="1556792"/>
          <a:ext cx="8581322" cy="428553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09236">
                  <a:extLst>
                    <a:ext uri="{9D8B030D-6E8A-4147-A177-3AD203B41FA5}">
                      <a16:colId xmlns:a16="http://schemas.microsoft.com/office/drawing/2014/main" xmlns="" val="3715730257"/>
                    </a:ext>
                  </a:extLst>
                </a:gridCol>
                <a:gridCol w="1554122">
                  <a:extLst>
                    <a:ext uri="{9D8B030D-6E8A-4147-A177-3AD203B41FA5}">
                      <a16:colId xmlns:a16="http://schemas.microsoft.com/office/drawing/2014/main" xmlns="" val="358583281"/>
                    </a:ext>
                  </a:extLst>
                </a:gridCol>
                <a:gridCol w="1658575">
                  <a:extLst>
                    <a:ext uri="{9D8B030D-6E8A-4147-A177-3AD203B41FA5}">
                      <a16:colId xmlns:a16="http://schemas.microsoft.com/office/drawing/2014/main" xmlns="" val="2753189583"/>
                    </a:ext>
                  </a:extLst>
                </a:gridCol>
                <a:gridCol w="1514351">
                  <a:extLst>
                    <a:ext uri="{9D8B030D-6E8A-4147-A177-3AD203B41FA5}">
                      <a16:colId xmlns:a16="http://schemas.microsoft.com/office/drawing/2014/main" xmlns="" val="2631110556"/>
                    </a:ext>
                  </a:extLst>
                </a:gridCol>
                <a:gridCol w="1586463">
                  <a:extLst>
                    <a:ext uri="{9D8B030D-6E8A-4147-A177-3AD203B41FA5}">
                      <a16:colId xmlns:a16="http://schemas.microsoft.com/office/drawing/2014/main" xmlns="" val="3481049314"/>
                    </a:ext>
                  </a:extLst>
                </a:gridCol>
                <a:gridCol w="1658575">
                  <a:extLst>
                    <a:ext uri="{9D8B030D-6E8A-4147-A177-3AD203B41FA5}">
                      <a16:colId xmlns:a16="http://schemas.microsoft.com/office/drawing/2014/main" xmlns="" val="3346760366"/>
                    </a:ext>
                  </a:extLst>
                </a:gridCol>
              </a:tblGrid>
              <a:tr h="438411">
                <a:tc>
                  <a:txBody>
                    <a:bodyPr/>
                    <a:lstStyle/>
                    <a:p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 Narrow" panose="020B0606020202030204" pitchFamily="34" charset="0"/>
                        </a:rPr>
                        <a:t>1970 </a:t>
                      </a:r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г.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1989 г.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1998 г.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2008 г.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latin typeface="Arial Narrow" panose="020B0606020202030204" pitchFamily="34" charset="0"/>
                        </a:rPr>
                        <a:t>2019 г.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0210057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1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США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США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США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США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США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3588845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2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РОССИЯ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Япония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Китай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Китай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Китай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0274759"/>
                  </a:ext>
                </a:extLst>
              </a:tr>
              <a:tr h="39415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3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Япония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РОССИЯ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Япония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Япония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6975394"/>
                  </a:ext>
                </a:extLst>
              </a:tr>
              <a:tr h="31689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4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Япония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29937612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5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Китай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Германия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013085"/>
                  </a:ext>
                </a:extLst>
              </a:tr>
              <a:tr h="319347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6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Великобритания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РОССИЯ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РОССИЯ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4301092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7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Италия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Италия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Италия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Великобритания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Индонезия 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0327956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8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Китай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Великобритания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Великобритания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Бразилия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3221573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9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Индия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Бразилия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Италия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Великобритания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7138165"/>
                  </a:ext>
                </a:extLst>
              </a:tr>
              <a:tr h="351611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Arial Narrow" panose="020B0606020202030204" pitchFamily="34" charset="0"/>
                        </a:rPr>
                        <a:t>10</a:t>
                      </a:r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Украина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Бразилия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>
                          <a:solidFill>
                            <a:srgbClr val="C00000"/>
                          </a:solidFill>
                          <a:latin typeface="Arial Narrow" panose="020B0606020202030204" pitchFamily="34" charset="0"/>
                        </a:rPr>
                        <a:t>РОССИЯ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latin typeface="Arial Narrow" panose="020B0606020202030204" pitchFamily="34" charset="0"/>
                        </a:rPr>
                        <a:t>Бразилия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>
                          <a:latin typeface="Arial Narrow" panose="020B0606020202030204" pitchFamily="34" charset="0"/>
                        </a:rPr>
                        <a:t>Франция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2291499"/>
                  </a:ext>
                </a:extLst>
              </a:tr>
              <a:tr h="351611">
                <a:tc gridSpan="6"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0" dirty="0">
                        <a:solidFill>
                          <a:srgbClr val="C0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4497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23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363272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marL="542925" eaLnBrk="0" hangingPunct="0">
              <a:defRPr/>
            </a:pP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/>
            </a:r>
            <a:b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  <a:br>
              <a:rPr lang="ru-RU" sz="2000" b="1" dirty="0">
                <a:solidFill>
                  <a:srgbClr val="99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         </a:t>
            </a:r>
            <a:r>
              <a:rPr lang="en-US" sz="2100" b="1" dirty="0">
                <a:solidFill>
                  <a:srgbClr val="993366"/>
                </a:solidFill>
                <a:latin typeface="Times New Roman" pitchFamily="18" charset="0"/>
              </a:rPr>
              <a:t>      </a:t>
            </a: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</a:t>
            </a:r>
            <a:b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</a:br>
            <a:r>
              <a:rPr lang="ru-RU" sz="2100" b="1" dirty="0">
                <a:solidFill>
                  <a:srgbClr val="993366"/>
                </a:solidFill>
                <a:latin typeface="Times New Roman" pitchFamily="18" charset="0"/>
              </a:rPr>
              <a:t> 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xmlns="" id="{5FA32F04-AB59-48B0-97FF-88D9672BE4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9061091"/>
              </p:ext>
            </p:extLst>
          </p:nvPr>
        </p:nvGraphicFramePr>
        <p:xfrm>
          <a:off x="220004" y="1196752"/>
          <a:ext cx="8592692" cy="492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9D1C9BA-F158-20D3-FA6D-8BFC74FBBC4A}"/>
              </a:ext>
            </a:extLst>
          </p:cNvPr>
          <p:cNvSpPr txBox="1"/>
          <p:nvPr/>
        </p:nvSpPr>
        <p:spPr>
          <a:xfrm>
            <a:off x="395535" y="139279"/>
            <a:ext cx="8390655" cy="769441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</a:rPr>
              <a:t>4. Динамика ВВП, реальных доходов, розничного товарооборота и накопления основного капитала (в %)</a:t>
            </a:r>
            <a:endParaRPr lang="ru-RU" altLang="ru-RU" sz="2200" dirty="0">
              <a:solidFill>
                <a:srgbClr val="002F8E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3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7"/>
          <p:cNvGraphicFramePr>
            <a:graphicFrameLocks noGrp="1"/>
          </p:cNvGraphicFramePr>
          <p:nvPr>
            <p:ph sz="half" idx="4294967295"/>
          </p:nvPr>
        </p:nvGraphicFramePr>
        <p:xfrm>
          <a:off x="0" y="1366838"/>
          <a:ext cx="8928100" cy="3455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251520" y="176549"/>
            <a:ext cx="86533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Приток и отток капитала из России в 2006-2022 гг., в млрд долл.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08303" y="1194351"/>
            <a:ext cx="1555697" cy="3442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млрд. долл.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4C5B0638-0A92-4ADC-9969-C322420E21A9}"/>
              </a:ext>
            </a:extLst>
          </p:cNvPr>
          <p:cNvGraphicFramePr/>
          <p:nvPr/>
        </p:nvGraphicFramePr>
        <p:xfrm>
          <a:off x="166531" y="908720"/>
          <a:ext cx="8752182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6869FD6-FA60-F9C6-990A-9992C5063B14}"/>
              </a:ext>
            </a:extLst>
          </p:cNvPr>
          <p:cNvSpPr txBox="1"/>
          <p:nvPr/>
        </p:nvSpPr>
        <p:spPr>
          <a:xfrm>
            <a:off x="8172400" y="5589240"/>
            <a:ext cx="4572000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13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Прогноз ЦБ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862325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3528" y="424070"/>
            <a:ext cx="8820472" cy="617328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marL="432000" eaLnBrk="0" hangingPunct="0">
              <a:defRPr/>
            </a:pPr>
            <a:r>
              <a:rPr lang="ru-RU" sz="1500" dirty="0">
                <a:latin typeface="Arial Narrow" panose="020B0606020202030204" pitchFamily="34" charset="0"/>
              </a:rPr>
              <a:t>                                                                                </a:t>
            </a:r>
            <a:r>
              <a:rPr lang="en-US" sz="1500" dirty="0">
                <a:latin typeface="Arial Narrow" panose="020B0606020202030204" pitchFamily="34" charset="0"/>
              </a:rPr>
              <a:t>               </a:t>
            </a:r>
            <a:r>
              <a:rPr lang="ru-RU" sz="1500" dirty="0">
                <a:latin typeface="Arial Narrow" panose="020B0606020202030204" pitchFamily="34" charset="0"/>
              </a:rPr>
              <a:t>                         </a:t>
            </a:r>
            <a:r>
              <a:rPr lang="en-US" sz="1500" dirty="0">
                <a:latin typeface="Arial Narrow" panose="020B0606020202030204" pitchFamily="34" charset="0"/>
              </a:rPr>
              <a:t>                        </a:t>
            </a:r>
            <a:r>
              <a:rPr lang="ru-RU" sz="1500" dirty="0">
                <a:latin typeface="Arial Narrow" panose="020B0606020202030204" pitchFamily="34" charset="0"/>
              </a:rPr>
              <a:t> </a:t>
            </a: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700" b="1" dirty="0">
              <a:solidFill>
                <a:srgbClr val="993366"/>
              </a:solidFill>
              <a:latin typeface="Times New Roman" pitchFamily="18" charset="0"/>
            </a:endParaRPr>
          </a:p>
          <a:p>
            <a:pPr marL="542925" eaLnBrk="0" hangingPunct="0"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algn="just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993366"/>
              </a:solidFill>
              <a:latin typeface="Arial Narrow" panose="020B0606020202030204" pitchFamily="34" charset="0"/>
            </a:endParaRPr>
          </a:p>
          <a:p>
            <a:pPr marL="792000" indent="-457200" algn="just" eaLnBrk="0" hangingPunct="0">
              <a:spcBef>
                <a:spcPts val="900"/>
              </a:spcBef>
              <a:defRPr/>
            </a:pPr>
            <a:endParaRPr lang="ru-RU" sz="13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542925" eaLnBrk="0" hangingPunct="0">
              <a:defRPr/>
            </a:pPr>
            <a:endParaRPr lang="ru-RU" sz="1600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02877093"/>
              </p:ext>
            </p:extLst>
          </p:nvPr>
        </p:nvGraphicFramePr>
        <p:xfrm>
          <a:off x="211089" y="1193512"/>
          <a:ext cx="8845217" cy="540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23">
            <a:extLst>
              <a:ext uri="{FF2B5EF4-FFF2-40B4-BE49-F238E27FC236}">
                <a16:creationId xmlns:a16="http://schemas.microsoft.com/office/drawing/2014/main" xmlns="" id="{D20BCEDE-FE67-48B3-A5D9-41352D483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234" y="188640"/>
            <a:ext cx="8765496" cy="77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Внешний долг России на начало года в 2007-2022 гг. (по данным Центрального банка России), в млрд долл</a:t>
            </a:r>
            <a:r>
              <a:rPr lang="ru-RU" sz="2200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3842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650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542925" algn="just" eaLnBrk="0" hangingPunct="0">
              <a:defRPr/>
            </a:pPr>
            <a:endParaRPr lang="ru-RU" sz="1800" dirty="0"/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</a:t>
            </a: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endParaRPr lang="ru-RU" sz="1800" dirty="0">
              <a:solidFill>
                <a:srgbClr val="9933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542925" eaLnBrk="0" hangingPunct="0">
              <a:defRPr/>
            </a:pPr>
            <a:r>
              <a:rPr lang="ru-RU" sz="1800" dirty="0">
                <a:solidFill>
                  <a:srgbClr val="9933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</a:t>
            </a:r>
            <a:endParaRPr lang="ru-RU" sz="2200" b="0" dirty="0">
              <a:latin typeface="Times New Roman" pitchFamily="18" charset="0"/>
            </a:endParaRPr>
          </a:p>
        </p:txBody>
      </p:sp>
      <p:graphicFrame>
        <p:nvGraphicFramePr>
          <p:cNvPr id="924015" name="Group 3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56334"/>
              </p:ext>
            </p:extLst>
          </p:nvPr>
        </p:nvGraphicFramePr>
        <p:xfrm>
          <a:off x="535950" y="1196752"/>
          <a:ext cx="8140506" cy="51098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232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26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56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7517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44677">
                <a:tc>
                  <a:txBody>
                    <a:bodyPr/>
                    <a:lstStyle/>
                    <a:p>
                      <a:pPr marL="0" marR="0" lvl="0" indent="0" algn="ctr" defTabSz="939800" rtl="0" eaLnBrk="0" fontAlgn="base" latinLnBrk="0" hangingPunct="0">
                        <a:lnSpc>
                          <a:spcPct val="8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Страны</a:t>
                      </a:r>
                    </a:p>
                  </a:txBody>
                  <a:tcPr marT="45725" marB="45725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инвестиций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      в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основной капитал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 ВВП, 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Доля «экономики знаний» в ВВП,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500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Среднегодовой прирост экономики, %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3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Развитые страны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около 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 – 40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3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1,5 – 2,0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3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Развивающиеся страны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30 – 35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15 – 20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 – 6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3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Китай</a:t>
                      </a: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45 – 50 </a:t>
                      </a: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7</a:t>
                      </a: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958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Россия – 2019 г.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Предложения на 2025 г.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Предложения на 2030 г.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17</a:t>
                      </a:r>
                      <a:r>
                        <a:rPr lang="en-US" sz="16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6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20</a:t>
                      </a:r>
                      <a:r>
                        <a:rPr lang="en-US" sz="16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6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30</a:t>
                      </a: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30-35</a:t>
                      </a: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0,4</a:t>
                      </a: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3-4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5-6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8300">
                <a:tc gridSpan="4">
                  <a:txBody>
                    <a:bodyPr/>
                    <a:lstStyle/>
                    <a:p>
                      <a:pPr algn="l"/>
                      <a:r>
                        <a:rPr lang="en-US" sz="14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1)</a:t>
                      </a:r>
                      <a:r>
                        <a:rPr lang="ru-RU" sz="14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Инвестиции в основной капитал по статистике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2)</a:t>
                      </a:r>
                      <a:r>
                        <a:rPr lang="ru-RU" sz="1400" b="1" kern="1200" baseline="300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pitchFamily="34" charset="0"/>
                        </a:rPr>
                        <a:t>Накопление основного капитала в системе национальных счётов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pitchFamily="34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4276138"/>
                  </a:ext>
                </a:extLst>
              </a:tr>
            </a:tbl>
          </a:graphicData>
        </a:graphic>
      </p:graphicFrame>
      <p:sp>
        <p:nvSpPr>
          <p:cNvPr id="6258" name="Rectangle 96"/>
          <p:cNvSpPr>
            <a:spLocks noChangeArrowheads="1"/>
          </p:cNvSpPr>
          <p:nvPr/>
        </p:nvSpPr>
        <p:spPr bwMode="auto">
          <a:xfrm>
            <a:off x="1475656" y="576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ru-RU" sz="1800" b="0" dirty="0"/>
          </a:p>
        </p:txBody>
      </p:sp>
      <p:sp>
        <p:nvSpPr>
          <p:cNvPr id="9" name="Text Box 23"/>
          <p:cNvSpPr txBox="1">
            <a:spLocks noChangeArrowheads="1"/>
          </p:cNvSpPr>
          <p:nvPr/>
        </p:nvSpPr>
        <p:spPr bwMode="auto">
          <a:xfrm>
            <a:off x="393895" y="116632"/>
            <a:ext cx="842657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Доля инвестиций в основной капитал и «экономики знаний» в валовом                      внутреннем продукте и темпы роста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3652324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ChangeArrowheads="1"/>
          </p:cNvSpPr>
          <p:nvPr/>
        </p:nvSpPr>
        <p:spPr bwMode="auto">
          <a:xfrm>
            <a:off x="179512" y="116632"/>
            <a:ext cx="885847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200" dirty="0">
                <a:solidFill>
                  <a:srgbClr val="002F8E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Коронавирусная пандемия в России – семь волн месячной заражённости         в 2020-2022 г. (тыс. чел.) </a:t>
            </a:r>
            <a:endParaRPr lang="ru-RU" sz="2000" dirty="0">
              <a:solidFill>
                <a:srgbClr val="002F8E"/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xmlns="" id="{60AB7EEE-40D0-47A2-BD6D-09F2C6D257BD}"/>
              </a:ext>
            </a:extLst>
          </p:cNvPr>
          <p:cNvGraphicFramePr/>
          <p:nvPr/>
        </p:nvGraphicFramePr>
        <p:xfrm>
          <a:off x="179512" y="1196752"/>
          <a:ext cx="868619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5501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6206</TotalTime>
  <Words>2797</Words>
  <Application>Microsoft Office PowerPoint</Application>
  <PresentationFormat>Экран (4:3)</PresentationFormat>
  <Paragraphs>1071</Paragraphs>
  <Slides>26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Angsana New</vt:lpstr>
      <vt:lpstr>Arial</vt:lpstr>
      <vt:lpstr>Arial Narrow</vt:lpstr>
      <vt:lpstr>Calibri</vt:lpstr>
      <vt:lpstr>Tahoma</vt:lpstr>
      <vt:lpstr>Times New Roman</vt:lpstr>
      <vt:lpstr>Тема Office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Krotov</dc:creator>
  <cp:lastModifiedBy>Учетная запись Майкрософт</cp:lastModifiedBy>
  <cp:revision>643</cp:revision>
  <dcterms:created xsi:type="dcterms:W3CDTF">2020-10-17T19:46:07Z</dcterms:created>
  <dcterms:modified xsi:type="dcterms:W3CDTF">2022-10-29T13:27:27Z</dcterms:modified>
</cp:coreProperties>
</file>