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>
  <p:sldMasterIdLst>
    <p:sldMasterId id="2147485848" r:id="rId1"/>
    <p:sldMasterId id="2147485862" r:id="rId2"/>
    <p:sldMasterId id="2147485900" r:id="rId3"/>
    <p:sldMasterId id="2147485913" r:id="rId4"/>
    <p:sldMasterId id="2147485927" r:id="rId5"/>
    <p:sldMasterId id="2147485965" r:id="rId6"/>
    <p:sldMasterId id="2147485978" r:id="rId7"/>
  </p:sldMasterIdLst>
  <p:notesMasterIdLst>
    <p:notesMasterId r:id="rId32"/>
  </p:notesMasterIdLst>
  <p:handoutMasterIdLst>
    <p:handoutMasterId r:id="rId33"/>
  </p:handoutMasterIdLst>
  <p:sldIdLst>
    <p:sldId id="656" r:id="rId8"/>
    <p:sldId id="745" r:id="rId9"/>
    <p:sldId id="732" r:id="rId10"/>
    <p:sldId id="721" r:id="rId11"/>
    <p:sldId id="722" r:id="rId12"/>
    <p:sldId id="731" r:id="rId13"/>
    <p:sldId id="724" r:id="rId14"/>
    <p:sldId id="703" r:id="rId15"/>
    <p:sldId id="699" r:id="rId16"/>
    <p:sldId id="737" r:id="rId17"/>
    <p:sldId id="748" r:id="rId18"/>
    <p:sldId id="729" r:id="rId19"/>
    <p:sldId id="747" r:id="rId20"/>
    <p:sldId id="730" r:id="rId21"/>
    <p:sldId id="733" r:id="rId22"/>
    <p:sldId id="734" r:id="rId23"/>
    <p:sldId id="735" r:id="rId24"/>
    <p:sldId id="736" r:id="rId25"/>
    <p:sldId id="738" r:id="rId26"/>
    <p:sldId id="739" r:id="rId27"/>
    <p:sldId id="740" r:id="rId28"/>
    <p:sldId id="741" r:id="rId29"/>
    <p:sldId id="749" r:id="rId30"/>
    <p:sldId id="746" r:id="rId31"/>
  </p:sldIdLst>
  <p:sldSz cx="12192000" cy="6858000"/>
  <p:notesSz cx="6797675" cy="9926638"/>
  <p:embeddedFontLst>
    <p:embeddedFont>
      <p:font typeface="Calibri Light" charset="0"/>
      <p:regular r:id="rId34"/>
      <p:italic r:id="rId35"/>
    </p:embeddedFont>
    <p:embeddedFont>
      <p:font typeface="MS PGothic" pitchFamily="34" charset="-128"/>
      <p:regular r:id="rId36"/>
    </p:embeddedFont>
    <p:embeddedFont>
      <p:font typeface="Roboto Condensed" charset="0"/>
      <p:regular r:id="rId37"/>
      <p:bold r:id="rId38"/>
      <p:italic r:id="rId39"/>
      <p:boldItalic r:id="rId40"/>
    </p:embeddedFont>
    <p:embeddedFont>
      <p:font typeface="Calibri" pitchFamily="34" charset="0"/>
      <p:regular r:id="rId41"/>
      <p:bold r:id="rId42"/>
      <p:italic r:id="rId43"/>
      <p:boldItalic r:id="rId4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8777160-99DF-41E3-935F-EC13A42E3334}">
          <p14:sldIdLst>
            <p14:sldId id="656"/>
          </p14:sldIdLst>
        </p14:section>
        <p14:section name="Раздел без заголовка" id="{739AC0D6-72D5-4592-AD6C-67C471699CBD}">
          <p14:sldIdLst>
            <p14:sldId id="745"/>
            <p14:sldId id="732"/>
            <p14:sldId id="721"/>
            <p14:sldId id="722"/>
            <p14:sldId id="731"/>
            <p14:sldId id="724"/>
            <p14:sldId id="703"/>
            <p14:sldId id="699"/>
            <p14:sldId id="737"/>
            <p14:sldId id="748"/>
            <p14:sldId id="729"/>
            <p14:sldId id="747"/>
            <p14:sldId id="730"/>
            <p14:sldId id="733"/>
            <p14:sldId id="734"/>
            <p14:sldId id="735"/>
            <p14:sldId id="736"/>
            <p14:sldId id="738"/>
            <p14:sldId id="739"/>
            <p14:sldId id="740"/>
            <p14:sldId id="741"/>
            <p14:sldId id="749"/>
            <p14:sldId id="74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886" userDrawn="1">
          <p15:clr>
            <a:srgbClr val="A4A3A4"/>
          </p15:clr>
        </p15:guide>
        <p15:guide id="2" pos="665" userDrawn="1">
          <p15:clr>
            <a:srgbClr val="A4A3A4"/>
          </p15:clr>
        </p15:guide>
        <p15:guide id="3" pos="7015" userDrawn="1">
          <p15:clr>
            <a:srgbClr val="A4A3A4"/>
          </p15:clr>
        </p15:guide>
        <p15:guide id="4" pos="415" userDrawn="1">
          <p15:clr>
            <a:srgbClr val="A4A3A4"/>
          </p15:clr>
        </p15:guide>
        <p15:guide id="5" orient="horz" pos="3045" userDrawn="1">
          <p15:clr>
            <a:srgbClr val="A4A3A4"/>
          </p15:clr>
        </p15:guide>
        <p15:guide id="6" orient="horz" pos="206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лександр" initials="А.А." lastIdx="1" clrIdx="0"/>
  <p:cmAuthor id="1" name="Макаренко Ольга Александровна" initials="МОА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 frameSlides="1"/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B0F0"/>
    <a:srgbClr val="8DDCF8"/>
    <a:srgbClr val="005386"/>
    <a:srgbClr val="002942"/>
    <a:srgbClr val="0066FF"/>
    <a:srgbClr val="005788"/>
    <a:srgbClr val="1015EE"/>
    <a:srgbClr val="F3F6FB"/>
    <a:srgbClr val="FFFFFF"/>
    <a:srgbClr val="2A4C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26" autoAdjust="0"/>
    <p:restoredTop sz="93662" autoAdjust="0"/>
  </p:normalViewPr>
  <p:slideViewPr>
    <p:cSldViewPr snapToGrid="0">
      <p:cViewPr varScale="1">
        <p:scale>
          <a:sx n="86" d="100"/>
          <a:sy n="86" d="100"/>
        </p:scale>
        <p:origin x="-462" y="-84"/>
      </p:cViewPr>
      <p:guideLst>
        <p:guide orient="horz" pos="2886"/>
        <p:guide orient="horz" pos="3045"/>
        <p:guide orient="horz" pos="2069"/>
        <p:guide pos="665"/>
        <p:guide pos="7015"/>
        <p:guide pos="4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" y="2"/>
            <a:ext cx="2945293" cy="4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65" tIns="45082" rIns="90165" bIns="45082" numCol="1" anchor="t" anchorCtr="0" compatLnSpc="1">
            <a:prstTxWarp prst="textNoShape">
              <a:avLst/>
            </a:prstTxWarp>
          </a:bodyPr>
          <a:lstStyle>
            <a:lvl1pPr defTabSz="902089" eaLnBrk="0" hangingPunct="0">
              <a:defRPr sz="12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820" y="2"/>
            <a:ext cx="2945293" cy="4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65" tIns="45082" rIns="90165" bIns="45082" numCol="1" anchor="t" anchorCtr="0" compatLnSpc="1">
            <a:prstTxWarp prst="textNoShape">
              <a:avLst/>
            </a:prstTxWarp>
          </a:bodyPr>
          <a:lstStyle>
            <a:lvl1pPr algn="r" defTabSz="902089" eaLnBrk="0" hangingPunct="0">
              <a:defRPr sz="12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6" y="9428108"/>
            <a:ext cx="2945293" cy="4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65" tIns="45082" rIns="90165" bIns="45082" numCol="1" anchor="b" anchorCtr="0" compatLnSpc="1">
            <a:prstTxWarp prst="textNoShape">
              <a:avLst/>
            </a:prstTxWarp>
          </a:bodyPr>
          <a:lstStyle>
            <a:lvl1pPr defTabSz="902089" eaLnBrk="0" hangingPunct="0">
              <a:defRPr sz="12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820" y="9428108"/>
            <a:ext cx="2945293" cy="4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65" tIns="45082" rIns="90165" bIns="45082" numCol="1" anchor="b" anchorCtr="0" compatLnSpc="1">
            <a:prstTxWarp prst="textNoShape">
              <a:avLst/>
            </a:prstTxWarp>
          </a:bodyPr>
          <a:lstStyle>
            <a:lvl1pPr algn="r" defTabSz="902089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7BA5E60C-211A-4447-8482-03D0CAF260B4}" type="slidenum">
              <a:rPr lang="ru-RU" altLang="ru-RU">
                <a:latin typeface="Arial" panose="020B0604020202020204" pitchFamily="34" charset="0"/>
              </a:rPr>
              <a:pPr/>
              <a:t>‹#›</a:t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0590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" y="2"/>
            <a:ext cx="2945293" cy="4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65" tIns="45082" rIns="90165" bIns="45082" numCol="1" anchor="t" anchorCtr="0" compatLnSpc="1">
            <a:prstTxWarp prst="textNoShape">
              <a:avLst/>
            </a:prstTxWarp>
          </a:bodyPr>
          <a:lstStyle>
            <a:lvl1pPr defTabSz="902089" eaLnBrk="0" hangingPunct="0">
              <a:defRPr sz="1200">
                <a:latin typeface="Arial" panose="020B060402020202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820" y="2"/>
            <a:ext cx="2945293" cy="4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65" tIns="45082" rIns="90165" bIns="45082" numCol="1" anchor="t" anchorCtr="0" compatLnSpc="1">
            <a:prstTxWarp prst="textNoShape">
              <a:avLst/>
            </a:prstTxWarp>
          </a:bodyPr>
          <a:lstStyle>
            <a:lvl1pPr algn="r" defTabSz="902089" eaLnBrk="0" hangingPunct="0">
              <a:defRPr sz="1200">
                <a:latin typeface="Arial" panose="020B060402020202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013" y="746125"/>
            <a:ext cx="6610350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929" y="4714840"/>
            <a:ext cx="5437827" cy="446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65" tIns="45082" rIns="90165" bIns="450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  <a:p>
            <a:pPr lvl="3"/>
            <a:r>
              <a:rPr lang="ru-RU" noProof="0" dirty="0"/>
              <a:t>Четвертый уровень</a:t>
            </a:r>
          </a:p>
          <a:p>
            <a:pPr lvl="4"/>
            <a:r>
              <a:rPr lang="ru-RU" noProof="0" dirty="0"/>
              <a:t>Пятый уровень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6" y="9428108"/>
            <a:ext cx="2945293" cy="4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65" tIns="45082" rIns="90165" bIns="45082" numCol="1" anchor="b" anchorCtr="0" compatLnSpc="1">
            <a:prstTxWarp prst="textNoShape">
              <a:avLst/>
            </a:prstTxWarp>
          </a:bodyPr>
          <a:lstStyle>
            <a:lvl1pPr defTabSz="902089" eaLnBrk="0" hangingPunct="0">
              <a:defRPr sz="1200">
                <a:latin typeface="Arial" panose="020B060402020202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820" y="9428108"/>
            <a:ext cx="2945293" cy="4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65" tIns="45082" rIns="90165" bIns="45082" numCol="1" anchor="b" anchorCtr="0" compatLnSpc="1">
            <a:prstTxWarp prst="textNoShape">
              <a:avLst/>
            </a:prstTxWarp>
          </a:bodyPr>
          <a:lstStyle>
            <a:lvl1pPr algn="r" defTabSz="902089" eaLnBrk="0" hangingPunct="0">
              <a:defRPr sz="1200">
                <a:latin typeface="Arial" panose="020B0604020202020204" pitchFamily="34" charset="0"/>
              </a:defRPr>
            </a:lvl1pPr>
          </a:lstStyle>
          <a:p>
            <a:fld id="{51BC3398-6EE3-433D-B072-A72B7CFE9B56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466663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C3398-6EE3-433D-B072-A72B7CFE9B56}" type="slidenum">
              <a:rPr lang="ru-RU" altLang="ru-RU" smtClean="0"/>
              <a:pPr/>
              <a:t>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36294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C3398-6EE3-433D-B072-A72B7CFE9B56}" type="slidenum">
              <a:rPr lang="ru-RU" altLang="ru-RU" smtClean="0"/>
              <a:pPr/>
              <a:t>12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20708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D603B-47F8-48DC-90A2-14CCC39DE882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783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C3398-6EE3-433D-B072-A72B7CFE9B56}" type="slidenum">
              <a:rPr lang="ru-RU" altLang="ru-RU" smtClean="0"/>
              <a:pPr/>
              <a:t>14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12427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013" y="749300"/>
            <a:ext cx="66532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52551" indent="-289442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57771" indent="-231554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20880" indent="-231554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83986" indent="-231554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47095" indent="-231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10204" indent="-231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73311" indent="-231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36419" indent="-231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83474E4D-96CE-407B-BBEE-1E115218C20E}" type="slidenum">
              <a:rPr lang="en-US" altLang="ru-RU">
                <a:latin typeface="Calibri" pitchFamily="34" charset="0"/>
              </a:rPr>
              <a:pPr/>
              <a:t>19</a:t>
            </a:fld>
            <a:endParaRPr lang="en-US" altLang="ru-RU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621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Второй составляющей комплекса</a:t>
            </a:r>
            <a:r>
              <a:rPr lang="ru-RU" baseline="0" dirty="0"/>
              <a:t> проблем ТБО является организация объективного контроля их транспортировки и накопления. Для решения этой проблемы имеется разработка автоматизированной информационной системы объективного контроля обращения ТБО ОАО «Авангард».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4BE65-E1EB-42A5-9935-12FEFA54812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87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902375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D603B-47F8-48DC-90A2-14CCC39DE88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867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D603B-47F8-48DC-90A2-14CCC39DE88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326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D603B-47F8-48DC-90A2-14CCC39DE88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758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D603B-47F8-48DC-90A2-14CCC39DE88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618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C3398-6EE3-433D-B072-A72B7CFE9B56}" type="slidenum">
              <a:rPr lang="ru-RU" altLang="ru-RU" smtClean="0"/>
              <a:pPr/>
              <a:t>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0615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D603B-47F8-48DC-90A2-14CCC39DE882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369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/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E8E97A4-DF8D-4CF0-B62E-399C8151E2AE}" type="slidenum">
              <a:rPr lang="en-US" altLang="ru-RU" smtClean="0"/>
              <a:pPr/>
              <a:t>11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37288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0" y="6649848"/>
            <a:ext cx="7798558" cy="143254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94126" y="6538912"/>
            <a:ext cx="2743200" cy="365125"/>
          </a:xfrm>
        </p:spPr>
        <p:txBody>
          <a:bodyPr/>
          <a:lstStyle/>
          <a:p>
            <a:fld id="{DB26F96C-D1B2-44C3-8225-53834308FA48}" type="slidenum">
              <a:rPr lang="ru-RU" altLang="ru-RU" smtClean="0"/>
              <a:pPr/>
              <a:t>‹#›</a:t>
            </a:fld>
            <a:endParaRPr lang="ru-RU" alt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910" y="95534"/>
            <a:ext cx="2102416" cy="70683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 flipH="1">
            <a:off x="0" y="597647"/>
            <a:ext cx="9982200" cy="2854"/>
          </a:xfrm>
          <a:prstGeom prst="line">
            <a:avLst/>
          </a:prstGeom>
          <a:ln w="28575">
            <a:solidFill>
              <a:srgbClr val="284B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05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063-6987-457E-9D45-B66075FD5C3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836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CDA4-A33D-4A53-B6B4-B1A367C7125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808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ED71B-6E48-47CC-9A74-7E2866E3DAE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712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2E701D-25FF-45B7-A17F-20071ABA870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761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22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44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22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49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17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23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D6648-E0EF-4B40-B9C8-AFBDADDDA807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7570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46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5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61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87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84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2E701D-25FF-45B7-A17F-20071ABA870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110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0" y="6649848"/>
            <a:ext cx="7798558" cy="143254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94126" y="6538912"/>
            <a:ext cx="2743200" cy="365125"/>
          </a:xfrm>
        </p:spPr>
        <p:txBody>
          <a:bodyPr/>
          <a:lstStyle/>
          <a:p>
            <a:fld id="{DB26F96C-D1B2-44C3-8225-53834308FA48}" type="slidenum">
              <a:rPr lang="ru-RU" altLang="ru-RU" smtClean="0"/>
              <a:pPr/>
              <a:t>‹#›</a:t>
            </a:fld>
            <a:endParaRPr lang="ru-RU" alt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910" y="95534"/>
            <a:ext cx="2102416" cy="70683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 flipH="1">
            <a:off x="0" y="597647"/>
            <a:ext cx="9982200" cy="2854"/>
          </a:xfrm>
          <a:prstGeom prst="line">
            <a:avLst/>
          </a:prstGeom>
          <a:ln w="28575">
            <a:solidFill>
              <a:srgbClr val="284B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36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D6648-E0EF-4B40-B9C8-AFBDADDDA807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9872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5BE6-686A-4489-B317-C366C60DB15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226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C840-F52A-4520-B496-F7227188141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752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5BE6-686A-4489-B317-C366C60DB15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637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5CBE-FF19-4BAE-8B65-ECACAD73284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431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C77E-10B2-4F64-8FF9-2A1B65DD205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852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B3DE-5636-4E84-9B33-A62A211CFBD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459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B02D8-A8A8-480E-9496-5B80E7E5CEF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892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7875-93F8-4C4E-9465-299F2578092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158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063-6987-457E-9D45-B66075FD5C3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327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CDA4-A33D-4A53-B6B4-B1A367C7125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018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ED71B-6E48-47CC-9A74-7E2866E3DAE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60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90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10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C840-F52A-4520-B496-F7227188141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810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77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13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31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92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43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74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23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03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0" y="6649848"/>
            <a:ext cx="7798558" cy="143254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94126" y="6538912"/>
            <a:ext cx="2743200" cy="365125"/>
          </a:xfrm>
        </p:spPr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 flipH="1">
            <a:off x="0" y="597647"/>
            <a:ext cx="9982200" cy="2854"/>
          </a:xfrm>
          <a:prstGeom prst="line">
            <a:avLst/>
          </a:prstGeom>
          <a:ln w="28575">
            <a:solidFill>
              <a:srgbClr val="284B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B8221BB-6C6A-4528-AD89-EE9B0EA4CE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22" y="84908"/>
            <a:ext cx="2153478" cy="53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3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5CBE-FF19-4BAE-8B65-ECACAD73284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869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4178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21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17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63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91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9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30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59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87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25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BC77E-10B2-4F64-8FF9-2A1B65DD205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020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3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792DC1CB-6986-4BE7-AE2C-B9D2FB9DA8D6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597647"/>
            <a:ext cx="9982200" cy="2854"/>
          </a:xfrm>
          <a:prstGeom prst="line">
            <a:avLst/>
          </a:prstGeom>
          <a:ln w="28575">
            <a:solidFill>
              <a:srgbClr val="284B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1C99076-25E0-466D-BAE1-CE39BBAA24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22" y="84908"/>
            <a:ext cx="2153478" cy="537211"/>
          </a:xfrm>
          <a:prstGeom prst="rect">
            <a:avLst/>
          </a:prstGeom>
        </p:spPr>
      </p:pic>
      <p:sp>
        <p:nvSpPr>
          <p:cNvPr id="9" name="Номер слайда 14">
            <a:extLst>
              <a:ext uri="{FF2B5EF4-FFF2-40B4-BE49-F238E27FC236}">
                <a16:creationId xmlns:a16="http://schemas.microsoft.com/office/drawing/2014/main" xmlns="" id="{44988292-3BF4-4D99-8179-76B8EBE0C762}"/>
              </a:ext>
            </a:extLst>
          </p:cNvPr>
          <p:cNvSpPr txBox="1">
            <a:spLocks/>
          </p:cNvSpPr>
          <p:nvPr userDrawn="1"/>
        </p:nvSpPr>
        <p:spPr>
          <a:xfrm>
            <a:off x="9253177" y="6492875"/>
            <a:ext cx="2743200" cy="3651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2E701D-25FF-45B7-A17F-20071ABA8706}" type="slidenum">
              <a:rPr lang="ru-RU" altLang="ru-RU" smtClean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pPr/>
              <a:t>‹#›</a:t>
            </a:fld>
            <a:endParaRPr lang="ru-RU" altLang="ru-RU" dirty="0">
              <a:solidFill>
                <a:srgbClr val="00B0F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CEF46B37-C763-4730-9D2A-55B020E5AC00}"/>
              </a:ext>
            </a:extLst>
          </p:cNvPr>
          <p:cNvGrpSpPr/>
          <p:nvPr userDrawn="1"/>
        </p:nvGrpSpPr>
        <p:grpSpPr>
          <a:xfrm>
            <a:off x="0" y="6581001"/>
            <a:ext cx="5300890" cy="276999"/>
            <a:chOff x="0" y="6581001"/>
            <a:chExt cx="5300890" cy="276999"/>
          </a:xfrm>
        </p:grpSpPr>
        <p:sp>
          <p:nvSpPr>
            <p:cNvPr id="11" name="Прямоугольник 2">
              <a:extLst>
                <a:ext uri="{FF2B5EF4-FFF2-40B4-BE49-F238E27FC236}">
                  <a16:creationId xmlns:a16="http://schemas.microsoft.com/office/drawing/2014/main" xmlns="" id="{1FD4B618-484B-4876-BE01-E3B6B4449F9F}"/>
                </a:ext>
              </a:extLst>
            </p:cNvPr>
            <p:cNvSpPr/>
            <p:nvPr userDrawn="1"/>
          </p:nvSpPr>
          <p:spPr>
            <a:xfrm>
              <a:off x="0" y="6581001"/>
              <a:ext cx="5159896" cy="276999"/>
            </a:xfrm>
            <a:custGeom>
              <a:avLst/>
              <a:gdLst>
                <a:gd name="connsiteX0" fmla="*/ 0 w 3403600"/>
                <a:gd name="connsiteY0" fmla="*/ 0 h 276999"/>
                <a:gd name="connsiteX1" fmla="*/ 3403600 w 3403600"/>
                <a:gd name="connsiteY1" fmla="*/ 0 h 276999"/>
                <a:gd name="connsiteX2" fmla="*/ 3403600 w 3403600"/>
                <a:gd name="connsiteY2" fmla="*/ 276999 h 276999"/>
                <a:gd name="connsiteX3" fmla="*/ 0 w 3403600"/>
                <a:gd name="connsiteY3" fmla="*/ 276999 h 276999"/>
                <a:gd name="connsiteX4" fmla="*/ 0 w 3403600"/>
                <a:gd name="connsiteY4" fmla="*/ 0 h 276999"/>
                <a:gd name="connsiteX0" fmla="*/ 0 w 3403600"/>
                <a:gd name="connsiteY0" fmla="*/ 0 h 276999"/>
                <a:gd name="connsiteX1" fmla="*/ 3139938 w 3403600"/>
                <a:gd name="connsiteY1" fmla="*/ 5610 h 276999"/>
                <a:gd name="connsiteX2" fmla="*/ 3403600 w 3403600"/>
                <a:gd name="connsiteY2" fmla="*/ 276999 h 276999"/>
                <a:gd name="connsiteX3" fmla="*/ 0 w 3403600"/>
                <a:gd name="connsiteY3" fmla="*/ 276999 h 276999"/>
                <a:gd name="connsiteX4" fmla="*/ 0 w 3403600"/>
                <a:gd name="connsiteY4" fmla="*/ 0 h 27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3600" h="276999">
                  <a:moveTo>
                    <a:pt x="0" y="0"/>
                  </a:moveTo>
                  <a:lnTo>
                    <a:pt x="3139938" y="5610"/>
                  </a:lnTo>
                  <a:lnTo>
                    <a:pt x="3403600" y="276999"/>
                  </a:lnTo>
                  <a:lnTo>
                    <a:pt x="0" y="276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2000" dirty="0">
                <a:solidFill>
                  <a:srgbClr val="0053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2A28E9C-991D-4CBB-BA6C-5B4B0B028859}"/>
                </a:ext>
              </a:extLst>
            </p:cNvPr>
            <p:cNvSpPr txBox="1"/>
            <p:nvPr userDrawn="1"/>
          </p:nvSpPr>
          <p:spPr>
            <a:xfrm>
              <a:off x="0" y="6581001"/>
              <a:ext cx="5300890" cy="27699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sz="1200" dirty="0"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www.avangard.org  |  +7 (812) 740-08-63  |  sales@avangard.org</a:t>
              </a:r>
              <a:endParaRPr lang="ru-RU" sz="12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1534389"/>
      </p:ext>
    </p:extLst>
  </p:cSld>
  <p:clrMapOvr>
    <a:masterClrMapping/>
  </p:clrMapOvr>
  <p:transition spd="med" advClick="0" advTm="3000"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0" y="6500284"/>
            <a:ext cx="2844800" cy="268816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7B16C204-3644-491D-9F31-EFE9FDE9C2AB}" type="datetime4">
              <a:rPr lang="ru-RU" altLang="ru-RU"/>
              <a:pPr>
                <a:defRPr/>
              </a:pPr>
              <a:t>14 февраля 2019 г.</a:t>
            </a:fld>
            <a:endParaRPr lang="en-US" altLang="ru-RU"/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9328151" y="6500284"/>
            <a:ext cx="2844800" cy="270933"/>
          </a:xfrm>
          <a:prstGeom prst="rect">
            <a:avLst/>
          </a:prstGeom>
        </p:spPr>
        <p:txBody>
          <a:bodyPr vert="horz" wrap="square" lIns="121914" tIns="60957" rIns="121914" bIns="60957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55E034CC-B63C-4A88-B31A-A94DCE9687D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37213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9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9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2E701D-25FF-45B7-A17F-20071ABA8706}" type="slidenum">
              <a:rPr lang="ru-RU" altLang="ru-RU" sz="19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z="1900" kern="120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730927"/>
      </p:ext>
    </p:extLst>
  </p:cSld>
  <p:clrMapOvr>
    <a:masterClrMapping/>
  </p:clrMapOvr>
  <p:transition spd="med" advClick="0" advTm="3000">
    <p:fade thruBlk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, подзаголовок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2E53494C-25CD-41A1-94BC-1BF9981E4DFB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597647"/>
            <a:ext cx="9982200" cy="2854"/>
          </a:xfrm>
          <a:prstGeom prst="line">
            <a:avLst/>
          </a:prstGeom>
          <a:ln w="28575">
            <a:solidFill>
              <a:srgbClr val="1C5F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14">
            <a:extLst>
              <a:ext uri="{FF2B5EF4-FFF2-40B4-BE49-F238E27FC236}">
                <a16:creationId xmlns:a16="http://schemas.microsoft.com/office/drawing/2014/main" xmlns="" id="{17D5D2D7-7B4B-4ABB-BCF1-C70256C02E49}"/>
              </a:ext>
            </a:extLst>
          </p:cNvPr>
          <p:cNvSpPr txBox="1">
            <a:spLocks/>
          </p:cNvSpPr>
          <p:nvPr userDrawn="1"/>
        </p:nvSpPr>
        <p:spPr>
          <a:xfrm>
            <a:off x="9253177" y="6492875"/>
            <a:ext cx="2743200" cy="3651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2E701D-25FF-45B7-A17F-20071ABA8706}" type="slidenum">
              <a:rPr lang="ru-RU" altLang="ru-RU" smtClean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pPr/>
              <a:t>‹#›</a:t>
            </a:fld>
            <a:endParaRPr lang="ru-RU" altLang="ru-RU" dirty="0">
              <a:solidFill>
                <a:srgbClr val="00B0F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C3BA07CD-9CA8-43CA-BCA1-A8E8617DF495}"/>
              </a:ext>
            </a:extLst>
          </p:cNvPr>
          <p:cNvGrpSpPr/>
          <p:nvPr userDrawn="1"/>
        </p:nvGrpSpPr>
        <p:grpSpPr>
          <a:xfrm>
            <a:off x="0" y="6580999"/>
            <a:ext cx="5303991" cy="276999"/>
            <a:chOff x="0" y="6580999"/>
            <a:chExt cx="5303991" cy="276999"/>
          </a:xfrm>
        </p:grpSpPr>
        <p:sp>
          <p:nvSpPr>
            <p:cNvPr id="12" name="Прямоугольник 2">
              <a:extLst>
                <a:ext uri="{FF2B5EF4-FFF2-40B4-BE49-F238E27FC236}">
                  <a16:creationId xmlns:a16="http://schemas.microsoft.com/office/drawing/2014/main" xmlns="" id="{27647221-E8DB-44C9-A3C5-EF6EC03C1977}"/>
                </a:ext>
              </a:extLst>
            </p:cNvPr>
            <p:cNvSpPr/>
            <p:nvPr userDrawn="1"/>
          </p:nvSpPr>
          <p:spPr>
            <a:xfrm>
              <a:off x="0" y="6580999"/>
              <a:ext cx="5159896" cy="276999"/>
            </a:xfrm>
            <a:custGeom>
              <a:avLst/>
              <a:gdLst>
                <a:gd name="connsiteX0" fmla="*/ 0 w 3403600"/>
                <a:gd name="connsiteY0" fmla="*/ 0 h 276999"/>
                <a:gd name="connsiteX1" fmla="*/ 3403600 w 3403600"/>
                <a:gd name="connsiteY1" fmla="*/ 0 h 276999"/>
                <a:gd name="connsiteX2" fmla="*/ 3403600 w 3403600"/>
                <a:gd name="connsiteY2" fmla="*/ 276999 h 276999"/>
                <a:gd name="connsiteX3" fmla="*/ 0 w 3403600"/>
                <a:gd name="connsiteY3" fmla="*/ 276999 h 276999"/>
                <a:gd name="connsiteX4" fmla="*/ 0 w 3403600"/>
                <a:gd name="connsiteY4" fmla="*/ 0 h 276999"/>
                <a:gd name="connsiteX0" fmla="*/ 0 w 3403600"/>
                <a:gd name="connsiteY0" fmla="*/ 0 h 276999"/>
                <a:gd name="connsiteX1" fmla="*/ 3139938 w 3403600"/>
                <a:gd name="connsiteY1" fmla="*/ 5610 h 276999"/>
                <a:gd name="connsiteX2" fmla="*/ 3403600 w 3403600"/>
                <a:gd name="connsiteY2" fmla="*/ 276999 h 276999"/>
                <a:gd name="connsiteX3" fmla="*/ 0 w 3403600"/>
                <a:gd name="connsiteY3" fmla="*/ 276999 h 276999"/>
                <a:gd name="connsiteX4" fmla="*/ 0 w 3403600"/>
                <a:gd name="connsiteY4" fmla="*/ 0 h 27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3600" h="276999">
                  <a:moveTo>
                    <a:pt x="0" y="0"/>
                  </a:moveTo>
                  <a:lnTo>
                    <a:pt x="3139938" y="5610"/>
                  </a:lnTo>
                  <a:lnTo>
                    <a:pt x="3403600" y="276999"/>
                  </a:lnTo>
                  <a:lnTo>
                    <a:pt x="0" y="276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9A7D3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2000" dirty="0">
                <a:solidFill>
                  <a:srgbClr val="0053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695D675-A854-48DD-BF08-86B0FA486A9D}"/>
                </a:ext>
              </a:extLst>
            </p:cNvPr>
            <p:cNvSpPr txBox="1"/>
            <p:nvPr userDrawn="1"/>
          </p:nvSpPr>
          <p:spPr>
            <a:xfrm>
              <a:off x="3101" y="6580999"/>
              <a:ext cx="5300890" cy="27699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sz="1200" dirty="0"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www.evs.ru| +7 (812) 606-66-55 |   infos@evs.ru</a:t>
              </a:r>
              <a:endParaRPr lang="ru-RU" sz="12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</p:grpSp>
      <p:pic>
        <p:nvPicPr>
          <p:cNvPr id="1026" name="Picture 2" descr="http://www.evs.ru/images/im_1x1.jpg">
            <a:extLst>
              <a:ext uri="{FF2B5EF4-FFF2-40B4-BE49-F238E27FC236}">
                <a16:creationId xmlns:a16="http://schemas.microsoft.com/office/drawing/2014/main" xmlns="" id="{2F135843-4F91-44D8-AAB2-8DF943CCB2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188640"/>
            <a:ext cx="1621810" cy="61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7308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792DC1CB-6986-4BE7-AE2C-B9D2FB9DA8D6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597647"/>
            <a:ext cx="9982200" cy="2854"/>
          </a:xfrm>
          <a:prstGeom prst="line">
            <a:avLst/>
          </a:prstGeom>
          <a:ln w="28575">
            <a:solidFill>
              <a:srgbClr val="284B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1C99076-25E0-466D-BAE1-CE39BBAA24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22" y="84908"/>
            <a:ext cx="2153478" cy="537211"/>
          </a:xfrm>
          <a:prstGeom prst="rect">
            <a:avLst/>
          </a:prstGeom>
        </p:spPr>
      </p:pic>
      <p:sp>
        <p:nvSpPr>
          <p:cNvPr id="9" name="Номер слайда 14">
            <a:extLst>
              <a:ext uri="{FF2B5EF4-FFF2-40B4-BE49-F238E27FC236}">
                <a16:creationId xmlns:a16="http://schemas.microsoft.com/office/drawing/2014/main" xmlns="" id="{44988292-3BF4-4D99-8179-76B8EBE0C762}"/>
              </a:ext>
            </a:extLst>
          </p:cNvPr>
          <p:cNvSpPr txBox="1">
            <a:spLocks/>
          </p:cNvSpPr>
          <p:nvPr userDrawn="1"/>
        </p:nvSpPr>
        <p:spPr>
          <a:xfrm>
            <a:off x="9253177" y="6492875"/>
            <a:ext cx="2743200" cy="3651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2E701D-25FF-45B7-A17F-20071ABA8706}" type="slidenum">
              <a:rPr lang="ru-RU" altLang="ru-RU" smtClean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pPr/>
              <a:t>‹#›</a:t>
            </a:fld>
            <a:endParaRPr lang="ru-RU" altLang="ru-RU" dirty="0">
              <a:solidFill>
                <a:srgbClr val="00B0F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CEF46B37-C763-4730-9D2A-55B020E5AC00}"/>
              </a:ext>
            </a:extLst>
          </p:cNvPr>
          <p:cNvGrpSpPr/>
          <p:nvPr userDrawn="1"/>
        </p:nvGrpSpPr>
        <p:grpSpPr>
          <a:xfrm>
            <a:off x="0" y="6581001"/>
            <a:ext cx="5300890" cy="276999"/>
            <a:chOff x="0" y="6581001"/>
            <a:chExt cx="5300890" cy="276999"/>
          </a:xfrm>
        </p:grpSpPr>
        <p:sp>
          <p:nvSpPr>
            <p:cNvPr id="11" name="Прямоугольник 2">
              <a:extLst>
                <a:ext uri="{FF2B5EF4-FFF2-40B4-BE49-F238E27FC236}">
                  <a16:creationId xmlns:a16="http://schemas.microsoft.com/office/drawing/2014/main" xmlns="" id="{1FD4B618-484B-4876-BE01-E3B6B4449F9F}"/>
                </a:ext>
              </a:extLst>
            </p:cNvPr>
            <p:cNvSpPr/>
            <p:nvPr userDrawn="1"/>
          </p:nvSpPr>
          <p:spPr>
            <a:xfrm>
              <a:off x="0" y="6581001"/>
              <a:ext cx="5159896" cy="276999"/>
            </a:xfrm>
            <a:custGeom>
              <a:avLst/>
              <a:gdLst>
                <a:gd name="connsiteX0" fmla="*/ 0 w 3403600"/>
                <a:gd name="connsiteY0" fmla="*/ 0 h 276999"/>
                <a:gd name="connsiteX1" fmla="*/ 3403600 w 3403600"/>
                <a:gd name="connsiteY1" fmla="*/ 0 h 276999"/>
                <a:gd name="connsiteX2" fmla="*/ 3403600 w 3403600"/>
                <a:gd name="connsiteY2" fmla="*/ 276999 h 276999"/>
                <a:gd name="connsiteX3" fmla="*/ 0 w 3403600"/>
                <a:gd name="connsiteY3" fmla="*/ 276999 h 276999"/>
                <a:gd name="connsiteX4" fmla="*/ 0 w 3403600"/>
                <a:gd name="connsiteY4" fmla="*/ 0 h 276999"/>
                <a:gd name="connsiteX0" fmla="*/ 0 w 3403600"/>
                <a:gd name="connsiteY0" fmla="*/ 0 h 276999"/>
                <a:gd name="connsiteX1" fmla="*/ 3139938 w 3403600"/>
                <a:gd name="connsiteY1" fmla="*/ 5610 h 276999"/>
                <a:gd name="connsiteX2" fmla="*/ 3403600 w 3403600"/>
                <a:gd name="connsiteY2" fmla="*/ 276999 h 276999"/>
                <a:gd name="connsiteX3" fmla="*/ 0 w 3403600"/>
                <a:gd name="connsiteY3" fmla="*/ 276999 h 276999"/>
                <a:gd name="connsiteX4" fmla="*/ 0 w 3403600"/>
                <a:gd name="connsiteY4" fmla="*/ 0 h 27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3600" h="276999">
                  <a:moveTo>
                    <a:pt x="0" y="0"/>
                  </a:moveTo>
                  <a:lnTo>
                    <a:pt x="3139938" y="5610"/>
                  </a:lnTo>
                  <a:lnTo>
                    <a:pt x="3403600" y="276999"/>
                  </a:lnTo>
                  <a:lnTo>
                    <a:pt x="0" y="276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2000" dirty="0">
                <a:solidFill>
                  <a:srgbClr val="0053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2A28E9C-991D-4CBB-BA6C-5B4B0B028859}"/>
                </a:ext>
              </a:extLst>
            </p:cNvPr>
            <p:cNvSpPr txBox="1"/>
            <p:nvPr userDrawn="1"/>
          </p:nvSpPr>
          <p:spPr>
            <a:xfrm>
              <a:off x="0" y="6581001"/>
              <a:ext cx="5300890" cy="27699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sz="1200" dirty="0"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www.avangard.org   | +7 (812) 540-15-50 |   avangard@avangard.org</a:t>
              </a:r>
              <a:endParaRPr lang="ru-RU" sz="12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0901873"/>
      </p:ext>
    </p:extLst>
  </p:cSld>
  <p:clrMapOvr>
    <a:masterClrMapping/>
  </p:clrMapOvr>
  <p:transition spd="med" advClick="0" advTm="3000">
    <p:fade thruBlk="1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0" y="6649848"/>
            <a:ext cx="7798558" cy="143254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94126" y="6538912"/>
            <a:ext cx="2743200" cy="365125"/>
          </a:xfrm>
        </p:spPr>
        <p:txBody>
          <a:bodyPr/>
          <a:lstStyle/>
          <a:p>
            <a:fld id="{EFBFB16D-7F25-49DF-A592-B9D8A674F8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910" y="95534"/>
            <a:ext cx="2102416" cy="70683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 flipH="1">
            <a:off x="0" y="597647"/>
            <a:ext cx="9982200" cy="2854"/>
          </a:xfrm>
          <a:prstGeom prst="line">
            <a:avLst/>
          </a:prstGeom>
          <a:ln w="28575">
            <a:solidFill>
              <a:srgbClr val="284B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6616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03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62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B3DE-5636-4E84-9B33-A62A211CFBD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490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71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6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6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33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90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47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95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0" y="6649848"/>
            <a:ext cx="7798558" cy="143254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94126" y="6538912"/>
            <a:ext cx="2743200" cy="365125"/>
          </a:xfrm>
        </p:spPr>
        <p:txBody>
          <a:bodyPr/>
          <a:lstStyle/>
          <a:p>
            <a:fld id="{EFBFB16D-7F25-49DF-A592-B9D8A674F8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910" y="95534"/>
            <a:ext cx="2102416" cy="70683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 flipH="1">
            <a:off x="0" y="597647"/>
            <a:ext cx="9982200" cy="2854"/>
          </a:xfrm>
          <a:prstGeom prst="line">
            <a:avLst/>
          </a:prstGeom>
          <a:ln w="28575">
            <a:solidFill>
              <a:srgbClr val="284B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55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4877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B02D8-A8A8-480E-9496-5B80E7E5CEF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9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46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00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57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15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8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97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4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65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B16D-7F25-49DF-A592-B9D8A674F8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6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7875-93F8-4C4E-9465-299F2578092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582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B02D8-A8A8-480E-9496-5B80E7E5CEF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598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49" r:id="rId1"/>
    <p:sldLayoutId id="2147485850" r:id="rId2"/>
    <p:sldLayoutId id="2147485851" r:id="rId3"/>
    <p:sldLayoutId id="2147485852" r:id="rId4"/>
    <p:sldLayoutId id="2147485853" r:id="rId5"/>
    <p:sldLayoutId id="2147485854" r:id="rId6"/>
    <p:sldLayoutId id="2147485855" r:id="rId7"/>
    <p:sldLayoutId id="2147485856" r:id="rId8"/>
    <p:sldLayoutId id="2147485857" r:id="rId9"/>
    <p:sldLayoutId id="2147485858" r:id="rId10"/>
    <p:sldLayoutId id="2147485859" r:id="rId11"/>
    <p:sldLayoutId id="2147485860" r:id="rId12"/>
    <p:sldLayoutId id="2147485861" r:id="rId13"/>
  </p:sldLayoutIdLst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546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63" r:id="rId1"/>
    <p:sldLayoutId id="2147485864" r:id="rId2"/>
    <p:sldLayoutId id="2147485865" r:id="rId3"/>
    <p:sldLayoutId id="2147485866" r:id="rId4"/>
    <p:sldLayoutId id="2147485867" r:id="rId5"/>
    <p:sldLayoutId id="2147485868" r:id="rId6"/>
    <p:sldLayoutId id="2147485869" r:id="rId7"/>
    <p:sldLayoutId id="2147485870" r:id="rId8"/>
    <p:sldLayoutId id="2147485871" r:id="rId9"/>
    <p:sldLayoutId id="2147485872" r:id="rId10"/>
    <p:sldLayoutId id="2147485873" r:id="rId11"/>
    <p:sldLayoutId id="2147485925" r:id="rId12"/>
  </p:sldLayoutIdLst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B02D8-A8A8-480E-9496-5B80E7E5CEF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796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01" r:id="rId1"/>
    <p:sldLayoutId id="2147485902" r:id="rId2"/>
    <p:sldLayoutId id="2147485903" r:id="rId3"/>
    <p:sldLayoutId id="2147485904" r:id="rId4"/>
    <p:sldLayoutId id="2147485905" r:id="rId5"/>
    <p:sldLayoutId id="2147485906" r:id="rId6"/>
    <p:sldLayoutId id="2147485907" r:id="rId7"/>
    <p:sldLayoutId id="2147485908" r:id="rId8"/>
    <p:sldLayoutId id="2147485909" r:id="rId9"/>
    <p:sldLayoutId id="2147485910" r:id="rId10"/>
    <p:sldLayoutId id="2147485911" r:id="rId11"/>
    <p:sldLayoutId id="2147485912" r:id="rId12"/>
  </p:sldLayoutIdLst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FB16D-7F25-49DF-A592-B9D8A674F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743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14" r:id="rId1"/>
    <p:sldLayoutId id="2147485915" r:id="rId2"/>
    <p:sldLayoutId id="2147485916" r:id="rId3"/>
    <p:sldLayoutId id="2147485917" r:id="rId4"/>
    <p:sldLayoutId id="2147485918" r:id="rId5"/>
    <p:sldLayoutId id="2147485919" r:id="rId6"/>
    <p:sldLayoutId id="2147485920" r:id="rId7"/>
    <p:sldLayoutId id="2147485921" r:id="rId8"/>
    <p:sldLayoutId id="2147485922" r:id="rId9"/>
    <p:sldLayoutId id="2147485923" r:id="rId10"/>
    <p:sldLayoutId id="2147485924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B02D8-A8A8-480E-9496-5B80E7E5CEF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8233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28" r:id="rId1"/>
    <p:sldLayoutId id="2147485929" r:id="rId2"/>
    <p:sldLayoutId id="2147485930" r:id="rId3"/>
    <p:sldLayoutId id="2147485931" r:id="rId4"/>
    <p:sldLayoutId id="2147485932" r:id="rId5"/>
    <p:sldLayoutId id="2147485933" r:id="rId6"/>
    <p:sldLayoutId id="2147485934" r:id="rId7"/>
    <p:sldLayoutId id="2147485935" r:id="rId8"/>
    <p:sldLayoutId id="2147485936" r:id="rId9"/>
    <p:sldLayoutId id="2147485937" r:id="rId10"/>
    <p:sldLayoutId id="2147485938" r:id="rId11"/>
    <p:sldLayoutId id="2147485939" r:id="rId12"/>
    <p:sldLayoutId id="2147485991" r:id="rId13"/>
    <p:sldLayoutId id="2147485992" r:id="rId14"/>
    <p:sldLayoutId id="2147485993" r:id="rId15"/>
    <p:sldLayoutId id="2147485994" r:id="rId16"/>
    <p:sldLayoutId id="2147485995" r:id="rId17"/>
  </p:sldLayoutIdLst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B02D8-A8A8-480E-9496-5B80E7E5CEF2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267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66" r:id="rId1"/>
    <p:sldLayoutId id="2147485967" r:id="rId2"/>
    <p:sldLayoutId id="2147485968" r:id="rId3"/>
    <p:sldLayoutId id="2147485969" r:id="rId4"/>
    <p:sldLayoutId id="2147485970" r:id="rId5"/>
    <p:sldLayoutId id="2147485971" r:id="rId6"/>
    <p:sldLayoutId id="2147485972" r:id="rId7"/>
    <p:sldLayoutId id="2147485973" r:id="rId8"/>
    <p:sldLayoutId id="2147485974" r:id="rId9"/>
    <p:sldLayoutId id="2147485975" r:id="rId10"/>
    <p:sldLayoutId id="2147485976" r:id="rId11"/>
    <p:sldLayoutId id="2147485977" r:id="rId12"/>
  </p:sldLayoutIdLst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B02D8-A8A8-480E-9496-5B80E7E5CEF2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253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79" r:id="rId1"/>
    <p:sldLayoutId id="2147485980" r:id="rId2"/>
    <p:sldLayoutId id="2147485981" r:id="rId3"/>
    <p:sldLayoutId id="2147485982" r:id="rId4"/>
    <p:sldLayoutId id="2147485983" r:id="rId5"/>
    <p:sldLayoutId id="2147485984" r:id="rId6"/>
    <p:sldLayoutId id="2147485985" r:id="rId7"/>
    <p:sldLayoutId id="2147485986" r:id="rId8"/>
    <p:sldLayoutId id="2147485987" r:id="rId9"/>
    <p:sldLayoutId id="2147485988" r:id="rId10"/>
    <p:sldLayoutId id="2147485989" r:id="rId11"/>
    <p:sldLayoutId id="2147485990" r:id="rId12"/>
  </p:sldLayoutIdLst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7" Type="http://schemas.openxmlformats.org/officeDocument/2006/relationships/image" Target="../media/image55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4.png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png"/><Relationship Id="rId18" Type="http://schemas.openxmlformats.org/officeDocument/2006/relationships/image" Target="../media/image82.jpeg"/><Relationship Id="rId3" Type="http://schemas.openxmlformats.org/officeDocument/2006/relationships/image" Target="../media/image67.jpeg"/><Relationship Id="rId21" Type="http://schemas.openxmlformats.org/officeDocument/2006/relationships/image" Target="../media/image85.jpeg"/><Relationship Id="rId7" Type="http://schemas.openxmlformats.org/officeDocument/2006/relationships/image" Target="../media/image71.jpeg"/><Relationship Id="rId12" Type="http://schemas.openxmlformats.org/officeDocument/2006/relationships/image" Target="../media/image76.png"/><Relationship Id="rId17" Type="http://schemas.openxmlformats.org/officeDocument/2006/relationships/image" Target="../media/image81.jpeg"/><Relationship Id="rId2" Type="http://schemas.openxmlformats.org/officeDocument/2006/relationships/image" Target="../media/image66.jpeg"/><Relationship Id="rId16" Type="http://schemas.openxmlformats.org/officeDocument/2006/relationships/image" Target="../media/image80.jpeg"/><Relationship Id="rId20" Type="http://schemas.openxmlformats.org/officeDocument/2006/relationships/image" Target="../media/image84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0.jpeg"/><Relationship Id="rId11" Type="http://schemas.openxmlformats.org/officeDocument/2006/relationships/image" Target="../media/image75.png"/><Relationship Id="rId24" Type="http://schemas.openxmlformats.org/officeDocument/2006/relationships/image" Target="../media/image88.jpeg"/><Relationship Id="rId5" Type="http://schemas.openxmlformats.org/officeDocument/2006/relationships/image" Target="../media/image69.jpeg"/><Relationship Id="rId15" Type="http://schemas.openxmlformats.org/officeDocument/2006/relationships/image" Target="../media/image79.jpeg"/><Relationship Id="rId23" Type="http://schemas.openxmlformats.org/officeDocument/2006/relationships/image" Target="../media/image87.jpeg"/><Relationship Id="rId10" Type="http://schemas.openxmlformats.org/officeDocument/2006/relationships/image" Target="../media/image74.png"/><Relationship Id="rId19" Type="http://schemas.openxmlformats.org/officeDocument/2006/relationships/image" Target="../media/image83.jpeg"/><Relationship Id="rId4" Type="http://schemas.openxmlformats.org/officeDocument/2006/relationships/image" Target="../media/image68.jpe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f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CF7F6115-3D31-4785-8BF3-09036070208F}"/>
              </a:ext>
            </a:extLst>
          </p:cNvPr>
          <p:cNvSpPr/>
          <p:nvPr/>
        </p:nvSpPr>
        <p:spPr>
          <a:xfrm>
            <a:off x="0" y="4744719"/>
            <a:ext cx="12192000" cy="1891059"/>
          </a:xfrm>
          <a:prstGeom prst="rect">
            <a:avLst/>
          </a:prstGeom>
          <a:solidFill>
            <a:srgbClr val="00538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107000"/>
              </a:lnSpc>
              <a:spcBef>
                <a:spcPct val="0"/>
              </a:spcBef>
            </a:pPr>
            <a:r>
              <a:rPr lang="ru-RU" altLang="ru-RU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ПРИМЕНЕНИЕ </a:t>
            </a:r>
            <a:r>
              <a:rPr lang="ru-RU" altLang="ru-RU" sz="4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ВЫСОКОТЕХНОЛОГИЧНОЙ ПРОДУКЦИИ ПРЕДПРИЯТИЙ РЭК САНКТ-ПЕТЕРБУРГА </a:t>
            </a:r>
            <a:endParaRPr lang="ru-RU" altLang="ru-RU" sz="4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ctr" fontAlgn="base">
              <a:lnSpc>
                <a:spcPct val="107000"/>
              </a:lnSpc>
              <a:spcBef>
                <a:spcPct val="0"/>
              </a:spcBef>
            </a:pPr>
            <a:r>
              <a:rPr lang="ru-RU" altLang="ru-RU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НА ОБЪЕКТАХ ОАО «РЖД»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D63FAF1-5237-4FFA-A072-22DB8F134D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0336" y="98134"/>
            <a:ext cx="3493015" cy="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2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12"/>
          <p:cNvSpPr>
            <a:spLocks noChangeArrowheads="1"/>
          </p:cNvSpPr>
          <p:nvPr/>
        </p:nvSpPr>
        <p:spPr bwMode="auto">
          <a:xfrm>
            <a:off x="524935" y="858839"/>
            <a:ext cx="8326967" cy="371511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89998" tIns="46799" rIns="89998" bIns="46799">
            <a:spAutoFit/>
          </a:bodyPr>
          <a:lstStyle/>
          <a:p>
            <a:pPr marL="177796" indent="-177796"/>
            <a:endParaRPr lang="ru-RU"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28" name="Прямоугольник 15"/>
          <p:cNvSpPr>
            <a:spLocks noChangeArrowheads="1"/>
          </p:cNvSpPr>
          <p:nvPr/>
        </p:nvSpPr>
        <p:spPr bwMode="auto">
          <a:xfrm>
            <a:off x="596900" y="758826"/>
            <a:ext cx="8144933" cy="371511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89998" tIns="46799" rIns="89998" bIns="46799">
            <a:spAutoFit/>
          </a:bodyPr>
          <a:lstStyle/>
          <a:p>
            <a:pPr marL="177796" indent="-177796"/>
            <a:endParaRPr lang="ru-RU"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29" name="Прямоугольник 16"/>
          <p:cNvSpPr>
            <a:spLocks noChangeArrowheads="1"/>
          </p:cNvSpPr>
          <p:nvPr/>
        </p:nvSpPr>
        <p:spPr bwMode="auto">
          <a:xfrm>
            <a:off x="524935" y="768350"/>
            <a:ext cx="6864351" cy="371511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89998" tIns="46799" rIns="89998" bIns="46799">
            <a:spAutoFit/>
          </a:bodyPr>
          <a:lstStyle/>
          <a:p>
            <a:pPr marL="177796" indent="-177796"/>
            <a:endParaRPr lang="ru-RU"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8B82239-2142-4121-8CA8-D9885BD17EE9}"/>
              </a:ext>
            </a:extLst>
          </p:cNvPr>
          <p:cNvSpPr/>
          <p:nvPr/>
        </p:nvSpPr>
        <p:spPr>
          <a:xfrm>
            <a:off x="3124201" y="3540828"/>
            <a:ext cx="6159500" cy="40010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lIns="91438" tIns="45719" rIns="91438" bIns="45719" rtlCol="0" anchor="ctr">
            <a:spAutoFit/>
          </a:bodyPr>
          <a:lstStyle/>
          <a:p>
            <a:pPr algn="ctr"/>
            <a:endParaRPr lang="ru-RU" sz="2000" dirty="0">
              <a:solidFill>
                <a:srgbClr val="0053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24D70CDB-921D-4DED-9646-97665A6123E2}"/>
              </a:ext>
            </a:extLst>
          </p:cNvPr>
          <p:cNvSpPr/>
          <p:nvPr/>
        </p:nvSpPr>
        <p:spPr>
          <a:xfrm>
            <a:off x="-2200" y="105762"/>
            <a:ext cx="9959667" cy="40011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/>
            <a:r>
              <a:rPr lang="ru-RU" sz="2000" b="1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ИНТЕЛЛЕКТУАЛЬНАЯ СИСТЕМА УПРАВЛЕНИЯ ОСВЕЩЕНИЕМ</a:t>
            </a:r>
            <a:endParaRPr lang="ru-RU" altLang="ru-RU" sz="2000" b="1" dirty="0">
              <a:solidFill>
                <a:srgbClr val="005788"/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00F7E43B-D6DD-4B4D-B26D-427B94998E48}"/>
              </a:ext>
            </a:extLst>
          </p:cNvPr>
          <p:cNvSpPr/>
          <p:nvPr/>
        </p:nvSpPr>
        <p:spPr>
          <a:xfrm>
            <a:off x="6947983" y="740947"/>
            <a:ext cx="4932133" cy="341632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ru-RU" altLang="ru-RU" b="1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СОСТАВ СИСТЕМЫ </a:t>
            </a:r>
            <a:r>
              <a:rPr lang="en-US" altLang="ru-RU" b="1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DALI</a:t>
            </a:r>
            <a:endParaRPr lang="ru-RU" altLang="ru-RU" b="1" dirty="0">
              <a:solidFill>
                <a:srgbClr val="005788"/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контроллер устройства DALI для подключения </a:t>
            </a:r>
            <a:r>
              <a:rPr lang="ru-RU" altLang="ru-RU" sz="1600" dirty="0" err="1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диммируемых</a:t>
            </a:r>
            <a:r>
              <a:rPr lang="ru-RU" altLang="ru-RU" sz="1600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источников освещения (четыре канала), исполнительных устройств (наличие 4-х релейных выходов) и датчиков (наличие четырех входов «сухой контакт»);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контроллер системы DALI (наличие 4-х шин DALI), исполнительных устройств (наличие 4-х релейных выходов) и датчиков (наличие четырех входов «сухой контакт»);программное обеспечение управления системой DALI;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светодиодные светильники, датчики освещенности, датчики движения.</a:t>
            </a:r>
            <a:endParaRPr lang="en-US" altLang="ru-RU" sz="1600" dirty="0">
              <a:solidFill>
                <a:srgbClr val="005788"/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="" xmlns:a16="http://schemas.microsoft.com/office/drawing/2014/main" id="{13D7412F-098E-415C-8250-C54B7E9D6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8" y="570784"/>
            <a:ext cx="8164951" cy="317009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/>
          <a:p>
            <a:r>
              <a:rPr lang="ru-RU" altLang="ru-RU" b="1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СФЕРЫ ПРИМЕНЕНИЯ СИСТЕМЫ </a:t>
            </a:r>
            <a:r>
              <a:rPr lang="en-US" altLang="ru-RU" b="1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DALI</a:t>
            </a:r>
            <a:r>
              <a:rPr lang="ru-RU" altLang="ru-RU" b="1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: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altLang="ru-RU" sz="1600" b="1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автотранспортная</a:t>
            </a:r>
            <a:r>
              <a:rPr lang="ru-RU" altLang="ru-RU" sz="1600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, железнодорожная инфраструктура, аэропорты;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улицы и городская среда;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промышленные помещения, здания, офисы, территории;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животноводство, растениеводство;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магазины и торговые комплексы;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задняя подсветка / вывески;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освещение для создания специальных световых эффектов;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проекционные системы;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гостиничный бизнес;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музеи и монументы;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спортивные сооружения и др.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D9BD1285-3550-4E7A-988D-1DDA4E0C1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40883"/>
            <a:ext cx="7830128" cy="24929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/>
          <a:p>
            <a:r>
              <a:rPr lang="ru-RU" altLang="ru-RU" b="1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ПРЕИМУЩЕСТВА ПРОТОКОЛА </a:t>
            </a:r>
            <a:r>
              <a:rPr lang="en-US" altLang="ru-RU" b="1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DALI</a:t>
            </a:r>
            <a:r>
              <a:rPr lang="ru-RU" altLang="ru-RU" b="1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: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altLang="ru-RU" sz="1500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управление 64 устройствами на одной шине;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altLang="ru-RU" sz="1500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диапазон </a:t>
            </a:r>
            <a:r>
              <a:rPr lang="ru-RU" altLang="ru-RU" sz="1500" dirty="0" err="1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диммирования</a:t>
            </a:r>
            <a:r>
              <a:rPr lang="ru-RU" altLang="ru-RU" sz="1500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0,1–100</a:t>
            </a:r>
            <a:r>
              <a:rPr lang="en-US" altLang="ru-RU" sz="1500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</a:t>
            </a:r>
            <a:r>
              <a:rPr lang="ru-RU" altLang="ru-RU" sz="1500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%;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altLang="ru-RU" sz="1500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возможность использования одного кабеля для шины DALI и питания светильников;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altLang="ru-RU" sz="1500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возможность коммутации шлейфом и «звездой»;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altLang="ru-RU" sz="1500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возможность интеграции с другими системами (LON, </a:t>
            </a:r>
            <a:r>
              <a:rPr lang="ru-RU" altLang="ru-RU" sz="1500" dirty="0" err="1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BACNet</a:t>
            </a:r>
            <a:r>
              <a:rPr lang="ru-RU" altLang="ru-RU" sz="1500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, KNX/EIB и т.д.);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altLang="ru-RU" sz="1500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длина шины DALI – до 300 м;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altLang="ru-RU" sz="1500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автоматизация сценариев управления с учетом выключателей и датчиков, расписаний и таймеров событий;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altLang="ru-RU" sz="1500" dirty="0">
                <a:solidFill>
                  <a:srgbClr val="005788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сохранение настроек управления после сброса питания контроллеров.</a:t>
            </a:r>
            <a:endParaRPr lang="en-US" altLang="ru-RU" sz="1500" dirty="0">
              <a:solidFill>
                <a:srgbClr val="005788"/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E398EE4-57CE-42B5-8C54-5EA6AC0DE1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196" y="4104329"/>
            <a:ext cx="1395749" cy="105938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B148CAEE-B542-43E7-8B92-1F183AFB68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418" y="5351095"/>
            <a:ext cx="2287383" cy="120087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11D31E4-792A-41D2-B8A2-3E5BFC7678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76" b="97009" l="26136" r="92898">
                        <a14:foregroundMark x1="88636" y1="8650" x2="88636" y2="8650"/>
                        <a14:foregroundMark x1="88636" y1="13783" x2="88636" y2="13783"/>
                        <a14:foregroundMark x1="86506" y1="87591" x2="86506" y2="87591"/>
                        <a14:foregroundMark x1="26136" y1="94462" x2="26136" y2="9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54" t="4747" r="5262"/>
          <a:stretch/>
        </p:blipFill>
        <p:spPr>
          <a:xfrm rot="19602775">
            <a:off x="8108543" y="4087268"/>
            <a:ext cx="1103455" cy="257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92290"/>
      </p:ext>
    </p:extLst>
  </p:cSld>
  <p:clrMapOvr>
    <a:masterClrMapping/>
  </p:clrMapOvr>
  <p:transition spd="med" advClick="0" advTm="3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skachkov\Desktop\Сборка IP камер 2016 буклет.png">
            <a:extLst>
              <a:ext uri="{FF2B5EF4-FFF2-40B4-BE49-F238E27FC236}">
                <a16:creationId xmlns:a16="http://schemas.microsoft.com/office/drawing/2014/main" xmlns="" id="{614DF035-057E-4C7B-9E0E-1FB9883AC03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711" y="3464036"/>
            <a:ext cx="2692400" cy="1261745"/>
          </a:xfrm>
          <a:prstGeom prst="ellipse">
            <a:avLst/>
          </a:prstGeom>
          <a:ln w="127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25" name="Рисунок 24" descr="http://towncam.ru/wp-content/uploads/2015/08/spb-onlane-gostinnuy-dvor.jpg">
            <a:extLst>
              <a:ext uri="{FF2B5EF4-FFF2-40B4-BE49-F238E27FC236}">
                <a16:creationId xmlns:a16="http://schemas.microsoft.com/office/drawing/2014/main" xmlns="" id="{5B7CB760-9C66-4727-B9C0-AAF71B55B39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455" y="2119886"/>
            <a:ext cx="2676215" cy="1078444"/>
          </a:xfrm>
          <a:prstGeom prst="ellipse">
            <a:avLst/>
          </a:prstGeom>
          <a:ln w="12700" cap="rnd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Рисунок 25" descr="http://www.gazeta.spb.ru/f/a0/ru/auto/unnamed.jpg">
            <a:extLst>
              <a:ext uri="{FF2B5EF4-FFF2-40B4-BE49-F238E27FC236}">
                <a16:creationId xmlns:a16="http://schemas.microsoft.com/office/drawing/2014/main" xmlns="" id="{54ED5566-3EDB-42D3-AE38-DE87B10DE93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823" y="5096216"/>
            <a:ext cx="2676215" cy="1187451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Рисунок 26" descr="https://www.kidsreview.ru/sites/default/files/styles/oww/public/09/04/elagin_ostrov05.jpg">
            <a:extLst>
              <a:ext uri="{FF2B5EF4-FFF2-40B4-BE49-F238E27FC236}">
                <a16:creationId xmlns:a16="http://schemas.microsoft.com/office/drawing/2014/main" xmlns="" id="{EACCB096-F4C2-4B93-BF38-EEFFB82559E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52" y="4457339"/>
            <a:ext cx="2445173" cy="1223011"/>
          </a:xfrm>
          <a:prstGeom prst="ellipse">
            <a:avLst/>
          </a:prstGeom>
          <a:ln w="127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Рисунок 27" descr="https://pbs.twimg.com/media/CocKLgUXgAA_-H4.jpg">
            <a:extLst>
              <a:ext uri="{FF2B5EF4-FFF2-40B4-BE49-F238E27FC236}">
                <a16:creationId xmlns:a16="http://schemas.microsoft.com/office/drawing/2014/main" xmlns="" id="{69FC1D08-181A-4DC5-B955-2D682E4D4BB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018" y="2527932"/>
            <a:ext cx="2374900" cy="1232609"/>
          </a:xfrm>
          <a:prstGeom prst="ellipse">
            <a:avLst/>
          </a:prstGeom>
          <a:ln w="127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Рисунок 28" descr="http://1.bp.blogspot.com/-11d6KHwnAIE/TqUSNofZyRI/AAAAAAAABLw/8UD97vCDiP4/s1600/IMG_1088.jpg">
            <a:extLst>
              <a:ext uri="{FF2B5EF4-FFF2-40B4-BE49-F238E27FC236}">
                <a16:creationId xmlns:a16="http://schemas.microsoft.com/office/drawing/2014/main" xmlns="" id="{91DDF0DB-8258-4D59-AC19-55F5C06FED5F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5" y="2527932"/>
            <a:ext cx="2379980" cy="1232609"/>
          </a:xfrm>
          <a:prstGeom prst="ellipse">
            <a:avLst/>
          </a:prstGeom>
          <a:ln w="127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" name="Рисунок 29" descr="http://ottonmsk.ru/wp-content/uploads/2017/01/videonabludenie-v-metro-4.jpg">
            <a:extLst>
              <a:ext uri="{FF2B5EF4-FFF2-40B4-BE49-F238E27FC236}">
                <a16:creationId xmlns:a16="http://schemas.microsoft.com/office/drawing/2014/main" xmlns="" id="{07AE8EC8-C699-4B29-82CD-B333D0F07BEE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707" y="4457339"/>
            <a:ext cx="2326004" cy="1223011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50D4218-11A6-4DF6-B032-04FBF5A70F9F}"/>
              </a:ext>
            </a:extLst>
          </p:cNvPr>
          <p:cNvSpPr txBox="1"/>
          <p:nvPr/>
        </p:nvSpPr>
        <p:spPr>
          <a:xfrm>
            <a:off x="8700271" y="3820526"/>
            <a:ext cx="1965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Контроль вывоза мусора</a:t>
            </a:r>
            <a:endParaRPr lang="ru-RU" sz="3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24C822E-2A1B-4F17-A595-C7FBCBCD8356}"/>
              </a:ext>
            </a:extLst>
          </p:cNvPr>
          <p:cNvSpPr txBox="1"/>
          <p:nvPr/>
        </p:nvSpPr>
        <p:spPr>
          <a:xfrm>
            <a:off x="8777852" y="5804104"/>
            <a:ext cx="1961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Контроль в вагоне метро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51F337E-EA88-415E-BD8F-A963F8ABFDB1}"/>
              </a:ext>
            </a:extLst>
          </p:cNvPr>
          <p:cNvSpPr txBox="1"/>
          <p:nvPr/>
        </p:nvSpPr>
        <p:spPr>
          <a:xfrm>
            <a:off x="5438121" y="6248345"/>
            <a:ext cx="1355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Гулянье в ЦПКО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E0735BF-2FB9-47F8-8C35-8434185574F9}"/>
              </a:ext>
            </a:extLst>
          </p:cNvPr>
          <p:cNvSpPr txBox="1"/>
          <p:nvPr/>
        </p:nvSpPr>
        <p:spPr>
          <a:xfrm>
            <a:off x="1043387" y="3795978"/>
            <a:ext cx="202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Московский вокзал в СПб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A197072-DC52-4CF8-86F3-8582B5F0EA08}"/>
              </a:ext>
            </a:extLst>
          </p:cNvPr>
          <p:cNvSpPr txBox="1"/>
          <p:nvPr/>
        </p:nvSpPr>
        <p:spPr>
          <a:xfrm>
            <a:off x="597070" y="5811750"/>
            <a:ext cx="3263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Лодочная станция на Крестовском острове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ECC9BFB-B443-4727-B19B-3A17AA66745B}"/>
              </a:ext>
            </a:extLst>
          </p:cNvPr>
          <p:cNvSpPr txBox="1"/>
          <p:nvPr/>
        </p:nvSpPr>
        <p:spPr>
          <a:xfrm>
            <a:off x="5438119" y="3176004"/>
            <a:ext cx="1459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Невский проспект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8FEE78B-B772-4DB7-9F9C-F327F22C8CEE}"/>
              </a:ext>
            </a:extLst>
          </p:cNvPr>
          <p:cNvSpPr txBox="1"/>
          <p:nvPr/>
        </p:nvSpPr>
        <p:spPr>
          <a:xfrm>
            <a:off x="5196925" y="4616164"/>
            <a:ext cx="2111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Видеокамеры ООО «ЭВС»</a:t>
            </a:r>
          </a:p>
          <a:p>
            <a:r>
              <a:rPr lang="ru-RU" sz="1200" dirty="0"/>
              <a:t>Различного назначения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6D24EE4-4D97-4DC9-988F-E25889EE8451}"/>
              </a:ext>
            </a:extLst>
          </p:cNvPr>
          <p:cNvSpPr txBox="1"/>
          <p:nvPr/>
        </p:nvSpPr>
        <p:spPr>
          <a:xfrm>
            <a:off x="191344" y="1333014"/>
            <a:ext cx="11593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Отечественные видеокамеры установлены в Центральном, Петроградском и Калининском районах, поставляются на экспорт: в Германию, Великобританию, США, Канаду и в другие страны</a:t>
            </a:r>
          </a:p>
        </p:txBody>
      </p: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xmlns="" id="{BABE0971-41A7-43D4-AC91-F32FF38DC81F}"/>
              </a:ext>
            </a:extLst>
          </p:cNvPr>
          <p:cNvCxnSpPr/>
          <p:nvPr/>
        </p:nvCxnSpPr>
        <p:spPr>
          <a:xfrm flipV="1">
            <a:off x="7428111" y="3437101"/>
            <a:ext cx="1100803" cy="4742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xmlns="" id="{609D6DBE-9A5A-4F63-AD35-2BC2E13BEEB4}"/>
              </a:ext>
            </a:extLst>
          </p:cNvPr>
          <p:cNvCxnSpPr/>
          <p:nvPr/>
        </p:nvCxnSpPr>
        <p:spPr>
          <a:xfrm>
            <a:off x="7248128" y="4457339"/>
            <a:ext cx="1231888" cy="3575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xmlns="" id="{2F679882-34B2-4B32-8E91-9E4AB10E7D50}"/>
              </a:ext>
            </a:extLst>
          </p:cNvPr>
          <p:cNvCxnSpPr/>
          <p:nvPr/>
        </p:nvCxnSpPr>
        <p:spPr>
          <a:xfrm flipH="1">
            <a:off x="3282027" y="4328131"/>
            <a:ext cx="1527796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xmlns="" id="{8F922615-54B5-4E3F-81E9-6B14CA640697}"/>
              </a:ext>
            </a:extLst>
          </p:cNvPr>
          <p:cNvCxnSpPr/>
          <p:nvPr/>
        </p:nvCxnSpPr>
        <p:spPr>
          <a:xfrm flipH="1" flipV="1">
            <a:off x="3195397" y="3321685"/>
            <a:ext cx="1540316" cy="7051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xmlns="" id="{6693145E-02A2-4CE1-B5ED-F87EC1593D62}"/>
              </a:ext>
            </a:extLst>
          </p:cNvPr>
          <p:cNvCxnSpPr>
            <a:stCxn id="38" idx="0"/>
            <a:endCxn id="26" idx="0"/>
          </p:cNvCxnSpPr>
          <p:nvPr/>
        </p:nvCxnSpPr>
        <p:spPr>
          <a:xfrm flipH="1">
            <a:off x="6147931" y="4616164"/>
            <a:ext cx="104668" cy="4800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xmlns="" id="{AC8C9E87-7CD8-49B5-B8E6-2377FF660F44}"/>
              </a:ext>
            </a:extLst>
          </p:cNvPr>
          <p:cNvCxnSpPr>
            <a:endCxn id="25" idx="5"/>
          </p:cNvCxnSpPr>
          <p:nvPr/>
        </p:nvCxnSpPr>
        <p:spPr>
          <a:xfrm flipV="1">
            <a:off x="6725225" y="3040396"/>
            <a:ext cx="253520" cy="3921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9CBF790-9543-4A68-ADD7-3D1B050E6C8B}"/>
              </a:ext>
            </a:extLst>
          </p:cNvPr>
          <p:cNvSpPr txBox="1"/>
          <p:nvPr/>
        </p:nvSpPr>
        <p:spPr>
          <a:xfrm>
            <a:off x="33867" y="108518"/>
            <a:ext cx="9753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00538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1700" b="1" dirty="0">
                <a:solidFill>
                  <a:srgbClr val="00538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Высокотехнологичные импортозамещающие видеокамеры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6520BEE-6606-4AC1-9D91-5C5D39E14349}"/>
              </a:ext>
            </a:extLst>
          </p:cNvPr>
          <p:cNvSpPr/>
          <p:nvPr/>
        </p:nvSpPr>
        <p:spPr>
          <a:xfrm>
            <a:off x="212177" y="585599"/>
            <a:ext cx="1006028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00538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 изображением особой чёткости построены на отечественном программном  обеспечении и собственном модуле преобразования сигнала.</a:t>
            </a:r>
            <a:endParaRPr lang="en-US" sz="1500" b="1" dirty="0">
              <a:solidFill>
                <a:srgbClr val="005386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r>
              <a:rPr lang="ru-RU" sz="1500" b="1" dirty="0">
                <a:solidFill>
                  <a:srgbClr val="00538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Разработка и производство ООО «ЭВС»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3754508137"/>
      </p:ext>
    </p:extLst>
  </p:cSld>
  <p:clrMapOvr>
    <a:masterClrMapping/>
  </p:clrMapOvr>
  <p:transition advTm="15241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2">
            <a:extLst>
              <a:ext uri="{FF2B5EF4-FFF2-40B4-BE49-F238E27FC236}">
                <a16:creationId xmlns:a16="http://schemas.microsoft.com/office/drawing/2014/main" xmlns="" id="{490CE0C0-7D62-40C3-9016-B996AABCACD8}"/>
              </a:ext>
            </a:extLst>
          </p:cNvPr>
          <p:cNvSpPr txBox="1">
            <a:spLocks/>
          </p:cNvSpPr>
          <p:nvPr/>
        </p:nvSpPr>
        <p:spPr>
          <a:xfrm>
            <a:off x="244847" y="118721"/>
            <a:ext cx="9071873" cy="38555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2000" b="1" kern="0" dirty="0">
                <a:solidFill>
                  <a:srgbClr val="00538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ОБОРУДОВАНИЕ</a:t>
            </a:r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xmlns="" id="{0D723F35-64D1-4A62-9DE9-08CBB5466D24}"/>
              </a:ext>
            </a:extLst>
          </p:cNvPr>
          <p:cNvSpPr txBox="1">
            <a:spLocks/>
          </p:cNvSpPr>
          <p:nvPr/>
        </p:nvSpPr>
        <p:spPr>
          <a:xfrm>
            <a:off x="240598" y="670683"/>
            <a:ext cx="5818524" cy="38555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2000" b="1" kern="0" dirty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Активные динамические фильтры (АДФ)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F97F46D-CC5D-4061-8A7F-D75496CA231D}"/>
              </a:ext>
            </a:extLst>
          </p:cNvPr>
          <p:cNvSpPr/>
          <p:nvPr/>
        </p:nvSpPr>
        <p:spPr>
          <a:xfrm>
            <a:off x="240598" y="1080405"/>
            <a:ext cx="8980589" cy="5504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ru-RU" b="1" dirty="0">
                <a:solidFill>
                  <a:srgbClr val="00538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Назначение:</a:t>
            </a:r>
          </a:p>
          <a:p>
            <a:pPr algn="just" eaLnBrk="0" hangingPunct="0"/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снижение уровня высших гармонических составляющих фазных токов, генерируемых в сеть нагрузкой, компенсация сигнала искажения, вносимого электрооборудованием потребителей. АДФ является управляемым источником тока, подключаемым параллельно с нагрузкой, генерирующей высшие гармонические составляющие тока (силовые полупроводниковые преобразователи, трансформаторы в зоне насыщения и др.). АДФ компенсирует высшие гармонические составляющие тока нагрузки, генерируя равные им по амплитуде, но противоположные по фазе токи, снижая, таким образом, коэффициент </a:t>
            </a:r>
            <a:r>
              <a:rPr lang="ru-RU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несинусоидальности</a:t>
            </a: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тока и напряжения сети.</a:t>
            </a:r>
          </a:p>
          <a:p>
            <a:pPr algn="just" eaLnBrk="0" hangingPunct="0"/>
            <a:endParaRPr lang="ru-RU" sz="8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 eaLnBrk="0" hangingPunct="0"/>
            <a:r>
              <a:rPr lang="ru-RU" b="1" dirty="0">
                <a:solidFill>
                  <a:srgbClr val="00538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Области применения:</a:t>
            </a:r>
          </a:p>
          <a:p>
            <a:pPr algn="just" eaLnBrk="0" hangingPunct="0"/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системах электроснабжения автономных энергетических объектов, промышленных предприятий, центров обработки данных, в цепях питания оборудования, чувствительного к помехам, и т.д. </a:t>
            </a:r>
            <a:endParaRPr lang="en-US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 eaLnBrk="0" hangingPunct="0"/>
            <a:endParaRPr lang="en-US" sz="8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eaLnBrk="0" hangingPunct="0"/>
            <a:r>
              <a:rPr lang="ru-RU" b="1" dirty="0">
                <a:solidFill>
                  <a:srgbClr val="00538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Конкурентные преимущества:</a:t>
            </a:r>
          </a:p>
          <a:p>
            <a:pPr marL="172800" indent="-172800">
              <a:spcAft>
                <a:spcPts val="200"/>
              </a:spcAft>
              <a:buClr>
                <a:srgbClr val="005386"/>
              </a:buClr>
              <a:buSzPct val="120000"/>
              <a:buFont typeface="Arial" pitchFamily="34" charset="0"/>
              <a:buChar char="•"/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функционирует в режимах компенсации высших гармонических составляющих тока или компенсации реактивной мощности индуктивного или ёмкостного характера;</a:t>
            </a:r>
          </a:p>
          <a:p>
            <a:pPr marL="172800" indent="-172800">
              <a:spcAft>
                <a:spcPts val="200"/>
              </a:spcAft>
              <a:buClr>
                <a:srgbClr val="005386"/>
              </a:buClr>
              <a:buSzPct val="120000"/>
              <a:buFont typeface="Arial" pitchFamily="34" charset="0"/>
              <a:buChar char="•"/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возможна одновременная компенсация высших гармонических составляющих тока и реактивной мощности.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E75D5F6-9D8D-4D2E-9138-134FDB448C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96" b="3192"/>
          <a:stretch/>
        </p:blipFill>
        <p:spPr>
          <a:xfrm>
            <a:off x="9516626" y="810174"/>
            <a:ext cx="2372984" cy="287655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9AB4BB2E-38DE-4D19-98B2-AAB813BF9165}"/>
              </a:ext>
            </a:extLst>
          </p:cNvPr>
          <p:cNvSpPr/>
          <p:nvPr/>
        </p:nvSpPr>
        <p:spPr>
          <a:xfrm>
            <a:off x="9473442" y="3686724"/>
            <a:ext cx="2459353" cy="2880000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Потенциальный потребитель:</a:t>
            </a:r>
            <a: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Восточно-сибирская железная дорога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Задача: </a:t>
            </a:r>
            <a: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повышение качества электроэнергии (снижение влияния гармонических составляющих, снижение провалов и скачков напряжения и др.)</a:t>
            </a:r>
          </a:p>
        </p:txBody>
      </p:sp>
    </p:spTree>
    <p:extLst>
      <p:ext uri="{BB962C8B-B14F-4D97-AF65-F5344CB8AC3E}">
        <p14:creationId xmlns:p14="http://schemas.microsoft.com/office/powerpoint/2010/main" val="201559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BF16B80B-993D-4847-A0C8-8FB781100576}"/>
              </a:ext>
            </a:extLst>
          </p:cNvPr>
          <p:cNvSpPr/>
          <p:nvPr/>
        </p:nvSpPr>
        <p:spPr>
          <a:xfrm>
            <a:off x="240141" y="105761"/>
            <a:ext cx="9959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538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СИСТЕМЫ И КОМПЛЕКСЫ</a:t>
            </a:r>
            <a:endParaRPr lang="ru-RU" altLang="ru-RU" sz="2000" b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05937A4D-1ED0-4C50-ACA9-49FC133AB16E}"/>
              </a:ext>
            </a:extLst>
          </p:cNvPr>
          <p:cNvSpPr/>
          <p:nvPr/>
        </p:nvSpPr>
        <p:spPr>
          <a:xfrm>
            <a:off x="253746" y="1034305"/>
            <a:ext cx="8684982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538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Назначение:</a:t>
            </a:r>
            <a:endParaRPr lang="ru-RU" b="1" dirty="0">
              <a:solidFill>
                <a:srgbClr val="2A4C74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/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генерация электроэнергии от возобновляемых источников энергии (ветра и солнца) с системой накопления энергии в сочетании с дизель-генерацией. Модульное исполнение и автоматизация комплекса обеспечивает простоту эксплуатации, эффективность и надежность работы во всех климатических зонах, в том числе в Арктической зоне.</a:t>
            </a:r>
            <a:endParaRPr lang="en-US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/>
            <a:endParaRPr lang="en-US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00538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Преимущества</a:t>
            </a:r>
            <a:r>
              <a:rPr lang="ru-RU" b="1" dirty="0">
                <a:solidFill>
                  <a:srgbClr val="2A4C7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</a:t>
            </a:r>
          </a:p>
          <a:p>
            <a:pPr marL="172800" indent="-172800">
              <a:buClr>
                <a:srgbClr val="2A4C74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пониженное воздействие на окружающую среду;</a:t>
            </a:r>
          </a:p>
          <a:p>
            <a:pPr marL="172800" indent="-172800">
              <a:buClr>
                <a:srgbClr val="2A4C74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мобильность и модульность исполнения;</a:t>
            </a:r>
          </a:p>
          <a:p>
            <a:pPr marL="172800" indent="-172800">
              <a:buClr>
                <a:srgbClr val="2A4C74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стойкость к физическим, электромагнитным и климатическим воздействиям;</a:t>
            </a:r>
          </a:p>
          <a:p>
            <a:pPr marL="172800" indent="-172800">
              <a:buClr>
                <a:srgbClr val="2A4C74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преимущественно отечественные ПКИ и программное обеспечение;</a:t>
            </a:r>
          </a:p>
          <a:p>
            <a:pPr marL="172800" indent="-172800">
              <a:buClr>
                <a:srgbClr val="2A4C74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работа в условиях временного размещения;</a:t>
            </a:r>
          </a:p>
          <a:p>
            <a:pPr marL="172800" indent="-172800">
              <a:buClr>
                <a:srgbClr val="2A4C74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снижение себестоимости электроэнергии за счет использования возобновляемых источников;</a:t>
            </a:r>
          </a:p>
          <a:p>
            <a:pPr marL="172800" indent="-172800">
              <a:buClr>
                <a:srgbClr val="2A4C74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автоматическое и дистанционное управление работой комплекса; </a:t>
            </a:r>
          </a:p>
          <a:p>
            <a:pPr marL="172800" indent="-172800">
              <a:buClr>
                <a:srgbClr val="2A4C74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возможность включения в состав комплекса теплогенерирующего оборудования и гидротурбин малой мощности.</a:t>
            </a:r>
          </a:p>
        </p:txBody>
      </p:sp>
      <p:sp>
        <p:nvSpPr>
          <p:cNvPr id="13" name="Заголовок 2">
            <a:extLst>
              <a:ext uri="{FF2B5EF4-FFF2-40B4-BE49-F238E27FC236}">
                <a16:creationId xmlns="" xmlns:a16="http://schemas.microsoft.com/office/drawing/2014/main" id="{A673E515-E61F-4160-A325-450DDA19993C}"/>
              </a:ext>
            </a:extLst>
          </p:cNvPr>
          <p:cNvSpPr txBox="1">
            <a:spLocks/>
          </p:cNvSpPr>
          <p:nvPr/>
        </p:nvSpPr>
        <p:spPr>
          <a:xfrm>
            <a:off x="240599" y="701163"/>
            <a:ext cx="4431928" cy="38555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2000" b="1" kern="0" dirty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Автономный энергетический комплекс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BAC23C4A-B7AA-4A4D-8C3F-71272C755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151" y="757149"/>
            <a:ext cx="2940886" cy="5797916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1901D0B8-16A4-41E0-BD04-7C8A04003FC8}"/>
              </a:ext>
            </a:extLst>
          </p:cNvPr>
          <p:cNvSpPr/>
          <p:nvPr/>
        </p:nvSpPr>
        <p:spPr>
          <a:xfrm>
            <a:off x="9201535" y="2595105"/>
            <a:ext cx="2792687" cy="1384995"/>
          </a:xfrm>
          <a:prstGeom prst="rect">
            <a:avLst/>
          </a:prstGeom>
          <a:solidFill>
            <a:srgbClr val="00B0F0">
              <a:alpha val="70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Потенциальный потребитель:</a:t>
            </a:r>
            <a: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Южно-Уральская железная дорога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Задача: </a:t>
            </a:r>
            <a: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обеспечение бесперебойного снабжения  электроэнергией загородных детских лагерей </a:t>
            </a:r>
          </a:p>
        </p:txBody>
      </p:sp>
    </p:spTree>
    <p:extLst>
      <p:ext uri="{BB962C8B-B14F-4D97-AF65-F5344CB8AC3E}">
        <p14:creationId xmlns:p14="http://schemas.microsoft.com/office/powerpoint/2010/main" val="2294118773"/>
      </p:ext>
    </p:extLst>
  </p:cSld>
  <p:clrMapOvr>
    <a:masterClrMapping/>
  </p:clrMapOvr>
  <p:transition spd="med" advClick="0" advTm="300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F92D855-DC82-446C-9EFF-413289C97C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8927" y="1136444"/>
            <a:ext cx="4541953" cy="5081476"/>
          </a:xfrm>
          <a:prstGeom prst="rect">
            <a:avLst/>
          </a:prstGeom>
        </p:spPr>
      </p:pic>
      <p:sp>
        <p:nvSpPr>
          <p:cNvPr id="12" name="Заголовок 2">
            <a:extLst>
              <a:ext uri="{FF2B5EF4-FFF2-40B4-BE49-F238E27FC236}">
                <a16:creationId xmlns:a16="http://schemas.microsoft.com/office/drawing/2014/main" xmlns="" id="{446FDF21-E02D-4649-981C-5723F6218205}"/>
              </a:ext>
            </a:extLst>
          </p:cNvPr>
          <p:cNvSpPr txBox="1">
            <a:spLocks/>
          </p:cNvSpPr>
          <p:nvPr/>
        </p:nvSpPr>
        <p:spPr>
          <a:xfrm>
            <a:off x="240598" y="659069"/>
            <a:ext cx="9838122" cy="38555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2000" b="1" kern="0" dirty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Шкаф телекоммуникационный </a:t>
            </a:r>
            <a:r>
              <a:rPr lang="ru-RU" sz="2000" b="1" kern="0" dirty="0" err="1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трехсекционный</a:t>
            </a:r>
            <a:r>
              <a:rPr lang="ru-RU" sz="2000" b="1" kern="0" dirty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(ТТШ30</a:t>
            </a:r>
            <a:r>
              <a:rPr lang="en-US" sz="2000" b="1" kern="0" dirty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U)</a:t>
            </a:r>
            <a:endParaRPr lang="ru-RU" sz="2000" b="1" kern="0" dirty="0">
              <a:solidFill>
                <a:srgbClr val="00B0F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Прямоугольник 21">
            <a:extLst>
              <a:ext uri="{FF2B5EF4-FFF2-40B4-BE49-F238E27FC236}">
                <a16:creationId xmlns:a16="http://schemas.microsoft.com/office/drawing/2014/main" xmlns="" id="{3C513411-33CD-4044-AFF0-E853147EA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598" y="1207275"/>
            <a:ext cx="7684202" cy="4752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">
              <a:lnSpc>
                <a:spcPct val="90000"/>
              </a:lnSpc>
              <a:buClr>
                <a:schemeClr val="accent1"/>
              </a:buClr>
            </a:pPr>
            <a:r>
              <a:rPr lang="ru-RU" altLang="ru-RU" b="1" dirty="0">
                <a:solidFill>
                  <a:srgbClr val="00538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Назначение:</a:t>
            </a:r>
            <a:endParaRPr lang="en-US" altLang="ru-RU" b="1" dirty="0">
              <a:solidFill>
                <a:srgbClr val="005386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0" lvl="1" algn="just">
              <a:lnSpc>
                <a:spcPct val="90000"/>
              </a:lnSpc>
              <a:buClr>
                <a:schemeClr val="accent1"/>
              </a:buClr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предназначен для обеспечения функционирования телекоммуникационного или другого электронного оборудования, устанавливаемого внутри ТТШ. Размеры конструкций серии 482,6 мм (19 дюймов).</a:t>
            </a:r>
          </a:p>
          <a:p>
            <a:pPr marL="0" lvl="1" algn="just">
              <a:lnSpc>
                <a:spcPct val="90000"/>
              </a:lnSpc>
              <a:buClr>
                <a:schemeClr val="accent1"/>
              </a:buClr>
            </a:pPr>
            <a:endParaRPr lang="ru-RU" altLang="ru-RU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0" lvl="1" algn="just">
              <a:spcBef>
                <a:spcPct val="20000"/>
              </a:spcBef>
              <a:buClr>
                <a:srgbClr val="005386"/>
              </a:buClr>
            </a:pPr>
            <a:r>
              <a:rPr lang="ru-RU" altLang="ru-RU" b="1" dirty="0">
                <a:solidFill>
                  <a:srgbClr val="00538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Конкурентные преимущества:</a:t>
            </a:r>
          </a:p>
          <a:p>
            <a:pPr marL="172800" lvl="1" indent="-172800" algn="just">
              <a:spcAft>
                <a:spcPts val="800"/>
              </a:spcAft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каждая из трех секции шкафа выполнена из стальной сварной рамы, изолирована, имеет цельносварную конструкцию;</a:t>
            </a:r>
          </a:p>
          <a:p>
            <a:pPr marL="172800" lvl="1" indent="-172800" algn="just">
              <a:spcAft>
                <a:spcPts val="800"/>
              </a:spcAft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регулируемая выравнивающая опора и поворотные транспортные ролики;</a:t>
            </a:r>
          </a:p>
          <a:p>
            <a:pPr marL="172800" lvl="1" indent="-172800" algn="just">
              <a:spcAft>
                <a:spcPts val="800"/>
              </a:spcAft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наличие встроенного заземления, все части шкафа соединены с каркасом;</a:t>
            </a:r>
          </a:p>
          <a:p>
            <a:pPr marL="172800" lvl="1" indent="-172800" algn="just">
              <a:spcAft>
                <a:spcPts val="800"/>
              </a:spcAft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замки и опечатывающие устройства на дверцах и основных панелях;</a:t>
            </a:r>
          </a:p>
          <a:p>
            <a:pPr marL="172800" lvl="1" indent="-172800" algn="just">
              <a:spcAft>
                <a:spcPts val="800"/>
              </a:spcAft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отверстия для ввода кабеля, расположенные в верхней и нижней части шкафа, оснащены щеточными вводами;</a:t>
            </a:r>
          </a:p>
          <a:p>
            <a:pPr marL="172800" lvl="1" indent="-172800" algn="just">
              <a:spcAft>
                <a:spcPts val="800"/>
              </a:spcAft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соответствует ГОСТ Р МЭК 60297.</a:t>
            </a:r>
          </a:p>
          <a:p>
            <a:pPr marL="0" lvl="1" algn="just">
              <a:lnSpc>
                <a:spcPct val="90000"/>
              </a:lnSpc>
              <a:buClr>
                <a:schemeClr val="accent1"/>
              </a:buClr>
            </a:pPr>
            <a:endParaRPr lang="ru-RU" altLang="ru-RU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4" name="Заголовок 2">
            <a:extLst>
              <a:ext uri="{FF2B5EF4-FFF2-40B4-BE49-F238E27FC236}">
                <a16:creationId xmlns:a16="http://schemas.microsoft.com/office/drawing/2014/main" xmlns="" id="{490CE0C0-7D62-40C3-9016-B996AABCACD8}"/>
              </a:ext>
            </a:extLst>
          </p:cNvPr>
          <p:cNvSpPr txBox="1">
            <a:spLocks/>
          </p:cNvSpPr>
          <p:nvPr/>
        </p:nvSpPr>
        <p:spPr>
          <a:xfrm>
            <a:off x="244847" y="118721"/>
            <a:ext cx="9071873" cy="38555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2000" b="1" kern="0" dirty="0">
                <a:solidFill>
                  <a:srgbClr val="00538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ОБОРУДОВАНИЕ</a:t>
            </a:r>
          </a:p>
        </p:txBody>
      </p:sp>
    </p:spTree>
    <p:extLst>
      <p:ext uri="{BB962C8B-B14F-4D97-AF65-F5344CB8AC3E}">
        <p14:creationId xmlns:p14="http://schemas.microsoft.com/office/powerpoint/2010/main" val="256811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258" y="3544054"/>
            <a:ext cx="4027469" cy="272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7896" y="3504866"/>
            <a:ext cx="3905464" cy="295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73979" y="440696"/>
            <a:ext cx="4068567" cy="1107993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Безопасный Умный</a:t>
            </a:r>
          </a:p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Квартал 18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61261" y="4333720"/>
            <a:ext cx="6096000" cy="692493"/>
          </a:xfrm>
          <a:prstGeom prst="rect">
            <a:avLst/>
          </a:prstGeom>
        </p:spPr>
        <p:txBody>
          <a:bodyPr lIns="121914" tIns="60957" rIns="121914" bIns="60957">
            <a:spAutoFit/>
          </a:bodyPr>
          <a:lstStyle/>
          <a:p>
            <a:pPr algn="ctr"/>
            <a:r>
              <a:rPr lang="ru-RU" sz="3700" b="1" dirty="0">
                <a:solidFill>
                  <a:schemeClr val="accent1">
                    <a:lumMod val="75000"/>
                  </a:schemeClr>
                </a:solidFill>
              </a:rPr>
              <a:t>Кронштадт</a:t>
            </a:r>
            <a:r>
              <a:rPr lang="ru-RU" sz="37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341325" y="434816"/>
            <a:ext cx="4850675" cy="2092877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Инновационная продукция</a:t>
            </a:r>
          </a:p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ОАО «Авангард»</a:t>
            </a:r>
          </a:p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Санкт-Петербургу</a:t>
            </a:r>
          </a:p>
        </p:txBody>
      </p:sp>
    </p:spTree>
    <p:extLst>
      <p:ext uri="{BB962C8B-B14F-4D97-AF65-F5344CB8AC3E}">
        <p14:creationId xmlns:p14="http://schemas.microsoft.com/office/powerpoint/2010/main" val="238802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2DB859-8366-461E-83EF-687AE96E6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67"/>
            <a:ext cx="10515600" cy="1325563"/>
          </a:xfrm>
        </p:spPr>
        <p:txBody>
          <a:bodyPr/>
          <a:lstStyle/>
          <a:p>
            <a:r>
              <a:rPr lang="ru-RU" sz="4300" dirty="0"/>
              <a:t>Компетенции научных подразделений</a:t>
            </a:r>
            <a:r>
              <a:rPr lang="ru-RU" dirty="0"/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8C1F2AC-DA25-45F4-BF55-5B116AC96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56267"/>
            <a:ext cx="10078156" cy="49445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Университет ИТМО:</a:t>
            </a:r>
          </a:p>
          <a:p>
            <a:pPr algn="just"/>
            <a:r>
              <a:rPr lang="ru-RU" sz="2000" dirty="0"/>
              <a:t>оценка технологических решений по соответствию статусу Умного Безопасного города (экспертиза и отчетное заключение);</a:t>
            </a:r>
          </a:p>
          <a:p>
            <a:pPr algn="just"/>
            <a:r>
              <a:rPr lang="ru-RU" sz="2000" dirty="0"/>
              <a:t>методологическое сопровождение интегрируемых решений и проектов в цифровую платформу города (контроль индикаторов на протяжении всего жизненного цикла);</a:t>
            </a:r>
          </a:p>
          <a:p>
            <a:pPr algn="just"/>
            <a:r>
              <a:rPr lang="ru-RU" sz="2000" dirty="0"/>
              <a:t>закрепление проектов в контексте утвержденной Концепции Умного Санкт-Петербурга (мнение горожан: опрос и проблемные точки)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СПб ГАСУ</a:t>
            </a:r>
            <a:r>
              <a:rPr lang="ru-RU" dirty="0"/>
              <a:t>:</a:t>
            </a:r>
          </a:p>
          <a:p>
            <a:r>
              <a:rPr lang="ru-RU" sz="2000" dirty="0"/>
              <a:t>Формирование и предоставление Концепции «18 квартала»</a:t>
            </a:r>
          </a:p>
          <a:p>
            <a:r>
              <a:rPr lang="ru-RU" sz="2000" dirty="0"/>
              <a:t>Выдача технических требований к организации планировочных решений (проектирование и контроль их выполнения)</a:t>
            </a:r>
          </a:p>
          <a:p>
            <a:r>
              <a:rPr lang="ru-RU" sz="2000" dirty="0"/>
              <a:t>Актуализация принципов территориального развития</a:t>
            </a:r>
          </a:p>
          <a:p>
            <a:endParaRPr lang="ru-RU" sz="2000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E6D6CC0-9D76-4070-A2CB-7689F667F9E3}"/>
              </a:ext>
            </a:extLst>
          </p:cNvPr>
          <p:cNvSpPr txBox="1"/>
          <p:nvPr/>
        </p:nvSpPr>
        <p:spPr>
          <a:xfrm>
            <a:off x="993422" y="6216134"/>
            <a:ext cx="10622847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задача: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комфортной и безопасной городской среды.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5AE44B3-AE69-4DCB-8823-3D9B284AA6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585" y="4130761"/>
            <a:ext cx="994683" cy="15749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F514135-182F-46A9-8173-BAEF3E003F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9" b="20670"/>
          <a:stretch/>
        </p:blipFill>
        <p:spPr>
          <a:xfrm>
            <a:off x="10053185" y="1074718"/>
            <a:ext cx="1935443" cy="76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4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14:reveal/>
      </p:transition>
    </mc:Choice>
    <mc:Fallback xmlns=""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E034CC-B63C-4A88-B31A-A94DCE9687D5}" type="slidenum">
              <a:rPr lang="en-US" altLang="ru-RU" smtClean="0"/>
              <a:pPr>
                <a:defRPr/>
              </a:pPr>
              <a:t>17</a:t>
            </a:fld>
            <a:endParaRPr lang="en-US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55573" y="412791"/>
            <a:ext cx="7488832" cy="6278638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2800" b="1" dirty="0"/>
              <a:t>Перечень объектов, планируемых к строительству и реконструкции</a:t>
            </a:r>
          </a:p>
          <a:p>
            <a:pPr algn="ctr"/>
            <a:r>
              <a:rPr lang="ru-RU" sz="2800" b="1" dirty="0"/>
              <a:t>Постановлением Правительства СПб</a:t>
            </a:r>
          </a:p>
          <a:p>
            <a:pPr algn="ctr"/>
            <a:r>
              <a:rPr lang="ru-RU" sz="2800" b="1" dirty="0"/>
              <a:t>от 14.12.2016 № 1131</a:t>
            </a:r>
          </a:p>
          <a:p>
            <a:r>
              <a:rPr lang="ru-RU" sz="2400" dirty="0"/>
              <a:t> </a:t>
            </a:r>
          </a:p>
          <a:p>
            <a:pPr lvl="0"/>
            <a:r>
              <a:rPr lang="ru-RU" sz="2400" dirty="0" smtClean="0"/>
              <a:t>- Подстанция </a:t>
            </a:r>
            <a:r>
              <a:rPr lang="ru-RU" sz="2400" dirty="0"/>
              <a:t>ПС 110/35/10 </a:t>
            </a:r>
            <a:r>
              <a:rPr lang="ru-RU" sz="2400" dirty="0" err="1"/>
              <a:t>кВ</a:t>
            </a:r>
            <a:endParaRPr lang="ru-RU" sz="2400" dirty="0"/>
          </a:p>
          <a:p>
            <a:pPr lvl="0"/>
            <a:r>
              <a:rPr lang="ru-RU" sz="2400" dirty="0" smtClean="0"/>
              <a:t>- 5 </a:t>
            </a:r>
            <a:r>
              <a:rPr lang="ru-RU" sz="2400" dirty="0"/>
              <a:t>(пять) трансформаторных подстанций</a:t>
            </a:r>
          </a:p>
          <a:p>
            <a:pPr lvl="0"/>
            <a:r>
              <a:rPr lang="ru-RU" sz="2400" dirty="0" smtClean="0"/>
              <a:t>- Освещение </a:t>
            </a:r>
            <a:r>
              <a:rPr lang="ru-RU" sz="2400" dirty="0"/>
              <a:t>территории</a:t>
            </a:r>
          </a:p>
          <a:p>
            <a:pPr lvl="0"/>
            <a:r>
              <a:rPr lang="ru-RU" sz="2400" dirty="0" smtClean="0"/>
              <a:t>- 3 </a:t>
            </a:r>
            <a:r>
              <a:rPr lang="ru-RU" sz="2400" dirty="0"/>
              <a:t>(три) многоэтажных гаража</a:t>
            </a:r>
          </a:p>
          <a:p>
            <a:pPr lvl="0"/>
            <a:r>
              <a:rPr lang="ru-RU" sz="2400" dirty="0" smtClean="0"/>
              <a:t>- 12 </a:t>
            </a:r>
            <a:r>
              <a:rPr lang="ru-RU" sz="2400" dirty="0"/>
              <a:t>(двенадцать) открытых автостоянок</a:t>
            </a:r>
          </a:p>
          <a:p>
            <a:pPr lvl="0"/>
            <a:r>
              <a:rPr lang="ru-RU" sz="2400" dirty="0" smtClean="0"/>
              <a:t>- 9 </a:t>
            </a:r>
            <a:r>
              <a:rPr lang="ru-RU" sz="2400" dirty="0"/>
              <a:t>(девять) объектов системы социального </a:t>
            </a:r>
            <a:r>
              <a:rPr lang="ru-RU" sz="2400" dirty="0" smtClean="0"/>
              <a:t>       обслуживания </a:t>
            </a:r>
            <a:r>
              <a:rPr lang="ru-RU" sz="2400" dirty="0"/>
              <a:t>населения</a:t>
            </a:r>
          </a:p>
          <a:p>
            <a:pPr lvl="0"/>
            <a:r>
              <a:rPr lang="ru-RU" sz="2400" dirty="0" smtClean="0"/>
              <a:t>- Гостиница</a:t>
            </a:r>
            <a:endParaRPr lang="ru-RU" sz="2400" dirty="0"/>
          </a:p>
          <a:p>
            <a:pPr lvl="0"/>
            <a:r>
              <a:rPr lang="ru-RU" sz="2400" dirty="0" smtClean="0"/>
              <a:t>- 2 </a:t>
            </a:r>
            <a:r>
              <a:rPr lang="ru-RU" sz="2400" dirty="0"/>
              <a:t>(два) жилых дома</a:t>
            </a:r>
          </a:p>
          <a:p>
            <a:pPr lvl="0"/>
            <a:r>
              <a:rPr lang="ru-RU" sz="2400" dirty="0" smtClean="0"/>
              <a:t>- Котельная</a:t>
            </a:r>
            <a:endParaRPr lang="ru-RU" sz="2400" dirty="0"/>
          </a:p>
          <a:p>
            <a:pPr lvl="0"/>
            <a:r>
              <a:rPr lang="ru-RU" sz="2400" dirty="0" smtClean="0"/>
              <a:t>- Блок-модульная </a:t>
            </a:r>
            <a:r>
              <a:rPr lang="ru-RU" sz="2400" dirty="0"/>
              <a:t>котельная</a:t>
            </a:r>
          </a:p>
        </p:txBody>
      </p:sp>
    </p:spTree>
    <p:extLst>
      <p:ext uri="{BB962C8B-B14F-4D97-AF65-F5344CB8AC3E}">
        <p14:creationId xmlns:p14="http://schemas.microsoft.com/office/powerpoint/2010/main" val="103673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703513" y="2"/>
            <a:ext cx="76938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noAutofit/>
          </a:bodyPr>
          <a:lstStyle/>
          <a:p>
            <a:endParaRPr lang="ru-RU" sz="2000" b="1" kern="0" dirty="0">
              <a:solidFill>
                <a:srgbClr val="0052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17219" y="3516437"/>
            <a:ext cx="4277879" cy="2720876"/>
          </a:xfrm>
          <a:prstGeom prst="rect">
            <a:avLst/>
          </a:prstGeom>
          <a:noFill/>
          <a:ln w="12700">
            <a:solidFill>
              <a:srgbClr val="005386"/>
            </a:solidFill>
            <a:miter lim="800000"/>
            <a:headEnd/>
            <a:tailEnd/>
          </a:ln>
        </p:spPr>
      </p:pic>
      <p:sp>
        <p:nvSpPr>
          <p:cNvPr id="20" name="Объект 2"/>
          <p:cNvSpPr txBox="1">
            <a:spLocks/>
          </p:cNvSpPr>
          <p:nvPr/>
        </p:nvSpPr>
        <p:spPr bwMode="auto">
          <a:xfrm>
            <a:off x="185452" y="2591843"/>
            <a:ext cx="4929987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/>
          <a:lstStyle/>
          <a:p>
            <a:pPr algn="ctr"/>
            <a:r>
              <a:rPr lang="ru-RU" altLang="ru-RU" sz="1600" b="1" dirty="0">
                <a:solidFill>
                  <a:srgbClr val="005386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Преимущества</a:t>
            </a:r>
            <a:r>
              <a:rPr lang="en-US" altLang="ru-RU" sz="1600" b="1" dirty="0">
                <a:solidFill>
                  <a:srgbClr val="005386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:</a:t>
            </a:r>
            <a:endParaRPr lang="ru-RU" altLang="ru-RU" sz="1600" b="1" dirty="0">
              <a:solidFill>
                <a:srgbClr val="005386"/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  <a:p>
            <a:pPr marL="176209" lvl="1" indent="-176209" algn="just">
              <a:buClr>
                <a:srgbClr val="2A4C74"/>
              </a:buClr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диапазон измеряемых температур -40 ... +120 °С;</a:t>
            </a:r>
          </a:p>
          <a:p>
            <a:pPr marL="176209" lvl="1" indent="-176209" algn="just">
              <a:buClr>
                <a:srgbClr val="2A4C74"/>
              </a:buClr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контроль температуры на подвижных частях оборудования;</a:t>
            </a:r>
            <a:endParaRPr lang="en-US" altLang="ru-RU" sz="1600" dirty="0"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  <a:p>
            <a:pPr marL="176209" lvl="1" indent="-176209" algn="just">
              <a:buClr>
                <a:srgbClr val="2A4C74"/>
              </a:buClr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опрос датчиков по радиоканалу (2,45Ггц) на расстоянии от 0,2 до 10м;</a:t>
            </a:r>
          </a:p>
          <a:p>
            <a:pPr marL="176209" lvl="1" indent="-176209" algn="just">
              <a:buClr>
                <a:srgbClr val="2A4C74"/>
              </a:buClr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высокая радиационная стойкость и устойчивость к электромагнитному полю.</a:t>
            </a:r>
          </a:p>
        </p:txBody>
      </p:sp>
      <p:pic>
        <p:nvPicPr>
          <p:cNvPr id="21" name="Picture 4" descr="&amp;Vcy;&amp;lcy;&amp;acy;&amp;dcy;&amp;iecy;&amp;lcy;&amp;softcy;&amp;tscy;&amp;ycy; &amp;kcy;&amp;rcy;&amp;acy;&amp;scy;&amp;ncy;&amp;ocy;&amp;yacy;&amp;rcy;&amp;scy;&amp;kcy;&amp;icy;&amp;khcy; &amp;kcy;&amp;ocy;&amp;tcy;&amp;tcy;&amp;iecy;&amp;dcy;&amp;zhcy;&amp;iecy;&amp;jcy; &amp;rcy;&amp;acy;&amp;zcy;&amp;ocy;&amp;rcy;&amp;yacy;&amp;yucy;&amp;tcy; &amp;ecy;&amp;ncy;&amp;iecy;&amp;rcy;&amp;gcy;&amp;iecy;&amp;tcy;&amp;icy;&amp;kcy;&amp;ocy;&amp;v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0327" y="992885"/>
            <a:ext cx="3722172" cy="243611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00538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22" name="Прямоугольник 6"/>
          <p:cNvSpPr>
            <a:spLocks noChangeArrowheads="1"/>
          </p:cNvSpPr>
          <p:nvPr/>
        </p:nvSpPr>
        <p:spPr bwMode="auto">
          <a:xfrm>
            <a:off x="185451" y="896806"/>
            <a:ext cx="704339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marL="0" lvl="1" algn="ctr">
              <a:buClr>
                <a:schemeClr val="accent1"/>
              </a:buClr>
            </a:pPr>
            <a:r>
              <a:rPr lang="ru-RU" altLang="ru-RU" sz="1600" b="1" dirty="0">
                <a:solidFill>
                  <a:srgbClr val="005386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Назначение:</a:t>
            </a:r>
            <a:endParaRPr lang="en-US" altLang="ru-RU" sz="1600" b="1" dirty="0">
              <a:solidFill>
                <a:srgbClr val="005386"/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  <a:p>
            <a:pPr marL="176209" lvl="1" indent="-176209">
              <a:buClr>
                <a:srgbClr val="2A4C74"/>
              </a:buClr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контроль температуры токоведущих частей высоковольтного оборудования и других промышленных установок;</a:t>
            </a:r>
          </a:p>
          <a:p>
            <a:pPr marL="176209" lvl="1" indent="-176209" algn="just">
              <a:buClr>
                <a:srgbClr val="2A4C74"/>
              </a:buClr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сигнализация при аварийной ситуации (передача сигнала в автоматическую систему управления);</a:t>
            </a:r>
          </a:p>
          <a:p>
            <a:pPr marL="176209" lvl="1" indent="-176209" algn="just">
              <a:buClr>
                <a:srgbClr val="2A4C74"/>
              </a:buClr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обеспечение противопожарной безопасности электрооборудования.</a:t>
            </a:r>
          </a:p>
        </p:txBody>
      </p:sp>
      <p:pic>
        <p:nvPicPr>
          <p:cNvPr id="23" name="Picture 9" descr="p_4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5437" y="2729713"/>
            <a:ext cx="2307339" cy="3177563"/>
          </a:xfrm>
          <a:prstGeom prst="rect">
            <a:avLst/>
          </a:prstGeom>
          <a:noFill/>
          <a:ln w="12700">
            <a:solidFill>
              <a:srgbClr val="005386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84349" y="4869161"/>
            <a:ext cx="3646111" cy="83099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005386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Потребители:</a:t>
            </a:r>
            <a:endParaRPr lang="ru-RU" altLang="ru-RU" sz="1600" b="1" dirty="0"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  <a:p>
            <a:pPr marL="176209" indent="-176209" algn="just">
              <a:buClr>
                <a:srgbClr val="2A4C74"/>
              </a:buClr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«</a:t>
            </a:r>
            <a:r>
              <a:rPr lang="en-US" altLang="ru-RU" sz="16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Gold Wings</a:t>
            </a:r>
            <a:r>
              <a:rPr lang="ru-RU" altLang="ru-RU" sz="16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», Израиль;</a:t>
            </a:r>
          </a:p>
          <a:p>
            <a:pPr marL="176209" indent="-176209" algn="just">
              <a:buClr>
                <a:srgbClr val="2A4C74"/>
              </a:buClr>
              <a:buFont typeface="Arial" panose="020B0604020202020204" pitchFamily="34" charset="0"/>
              <a:buChar char="•"/>
            </a:pPr>
            <a:r>
              <a:rPr lang="ru-RU" altLang="ru-RU" sz="1600" dirty="0" err="1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Харбинский</a:t>
            </a:r>
            <a:r>
              <a:rPr lang="ru-RU" altLang="ru-RU" sz="1600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институт сенсоров, КНР.</a:t>
            </a: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29655" y="161925"/>
            <a:ext cx="9626503" cy="597008"/>
          </a:xfrm>
          <a:prstGeom prst="rect">
            <a:avLst/>
          </a:prstGeom>
        </p:spPr>
        <p:txBody>
          <a:bodyPr lIns="91438" tIns="45719" rIns="91438" bIns="45719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1600" b="1" dirty="0">
                <a:solidFill>
                  <a:srgbClr val="005386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ИННОВАЦИОННАЯ ПРОДУКЦИЯ. </a:t>
            </a:r>
            <a:r>
              <a:rPr lang="ru-RU" altLang="ru-RU" sz="1600" b="1" dirty="0">
                <a:solidFill>
                  <a:srgbClr val="005386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СИСТЕМА БЕСПРОВОДНОГО МОНИТОРИНГА ТЕМПЕРАТУРЫ ТОКОВЕДУЩИХ ЧАСТЕЙ ЭЛЕКТРОУСТАНОВОК</a:t>
            </a:r>
          </a:p>
          <a:p>
            <a:pPr algn="l"/>
            <a:endParaRPr lang="ru-RU" sz="2000" b="1" dirty="0">
              <a:solidFill>
                <a:srgbClr val="005386"/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Box 16"/>
          <p:cNvSpPr txBox="1">
            <a:spLocks noChangeArrowheads="1"/>
          </p:cNvSpPr>
          <p:nvPr/>
        </p:nvSpPr>
        <p:spPr bwMode="auto">
          <a:xfrm>
            <a:off x="5529264" y="1428751"/>
            <a:ext cx="2320925" cy="123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 sz="120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ru-RU" altLang="ru-RU" sz="120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ru-RU" altLang="ru-RU" sz="120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ru-RU" altLang="ru-RU" sz="120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ru-RU" altLang="ru-RU" sz="120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ru-RU" altLang="ru-RU"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39940" name="Содержимое 2"/>
          <p:cNvSpPr txBox="1">
            <a:spLocks/>
          </p:cNvSpPr>
          <p:nvPr/>
        </p:nvSpPr>
        <p:spPr bwMode="auto">
          <a:xfrm>
            <a:off x="623393" y="1508787"/>
            <a:ext cx="8642351" cy="33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</a:pPr>
            <a:r>
              <a:rPr lang="ru-RU" altLang="ru-RU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Подсистема «Радиочастотная идентификация транспортных средств»</a:t>
            </a:r>
          </a:p>
        </p:txBody>
      </p:sp>
      <p:sp>
        <p:nvSpPr>
          <p:cNvPr id="39941" name="Объект 2"/>
          <p:cNvSpPr txBox="1">
            <a:spLocks/>
          </p:cNvSpPr>
          <p:nvPr/>
        </p:nvSpPr>
        <p:spPr bwMode="auto">
          <a:xfrm>
            <a:off x="1007435" y="1796820"/>
            <a:ext cx="6048672" cy="274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71450" indent="-17145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altLang="ru-RU" sz="12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Назначение</a:t>
            </a:r>
            <a:r>
              <a:rPr lang="en-US" altLang="ru-RU" sz="12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altLang="ru-RU" sz="12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ru-RU" altLang="ru-RU" sz="1200" dirty="0">
                <a:latin typeface="Arial" pitchFamily="34" charset="0"/>
                <a:cs typeface="Arial" pitchFamily="34" charset="0"/>
              </a:rPr>
              <a:t>Контроль перемещения транспортных средств (</a:t>
            </a:r>
            <a:r>
              <a:rPr lang="ru-RU" altLang="ru-RU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том числе служебных</a:t>
            </a:r>
            <a:r>
              <a:rPr lang="ru-RU" altLang="ru-RU" sz="1200" dirty="0">
                <a:latin typeface="Arial" pitchFamily="34" charset="0"/>
                <a:cs typeface="Arial" pitchFamily="34" charset="0"/>
              </a:rPr>
              <a:t>), информационная поддержка транспортной инфраструктуры города, отслеживание загруженности стоянок и парковок, идентификация транспортных средств в движении, мониторинг закрытых территорий.</a:t>
            </a:r>
          </a:p>
          <a:p>
            <a:pPr eaLnBrk="1" hangingPunct="1">
              <a:spcBef>
                <a:spcPct val="20000"/>
              </a:spcBef>
            </a:pPr>
            <a:r>
              <a:rPr lang="ru-RU" altLang="ru-RU" sz="12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Преимущества:</a:t>
            </a:r>
          </a:p>
          <a:p>
            <a:pPr lvl="1" eaLnBrk="1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ru-RU" altLang="ru-RU" sz="1200" dirty="0">
                <a:latin typeface="Arial" pitchFamily="34" charset="0"/>
                <a:cs typeface="Arial" pitchFamily="34" charset="0"/>
              </a:rPr>
              <a:t>Высокая помехозащищенность</a:t>
            </a:r>
          </a:p>
          <a:p>
            <a:pPr lvl="1" eaLnBrk="1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ru-RU" altLang="ru-RU" sz="1200" dirty="0">
                <a:latin typeface="Arial" pitchFamily="34" charset="0"/>
                <a:cs typeface="Arial" pitchFamily="34" charset="0"/>
              </a:rPr>
              <a:t>Высокая стойкость компонентов системы к внешним воздействиям</a:t>
            </a:r>
          </a:p>
          <a:p>
            <a:pPr lvl="1" eaLnBrk="1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ru-RU" altLang="ru-RU" sz="1200" dirty="0">
                <a:latin typeface="Arial" pitchFamily="34" charset="0"/>
                <a:cs typeface="Arial" pitchFamily="34" charset="0"/>
              </a:rPr>
              <a:t>Невозможность копирования идентификационного кода</a:t>
            </a:r>
          </a:p>
          <a:p>
            <a:pPr lvl="1" eaLnBrk="1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</a:rPr>
              <a:t>Высокая </a:t>
            </a:r>
            <a:r>
              <a:rPr lang="ru-RU" altLang="ru-RU" sz="1200" dirty="0" err="1">
                <a:solidFill>
                  <a:srgbClr val="000000"/>
                </a:solidFill>
                <a:latin typeface="Arial" pitchFamily="34" charset="0"/>
              </a:rPr>
              <a:t>экологичность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</a:rPr>
              <a:t> (мощность 10 мВт);</a:t>
            </a:r>
          </a:p>
          <a:p>
            <a:pPr lvl="1" eaLnBrk="1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</a:rPr>
              <a:t>Дальность считывания пассивной метки, до 6 м</a:t>
            </a:r>
          </a:p>
          <a:p>
            <a:pPr lvl="1" eaLnBrk="1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</a:rPr>
              <a:t>Работа в </a:t>
            </a:r>
            <a:r>
              <a:rPr lang="en-US" altLang="ru-RU" sz="1200" dirty="0">
                <a:solidFill>
                  <a:srgbClr val="000000"/>
                </a:solidFill>
                <a:latin typeface="Arial" pitchFamily="34" charset="0"/>
              </a:rPr>
              <a:t>ISM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</a:rPr>
              <a:t> частотном диапазоне,</a:t>
            </a:r>
            <a:r>
              <a:rPr lang="en-US" altLang="ru-RU" sz="1200" dirty="0">
                <a:solidFill>
                  <a:srgbClr val="000000"/>
                </a:solidFill>
                <a:latin typeface="Arial" pitchFamily="34" charset="0"/>
              </a:rPr>
              <a:t> 2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</a:rPr>
              <a:t>,</a:t>
            </a:r>
            <a:r>
              <a:rPr lang="en-US" altLang="ru-RU" sz="1200" dirty="0">
                <a:solidFill>
                  <a:srgbClr val="000000"/>
                </a:solidFill>
                <a:latin typeface="Arial" pitchFamily="34" charset="0"/>
              </a:rPr>
              <a:t>45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</a:rPr>
              <a:t>ГГц</a:t>
            </a:r>
          </a:p>
          <a:p>
            <a:pPr lvl="1" eaLnBrk="1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ru-RU" altLang="ru-RU" sz="1200" dirty="0">
                <a:latin typeface="Arial" pitchFamily="34" charset="0"/>
              </a:rPr>
              <a:t>Оригинальная техническая реализация использования ПАВ меток</a:t>
            </a:r>
          </a:p>
          <a:p>
            <a:pPr lvl="1" eaLnBrk="1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endParaRPr lang="ru-RU" altLang="ru-RU" sz="1200" dirty="0">
              <a:solidFill>
                <a:srgbClr val="000000"/>
              </a:solidFill>
              <a:latin typeface="Arial" pitchFamily="34" charset="0"/>
            </a:endParaRPr>
          </a:p>
          <a:p>
            <a:pPr lvl="1" eaLnBrk="1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endParaRPr lang="ru-RU" altLang="ru-RU" sz="1200" dirty="0">
              <a:latin typeface="Arial" pitchFamily="34" charset="0"/>
            </a:endParaRPr>
          </a:p>
        </p:txBody>
      </p:sp>
      <p:pic>
        <p:nvPicPr>
          <p:cNvPr id="44040" name="Picture 7" descr="1"/>
          <p:cNvPicPr>
            <a:picLocks noChangeAspect="1" noChangeArrowheads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 bwMode="auto">
          <a:xfrm>
            <a:off x="7344139" y="3373722"/>
            <a:ext cx="2112235" cy="2109185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/>
        </p:spPr>
      </p:pic>
      <p:pic>
        <p:nvPicPr>
          <p:cNvPr id="39943" name="Рисунок 6"/>
          <p:cNvPicPr>
            <a:picLocks noChangeAspect="1"/>
          </p:cNvPicPr>
          <p:nvPr/>
        </p:nvPicPr>
        <p:blipFill>
          <a:blip r:embed="rId4" cstate="print">
            <a:lum bright="14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2025551"/>
            <a:ext cx="1728192" cy="2459567"/>
          </a:xfrm>
          <a:prstGeom prst="rect">
            <a:avLst/>
          </a:prstGeom>
          <a:noFill/>
          <a:ln w="19050">
            <a:solidFill>
              <a:srgbClr val="00538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4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203" y="1412776"/>
            <a:ext cx="1152128" cy="1194616"/>
          </a:xfrm>
          <a:prstGeom prst="rect">
            <a:avLst/>
          </a:prstGeom>
          <a:noFill/>
          <a:ln w="19050">
            <a:solidFill>
              <a:srgbClr val="00538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4"/>
          <p:cNvSpPr/>
          <p:nvPr/>
        </p:nvSpPr>
        <p:spPr>
          <a:xfrm>
            <a:off x="3552825" y="173568"/>
            <a:ext cx="1365251" cy="57573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6670" tIns="26670" rIns="26670" bIns="26670" spcCol="1693" anchor="ctr"/>
          <a:lstStyle/>
          <a:p>
            <a:pPr algn="ctr" defTabSz="622284">
              <a:defRPr/>
            </a:pPr>
            <a:endParaRPr lang="ru-RU" sz="1400" dirty="0"/>
          </a:p>
        </p:txBody>
      </p:sp>
      <p:sp>
        <p:nvSpPr>
          <p:cNvPr id="22543" name="TextBox 2"/>
          <p:cNvSpPr txBox="1">
            <a:spLocks noChangeArrowheads="1"/>
          </p:cNvSpPr>
          <p:nvPr/>
        </p:nvSpPr>
        <p:spPr bwMode="auto">
          <a:xfrm>
            <a:off x="7839075" y="2722035"/>
            <a:ext cx="1425276" cy="4924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1200" dirty="0">
                <a:latin typeface="Arial" pitchFamily="34" charset="0"/>
              </a:rPr>
              <a:t>Считыватели системы  РЧИД</a:t>
            </a:r>
          </a:p>
        </p:txBody>
      </p:sp>
      <p:pic>
        <p:nvPicPr>
          <p:cNvPr id="39954" name="Рисунок 1" descr="F:\rchi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184" y="4578562"/>
            <a:ext cx="5110923" cy="211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Скругленный прямоугольник 25"/>
          <p:cNvSpPr>
            <a:spLocks noChangeArrowheads="1"/>
          </p:cNvSpPr>
          <p:nvPr/>
        </p:nvSpPr>
        <p:spPr bwMode="auto">
          <a:xfrm>
            <a:off x="8067344" y="5630189"/>
            <a:ext cx="3597275" cy="868318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21917" tIns="60958" rIns="121917" bIns="60958"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ru-RU" altLang="ru-RU" sz="1400" dirty="0">
                <a:solidFill>
                  <a:srgbClr val="0070C0"/>
                </a:solidFill>
                <a:ea typeface="MS PGothic" pitchFamily="34" charset="-128"/>
                <a:cs typeface="Arial" charset="0"/>
              </a:rPr>
              <a:t>Примеры внедрения:</a:t>
            </a:r>
          </a:p>
          <a:p>
            <a:pPr>
              <a:spcAft>
                <a:spcPts val="300"/>
              </a:spcAft>
              <a:defRPr/>
            </a:pPr>
            <a:r>
              <a:rPr lang="ru-RU" altLang="ru-RU" sz="1200" dirty="0">
                <a:solidFill>
                  <a:schemeClr val="tx1"/>
                </a:solidFill>
                <a:ea typeface="MS PGothic" pitchFamily="34" charset="-128"/>
                <a:cs typeface="Arial" charset="0"/>
              </a:rPr>
              <a:t>Стоянка автотранспорта ОАО «Авангард»</a:t>
            </a:r>
          </a:p>
          <a:p>
            <a:pPr>
              <a:spcAft>
                <a:spcPts val="300"/>
              </a:spcAft>
              <a:defRPr/>
            </a:pPr>
            <a:r>
              <a:rPr lang="ru-RU" altLang="ru-RU" sz="1200" dirty="0">
                <a:solidFill>
                  <a:schemeClr val="tx1"/>
                </a:solidFill>
                <a:ea typeface="MS PGothic" pitchFamily="34" charset="-128"/>
                <a:cs typeface="Arial" charset="0"/>
              </a:rPr>
              <a:t>Цена: от 230 тыс. руб. для стоянки на 200 мест.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0907" y="740702"/>
            <a:ext cx="7997701" cy="451405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2100" b="1" dirty="0">
                <a:solidFill>
                  <a:srgbClr val="0070C0"/>
                </a:solidFill>
              </a:rPr>
              <a:t>Система идентификации и контроля транспорта</a:t>
            </a: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239349" y="6293744"/>
            <a:ext cx="1728192" cy="56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ru-RU" altLang="ru-RU" sz="1500" dirty="0">
                <a:solidFill>
                  <a:srgbClr val="0070C0"/>
                </a:solidFill>
                <a:cs typeface="Arial" charset="0"/>
              </a:rPr>
              <a:t>Разработчик</a:t>
            </a:r>
          </a:p>
          <a:p>
            <a:r>
              <a:rPr lang="ru-RU" altLang="ru-RU" sz="1400" dirty="0">
                <a:cs typeface="Arial" charset="0"/>
              </a:rPr>
              <a:t>ОАО «Авангард»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1425" y="710022"/>
            <a:ext cx="2352279" cy="707882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solidFill>
              <a:srgbClr val="005386"/>
            </a:solidFill>
          </a:ln>
        </p:spPr>
        <p:txBody>
          <a:bodyPr wrap="square" lIns="121917" tIns="60958" rIns="121917" bIns="60958"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ru-RU" altLang="ru-RU" sz="1900" dirty="0">
                <a:solidFill>
                  <a:schemeClr val="bg1"/>
                </a:solidFill>
                <a:cs typeface="Arial" panose="020B0604020202020204" pitchFamily="34" charset="0"/>
              </a:rPr>
              <a:t>Общественная  безопасность</a:t>
            </a:r>
          </a:p>
        </p:txBody>
      </p:sp>
      <p:pic>
        <p:nvPicPr>
          <p:cNvPr id="18" name="Рисунок 17" descr="D:\Департамент СУП\Кластеры\Герб промышл СПб.jpg"/>
          <p:cNvPicPr/>
          <p:nvPr/>
        </p:nvPicPr>
        <p:blipFill>
          <a:blip r:embed="rId7" cstate="print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1424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487488" y="2"/>
            <a:ext cx="10561173" cy="6594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19980" tIns="62389" rIns="119980" bIns="62389">
            <a:spAutoFit/>
          </a:bodyPr>
          <a:lstStyle/>
          <a:p>
            <a:pPr indent="4233" algn="ctr"/>
            <a:r>
              <a:rPr lang="ru-RU" altLang="ru-RU" sz="1700" b="1" dirty="0">
                <a:solidFill>
                  <a:srgbClr val="005386"/>
                </a:solidFill>
                <a:cs typeface="Arial" charset="0"/>
              </a:rPr>
              <a:t>Высокотехнологичная продукция для обеспечения безопасности</a:t>
            </a:r>
          </a:p>
          <a:p>
            <a:pPr indent="4233" algn="ctr"/>
            <a:r>
              <a:rPr lang="ru-RU" altLang="ru-RU" sz="1700" b="1" dirty="0">
                <a:solidFill>
                  <a:srgbClr val="005386"/>
                </a:solidFill>
                <a:cs typeface="Arial" charset="0"/>
              </a:rPr>
              <a:t> и повышения  качества жизни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129897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807">
        <p14:reveal/>
      </p:transition>
    </mc:Choice>
    <mc:Fallback xmlns="">
      <p:transition advClick="0" advTm="128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0286" y="142133"/>
            <a:ext cx="8640960" cy="792087"/>
          </a:xfr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100" b="1" dirty="0"/>
              <a:t>Диверсификация промышленного производства – одна</a:t>
            </a:r>
            <a:br>
              <a:rPr lang="ru-RU" sz="2100" b="1" dirty="0"/>
            </a:br>
            <a:r>
              <a:rPr lang="ru-RU" sz="2100" b="1" dirty="0"/>
              <a:t>из первоочередных задач предприятий Санкт-Петербурга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8833" y="1099771"/>
            <a:ext cx="11839829" cy="1846655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lvl="0" algn="ctr"/>
            <a:r>
              <a:rPr lang="ru-RU" sz="2800" b="1" dirty="0">
                <a:solidFill>
                  <a:srgbClr val="C00000"/>
                </a:solidFill>
              </a:rPr>
              <a:t>По поручению Президента РФ Путина В.В. к 2030 году предприятия </a:t>
            </a:r>
            <a:r>
              <a:rPr lang="ru-RU" sz="2800" b="1" dirty="0" smtClean="0">
                <a:solidFill>
                  <a:srgbClr val="C00000"/>
                </a:solidFill>
              </a:rPr>
              <a:t>оборонно-промышленного </a:t>
            </a:r>
            <a:r>
              <a:rPr lang="ru-RU" sz="2800" b="1" dirty="0">
                <a:solidFill>
                  <a:srgbClr val="C00000"/>
                </a:solidFill>
              </a:rPr>
              <a:t>комплекса должны производить не менее 50 % гражданской продукции от общего объема производства.</a:t>
            </a:r>
          </a:p>
          <a:p>
            <a:pPr lvl="0" algn="ctr"/>
            <a:r>
              <a:rPr lang="ru-RU" sz="2800" b="1" dirty="0">
                <a:solidFill>
                  <a:srgbClr val="C00000"/>
                </a:solidFill>
              </a:rPr>
              <a:t> 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3339" y="2372908"/>
            <a:ext cx="11905323" cy="418575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400" dirty="0" smtClean="0"/>
              <a:t>Пути </a:t>
            </a:r>
            <a:r>
              <a:rPr lang="ru-RU" sz="2400" dirty="0"/>
              <a:t>решения поставленной задачи в РЭК (в условиях преобладания </a:t>
            </a:r>
            <a:r>
              <a:rPr lang="ru-RU" sz="2400" dirty="0" smtClean="0"/>
              <a:t>на внутреннем </a:t>
            </a:r>
            <a:r>
              <a:rPr lang="ru-RU" sz="2400" dirty="0"/>
              <a:t>рынке </a:t>
            </a:r>
            <a:r>
              <a:rPr lang="ru-RU" sz="2400" dirty="0" smtClean="0"/>
              <a:t>импортной радиоэлектроники):</a:t>
            </a:r>
          </a:p>
          <a:p>
            <a:pPr marL="228594" indent="-228594" algn="just">
              <a:buFontTx/>
              <a:buChar char="-"/>
            </a:pPr>
            <a:r>
              <a:rPr lang="ru-RU" sz="2400" b="1" dirty="0" smtClean="0"/>
              <a:t>Увеличение </a:t>
            </a:r>
            <a:r>
              <a:rPr lang="ru-RU" sz="2400" b="1" dirty="0"/>
              <a:t>объёмов</a:t>
            </a:r>
            <a:r>
              <a:rPr lang="ru-RU" sz="2400" dirty="0"/>
              <a:t> разработки и производства радиоэлектронной </a:t>
            </a:r>
            <a:r>
              <a:rPr lang="ru-RU" sz="2400" dirty="0" smtClean="0"/>
              <a:t>продукции гражданского назначения </a:t>
            </a:r>
            <a:r>
              <a:rPr lang="ru-RU" sz="2400" b="1" dirty="0" smtClean="0"/>
              <a:t>для всех отраслей народного хозяйства</a:t>
            </a:r>
            <a:r>
              <a:rPr lang="ru-RU" sz="2400" dirty="0" smtClean="0"/>
              <a:t>, в том числе, обеспечения комплексной </a:t>
            </a:r>
            <a:r>
              <a:rPr lang="ru-RU" sz="2400" dirty="0"/>
              <a:t>безопасности и повышения качества жизни населения, для    реализации программ «Безопасный умный город</a:t>
            </a:r>
            <a:r>
              <a:rPr lang="ru-RU" sz="2400" dirty="0" smtClean="0"/>
              <a:t>»;</a:t>
            </a:r>
          </a:p>
          <a:p>
            <a:pPr marL="228594" indent="-228594" algn="just">
              <a:buFontTx/>
              <a:buChar char="-"/>
            </a:pPr>
            <a:endParaRPr lang="ru-RU" sz="2400" dirty="0"/>
          </a:p>
          <a:p>
            <a:pPr marL="228594" indent="-228594" algn="just">
              <a:buFontTx/>
              <a:buChar char="-"/>
            </a:pPr>
            <a:r>
              <a:rPr lang="ru-RU" sz="2400" b="1" dirty="0"/>
              <a:t>Активизация</a:t>
            </a:r>
            <a:r>
              <a:rPr lang="ru-RU" sz="2400" dirty="0"/>
              <a:t> </a:t>
            </a:r>
            <a:r>
              <a:rPr lang="ru-RU" sz="2400" dirty="0" smtClean="0"/>
              <a:t>разработки </a:t>
            </a:r>
            <a:r>
              <a:rPr lang="ru-RU" sz="2400" dirty="0"/>
              <a:t>и производства </a:t>
            </a:r>
            <a:r>
              <a:rPr lang="ru-RU" sz="2400" b="1" dirty="0" smtClean="0"/>
              <a:t>высокотехнологичной </a:t>
            </a:r>
            <a:r>
              <a:rPr lang="ru-RU" sz="2400" b="1" dirty="0"/>
              <a:t>продукции</a:t>
            </a:r>
            <a:r>
              <a:rPr lang="ru-RU" sz="2400" dirty="0"/>
              <a:t>, в том числе, профессиональной радиоэлектроники, обеспечивающей технологическую независимость, </a:t>
            </a:r>
            <a:r>
              <a:rPr lang="ru-RU" sz="2400" dirty="0" err="1"/>
              <a:t>цифровизацию</a:t>
            </a:r>
            <a:r>
              <a:rPr lang="ru-RU" sz="2400" dirty="0"/>
              <a:t> экономики и развитие </a:t>
            </a:r>
            <a:r>
              <a:rPr lang="ru-RU" sz="2400" b="1" dirty="0"/>
              <a:t>всех отраслей народного хозяйства;</a:t>
            </a:r>
          </a:p>
        </p:txBody>
      </p:sp>
      <p:pic>
        <p:nvPicPr>
          <p:cNvPr id="8" name="Рисунок 7" descr="G:\флажок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856" y="142133"/>
            <a:ext cx="2105763" cy="7697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781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6"/>
          <p:cNvSpPr>
            <a:spLocks noChangeShapeType="1"/>
          </p:cNvSpPr>
          <p:nvPr/>
        </p:nvSpPr>
        <p:spPr bwMode="auto">
          <a:xfrm>
            <a:off x="239187" y="764117"/>
            <a:ext cx="11618383" cy="0"/>
          </a:xfrm>
          <a:prstGeom prst="line">
            <a:avLst/>
          </a:prstGeom>
          <a:noFill/>
          <a:ln w="76200">
            <a:solidFill>
              <a:srgbClr val="23376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endParaRPr lang="ru-RU"/>
          </a:p>
        </p:txBody>
      </p:sp>
      <p:grpSp>
        <p:nvGrpSpPr>
          <p:cNvPr id="3" name="Группа 19"/>
          <p:cNvGrpSpPr/>
          <p:nvPr/>
        </p:nvGrpSpPr>
        <p:grpSpPr>
          <a:xfrm>
            <a:off x="113784" y="111127"/>
            <a:ext cx="6750301" cy="573023"/>
            <a:chOff x="3693422" y="0"/>
            <a:chExt cx="2529366" cy="735524"/>
          </a:xfrm>
          <a:solidFill>
            <a:schemeClr val="accent2"/>
          </a:solidFill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3693422" y="0"/>
              <a:ext cx="2529366" cy="73552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3714965" y="21543"/>
              <a:ext cx="2486280" cy="551480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6670" tIns="26670" rIns="26670" bIns="26670" spcCol="1270" anchor="ctr"/>
            <a:lstStyle/>
            <a:p>
              <a:pPr algn="ctr" defTabSz="829713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700" dirty="0"/>
                <a:t>Общественная и личная безопасность</a:t>
              </a:r>
            </a:p>
          </p:txBody>
        </p:sp>
      </p:grpSp>
      <p:pic>
        <p:nvPicPr>
          <p:cNvPr id="25606" name="Picture 15" descr="КСМ схема новая верс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5" y="908052"/>
            <a:ext cx="7397751" cy="318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Rectangle 11"/>
          <p:cNvSpPr>
            <a:spLocks noChangeArrowheads="1"/>
          </p:cNvSpPr>
          <p:nvPr/>
        </p:nvSpPr>
        <p:spPr bwMode="auto">
          <a:xfrm>
            <a:off x="7810512" y="1142984"/>
            <a:ext cx="3843867" cy="2952771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pPr algn="just" eaLnBrk="1" hangingPunct="1">
              <a:lnSpc>
                <a:spcPct val="80000"/>
              </a:lnSpc>
            </a:pPr>
            <a:endParaRPr lang="ru-RU" altLang="ru-RU" sz="1600" dirty="0">
              <a:solidFill>
                <a:srgbClr val="23376C"/>
              </a:solidFill>
              <a:latin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ru-RU" altLang="ru-RU" sz="1900" dirty="0">
                <a:solidFill>
                  <a:srgbClr val="23376C"/>
                </a:solidFill>
                <a:latin typeface="Times New Roman" pitchFamily="18" charset="0"/>
              </a:rPr>
              <a:t>Видеонаблюдение:</a:t>
            </a:r>
          </a:p>
          <a:p>
            <a:pPr algn="just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1900" dirty="0">
                <a:latin typeface="Times New Roman" pitchFamily="18" charset="0"/>
              </a:rPr>
              <a:t>На придомовой территории.</a:t>
            </a:r>
          </a:p>
          <a:p>
            <a:pPr algn="just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1900" dirty="0">
                <a:latin typeface="Times New Roman" pitchFamily="18" charset="0"/>
              </a:rPr>
              <a:t>В подъездах.</a:t>
            </a:r>
          </a:p>
          <a:p>
            <a:pPr algn="just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1900" dirty="0">
                <a:latin typeface="Times New Roman" pitchFamily="18" charset="0"/>
              </a:rPr>
              <a:t>В лифтах.</a:t>
            </a:r>
          </a:p>
          <a:p>
            <a:pPr algn="just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1900" dirty="0" err="1">
                <a:latin typeface="Times New Roman" pitchFamily="18" charset="0"/>
              </a:rPr>
              <a:t>Видеодомофоны</a:t>
            </a:r>
            <a:r>
              <a:rPr lang="ru-RU" altLang="ru-RU" sz="1900" dirty="0">
                <a:latin typeface="Times New Roman" pitchFamily="18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1900" dirty="0">
                <a:latin typeface="Times New Roman" pitchFamily="18" charset="0"/>
              </a:rPr>
              <a:t>Контроль доступа:</a:t>
            </a:r>
          </a:p>
          <a:p>
            <a:pPr algn="just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1900" dirty="0">
                <a:latin typeface="Times New Roman" pitchFamily="18" charset="0"/>
              </a:rPr>
              <a:t>В подъезды.</a:t>
            </a:r>
          </a:p>
          <a:p>
            <a:pPr algn="just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1900" dirty="0">
                <a:latin typeface="Times New Roman" pitchFamily="18" charset="0"/>
              </a:rPr>
              <a:t>На чердаки.</a:t>
            </a:r>
          </a:p>
          <a:p>
            <a:pPr algn="just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1900" dirty="0">
                <a:latin typeface="Times New Roman" pitchFamily="18" charset="0"/>
              </a:rPr>
              <a:t>В подвалы.</a:t>
            </a:r>
          </a:p>
        </p:txBody>
      </p:sp>
      <p:sp>
        <p:nvSpPr>
          <p:cNvPr id="25608" name="Rectangle 27"/>
          <p:cNvSpPr>
            <a:spLocks noChangeArrowheads="1"/>
          </p:cNvSpPr>
          <p:nvPr/>
        </p:nvSpPr>
        <p:spPr bwMode="auto">
          <a:xfrm>
            <a:off x="239184" y="4580468"/>
            <a:ext cx="5664200" cy="172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pPr algn="just" eaLnBrk="1" hangingPunct="1">
              <a:lnSpc>
                <a:spcPct val="80000"/>
              </a:lnSpc>
              <a:buFontTx/>
              <a:buChar char="•"/>
            </a:pPr>
            <a:r>
              <a:rPr lang="ru-RU" altLang="ru-RU" sz="1900" dirty="0">
                <a:latin typeface="Times New Roman" pitchFamily="18" charset="0"/>
              </a:rPr>
              <a:t> Обеспечение безопасности и повышение </a:t>
            </a:r>
          </a:p>
          <a:p>
            <a:pPr eaLnBrk="1" hangingPunct="1"/>
            <a:r>
              <a:rPr lang="ru-RU" altLang="ru-RU" sz="1900" dirty="0">
                <a:latin typeface="Times New Roman" pitchFamily="18" charset="0"/>
              </a:rPr>
              <a:t>  комфортности проживания граждан;</a:t>
            </a:r>
          </a:p>
          <a:p>
            <a:pPr eaLnBrk="1" hangingPunct="1">
              <a:buFontTx/>
              <a:buChar char="•"/>
            </a:pPr>
            <a:r>
              <a:rPr lang="ru-RU" altLang="ru-RU" sz="1900" dirty="0">
                <a:latin typeface="Times New Roman" pitchFamily="18" charset="0"/>
              </a:rPr>
              <a:t> Комплексный охват и круглосуточный контроль </a:t>
            </a:r>
            <a:br>
              <a:rPr lang="ru-RU" altLang="ru-RU" sz="1900" dirty="0">
                <a:latin typeface="Times New Roman" pitchFamily="18" charset="0"/>
              </a:rPr>
            </a:br>
            <a:r>
              <a:rPr lang="ru-RU" altLang="ru-RU" sz="1900" dirty="0">
                <a:latin typeface="Times New Roman" pitchFamily="18" charset="0"/>
              </a:rPr>
              <a:t>  территории;</a:t>
            </a:r>
          </a:p>
          <a:p>
            <a:pPr eaLnBrk="1" hangingPunct="1">
              <a:buFontTx/>
              <a:buChar char="•"/>
            </a:pPr>
            <a:r>
              <a:rPr lang="ru-RU" altLang="ru-RU" sz="1900" dirty="0">
                <a:latin typeface="Times New Roman" pitchFamily="18" charset="0"/>
              </a:rPr>
              <a:t> Удаленный доступ уполномоченных служб к </a:t>
            </a:r>
            <a:br>
              <a:rPr lang="ru-RU" altLang="ru-RU" sz="1900" dirty="0">
                <a:latin typeface="Times New Roman" pitchFamily="18" charset="0"/>
              </a:rPr>
            </a:br>
            <a:r>
              <a:rPr lang="ru-RU" altLang="ru-RU" sz="1900" dirty="0">
                <a:latin typeface="Times New Roman" pitchFamily="18" charset="0"/>
              </a:rPr>
              <a:t>  видеоинформации;</a:t>
            </a:r>
          </a:p>
          <a:p>
            <a:pPr eaLnBrk="1" hangingPunct="1">
              <a:buFontTx/>
              <a:buChar char="•"/>
            </a:pPr>
            <a:r>
              <a:rPr lang="ru-RU" altLang="ru-RU" sz="1900" dirty="0">
                <a:latin typeface="Times New Roman" pitchFamily="18" charset="0"/>
              </a:rPr>
              <a:t> Широковещательное, групповое или </a:t>
            </a:r>
            <a:br>
              <a:rPr lang="ru-RU" altLang="ru-RU" sz="1900" dirty="0">
                <a:latin typeface="Times New Roman" pitchFamily="18" charset="0"/>
              </a:rPr>
            </a:br>
            <a:r>
              <a:rPr lang="ru-RU" altLang="ru-RU" sz="1900" dirty="0">
                <a:latin typeface="Times New Roman" pitchFamily="18" charset="0"/>
              </a:rPr>
              <a:t>  индивидуальное оповещение населения;</a:t>
            </a:r>
          </a:p>
        </p:txBody>
      </p:sp>
      <p:sp>
        <p:nvSpPr>
          <p:cNvPr id="25609" name="Line 29"/>
          <p:cNvSpPr>
            <a:spLocks noChangeShapeType="1"/>
          </p:cNvSpPr>
          <p:nvPr/>
        </p:nvSpPr>
        <p:spPr bwMode="auto">
          <a:xfrm flipV="1">
            <a:off x="6096000" y="4508502"/>
            <a:ext cx="0" cy="1801284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endParaRPr lang="ru-RU"/>
          </a:p>
        </p:txBody>
      </p:sp>
      <p:sp>
        <p:nvSpPr>
          <p:cNvPr id="25610" name="Rectangle 32"/>
          <p:cNvSpPr>
            <a:spLocks noChangeArrowheads="1"/>
          </p:cNvSpPr>
          <p:nvPr/>
        </p:nvSpPr>
        <p:spPr bwMode="auto">
          <a:xfrm>
            <a:off x="6288617" y="4580468"/>
            <a:ext cx="5664200" cy="172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pPr algn="just" eaLnBrk="1" hangingPunct="1">
              <a:lnSpc>
                <a:spcPct val="80000"/>
              </a:lnSpc>
              <a:buFontTx/>
              <a:buChar char="•"/>
            </a:pPr>
            <a:r>
              <a:rPr lang="ru-RU" altLang="ru-RU" sz="1600" dirty="0">
                <a:latin typeface="Times New Roman" pitchFamily="18" charset="0"/>
              </a:rPr>
              <a:t> </a:t>
            </a:r>
            <a:r>
              <a:rPr lang="ru-RU" altLang="ru-RU" sz="1900" dirty="0">
                <a:latin typeface="Times New Roman" pitchFamily="18" charset="0"/>
              </a:rPr>
              <a:t>Оперативное реагирование и взаимодействие  </a:t>
            </a:r>
            <a:br>
              <a:rPr lang="ru-RU" altLang="ru-RU" sz="1900" dirty="0">
                <a:latin typeface="Times New Roman" pitchFamily="18" charset="0"/>
              </a:rPr>
            </a:br>
            <a:r>
              <a:rPr lang="ru-RU" altLang="ru-RU" sz="1900" dirty="0">
                <a:latin typeface="Times New Roman" pitchFamily="18" charset="0"/>
              </a:rPr>
              <a:t>  со смежными службами;</a:t>
            </a:r>
          </a:p>
          <a:p>
            <a:pPr eaLnBrk="1" hangingPunct="1">
              <a:buFontTx/>
              <a:buChar char="•"/>
            </a:pPr>
            <a:r>
              <a:rPr lang="ru-RU" altLang="ru-RU" sz="1900" dirty="0">
                <a:latin typeface="Times New Roman" pitchFamily="18" charset="0"/>
              </a:rPr>
              <a:t> Предоставление коммунальным службам </a:t>
            </a:r>
            <a:br>
              <a:rPr lang="ru-RU" altLang="ru-RU" sz="1900" dirty="0">
                <a:latin typeface="Times New Roman" pitchFamily="18" charset="0"/>
              </a:rPr>
            </a:br>
            <a:r>
              <a:rPr lang="ru-RU" altLang="ru-RU" sz="1900" dirty="0">
                <a:latin typeface="Times New Roman" pitchFamily="18" charset="0"/>
              </a:rPr>
              <a:t>  информации о деятельности подрядчиков;</a:t>
            </a:r>
          </a:p>
          <a:p>
            <a:pPr eaLnBrk="1" hangingPunct="1">
              <a:buFontTx/>
              <a:buChar char="•"/>
            </a:pPr>
            <a:r>
              <a:rPr lang="ru-RU" altLang="ru-RU" sz="1900" dirty="0">
                <a:latin typeface="Times New Roman" pitchFamily="18" charset="0"/>
              </a:rPr>
              <a:t> Значительное внебюджетное </a:t>
            </a:r>
            <a:r>
              <a:rPr lang="ru-RU" altLang="ru-RU" sz="1900" dirty="0" err="1">
                <a:latin typeface="Times New Roman" pitchFamily="18" charset="0"/>
              </a:rPr>
              <a:t>софинансирование</a:t>
            </a:r>
            <a:r>
              <a:rPr lang="ru-RU" altLang="ru-RU" sz="1900" dirty="0">
                <a:latin typeface="Times New Roman" pitchFamily="18" charset="0"/>
              </a:rPr>
              <a:t>.</a:t>
            </a:r>
          </a:p>
        </p:txBody>
      </p:sp>
      <p:sp>
        <p:nvSpPr>
          <p:cNvPr id="25611" name="Rectangle 33"/>
          <p:cNvSpPr>
            <a:spLocks noChangeArrowheads="1"/>
          </p:cNvSpPr>
          <p:nvPr/>
        </p:nvSpPr>
        <p:spPr bwMode="auto">
          <a:xfrm>
            <a:off x="3215217" y="4220633"/>
            <a:ext cx="56642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2100">
                <a:solidFill>
                  <a:srgbClr val="23376C"/>
                </a:solidFill>
                <a:latin typeface="Times New Roman" pitchFamily="18" charset="0"/>
              </a:rPr>
              <a:t>Конкурентные преимущества:</a:t>
            </a:r>
          </a:p>
        </p:txBody>
      </p:sp>
      <p:pic>
        <p:nvPicPr>
          <p:cNvPr id="13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951" y="6425605"/>
            <a:ext cx="1200149" cy="38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934886" y="111127"/>
            <a:ext cx="8257116" cy="43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pPr algn="r" eaLnBrk="1" hangingPunct="1"/>
            <a:r>
              <a:rPr lang="ru-RU" altLang="ru-RU" sz="1900" b="1" dirty="0">
                <a:solidFill>
                  <a:srgbClr val="23376C"/>
                </a:solidFill>
              </a:rPr>
              <a:t>Комплексная система </a:t>
            </a:r>
            <a:r>
              <a:rPr lang="ru-RU" altLang="ru-RU" sz="1900" b="1" dirty="0" err="1">
                <a:solidFill>
                  <a:srgbClr val="23376C"/>
                </a:solidFill>
              </a:rPr>
              <a:t>видеомониторинга</a:t>
            </a:r>
            <a:r>
              <a:rPr lang="ru-RU" altLang="ru-RU" sz="1900" b="1" dirty="0">
                <a:solidFill>
                  <a:srgbClr val="23376C"/>
                </a:solidFill>
              </a:rPr>
              <a:t>, </a:t>
            </a:r>
          </a:p>
          <a:p>
            <a:pPr algn="r" eaLnBrk="1" hangingPunct="1"/>
            <a:r>
              <a:rPr lang="ru-RU" altLang="ru-RU" sz="1900" b="1" dirty="0">
                <a:solidFill>
                  <a:srgbClr val="23376C"/>
                </a:solidFill>
              </a:rPr>
              <a:t>контроля доступа и оповещения (КСМ)</a:t>
            </a:r>
          </a:p>
          <a:p>
            <a:pPr algn="r" eaLnBrk="1" hangingPunct="1"/>
            <a:endParaRPr lang="ru-RU" altLang="ru-RU" sz="1900" b="1" dirty="0">
              <a:solidFill>
                <a:srgbClr val="2337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77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14:reveal/>
      </p:transition>
    </mc:Choice>
    <mc:Fallback xmlns=""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7417" y="68627"/>
            <a:ext cx="10363200" cy="648071"/>
          </a:xfrm>
          <a:solidFill>
            <a:srgbClr val="FFFF00"/>
          </a:solidFill>
          <a:ln>
            <a:solidFill>
              <a:srgbClr val="C00000"/>
            </a:solidFill>
          </a:ln>
        </p:spPr>
        <p:txBody>
          <a:bodyPr>
            <a:noAutofit/>
          </a:bodyPr>
          <a:lstStyle/>
          <a:p>
            <a:r>
              <a:rPr lang="ru-RU" sz="2100" dirty="0"/>
              <a:t>Автоматизированная система мониторинга и предупреждения чрезвычайных ситуаций в  помещениях, где применяется природный газ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23603" y="2860019"/>
            <a:ext cx="1248207" cy="902424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47658" y="1700809"/>
            <a:ext cx="4032447" cy="15582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 lIns="110591" tIns="55296" rIns="110591" bIns="55296">
            <a:spAutoFit/>
          </a:bodyPr>
          <a:lstStyle/>
          <a:p>
            <a:pPr defTabSz="1104872"/>
            <a:endParaRPr lang="ru-RU" altLang="ru-RU" sz="400" dirty="0">
              <a:cs typeface="Arial" pitchFamily="34" charset="0"/>
            </a:endParaRPr>
          </a:p>
          <a:p>
            <a:pPr defTabSz="1104872"/>
            <a:r>
              <a:rPr lang="ru-RU" altLang="ru-RU" sz="1500" dirty="0">
                <a:cs typeface="Arial" pitchFamily="34" charset="0"/>
              </a:rPr>
              <a:t>-   предотвращение ЧС связанных с авариями на  внутриквартирном газовом оборудовании;</a:t>
            </a:r>
          </a:p>
          <a:p>
            <a:pPr defTabSz="1104872"/>
            <a:r>
              <a:rPr lang="ru-RU" altLang="ru-RU" sz="1500" dirty="0">
                <a:cs typeface="Arial" pitchFamily="34" charset="0"/>
              </a:rPr>
              <a:t>-  автоматическое перекрытие подачи газа ; </a:t>
            </a:r>
          </a:p>
          <a:p>
            <a:pPr defTabSz="1104872"/>
            <a:r>
              <a:rPr lang="ru-RU" altLang="ru-RU" sz="1500" dirty="0">
                <a:cs typeface="Arial" pitchFamily="34" charset="0"/>
              </a:rPr>
              <a:t>-  формирование и передача тревожных сигналов в Городской мониторинговый Центр и Дежурно-диспетчерские службы.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2237" y="2688399"/>
            <a:ext cx="1723871" cy="8129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0558" y="4315380"/>
            <a:ext cx="865476" cy="916885"/>
          </a:xfrm>
          <a:prstGeom prst="rect">
            <a:avLst/>
          </a:prstGeom>
        </p:spPr>
      </p:pic>
      <p:pic>
        <p:nvPicPr>
          <p:cNvPr id="9" name="Рисунок 8" descr="http://46.mchs.gov.ru/upload/site20/iblock/f22/dsc03855-800x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215" y="1603437"/>
            <a:ext cx="2532539" cy="961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handyautomation.ru/images/12820_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254" y="1220756"/>
            <a:ext cx="2905375" cy="130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domzakaz.ru.opt-images.1c-bitrix-cdn.ru/upload/iblock/16e/16e5c48fab5d6a1f0c993fb933e6563e.jpeg?149739938623444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830" y="4010019"/>
            <a:ext cx="1872639" cy="139305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712185" y="1378045"/>
            <a:ext cx="714292" cy="4154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1900" dirty="0"/>
              <a:t>ГМЦ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07965" y="804845"/>
            <a:ext cx="1492839" cy="4154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1900" dirty="0"/>
              <a:t>ДДС района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29787" y="3518238"/>
            <a:ext cx="2202007" cy="81560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1500" dirty="0"/>
              <a:t>Адресный контроллер с</a:t>
            </a:r>
          </a:p>
          <a:p>
            <a:r>
              <a:rPr lang="ru-RU" sz="1500" dirty="0"/>
              <a:t>каналообразующей </a:t>
            </a:r>
          </a:p>
          <a:p>
            <a:r>
              <a:rPr lang="ru-RU" sz="1500" dirty="0"/>
              <a:t>аппаратурой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11818" y="2578978"/>
            <a:ext cx="1683660" cy="35393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1500" dirty="0"/>
              <a:t>Газосигнализатор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38176" y="4995177"/>
            <a:ext cx="1903913" cy="58477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1500" dirty="0"/>
              <a:t>Клапан отключения </a:t>
            </a:r>
          </a:p>
          <a:p>
            <a:r>
              <a:rPr lang="ru-RU" sz="1500" dirty="0"/>
              <a:t>подачи газа</a:t>
            </a:r>
          </a:p>
        </p:txBody>
      </p:sp>
      <p:sp>
        <p:nvSpPr>
          <p:cNvPr id="17" name="Стрелка вверх 16"/>
          <p:cNvSpPr/>
          <p:nvPr/>
        </p:nvSpPr>
        <p:spPr>
          <a:xfrm>
            <a:off x="9552385" y="3762443"/>
            <a:ext cx="1119425" cy="419781"/>
          </a:xfrm>
          <a:prstGeom prst="up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6656035" y="4509120"/>
            <a:ext cx="2727276" cy="363475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20" name="Прямая со стрелкой 19"/>
          <p:cNvCxnSpPr>
            <a:stCxn id="4" idx="1"/>
          </p:cNvCxnSpPr>
          <p:nvPr/>
        </p:nvCxnSpPr>
        <p:spPr>
          <a:xfrm flipH="1">
            <a:off x="6696328" y="3311231"/>
            <a:ext cx="2727275" cy="103638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 flipV="1">
            <a:off x="6813429" y="3010545"/>
            <a:ext cx="2610175" cy="72471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7" idx="0"/>
          </p:cNvCxnSpPr>
          <p:nvPr/>
        </p:nvCxnSpPr>
        <p:spPr>
          <a:xfrm flipV="1">
            <a:off x="6194172" y="2367410"/>
            <a:ext cx="179312" cy="320989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9" idx="3"/>
            <a:endCxn id="10" idx="1"/>
          </p:cNvCxnSpPr>
          <p:nvPr/>
        </p:nvCxnSpPr>
        <p:spPr>
          <a:xfrm flipV="1">
            <a:off x="7639754" y="1874330"/>
            <a:ext cx="1215500" cy="209841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17"/>
          <p:cNvSpPr>
            <a:spLocks noChangeArrowheads="1"/>
          </p:cNvSpPr>
          <p:nvPr/>
        </p:nvSpPr>
        <p:spPr bwMode="auto">
          <a:xfrm>
            <a:off x="312405" y="4264832"/>
            <a:ext cx="4033211" cy="22365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defTabSz="1104872"/>
            <a:r>
              <a:rPr lang="ru-RU" altLang="ru-RU" sz="1600" b="1" dirty="0">
                <a:solidFill>
                  <a:srgbClr val="0070C0"/>
                </a:solidFill>
                <a:cs typeface="Arial" pitchFamily="34" charset="0"/>
              </a:rPr>
              <a:t>-</a:t>
            </a:r>
            <a:r>
              <a:rPr lang="ru-RU" altLang="ru-RU" sz="1300" dirty="0">
                <a:cs typeface="Arial" pitchFamily="34" charset="0"/>
              </a:rPr>
              <a:t> </a:t>
            </a:r>
            <a:r>
              <a:rPr lang="ru-RU" altLang="ru-RU" sz="1200" dirty="0">
                <a:cs typeface="Arial" pitchFamily="34" charset="0"/>
              </a:rPr>
              <a:t>отечественная технология  сборки электронных модулей с использованием оловянно-свинцовых сплавов повышенной надёжности;</a:t>
            </a:r>
          </a:p>
          <a:p>
            <a:pPr defTabSz="1104872">
              <a:buFontTx/>
              <a:buChar char="-"/>
            </a:pPr>
            <a:r>
              <a:rPr lang="ru-RU" altLang="ru-RU" sz="1200" dirty="0">
                <a:cs typeface="Arial" pitchFamily="34" charset="0"/>
              </a:rPr>
              <a:t> возможность применения отечественных сенсоров;</a:t>
            </a:r>
          </a:p>
          <a:p>
            <a:pPr defTabSz="1104872">
              <a:buFontTx/>
              <a:buChar char="-"/>
            </a:pPr>
            <a:r>
              <a:rPr lang="ru-RU" altLang="ru-RU" sz="1200" dirty="0">
                <a:cs typeface="Arial" pitchFamily="34" charset="0"/>
              </a:rPr>
              <a:t> системная организация (до 512 адресных газосигнализаторов в системе);</a:t>
            </a:r>
          </a:p>
          <a:p>
            <a:pPr defTabSz="1104872">
              <a:buFontTx/>
              <a:buChar char="-"/>
            </a:pPr>
            <a:r>
              <a:rPr lang="ru-RU" altLang="ru-RU" sz="1200" dirty="0">
                <a:cs typeface="Arial" pitchFamily="34" charset="0"/>
              </a:rPr>
              <a:t>  стабильная высокая чувствительность системы (по   метану 7% и 15% НКПР);</a:t>
            </a:r>
          </a:p>
          <a:p>
            <a:pPr defTabSz="1104872">
              <a:buFontTx/>
              <a:buChar char="-"/>
            </a:pPr>
            <a:r>
              <a:rPr lang="ru-RU" altLang="ru-RU" sz="1200" dirty="0">
                <a:cs typeface="Arial" pitchFamily="34" charset="0"/>
              </a:rPr>
              <a:t>конкурентная стоимость; </a:t>
            </a:r>
          </a:p>
          <a:p>
            <a:pPr defTabSz="1104872">
              <a:buFontTx/>
              <a:buChar char="-"/>
            </a:pPr>
            <a:r>
              <a:rPr lang="ru-RU" altLang="ru-RU" sz="1200" b="1" dirty="0">
                <a:cs typeface="Arial" pitchFamily="34" charset="0"/>
              </a:rPr>
              <a:t>полная совместимость с АИС  города</a:t>
            </a:r>
            <a:r>
              <a:rPr lang="ru-RU" altLang="ru-RU" sz="1200" dirty="0">
                <a:cs typeface="Arial" pitchFamily="34" charset="0"/>
              </a:rPr>
              <a:t>;</a:t>
            </a:r>
          </a:p>
          <a:p>
            <a:pPr defTabSz="1104872">
              <a:buFontTx/>
              <a:buChar char="-"/>
            </a:pPr>
            <a:endParaRPr lang="ru-RU" altLang="ru-RU" sz="1300" dirty="0"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881078" y="5266789"/>
            <a:ext cx="3856242" cy="11233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1300" dirty="0"/>
              <a:t>Система, обнаружив  незначительную утечку газа,</a:t>
            </a:r>
          </a:p>
          <a:p>
            <a:r>
              <a:rPr lang="ru-RU" sz="1300" dirty="0"/>
              <a:t>передаёт сообщение в ДДС для организации </a:t>
            </a:r>
          </a:p>
          <a:p>
            <a:r>
              <a:rPr lang="ru-RU" sz="1300" dirty="0"/>
              <a:t>немедленного устранения. При значительной</a:t>
            </a:r>
          </a:p>
          <a:p>
            <a:r>
              <a:rPr lang="ru-RU" sz="1300" dirty="0"/>
              <a:t>(до 15% от допустимой) концентрации газа клапан</a:t>
            </a:r>
          </a:p>
          <a:p>
            <a:r>
              <a:rPr lang="ru-RU" sz="1300" dirty="0"/>
              <a:t> автоматически отключает его подачу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15413" y="740701"/>
            <a:ext cx="6704009" cy="70788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1900" dirty="0">
                <a:solidFill>
                  <a:srgbClr val="C00000"/>
                </a:solidFill>
              </a:rPr>
              <a:t>Опытная эксплуатация успешно проведена  в Петроградском </a:t>
            </a:r>
          </a:p>
          <a:p>
            <a:r>
              <a:rPr lang="ru-RU" sz="1900" dirty="0">
                <a:solidFill>
                  <a:srgbClr val="C00000"/>
                </a:solidFill>
              </a:rPr>
              <a:t>районе Санкт-Петербурга. Реализация проекта продолжается.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90178" y="1400388"/>
            <a:ext cx="2414758" cy="41549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1900" dirty="0"/>
              <a:t>Назначение системы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12405" y="3713163"/>
            <a:ext cx="4033211" cy="4154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1900" dirty="0"/>
              <a:t>Конкурентные  преимущества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65357" y="6392941"/>
            <a:ext cx="5626471" cy="4001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lIns="121917" tIns="60958" rIns="121917" bIns="60958" rtlCol="0">
            <a:spAutoFit/>
          </a:bodyPr>
          <a:lstStyle/>
          <a:p>
            <a:r>
              <a:rPr lang="ru-RU" dirty="0" smtClean="0"/>
              <a:t>Система разработана и производится ОАО «Авангард»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486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14:reveal/>
      </p:transition>
    </mc:Choice>
    <mc:Fallback xmlns=""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документ 3"/>
          <p:cNvSpPr/>
          <p:nvPr/>
        </p:nvSpPr>
        <p:spPr>
          <a:xfrm>
            <a:off x="8204993" y="146040"/>
            <a:ext cx="4006851" cy="3220640"/>
          </a:xfrm>
          <a:prstGeom prst="flowChartDocumen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34" tIns="41468" rIns="82934" bIns="41468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3" name="Блок-схема: документ 2"/>
          <p:cNvSpPr/>
          <p:nvPr/>
        </p:nvSpPr>
        <p:spPr>
          <a:xfrm>
            <a:off x="493713" y="733302"/>
            <a:ext cx="3143251" cy="2714625"/>
          </a:xfrm>
          <a:prstGeom prst="flowChartDocumen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34" tIns="41468" rIns="82934" bIns="41468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124" name="Заголовок 1"/>
          <p:cNvSpPr txBox="1">
            <a:spLocks/>
          </p:cNvSpPr>
          <p:nvPr/>
        </p:nvSpPr>
        <p:spPr bwMode="auto">
          <a:xfrm>
            <a:off x="815413" y="49214"/>
            <a:ext cx="10465163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48" tIns="45676" rIns="91348" bIns="45676"/>
          <a:lstStyle/>
          <a:p>
            <a:pPr eaLnBrk="1" hangingPunct="1"/>
            <a:r>
              <a:rPr lang="ru-RU" altLang="ru-RU" sz="1600" b="1" dirty="0">
                <a:solidFill>
                  <a:srgbClr val="005386"/>
                </a:solidFill>
                <a:latin typeface="Arial" charset="0"/>
              </a:rPr>
              <a:t>Энергосберегающая    система   управления отоплением и </a:t>
            </a:r>
          </a:p>
          <a:p>
            <a:pPr eaLnBrk="1" hangingPunct="1"/>
            <a:r>
              <a:rPr lang="ru-RU" altLang="ru-RU" sz="1600" b="1" dirty="0">
                <a:solidFill>
                  <a:srgbClr val="005386"/>
                </a:solidFill>
                <a:latin typeface="Arial" charset="0"/>
              </a:rPr>
              <a:t>              </a:t>
            </a:r>
            <a:r>
              <a:rPr lang="ru-RU" altLang="ru-RU" sz="1600" b="1" dirty="0" err="1">
                <a:solidFill>
                  <a:srgbClr val="005386"/>
                </a:solidFill>
                <a:latin typeface="Arial" charset="0"/>
              </a:rPr>
              <a:t>общедомового</a:t>
            </a:r>
            <a:r>
              <a:rPr lang="ru-RU" altLang="ru-RU" sz="1600" b="1" dirty="0">
                <a:solidFill>
                  <a:srgbClr val="005386"/>
                </a:solidFill>
                <a:latin typeface="Arial" charset="0"/>
              </a:rPr>
              <a:t>  учёта     потребления тепла</a:t>
            </a:r>
            <a:br>
              <a:rPr lang="ru-RU" altLang="ru-RU" sz="1600" b="1" dirty="0">
                <a:solidFill>
                  <a:srgbClr val="005386"/>
                </a:solidFill>
                <a:latin typeface="Arial" charset="0"/>
              </a:rPr>
            </a:br>
            <a:endParaRPr lang="ru-RU" altLang="ru-RU" sz="1600" b="1" dirty="0">
              <a:solidFill>
                <a:srgbClr val="005386"/>
              </a:solidFill>
              <a:latin typeface="Arial" charset="0"/>
            </a:endParaRPr>
          </a:p>
        </p:txBody>
      </p:sp>
      <p:pic>
        <p:nvPicPr>
          <p:cNvPr id="5125" name="Picture 2" descr="Э Распределение тепла в доме без насос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4350" y="3638550"/>
            <a:ext cx="2135188" cy="2992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Прямоугольник 1"/>
          <p:cNvSpPr>
            <a:spLocks noChangeArrowheads="1"/>
          </p:cNvSpPr>
          <p:nvPr/>
        </p:nvSpPr>
        <p:spPr bwMode="auto">
          <a:xfrm>
            <a:off x="531814" y="711345"/>
            <a:ext cx="3144837" cy="228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34" tIns="41468" rIns="82934" bIns="41468">
            <a:spAutoFit/>
          </a:bodyPr>
          <a:lstStyle/>
          <a:p>
            <a:pPr eaLnBrk="1" hangingPunct="1"/>
            <a:r>
              <a:rPr lang="ru-RU" altLang="ru-RU" sz="1300" dirty="0">
                <a:latin typeface="Times New Roman" pitchFamily="18" charset="0"/>
                <a:cs typeface="Times New Roman" pitchFamily="18" charset="0"/>
              </a:rPr>
              <a:t>- Перерасход тепла из-за открытых окон на верхних этажах – тепло уходит на улицу, а узел учета это фиксирует</a:t>
            </a:r>
          </a:p>
          <a:p>
            <a:pPr eaLnBrk="1" hangingPunct="1"/>
            <a:endParaRPr lang="ru-RU" altLang="ru-RU" sz="13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altLang="ru-RU" sz="1300" dirty="0">
                <a:latin typeface="Times New Roman" pitchFamily="18" charset="0"/>
                <a:cs typeface="Times New Roman" pitchFamily="18" charset="0"/>
              </a:rPr>
              <a:t>- Вынужденное постоянное ручное регулирование, потому что нижние этажи мерзнут, а экономить нужно…</a:t>
            </a:r>
          </a:p>
          <a:p>
            <a:pPr eaLnBrk="1" hangingPunct="1"/>
            <a:endParaRPr lang="ru-RU" altLang="ru-RU" sz="13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altLang="ru-RU" sz="1300" dirty="0">
                <a:latin typeface="Times New Roman" pitchFamily="18" charset="0"/>
                <a:cs typeface="Times New Roman" pitchFamily="18" charset="0"/>
              </a:rPr>
              <a:t>- Перекос в отоплении: очень высокая температура в квартирах верхних этажей хотя нижние этажи, при этом замерзают.</a:t>
            </a:r>
          </a:p>
        </p:txBody>
      </p:sp>
      <p:sp>
        <p:nvSpPr>
          <p:cNvPr id="5127" name="Заголовок 1"/>
          <p:cNvSpPr txBox="1">
            <a:spLocks/>
          </p:cNvSpPr>
          <p:nvPr/>
        </p:nvSpPr>
        <p:spPr bwMode="auto">
          <a:xfrm>
            <a:off x="4237448" y="1324957"/>
            <a:ext cx="1270000" cy="439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48" tIns="45676" rIns="91348" bIns="45676"/>
          <a:lstStyle/>
          <a:p>
            <a:pPr eaLnBrk="1" hangingPunct="1"/>
            <a:r>
              <a:rPr lang="ru-RU" altLang="ru-RU" sz="1600" b="1" dirty="0">
                <a:solidFill>
                  <a:srgbClr val="FF0000"/>
                </a:solidFill>
                <a:latin typeface="Arial" charset="0"/>
              </a:rPr>
              <a:t>Проблемы</a:t>
            </a:r>
            <a:r>
              <a:rPr lang="ru-RU" altLang="ru-RU" sz="1600" b="1" dirty="0">
                <a:solidFill>
                  <a:srgbClr val="005386"/>
                </a:solidFill>
                <a:latin typeface="Arial" charset="0"/>
              </a:rPr>
              <a:t/>
            </a:r>
            <a:br>
              <a:rPr lang="ru-RU" altLang="ru-RU" sz="1600" b="1" dirty="0">
                <a:solidFill>
                  <a:srgbClr val="005386"/>
                </a:solidFill>
                <a:latin typeface="Arial" charset="0"/>
              </a:rPr>
            </a:br>
            <a:endParaRPr lang="ru-RU" altLang="ru-RU" sz="1600" b="1" dirty="0">
              <a:solidFill>
                <a:srgbClr val="005386"/>
              </a:solidFill>
              <a:latin typeface="Arial" charset="0"/>
            </a:endParaRPr>
          </a:p>
        </p:txBody>
      </p:sp>
      <p:pic>
        <p:nvPicPr>
          <p:cNvPr id="5128" name="Picture 4" descr="Э Распределение тепла с насосо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5149" y="3624263"/>
            <a:ext cx="2268539" cy="313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5" descr="Щит с АРТФ"/>
          <p:cNvPicPr>
            <a:picLocks noChangeAspect="1" noChangeArrowheads="1"/>
          </p:cNvPicPr>
          <p:nvPr/>
        </p:nvPicPr>
        <p:blipFill>
          <a:blip r:embed="rId4" cstate="print">
            <a:lum contrast="12000"/>
          </a:blip>
          <a:srcRect/>
          <a:stretch>
            <a:fillRect/>
          </a:stretch>
        </p:blipFill>
        <p:spPr bwMode="auto">
          <a:xfrm>
            <a:off x="5718175" y="4691064"/>
            <a:ext cx="674688" cy="828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5130" name="Прямоугольник 3"/>
          <p:cNvSpPr>
            <a:spLocks noChangeArrowheads="1"/>
          </p:cNvSpPr>
          <p:nvPr/>
        </p:nvSpPr>
        <p:spPr bwMode="auto">
          <a:xfrm>
            <a:off x="5402264" y="4183063"/>
            <a:ext cx="1290637" cy="37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34" tIns="41468" rIns="82934" bIns="41468">
            <a:spAutoFit/>
          </a:bodyPr>
          <a:lstStyle/>
          <a:p>
            <a:pPr algn="ctr" eaLnBrk="1" hangingPunct="1"/>
            <a:r>
              <a:rPr lang="ru-RU" altLang="ru-RU" sz="900" b="1" dirty="0">
                <a:latin typeface="Arial" charset="0"/>
              </a:rPr>
              <a:t>Электронный регулятор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3857626" y="4968875"/>
            <a:ext cx="915988" cy="2047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34" tIns="41468" rIns="82934" bIns="41468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132" name="Заголовок 1"/>
          <p:cNvSpPr txBox="1">
            <a:spLocks/>
          </p:cNvSpPr>
          <p:nvPr/>
        </p:nvSpPr>
        <p:spPr bwMode="auto">
          <a:xfrm>
            <a:off x="3949701" y="3314700"/>
            <a:ext cx="1138239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48" tIns="45676" rIns="91348" bIns="45676"/>
          <a:lstStyle/>
          <a:p>
            <a:pPr eaLnBrk="1" hangingPunct="1"/>
            <a:r>
              <a:rPr lang="ru-RU" altLang="ru-RU" sz="2000" b="1" dirty="0">
                <a:latin typeface="Arial" charset="0"/>
              </a:rPr>
              <a:t>Решение</a:t>
            </a:r>
            <a:br>
              <a:rPr lang="ru-RU" altLang="ru-RU" sz="2000" b="1" dirty="0">
                <a:latin typeface="Arial" charset="0"/>
              </a:rPr>
            </a:br>
            <a:endParaRPr lang="ru-RU" altLang="ru-RU" sz="2000" b="1" dirty="0">
              <a:latin typeface="Arial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7467601" y="4921251"/>
            <a:ext cx="784225" cy="2047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34" tIns="41468" rIns="82934" bIns="41468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134" name="Заголовок 1"/>
          <p:cNvSpPr txBox="1">
            <a:spLocks/>
          </p:cNvSpPr>
          <p:nvPr/>
        </p:nvSpPr>
        <p:spPr bwMode="auto">
          <a:xfrm>
            <a:off x="6665913" y="1342232"/>
            <a:ext cx="1193800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48" tIns="45676" rIns="91348" bIns="45676"/>
          <a:lstStyle/>
          <a:p>
            <a:pPr eaLnBrk="1" hangingPunct="1"/>
            <a:r>
              <a:rPr lang="ru-RU" altLang="ru-RU" sz="1600" b="1" dirty="0">
                <a:solidFill>
                  <a:srgbClr val="00B050"/>
                </a:solidFill>
                <a:latin typeface="Arial" charset="0"/>
              </a:rPr>
              <a:t>Эффекты</a:t>
            </a:r>
            <a:r>
              <a:rPr lang="ru-RU" altLang="ru-RU" sz="1600" b="1" dirty="0">
                <a:solidFill>
                  <a:srgbClr val="005386"/>
                </a:solidFill>
                <a:latin typeface="Arial" charset="0"/>
              </a:rPr>
              <a:t/>
            </a:r>
            <a:br>
              <a:rPr lang="ru-RU" altLang="ru-RU" sz="1600" b="1" dirty="0">
                <a:solidFill>
                  <a:srgbClr val="005386"/>
                </a:solidFill>
                <a:latin typeface="Arial" charset="0"/>
              </a:rPr>
            </a:br>
            <a:endParaRPr lang="ru-RU" altLang="ru-RU" sz="1600" b="1" dirty="0">
              <a:solidFill>
                <a:srgbClr val="005386"/>
              </a:solidFill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38331" y="205165"/>
            <a:ext cx="3940176" cy="3161515"/>
          </a:xfrm>
          <a:prstGeom prst="rect">
            <a:avLst/>
          </a:prstGeom>
        </p:spPr>
        <p:txBody>
          <a:bodyPr wrap="square" lIns="82934" tIns="41468" rIns="82934" bIns="41468">
            <a:spAutoFit/>
          </a:bodyPr>
          <a:lstStyle/>
          <a:p>
            <a:pPr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Уменьшение расхода теплопотребления на 18 – 35 % за отопительный период  (избавление от перетопов)</a:t>
            </a:r>
          </a:p>
          <a:p>
            <a:pPr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в квартирах комфортные условия для пребывания людей</a:t>
            </a:r>
          </a:p>
          <a:p>
            <a:pPr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Поддерживание режимов «день-ночь» и «выходной день»</a:t>
            </a:r>
          </a:p>
          <a:p>
            <a:pPr marL="228594" indent="-228594">
              <a:buFontTx/>
              <a:buChar char="-"/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Поддерживание минимальных и договорных расходов</a:t>
            </a:r>
          </a:p>
          <a:p>
            <a:pPr marL="228594" indent="-228594">
              <a:buFontTx/>
              <a:buChar char="-"/>
              <a:defRPr/>
            </a:pP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Дистанционная диспетчеризация (Интернет)</a:t>
            </a:r>
          </a:p>
          <a:p>
            <a:pPr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Точность информации - данные о расходе и температуре теплоносителя получаются от тепловычислителя</a:t>
            </a:r>
          </a:p>
          <a:p>
            <a:pPr marL="259172" indent="-259172">
              <a:buFontTx/>
              <a:buChar char="-"/>
              <a:defRPr/>
            </a:pPr>
            <a:endParaRPr lang="ru-RU" sz="1300" dirty="0"/>
          </a:p>
        </p:txBody>
      </p:sp>
      <p:pic>
        <p:nvPicPr>
          <p:cNvPr id="5136" name="Рисунок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0988" y="3978275"/>
            <a:ext cx="798512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7" name="Прямоугольник 3"/>
          <p:cNvSpPr>
            <a:spLocks noChangeArrowheads="1"/>
          </p:cNvSpPr>
          <p:nvPr/>
        </p:nvSpPr>
        <p:spPr bwMode="auto">
          <a:xfrm>
            <a:off x="3961495" y="4652433"/>
            <a:ext cx="1057275" cy="37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34" tIns="41468" rIns="82934" bIns="41468">
            <a:spAutoFit/>
          </a:bodyPr>
          <a:lstStyle/>
          <a:p>
            <a:pPr algn="ctr" eaLnBrk="1" hangingPunct="1"/>
            <a:r>
              <a:rPr lang="ru-RU" altLang="ru-RU" sz="900" b="1" dirty="0">
                <a:latin typeface="Arial" charset="0"/>
              </a:rPr>
              <a:t>Запорная арматура</a:t>
            </a:r>
          </a:p>
        </p:txBody>
      </p:sp>
      <p:sp>
        <p:nvSpPr>
          <p:cNvPr id="19" name="Стрелка вправо 18"/>
          <p:cNvSpPr/>
          <p:nvPr/>
        </p:nvSpPr>
        <p:spPr>
          <a:xfrm rot="11818143">
            <a:off x="4773614" y="4465639"/>
            <a:ext cx="784225" cy="2047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34" tIns="41468" rIns="82934" bIns="41468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5139" name="Рисунок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40601" y="3978277"/>
            <a:ext cx="63182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0" name="Прямоугольник 3"/>
          <p:cNvSpPr>
            <a:spLocks noChangeArrowheads="1"/>
          </p:cNvSpPr>
          <p:nvPr/>
        </p:nvSpPr>
        <p:spPr bwMode="auto">
          <a:xfrm>
            <a:off x="6890543" y="4688477"/>
            <a:ext cx="1193800" cy="37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34" tIns="41468" rIns="82934" bIns="41468">
            <a:spAutoFit/>
          </a:bodyPr>
          <a:lstStyle/>
          <a:p>
            <a:pPr algn="ctr" eaLnBrk="1" hangingPunct="1"/>
            <a:r>
              <a:rPr lang="ru-RU" altLang="ru-RU" sz="900" b="1" dirty="0" err="1">
                <a:latin typeface="Arial" charset="0"/>
              </a:rPr>
              <a:t>Повысительный</a:t>
            </a:r>
            <a:r>
              <a:rPr lang="ru-RU" altLang="ru-RU" sz="900" b="1" dirty="0">
                <a:latin typeface="Arial" charset="0"/>
              </a:rPr>
              <a:t> Насос</a:t>
            </a:r>
          </a:p>
        </p:txBody>
      </p:sp>
      <p:sp>
        <p:nvSpPr>
          <p:cNvPr id="23" name="Стрелка вправо 22"/>
          <p:cNvSpPr/>
          <p:nvPr/>
        </p:nvSpPr>
        <p:spPr>
          <a:xfrm rot="19934747">
            <a:off x="6499224" y="4389439"/>
            <a:ext cx="782639" cy="206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34" tIns="41468" rIns="82934" bIns="41468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5142" name="Рисунок 7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44975" y="5807075"/>
            <a:ext cx="528639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3" name="Прямоугольник 3"/>
          <p:cNvSpPr>
            <a:spLocks noChangeArrowheads="1"/>
          </p:cNvSpPr>
          <p:nvPr/>
        </p:nvSpPr>
        <p:spPr bwMode="auto">
          <a:xfrm>
            <a:off x="3973514" y="6216650"/>
            <a:ext cx="1516063" cy="37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34" tIns="41468" rIns="82934" bIns="41468">
            <a:spAutoFit/>
          </a:bodyPr>
          <a:lstStyle/>
          <a:p>
            <a:pPr algn="ctr" eaLnBrk="1" hangingPunct="1"/>
            <a:r>
              <a:rPr lang="ru-RU" altLang="ru-RU" sz="900" b="1" dirty="0">
                <a:latin typeface="Arial" charset="0"/>
              </a:rPr>
              <a:t>Датчики температуры наружного воздуха</a:t>
            </a:r>
          </a:p>
        </p:txBody>
      </p:sp>
      <p:sp>
        <p:nvSpPr>
          <p:cNvPr id="26" name="Стрелка вправо 25"/>
          <p:cNvSpPr/>
          <p:nvPr/>
        </p:nvSpPr>
        <p:spPr>
          <a:xfrm rot="19339439">
            <a:off x="4773614" y="5391151"/>
            <a:ext cx="784225" cy="2047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34" tIns="41468" rIns="82934" bIns="41468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7" name="Стрелка вправо 26"/>
          <p:cNvSpPr/>
          <p:nvPr/>
        </p:nvSpPr>
        <p:spPr>
          <a:xfrm rot="13110792">
            <a:off x="6532564" y="5480051"/>
            <a:ext cx="782637" cy="2047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34" tIns="41468" rIns="82934" bIns="41468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5146" name="Рисунок 10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0289" y="5761039"/>
            <a:ext cx="454025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7" name="Прямоугольник 3"/>
          <p:cNvSpPr>
            <a:spLocks noChangeArrowheads="1"/>
          </p:cNvSpPr>
          <p:nvPr/>
        </p:nvSpPr>
        <p:spPr bwMode="auto">
          <a:xfrm>
            <a:off x="6654802" y="6127750"/>
            <a:ext cx="1516063" cy="51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34" tIns="41468" rIns="82934" bIns="41468">
            <a:spAutoFit/>
          </a:bodyPr>
          <a:lstStyle/>
          <a:p>
            <a:pPr algn="ctr" eaLnBrk="1" hangingPunct="1"/>
            <a:r>
              <a:rPr lang="ru-RU" altLang="ru-RU" sz="900" b="1" dirty="0">
                <a:latin typeface="Arial" charset="0"/>
              </a:rPr>
              <a:t>Внутренние датчики температуры воздуха и накладные на трубы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6046788" y="5527676"/>
            <a:ext cx="9525" cy="600075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49" name="Picture 3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4375" y="5716588"/>
            <a:ext cx="215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50" name="Прямоугольник 3"/>
          <p:cNvSpPr>
            <a:spLocks noChangeArrowheads="1"/>
          </p:cNvSpPr>
          <p:nvPr/>
        </p:nvSpPr>
        <p:spPr bwMode="auto">
          <a:xfrm>
            <a:off x="5191126" y="6188075"/>
            <a:ext cx="1643063" cy="51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34" tIns="41468" rIns="82934" bIns="41468">
            <a:spAutoFit/>
          </a:bodyPr>
          <a:lstStyle/>
          <a:p>
            <a:pPr algn="ctr" eaLnBrk="1" hangingPunct="1"/>
            <a:r>
              <a:rPr lang="ru-RU" altLang="ru-RU" sz="900" b="1" dirty="0">
                <a:latin typeface="Arial" charset="0"/>
              </a:rPr>
              <a:t>Дистанционное управление и мониторинг параметров</a:t>
            </a:r>
          </a:p>
        </p:txBody>
      </p:sp>
      <p:sp>
        <p:nvSpPr>
          <p:cNvPr id="5151" name="Прямоугольник 3"/>
          <p:cNvSpPr>
            <a:spLocks noChangeArrowheads="1"/>
          </p:cNvSpPr>
          <p:nvPr/>
        </p:nvSpPr>
        <p:spPr bwMode="auto">
          <a:xfrm>
            <a:off x="6072189" y="3371850"/>
            <a:ext cx="1395412" cy="37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34" tIns="41468" rIns="82934" bIns="41468">
            <a:spAutoFit/>
          </a:bodyPr>
          <a:lstStyle/>
          <a:p>
            <a:pPr algn="ctr" eaLnBrk="1" hangingPunct="1"/>
            <a:r>
              <a:rPr lang="ru-RU" altLang="ru-RU" sz="900" b="1" dirty="0" err="1">
                <a:latin typeface="Arial" charset="0"/>
              </a:rPr>
              <a:t>Общедомовой</a:t>
            </a:r>
            <a:r>
              <a:rPr lang="ru-RU" altLang="ru-RU" sz="900" b="1" dirty="0">
                <a:latin typeface="Arial" charset="0"/>
              </a:rPr>
              <a:t> </a:t>
            </a:r>
            <a:r>
              <a:rPr lang="ru-RU" altLang="ru-RU" sz="900" b="1" dirty="0" err="1">
                <a:latin typeface="Arial" charset="0"/>
              </a:rPr>
              <a:t>тепловычислитель</a:t>
            </a:r>
            <a:endParaRPr lang="ru-RU" altLang="ru-RU" sz="900" b="1" dirty="0">
              <a:latin typeface="Arial" charset="0"/>
            </a:endParaRPr>
          </a:p>
        </p:txBody>
      </p:sp>
      <p:pic>
        <p:nvPicPr>
          <p:cNvPr id="5152" name="Рисунок 6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10226" y="3282949"/>
            <a:ext cx="601663" cy="668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Прямая со стрелкой 12"/>
          <p:cNvCxnSpPr/>
          <p:nvPr/>
        </p:nvCxnSpPr>
        <p:spPr>
          <a:xfrm>
            <a:off x="6010275" y="3933826"/>
            <a:ext cx="0" cy="47466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0932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 Box 3"/>
          <p:cNvSpPr txBox="1">
            <a:spLocks noChangeArrowheads="1"/>
          </p:cNvSpPr>
          <p:nvPr/>
        </p:nvSpPr>
        <p:spPr bwMode="auto">
          <a:xfrm>
            <a:off x="695400" y="0"/>
            <a:ext cx="10561173" cy="6593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19983" tIns="62391" rIns="119983" bIns="62391">
            <a:spAutoFit/>
          </a:bodyPr>
          <a:lstStyle/>
          <a:p>
            <a:pPr indent="4233" algn="ctr"/>
            <a:r>
              <a:rPr lang="ru-RU" altLang="ru-RU" sz="1733" b="1" dirty="0">
                <a:solidFill>
                  <a:srgbClr val="005386"/>
                </a:solidFill>
                <a:cs typeface="Arial" charset="0"/>
              </a:rPr>
              <a:t>Высокотехнологичная продукция для обеспечения безопасности</a:t>
            </a:r>
          </a:p>
          <a:p>
            <a:pPr indent="4233" algn="ctr"/>
            <a:r>
              <a:rPr lang="ru-RU" altLang="ru-RU" sz="1733" b="1" dirty="0">
                <a:solidFill>
                  <a:srgbClr val="005386"/>
                </a:solidFill>
                <a:cs typeface="Arial" charset="0"/>
              </a:rPr>
              <a:t> и повышения  качества жизни населения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47327" y="1932210"/>
            <a:ext cx="6240693" cy="175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0593" tIns="55297" rIns="110593" bIns="55297">
            <a:spAutoFit/>
          </a:bodyPr>
          <a:lstStyle/>
          <a:p>
            <a:pPr defTabSz="1104872"/>
            <a:endParaRPr lang="ru-RU" altLang="ru-RU" sz="400" dirty="0">
              <a:cs typeface="Arial" charset="0"/>
            </a:endParaRPr>
          </a:p>
          <a:p>
            <a:pPr defTabSz="1104872"/>
            <a:r>
              <a:rPr lang="ru-RU" altLang="ru-RU" sz="1600" b="1" dirty="0">
                <a:solidFill>
                  <a:srgbClr val="005386"/>
                </a:solidFill>
                <a:cs typeface="Arial" charset="0"/>
              </a:rPr>
              <a:t>Назначение системы:</a:t>
            </a:r>
          </a:p>
          <a:p>
            <a:pPr defTabSz="1104872">
              <a:buFontTx/>
              <a:buChar char="-"/>
            </a:pPr>
            <a:r>
              <a:rPr lang="ru-RU" altLang="ru-RU" sz="1467" dirty="0">
                <a:cs typeface="Arial" charset="0"/>
              </a:rPr>
              <a:t> </a:t>
            </a:r>
            <a:r>
              <a:rPr lang="ru-RU" altLang="ru-RU" sz="1200" dirty="0">
                <a:cs typeface="Arial" charset="0"/>
              </a:rPr>
              <a:t>обеспечивает мониторинг загрузки, разгрузки и местоположения </a:t>
            </a:r>
            <a:r>
              <a:rPr lang="ru-RU" altLang="ru-RU" sz="1200" dirty="0" err="1">
                <a:cs typeface="Arial" charset="0"/>
              </a:rPr>
              <a:t>спецавтотранспорта</a:t>
            </a:r>
            <a:r>
              <a:rPr lang="ru-RU" altLang="ru-RU" sz="1200" dirty="0">
                <a:cs typeface="Arial" charset="0"/>
              </a:rPr>
              <a:t> и контейнеров в режиме реального времени. </a:t>
            </a:r>
          </a:p>
          <a:p>
            <a:pPr defTabSz="1104872">
              <a:buFontTx/>
              <a:buChar char="-"/>
            </a:pPr>
            <a:r>
              <a:rPr lang="ru-RU" altLang="ru-RU" sz="1200" dirty="0">
                <a:cs typeface="Arial" charset="0"/>
              </a:rPr>
              <a:t> создает хронологическую отчетность. </a:t>
            </a:r>
          </a:p>
          <a:p>
            <a:pPr defTabSz="1104872">
              <a:buFontTx/>
              <a:buChar char="-"/>
            </a:pPr>
            <a:r>
              <a:rPr lang="ru-RU" altLang="ru-RU" sz="1200" dirty="0">
                <a:cs typeface="Arial" charset="0"/>
              </a:rPr>
              <a:t> идентифицирует </a:t>
            </a:r>
            <a:r>
              <a:rPr lang="ru-RU" altLang="ru-RU" sz="1200" dirty="0" err="1">
                <a:cs typeface="Arial" charset="0"/>
              </a:rPr>
              <a:t>спецавтотранспорт</a:t>
            </a:r>
            <a:r>
              <a:rPr lang="ru-RU" altLang="ru-RU" sz="1200" dirty="0">
                <a:cs typeface="Arial" charset="0"/>
              </a:rPr>
              <a:t> и контейнеры с возможностью интеграции в систему контроля управления доступа (СКУД) на КПП.</a:t>
            </a:r>
          </a:p>
          <a:p>
            <a:pPr defTabSz="1104872">
              <a:buFontTx/>
              <a:buChar char="-"/>
            </a:pPr>
            <a:r>
              <a:rPr lang="ru-RU" altLang="ru-RU" sz="1200" dirty="0">
                <a:cs typeface="Arial" charset="0"/>
              </a:rPr>
              <a:t> ведет автоматизированный учет обращения </a:t>
            </a:r>
            <a:r>
              <a:rPr lang="ru-RU" altLang="ru-RU" sz="1200" dirty="0" err="1">
                <a:cs typeface="Arial" charset="0"/>
              </a:rPr>
              <a:t>спецавтотранспорта</a:t>
            </a:r>
            <a:r>
              <a:rPr lang="ru-RU" altLang="ru-RU" sz="1200" dirty="0">
                <a:cs typeface="Arial" charset="0"/>
              </a:rPr>
              <a:t> и контейнеров для транспортировки твердых бытовых отходов (ТБО).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7408" y="620688"/>
            <a:ext cx="2352279" cy="666977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solidFill>
              <a:srgbClr val="005386"/>
            </a:solidFill>
          </a:ln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ru-RU" altLang="ru-RU" sz="1867" dirty="0">
                <a:solidFill>
                  <a:schemeClr val="bg1"/>
                </a:solidFill>
                <a:cs typeface="Arial" panose="020B0604020202020204" pitchFamily="34" charset="0"/>
              </a:rPr>
              <a:t>Экологическая</a:t>
            </a:r>
          </a:p>
          <a:p>
            <a:pPr algn="ctr" eaLnBrk="1" hangingPunct="1">
              <a:defRPr/>
            </a:pPr>
            <a:r>
              <a:rPr lang="ru-RU" altLang="ru-RU" sz="1867" dirty="0">
                <a:solidFill>
                  <a:schemeClr val="bg1"/>
                </a:solidFill>
                <a:cs typeface="Arial" panose="020B0604020202020204" pitchFamily="34" charset="0"/>
              </a:rPr>
              <a:t>безопасность</a:t>
            </a:r>
          </a:p>
        </p:txBody>
      </p:sp>
      <p:sp>
        <p:nvSpPr>
          <p:cNvPr id="33820" name="Прямоугольник 16"/>
          <p:cNvSpPr>
            <a:spLocks noChangeArrowheads="1"/>
          </p:cNvSpPr>
          <p:nvPr/>
        </p:nvSpPr>
        <p:spPr bwMode="auto">
          <a:xfrm>
            <a:off x="3143672" y="692696"/>
            <a:ext cx="7680853" cy="666977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104872"/>
            <a:r>
              <a:rPr lang="ru-RU" altLang="ru-RU" sz="1867" b="1" dirty="0">
                <a:solidFill>
                  <a:srgbClr val="005386"/>
                </a:solidFill>
                <a:cs typeface="Arial" charset="0"/>
              </a:rPr>
              <a:t>Автоматизированная информационная система объективного контроля обращения ТБО </a:t>
            </a:r>
          </a:p>
        </p:txBody>
      </p:sp>
      <p:sp>
        <p:nvSpPr>
          <p:cNvPr id="33821" name="Прямоугольник 17"/>
          <p:cNvSpPr>
            <a:spLocks noChangeArrowheads="1"/>
          </p:cNvSpPr>
          <p:nvPr/>
        </p:nvSpPr>
        <p:spPr bwMode="auto">
          <a:xfrm>
            <a:off x="145952" y="3825821"/>
            <a:ext cx="59500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104872"/>
            <a:r>
              <a:rPr lang="ru-RU" altLang="ru-RU" sz="1200" b="1" dirty="0">
                <a:solidFill>
                  <a:srgbClr val="005386"/>
                </a:solidFill>
                <a:cs typeface="Arial" charset="0"/>
              </a:rPr>
              <a:t>Конкурентные преимущества:         </a:t>
            </a:r>
          </a:p>
          <a:p>
            <a:pPr defTabSz="1104872">
              <a:buFontTx/>
              <a:buChar char="-"/>
            </a:pPr>
            <a:r>
              <a:rPr lang="ru-RU" altLang="ru-RU" sz="1200" dirty="0">
                <a:cs typeface="Arial" charset="0"/>
              </a:rPr>
              <a:t> </a:t>
            </a:r>
            <a:r>
              <a:rPr lang="ru-RU" altLang="ru-RU" sz="1200" dirty="0" err="1">
                <a:cs typeface="Arial" charset="0"/>
              </a:rPr>
              <a:t>вандалоустойчивое</a:t>
            </a:r>
            <a:r>
              <a:rPr lang="ru-RU" altLang="ru-RU" sz="1200" dirty="0">
                <a:cs typeface="Arial" charset="0"/>
              </a:rPr>
              <a:t> исполнение пассивных систем идентификации в составе интегрированной системы объективного учета ТБО</a:t>
            </a:r>
          </a:p>
          <a:p>
            <a:pPr defTabSz="1104872">
              <a:buFontTx/>
              <a:buChar char="-"/>
            </a:pPr>
            <a:r>
              <a:rPr lang="ru-RU" altLang="ru-RU" sz="1200" dirty="0">
                <a:cs typeface="Arial" charset="0"/>
              </a:rPr>
              <a:t> применение акустических датчиков веса ТБО на </a:t>
            </a:r>
            <a:r>
              <a:rPr lang="ru-RU" altLang="ru-RU" sz="1200" dirty="0" err="1">
                <a:cs typeface="Arial" charset="0"/>
              </a:rPr>
              <a:t>спецавтотранспорте</a:t>
            </a:r>
            <a:endParaRPr lang="ru-RU" altLang="ru-RU" sz="1200" dirty="0">
              <a:cs typeface="Arial" charset="0"/>
            </a:endParaRPr>
          </a:p>
        </p:txBody>
      </p:sp>
      <p:sp>
        <p:nvSpPr>
          <p:cNvPr id="33822" name="TextBox 13"/>
          <p:cNvSpPr txBox="1">
            <a:spLocks noChangeArrowheads="1"/>
          </p:cNvSpPr>
          <p:nvPr/>
        </p:nvSpPr>
        <p:spPr bwMode="auto">
          <a:xfrm>
            <a:off x="695400" y="5534992"/>
            <a:ext cx="43204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200" dirty="0">
                <a:solidFill>
                  <a:srgbClr val="0070C0"/>
                </a:solidFill>
                <a:cs typeface="Arial" charset="0"/>
              </a:rPr>
              <a:t>Реализованы </a:t>
            </a:r>
            <a:r>
              <a:rPr lang="ru-RU" altLang="ru-RU" sz="1200" dirty="0" err="1">
                <a:solidFill>
                  <a:srgbClr val="0070C0"/>
                </a:solidFill>
                <a:cs typeface="Arial" charset="0"/>
              </a:rPr>
              <a:t>пилотные</a:t>
            </a:r>
            <a:r>
              <a:rPr lang="ru-RU" altLang="ru-RU" sz="1200" dirty="0">
                <a:solidFill>
                  <a:srgbClr val="0070C0"/>
                </a:solidFill>
                <a:cs typeface="Arial" charset="0"/>
              </a:rPr>
              <a:t> проекты</a:t>
            </a:r>
          </a:p>
          <a:p>
            <a:r>
              <a:rPr lang="ru-RU" altLang="ru-RU" sz="1200" dirty="0">
                <a:cs typeface="Arial" charset="0"/>
              </a:rPr>
              <a:t>ОАО «Авангард» - ООО НТКФ «Си-Норд» реализовали пилотный проект по разработке и внедрению системы</a:t>
            </a:r>
          </a:p>
        </p:txBody>
      </p:sp>
      <p:pic>
        <p:nvPicPr>
          <p:cNvPr id="17" name="Рисунок 16" descr="D:\Департамент СУП\Кластеры\Герб промышл СПб.jpg"/>
          <p:cNvPicPr/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1424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297456" y="4957387"/>
            <a:ext cx="37443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200" dirty="0">
                <a:solidFill>
                  <a:srgbClr val="0070C0"/>
                </a:solidFill>
                <a:cs typeface="Arial" charset="0"/>
              </a:rPr>
              <a:t>Разработчик</a:t>
            </a:r>
          </a:p>
          <a:p>
            <a:r>
              <a:rPr lang="ru-RU" altLang="ru-RU" sz="1200" dirty="0">
                <a:cs typeface="Arial" charset="0"/>
              </a:rPr>
              <a:t>ОАО «Авангард»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9656" y="1534344"/>
            <a:ext cx="5836437" cy="45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62505"/>
      </p:ext>
    </p:extLst>
  </p:cSld>
  <p:clrMapOvr>
    <a:masterClrMapping/>
  </p:clrMapOvr>
  <p:transition spd="med" advTm="2553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/>
          <p:cNvSpPr/>
          <p:nvPr/>
        </p:nvSpPr>
        <p:spPr>
          <a:xfrm>
            <a:off x="4061884" y="2279651"/>
            <a:ext cx="4030133" cy="22754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107392" y="433524"/>
            <a:ext cx="3839633" cy="6184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19997" tIns="62398" rIns="119997" bIns="62398">
            <a:spAutoFit/>
          </a:bodyPr>
          <a:lstStyle/>
          <a:p>
            <a:pPr marL="6351" lvl="3" algn="ctr"/>
            <a:r>
              <a:rPr lang="ru-RU" altLang="ru-RU" sz="1600" b="1" dirty="0">
                <a:solidFill>
                  <a:srgbClr val="005386"/>
                </a:solidFill>
              </a:rPr>
              <a:t>Структура управления </a:t>
            </a:r>
          </a:p>
          <a:p>
            <a:pPr marL="6351" lvl="3" algn="ctr"/>
            <a:r>
              <a:rPr lang="ru-RU" altLang="ru-RU" sz="1600" b="1" dirty="0">
                <a:solidFill>
                  <a:srgbClr val="005386"/>
                </a:solidFill>
              </a:rPr>
              <a:t>«БЕЗОПАСНЫЙ  УМНЫЙ ГОРОД»</a:t>
            </a:r>
          </a:p>
        </p:txBody>
      </p:sp>
      <p:sp>
        <p:nvSpPr>
          <p:cNvPr id="37893" name="Rectangle 4"/>
          <p:cNvSpPr>
            <a:spLocks noChangeArrowheads="1"/>
          </p:cNvSpPr>
          <p:nvPr/>
        </p:nvSpPr>
        <p:spPr bwMode="auto">
          <a:xfrm>
            <a:off x="4155018" y="2277533"/>
            <a:ext cx="3839633" cy="3722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19997" tIns="62398" rIns="119997" bIns="62398">
            <a:spAutoFit/>
          </a:bodyPr>
          <a:lstStyle/>
          <a:p>
            <a:pPr marL="6351" lvl="3" algn="ctr"/>
            <a:r>
              <a:rPr lang="ru-RU" altLang="ru-RU" sz="1600" b="1" dirty="0">
                <a:solidFill>
                  <a:srgbClr val="005386"/>
                </a:solidFill>
              </a:rPr>
              <a:t>Единая дежурно-диспетчерская служба</a:t>
            </a:r>
          </a:p>
        </p:txBody>
      </p:sp>
      <p:sp>
        <p:nvSpPr>
          <p:cNvPr id="37894" name="TextBox 2"/>
          <p:cNvSpPr txBox="1">
            <a:spLocks noChangeArrowheads="1"/>
          </p:cNvSpPr>
          <p:nvPr/>
        </p:nvSpPr>
        <p:spPr bwMode="auto">
          <a:xfrm>
            <a:off x="4142317" y="4597401"/>
            <a:ext cx="3970867" cy="61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ru-RU" altLang="ru-RU" sz="1600" b="1">
                <a:solidFill>
                  <a:srgbClr val="005386"/>
                </a:solidFill>
              </a:rPr>
              <a:t>Объекты контроля единой дежурно- диспетчерской службы района</a:t>
            </a:r>
          </a:p>
        </p:txBody>
      </p:sp>
      <p:sp>
        <p:nvSpPr>
          <p:cNvPr id="37895" name="TextBox 1"/>
          <p:cNvSpPr txBox="1">
            <a:spLocks noChangeArrowheads="1"/>
          </p:cNvSpPr>
          <p:nvPr/>
        </p:nvSpPr>
        <p:spPr bwMode="auto">
          <a:xfrm>
            <a:off x="29633" y="1661584"/>
            <a:ext cx="3744384" cy="615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ru-RU" altLang="ru-RU" sz="1600" dirty="0"/>
              <a:t>Центр управления кризисными ситуациями МЧС города, региона</a:t>
            </a:r>
          </a:p>
        </p:txBody>
      </p:sp>
      <p:sp>
        <p:nvSpPr>
          <p:cNvPr id="37896" name="TextBox 8"/>
          <p:cNvSpPr txBox="1">
            <a:spLocks noChangeArrowheads="1"/>
          </p:cNvSpPr>
          <p:nvPr/>
        </p:nvSpPr>
        <p:spPr bwMode="auto">
          <a:xfrm>
            <a:off x="8208433" y="1661584"/>
            <a:ext cx="3744384" cy="615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ru-RU" altLang="ru-RU" sz="1600" dirty="0"/>
              <a:t>Городской </a:t>
            </a:r>
          </a:p>
          <a:p>
            <a:pPr algn="ctr"/>
            <a:r>
              <a:rPr lang="ru-RU" altLang="ru-RU" sz="1600" dirty="0"/>
              <a:t>мониторинговый центр</a:t>
            </a:r>
          </a:p>
        </p:txBody>
      </p:sp>
      <p:pic>
        <p:nvPicPr>
          <p:cNvPr id="37897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4984" y="167218"/>
            <a:ext cx="2309283" cy="1494367"/>
          </a:xfrm>
          <a:prstGeom prst="rect">
            <a:avLst/>
          </a:prstGeom>
          <a:noFill/>
          <a:ln w="19050">
            <a:solidFill>
              <a:srgbClr val="005386"/>
            </a:solidFill>
            <a:miter lim="800000"/>
            <a:headEnd/>
            <a:tailEnd/>
          </a:ln>
        </p:spPr>
      </p:pic>
      <p:pic>
        <p:nvPicPr>
          <p:cNvPr id="37898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834" y="167218"/>
            <a:ext cx="2309284" cy="1494367"/>
          </a:xfrm>
          <a:prstGeom prst="rect">
            <a:avLst/>
          </a:prstGeom>
          <a:noFill/>
          <a:ln w="19050">
            <a:solidFill>
              <a:srgbClr val="005386"/>
            </a:solidFill>
            <a:miter lim="800000"/>
            <a:headEnd/>
            <a:tailEnd/>
          </a:ln>
        </p:spPr>
      </p:pic>
      <p:sp>
        <p:nvSpPr>
          <p:cNvPr id="37899" name="TextBox 4"/>
          <p:cNvSpPr txBox="1">
            <a:spLocks noChangeArrowheads="1"/>
          </p:cNvSpPr>
          <p:nvPr/>
        </p:nvSpPr>
        <p:spPr bwMode="auto">
          <a:xfrm>
            <a:off x="4559830" y="1051985"/>
            <a:ext cx="316835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altLang="ru-RU" sz="1600" b="1" u="sng" dirty="0">
                <a:solidFill>
                  <a:srgbClr val="005386"/>
                </a:solidFill>
              </a:rPr>
              <a:t>Решаемые задачи:</a:t>
            </a:r>
          </a:p>
          <a:p>
            <a:r>
              <a:rPr lang="ru-RU" altLang="ru-RU" sz="1600" b="1" dirty="0"/>
              <a:t>● </a:t>
            </a:r>
            <a:r>
              <a:rPr lang="ru-RU" altLang="ru-RU" sz="1600" b="1" dirty="0" err="1"/>
              <a:t>энергоэффективность</a:t>
            </a:r>
            <a:endParaRPr lang="ru-RU" altLang="ru-RU" sz="1600" b="1" dirty="0"/>
          </a:p>
          <a:p>
            <a:r>
              <a:rPr lang="ru-RU" altLang="ru-RU" sz="1600" b="1" dirty="0"/>
              <a:t>● ресурсосбережение</a:t>
            </a:r>
          </a:p>
          <a:p>
            <a:r>
              <a:rPr lang="ru-RU" altLang="ru-RU" sz="1600" b="1" dirty="0"/>
              <a:t>● комплексная безопасность</a:t>
            </a:r>
          </a:p>
        </p:txBody>
      </p:sp>
      <p:pic>
        <p:nvPicPr>
          <p:cNvPr id="37900" name="Рисунок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885" y="4677834"/>
            <a:ext cx="1443567" cy="1445684"/>
          </a:xfrm>
          <a:prstGeom prst="rect">
            <a:avLst/>
          </a:prstGeom>
          <a:noFill/>
          <a:ln w="19050">
            <a:solidFill>
              <a:srgbClr val="005386"/>
            </a:solidFill>
            <a:miter lim="800000"/>
            <a:headEnd/>
            <a:tailEnd/>
          </a:ln>
        </p:spPr>
      </p:pic>
      <p:pic>
        <p:nvPicPr>
          <p:cNvPr id="37901" name="Рисунок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92351" y="5221818"/>
            <a:ext cx="1445683" cy="1443567"/>
          </a:xfrm>
          <a:prstGeom prst="rect">
            <a:avLst/>
          </a:prstGeom>
          <a:noFill/>
          <a:ln w="19050">
            <a:solidFill>
              <a:srgbClr val="005386"/>
            </a:solidFill>
            <a:miter lim="800000"/>
            <a:headEnd/>
            <a:tailEnd/>
          </a:ln>
        </p:spPr>
      </p:pic>
      <p:pic>
        <p:nvPicPr>
          <p:cNvPr id="3790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8785" y="5236634"/>
            <a:ext cx="1441449" cy="1443567"/>
          </a:xfrm>
          <a:prstGeom prst="rect">
            <a:avLst/>
          </a:prstGeom>
          <a:noFill/>
          <a:ln w="19050">
            <a:solidFill>
              <a:srgbClr val="005386"/>
            </a:solidFill>
            <a:miter lim="800000"/>
            <a:headEnd/>
            <a:tailEnd/>
          </a:ln>
        </p:spPr>
      </p:pic>
      <p:pic>
        <p:nvPicPr>
          <p:cNvPr id="37903" name="Рисунок 12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05017" y="4677834"/>
            <a:ext cx="1447800" cy="1445684"/>
          </a:xfrm>
          <a:prstGeom prst="rect">
            <a:avLst/>
          </a:prstGeom>
          <a:noFill/>
          <a:ln w="19050">
            <a:solidFill>
              <a:srgbClr val="005386"/>
            </a:solidFill>
            <a:miter lim="800000"/>
            <a:headEnd/>
            <a:tailEnd/>
          </a:ln>
        </p:spPr>
      </p:pic>
      <p:pic>
        <p:nvPicPr>
          <p:cNvPr id="37904" name="Рисунок 13"/>
          <p:cNvPicPr>
            <a:picLocks noChangeAspect="1"/>
          </p:cNvPicPr>
          <p:nvPr/>
        </p:nvPicPr>
        <p:blipFill>
          <a:blip r:embed="rId8" cstate="print"/>
          <a:srcRect t="25935" b="13281"/>
          <a:stretch>
            <a:fillRect/>
          </a:stretch>
        </p:blipFill>
        <p:spPr bwMode="auto">
          <a:xfrm>
            <a:off x="4836585" y="5541235"/>
            <a:ext cx="2381249" cy="1155700"/>
          </a:xfrm>
          <a:prstGeom prst="rect">
            <a:avLst/>
          </a:prstGeom>
          <a:noFill/>
          <a:ln w="19050">
            <a:solidFill>
              <a:srgbClr val="005386"/>
            </a:solidFill>
            <a:miter lim="800000"/>
            <a:headEnd/>
            <a:tailEnd/>
          </a:ln>
        </p:spPr>
      </p:pic>
      <p:sp>
        <p:nvSpPr>
          <p:cNvPr id="37905" name="TextBox 14"/>
          <p:cNvSpPr txBox="1">
            <a:spLocks noChangeArrowheads="1"/>
          </p:cNvSpPr>
          <p:nvPr/>
        </p:nvSpPr>
        <p:spPr bwMode="auto">
          <a:xfrm>
            <a:off x="251885" y="6121400"/>
            <a:ext cx="1443567" cy="53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ru-RU" altLang="ru-RU" sz="1300" dirty="0"/>
              <a:t>Общественная безопасность </a:t>
            </a:r>
          </a:p>
        </p:txBody>
      </p:sp>
      <p:sp>
        <p:nvSpPr>
          <p:cNvPr id="37906" name="TextBox 21"/>
          <p:cNvSpPr txBox="1">
            <a:spLocks noChangeArrowheads="1"/>
          </p:cNvSpPr>
          <p:nvPr/>
        </p:nvSpPr>
        <p:spPr bwMode="auto">
          <a:xfrm>
            <a:off x="2116667" y="4616451"/>
            <a:ext cx="1799167" cy="53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ru-RU" altLang="ru-RU" sz="1300" dirty="0"/>
              <a:t>Транспортная безопасность</a:t>
            </a:r>
          </a:p>
        </p:txBody>
      </p:sp>
      <p:sp>
        <p:nvSpPr>
          <p:cNvPr id="37907" name="TextBox 23"/>
          <p:cNvSpPr txBox="1">
            <a:spLocks noChangeArrowheads="1"/>
          </p:cNvSpPr>
          <p:nvPr/>
        </p:nvSpPr>
        <p:spPr bwMode="auto">
          <a:xfrm>
            <a:off x="10507134" y="6121400"/>
            <a:ext cx="1445684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ru-RU" altLang="ru-RU" sz="1300"/>
              <a:t>Социальные </a:t>
            </a:r>
          </a:p>
          <a:p>
            <a:pPr algn="ctr"/>
            <a:r>
              <a:rPr lang="ru-RU" altLang="ru-RU" sz="1300"/>
              <a:t>объекты</a:t>
            </a:r>
          </a:p>
        </p:txBody>
      </p:sp>
      <p:sp>
        <p:nvSpPr>
          <p:cNvPr id="37908" name="TextBox 24"/>
          <p:cNvSpPr txBox="1">
            <a:spLocks noChangeArrowheads="1"/>
          </p:cNvSpPr>
          <p:nvPr/>
        </p:nvSpPr>
        <p:spPr bwMode="auto">
          <a:xfrm>
            <a:off x="8305801" y="4616451"/>
            <a:ext cx="179916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ru-RU" altLang="ru-RU" sz="1300"/>
              <a:t>Места массового скопления людей</a:t>
            </a:r>
          </a:p>
        </p:txBody>
      </p:sp>
      <p:sp>
        <p:nvSpPr>
          <p:cNvPr id="37909" name="TextBox 25"/>
          <p:cNvSpPr txBox="1">
            <a:spLocks noChangeArrowheads="1"/>
          </p:cNvSpPr>
          <p:nvPr/>
        </p:nvSpPr>
        <p:spPr bwMode="auto">
          <a:xfrm>
            <a:off x="5127625" y="5044913"/>
            <a:ext cx="1799167" cy="53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ru-RU" altLang="ru-RU" sz="1300" dirty="0"/>
              <a:t>Техногенная безопасность</a:t>
            </a:r>
          </a:p>
        </p:txBody>
      </p:sp>
      <p:pic>
        <p:nvPicPr>
          <p:cNvPr id="37910" name="Рисунок 15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03700" y="2834218"/>
            <a:ext cx="499533" cy="49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11" name="Рисунок 16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21034" y="2834218"/>
            <a:ext cx="499533" cy="49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12" name="Рисунок 17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12167" y="3407834"/>
            <a:ext cx="49953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13" name="Рисунок 18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21034" y="3409951"/>
            <a:ext cx="499533" cy="49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14" name="Рисунок 19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16400" y="3992034"/>
            <a:ext cx="499533" cy="49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15" name="Рисунок 20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10451" y="3992034"/>
            <a:ext cx="499533" cy="49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16" name="TextBox 26"/>
          <p:cNvSpPr txBox="1">
            <a:spLocks noChangeArrowheads="1"/>
          </p:cNvSpPr>
          <p:nvPr/>
        </p:nvSpPr>
        <p:spPr bwMode="auto">
          <a:xfrm>
            <a:off x="4764618" y="2806700"/>
            <a:ext cx="1214967" cy="49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r>
              <a:rPr lang="ru-RU" altLang="ru-RU" sz="800"/>
              <a:t>Сбор, группировка, аналитика и архивация данных</a:t>
            </a:r>
          </a:p>
        </p:txBody>
      </p:sp>
      <p:sp>
        <p:nvSpPr>
          <p:cNvPr id="37917" name="TextBox 33"/>
          <p:cNvSpPr txBox="1">
            <a:spLocks noChangeArrowheads="1"/>
          </p:cNvSpPr>
          <p:nvPr/>
        </p:nvSpPr>
        <p:spPr bwMode="auto">
          <a:xfrm>
            <a:off x="5924551" y="2813051"/>
            <a:ext cx="1504949" cy="493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r"/>
            <a:r>
              <a:rPr lang="ru-RU" altLang="ru-RU" sz="800"/>
              <a:t>Групповая визуализация данных на базе ГИС со всех систем</a:t>
            </a:r>
          </a:p>
        </p:txBody>
      </p:sp>
      <p:sp>
        <p:nvSpPr>
          <p:cNvPr id="37918" name="TextBox 34"/>
          <p:cNvSpPr txBox="1">
            <a:spLocks noChangeArrowheads="1"/>
          </p:cNvSpPr>
          <p:nvPr/>
        </p:nvSpPr>
        <p:spPr bwMode="auto">
          <a:xfrm>
            <a:off x="4768852" y="3373967"/>
            <a:ext cx="1212849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r>
              <a:rPr lang="ru-RU" altLang="ru-RU" sz="800"/>
              <a:t>Прогнозирования развития ЧС</a:t>
            </a:r>
          </a:p>
        </p:txBody>
      </p:sp>
      <p:sp>
        <p:nvSpPr>
          <p:cNvPr id="37919" name="TextBox 35"/>
          <p:cNvSpPr txBox="1">
            <a:spLocks noChangeArrowheads="1"/>
          </p:cNvSpPr>
          <p:nvPr/>
        </p:nvSpPr>
        <p:spPr bwMode="auto">
          <a:xfrm>
            <a:off x="5856817" y="3380318"/>
            <a:ext cx="1504949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r"/>
            <a:r>
              <a:rPr lang="ru-RU" altLang="ru-RU" sz="800"/>
              <a:t>Связь с мобильным (передвижным) ЕДДС</a:t>
            </a:r>
          </a:p>
        </p:txBody>
      </p:sp>
      <p:sp>
        <p:nvSpPr>
          <p:cNvPr id="37920" name="TextBox 36"/>
          <p:cNvSpPr txBox="1">
            <a:spLocks noChangeArrowheads="1"/>
          </p:cNvSpPr>
          <p:nvPr/>
        </p:nvSpPr>
        <p:spPr bwMode="auto">
          <a:xfrm>
            <a:off x="4768852" y="3975100"/>
            <a:ext cx="1212849" cy="49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r>
              <a:rPr lang="ru-RU" altLang="ru-RU" sz="800"/>
              <a:t>Система автоматического оповещения</a:t>
            </a:r>
          </a:p>
        </p:txBody>
      </p:sp>
      <p:sp>
        <p:nvSpPr>
          <p:cNvPr id="37921" name="TextBox 37"/>
          <p:cNvSpPr txBox="1">
            <a:spLocks noChangeArrowheads="1"/>
          </p:cNvSpPr>
          <p:nvPr/>
        </p:nvSpPr>
        <p:spPr bwMode="auto">
          <a:xfrm>
            <a:off x="5856817" y="3981451"/>
            <a:ext cx="1504949" cy="370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r"/>
            <a:r>
              <a:rPr lang="ru-RU" altLang="ru-RU" sz="800"/>
              <a:t>Экстренная помощь            «служба 112»</a:t>
            </a:r>
          </a:p>
        </p:txBody>
      </p:sp>
      <p:pic>
        <p:nvPicPr>
          <p:cNvPr id="37922" name="Рисунок 32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73568" y="2550585"/>
            <a:ext cx="944033" cy="944033"/>
          </a:xfrm>
          <a:prstGeom prst="rect">
            <a:avLst/>
          </a:prstGeom>
          <a:noFill/>
          <a:ln w="19050">
            <a:solidFill>
              <a:srgbClr val="005386"/>
            </a:solidFill>
            <a:miter lim="800000"/>
            <a:headEnd/>
            <a:tailEnd/>
          </a:ln>
        </p:spPr>
      </p:pic>
      <p:pic>
        <p:nvPicPr>
          <p:cNvPr id="37923" name="Рисунок 38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48785" y="2747434"/>
            <a:ext cx="941916" cy="944033"/>
          </a:xfrm>
          <a:prstGeom prst="rect">
            <a:avLst/>
          </a:prstGeom>
          <a:noFill/>
          <a:ln w="19050">
            <a:solidFill>
              <a:srgbClr val="005386"/>
            </a:solidFill>
            <a:miter lim="800000"/>
            <a:headEnd/>
            <a:tailEnd/>
          </a:ln>
        </p:spPr>
      </p:pic>
      <p:pic>
        <p:nvPicPr>
          <p:cNvPr id="37924" name="Рисунок 39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21885" y="2944284"/>
            <a:ext cx="941916" cy="946149"/>
          </a:xfrm>
          <a:prstGeom prst="rect">
            <a:avLst/>
          </a:prstGeom>
          <a:noFill/>
          <a:ln w="19050">
            <a:solidFill>
              <a:srgbClr val="005386"/>
            </a:solidFill>
            <a:miter lim="800000"/>
            <a:headEnd/>
            <a:tailEnd/>
          </a:ln>
        </p:spPr>
      </p:pic>
      <p:pic>
        <p:nvPicPr>
          <p:cNvPr id="37925" name="Рисунок 40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194985" y="3143252"/>
            <a:ext cx="941916" cy="944033"/>
          </a:xfrm>
          <a:prstGeom prst="rect">
            <a:avLst/>
          </a:prstGeom>
          <a:noFill/>
          <a:ln w="19050">
            <a:solidFill>
              <a:srgbClr val="005386"/>
            </a:solidFill>
            <a:miter lim="800000"/>
            <a:headEnd/>
            <a:tailEnd/>
          </a:ln>
        </p:spPr>
      </p:pic>
      <p:pic>
        <p:nvPicPr>
          <p:cNvPr id="37926" name="Рисунок 41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868084" y="3340100"/>
            <a:ext cx="939800" cy="941917"/>
          </a:xfrm>
          <a:prstGeom prst="rect">
            <a:avLst/>
          </a:prstGeom>
          <a:noFill/>
          <a:ln w="19050">
            <a:solidFill>
              <a:srgbClr val="005386"/>
            </a:solidFill>
            <a:miter lim="800000"/>
            <a:headEnd/>
            <a:tailEnd/>
          </a:ln>
        </p:spPr>
      </p:pic>
      <p:pic>
        <p:nvPicPr>
          <p:cNvPr id="37927" name="Рисунок 42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324852" y="3344334"/>
            <a:ext cx="944033" cy="944033"/>
          </a:xfrm>
          <a:prstGeom prst="rect">
            <a:avLst/>
          </a:prstGeom>
          <a:noFill/>
          <a:ln w="19050">
            <a:solidFill>
              <a:srgbClr val="005386"/>
            </a:solidFill>
            <a:miter lim="800000"/>
            <a:headEnd/>
            <a:tailEnd/>
          </a:ln>
        </p:spPr>
      </p:pic>
      <p:pic>
        <p:nvPicPr>
          <p:cNvPr id="37928" name="Рисунок 43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995834" y="3147485"/>
            <a:ext cx="941917" cy="944033"/>
          </a:xfrm>
          <a:prstGeom prst="rect">
            <a:avLst/>
          </a:prstGeom>
          <a:noFill/>
          <a:ln w="19050">
            <a:solidFill>
              <a:srgbClr val="005386"/>
            </a:solidFill>
            <a:miter lim="800000"/>
            <a:headEnd/>
            <a:tailEnd/>
          </a:ln>
        </p:spPr>
      </p:pic>
      <p:pic>
        <p:nvPicPr>
          <p:cNvPr id="37929" name="Рисунок 44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9664701" y="2946400"/>
            <a:ext cx="944033" cy="948267"/>
          </a:xfrm>
          <a:prstGeom prst="rect">
            <a:avLst/>
          </a:prstGeom>
          <a:noFill/>
          <a:ln w="19050">
            <a:solidFill>
              <a:srgbClr val="005386"/>
            </a:solidFill>
            <a:miter lim="800000"/>
            <a:headEnd/>
            <a:tailEnd/>
          </a:ln>
        </p:spPr>
      </p:pic>
      <p:pic>
        <p:nvPicPr>
          <p:cNvPr id="37930" name="Рисунок 45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0335684" y="2749552"/>
            <a:ext cx="946149" cy="944033"/>
          </a:xfrm>
          <a:prstGeom prst="rect">
            <a:avLst/>
          </a:prstGeom>
          <a:noFill/>
          <a:ln w="19050">
            <a:solidFill>
              <a:srgbClr val="005386"/>
            </a:solidFill>
            <a:miter lim="800000"/>
            <a:headEnd/>
            <a:tailEnd/>
          </a:ln>
        </p:spPr>
      </p:pic>
      <p:pic>
        <p:nvPicPr>
          <p:cNvPr id="37931" name="Рисунок 46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1008785" y="2552701"/>
            <a:ext cx="944033" cy="944033"/>
          </a:xfrm>
          <a:prstGeom prst="rect">
            <a:avLst/>
          </a:prstGeom>
          <a:noFill/>
          <a:ln w="19050">
            <a:solidFill>
              <a:srgbClr val="005386"/>
            </a:solidFill>
            <a:miter lim="800000"/>
            <a:headEnd/>
            <a:tailEnd/>
          </a:ln>
        </p:spPr>
      </p:pic>
      <p:sp>
        <p:nvSpPr>
          <p:cNvPr id="37932" name="TextBox 53"/>
          <p:cNvSpPr txBox="1">
            <a:spLocks noChangeArrowheads="1"/>
          </p:cNvSpPr>
          <p:nvPr/>
        </p:nvSpPr>
        <p:spPr bwMode="auto">
          <a:xfrm>
            <a:off x="8532285" y="4284134"/>
            <a:ext cx="713316" cy="245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ru-RU" altLang="ru-RU" sz="800"/>
              <a:t>МЧС</a:t>
            </a:r>
          </a:p>
        </p:txBody>
      </p:sp>
      <p:sp>
        <p:nvSpPr>
          <p:cNvPr id="37933" name="TextBox 47"/>
          <p:cNvSpPr txBox="1">
            <a:spLocks noChangeArrowheads="1"/>
          </p:cNvSpPr>
          <p:nvPr/>
        </p:nvSpPr>
        <p:spPr bwMode="auto">
          <a:xfrm>
            <a:off x="8199967" y="2254251"/>
            <a:ext cx="2184400" cy="73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r>
              <a:rPr lang="ru-RU" altLang="ru-RU" sz="1300">
                <a:solidFill>
                  <a:srgbClr val="005386"/>
                </a:solidFill>
              </a:rPr>
              <a:t>Дежурно-диспетчерские службы силовых и сервисных структур</a:t>
            </a:r>
          </a:p>
        </p:txBody>
      </p:sp>
      <p:sp>
        <p:nvSpPr>
          <p:cNvPr id="37934" name="TextBox 55"/>
          <p:cNvSpPr txBox="1">
            <a:spLocks noChangeArrowheads="1"/>
          </p:cNvSpPr>
          <p:nvPr/>
        </p:nvSpPr>
        <p:spPr bwMode="auto">
          <a:xfrm>
            <a:off x="9292167" y="4125384"/>
            <a:ext cx="745067" cy="23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ru-RU" altLang="ru-RU" sz="700"/>
              <a:t>Военкоматы</a:t>
            </a:r>
          </a:p>
        </p:txBody>
      </p:sp>
      <p:sp>
        <p:nvSpPr>
          <p:cNvPr id="37935" name="TextBox 56"/>
          <p:cNvSpPr txBox="1">
            <a:spLocks noChangeArrowheads="1"/>
          </p:cNvSpPr>
          <p:nvPr/>
        </p:nvSpPr>
        <p:spPr bwMode="auto">
          <a:xfrm>
            <a:off x="9899651" y="3962401"/>
            <a:ext cx="745067" cy="23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ru-RU" altLang="ru-RU" sz="700"/>
              <a:t>РОВД</a:t>
            </a:r>
          </a:p>
        </p:txBody>
      </p:sp>
      <p:sp>
        <p:nvSpPr>
          <p:cNvPr id="37936" name="TextBox 57"/>
          <p:cNvSpPr txBox="1">
            <a:spLocks noChangeArrowheads="1"/>
          </p:cNvSpPr>
          <p:nvPr/>
        </p:nvSpPr>
        <p:spPr bwMode="auto">
          <a:xfrm>
            <a:off x="10604500" y="3752851"/>
            <a:ext cx="745067" cy="23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ru-RU" altLang="ru-RU" sz="700"/>
              <a:t>ЖКС и ТСЖ</a:t>
            </a:r>
          </a:p>
        </p:txBody>
      </p:sp>
      <p:sp>
        <p:nvSpPr>
          <p:cNvPr id="37937" name="TextBox 58"/>
          <p:cNvSpPr txBox="1">
            <a:spLocks noChangeArrowheads="1"/>
          </p:cNvSpPr>
          <p:nvPr/>
        </p:nvSpPr>
        <p:spPr bwMode="auto">
          <a:xfrm>
            <a:off x="11231033" y="3520017"/>
            <a:ext cx="897467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ru-RU" altLang="ru-RU" sz="700"/>
              <a:t>Особо опасные производства</a:t>
            </a:r>
          </a:p>
        </p:txBody>
      </p:sp>
      <p:sp>
        <p:nvSpPr>
          <p:cNvPr id="37938" name="TextBox 59"/>
          <p:cNvSpPr txBox="1">
            <a:spLocks noChangeArrowheads="1"/>
          </p:cNvSpPr>
          <p:nvPr/>
        </p:nvSpPr>
        <p:spPr bwMode="auto">
          <a:xfrm>
            <a:off x="29633" y="3494618"/>
            <a:ext cx="848784" cy="24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ru-RU" altLang="ru-RU" sz="800"/>
              <a:t>Водоканал</a:t>
            </a:r>
          </a:p>
        </p:txBody>
      </p:sp>
      <p:sp>
        <p:nvSpPr>
          <p:cNvPr id="37939" name="TextBox 60"/>
          <p:cNvSpPr txBox="1">
            <a:spLocks noChangeArrowheads="1"/>
          </p:cNvSpPr>
          <p:nvPr/>
        </p:nvSpPr>
        <p:spPr bwMode="auto">
          <a:xfrm>
            <a:off x="806451" y="3706284"/>
            <a:ext cx="745067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ru-RU" altLang="ru-RU" sz="700"/>
              <a:t>Газо-снабжение</a:t>
            </a:r>
          </a:p>
        </p:txBody>
      </p:sp>
      <p:sp>
        <p:nvSpPr>
          <p:cNvPr id="37940" name="TextBox 61"/>
          <p:cNvSpPr txBox="1">
            <a:spLocks noChangeArrowheads="1"/>
          </p:cNvSpPr>
          <p:nvPr/>
        </p:nvSpPr>
        <p:spPr bwMode="auto">
          <a:xfrm>
            <a:off x="1490133" y="3932767"/>
            <a:ext cx="745067" cy="23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ru-RU" altLang="ru-RU" sz="700"/>
              <a:t>ТЭК</a:t>
            </a:r>
          </a:p>
        </p:txBody>
      </p:sp>
      <p:sp>
        <p:nvSpPr>
          <p:cNvPr id="37941" name="TextBox 62"/>
          <p:cNvSpPr txBox="1">
            <a:spLocks noChangeArrowheads="1"/>
          </p:cNvSpPr>
          <p:nvPr/>
        </p:nvSpPr>
        <p:spPr bwMode="auto">
          <a:xfrm>
            <a:off x="2116667" y="4123267"/>
            <a:ext cx="745067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ru-RU" altLang="ru-RU" sz="700"/>
              <a:t>Электро-снабжение</a:t>
            </a:r>
          </a:p>
        </p:txBody>
      </p:sp>
      <p:sp>
        <p:nvSpPr>
          <p:cNvPr id="37942" name="TextBox 63"/>
          <p:cNvSpPr txBox="1">
            <a:spLocks noChangeArrowheads="1"/>
          </p:cNvSpPr>
          <p:nvPr/>
        </p:nvSpPr>
        <p:spPr bwMode="auto">
          <a:xfrm>
            <a:off x="2906185" y="4258734"/>
            <a:ext cx="899583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ru-RU" altLang="ru-RU" sz="700"/>
              <a:t>Общественный транспорт</a:t>
            </a:r>
          </a:p>
        </p:txBody>
      </p:sp>
      <p:sp>
        <p:nvSpPr>
          <p:cNvPr id="37943" name="TextBox 64"/>
          <p:cNvSpPr txBox="1">
            <a:spLocks noChangeArrowheads="1"/>
          </p:cNvSpPr>
          <p:nvPr/>
        </p:nvSpPr>
        <p:spPr bwMode="auto">
          <a:xfrm>
            <a:off x="1807633" y="2279651"/>
            <a:ext cx="2184400" cy="73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r"/>
            <a:r>
              <a:rPr lang="ru-RU" altLang="ru-RU" sz="1300">
                <a:solidFill>
                  <a:srgbClr val="005386"/>
                </a:solidFill>
              </a:rPr>
              <a:t>Дежурно-диспетчерские службы городских предприятий</a:t>
            </a:r>
          </a:p>
        </p:txBody>
      </p:sp>
      <p:sp>
        <p:nvSpPr>
          <p:cNvPr id="50" name="Стрелка вправо 49"/>
          <p:cNvSpPr/>
          <p:nvPr/>
        </p:nvSpPr>
        <p:spPr>
          <a:xfrm rot="13538536">
            <a:off x="3389843" y="1643593"/>
            <a:ext cx="626533" cy="323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" name="Двойная стрелка влево/вправо 50"/>
          <p:cNvSpPr/>
          <p:nvPr/>
        </p:nvSpPr>
        <p:spPr>
          <a:xfrm>
            <a:off x="3458633" y="2948518"/>
            <a:ext cx="558800" cy="28998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0" name="Двойная стрелка влево/вправо 69"/>
          <p:cNvSpPr/>
          <p:nvPr/>
        </p:nvSpPr>
        <p:spPr>
          <a:xfrm>
            <a:off x="8147051" y="2963333"/>
            <a:ext cx="558800" cy="28998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" name="Двойная стрелка влево/вправо 58"/>
          <p:cNvSpPr/>
          <p:nvPr/>
        </p:nvSpPr>
        <p:spPr>
          <a:xfrm rot="19677086">
            <a:off x="8088217" y="1681130"/>
            <a:ext cx="743595" cy="32738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97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343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6" dur="250" autoRev="1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250" autoRev="1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250" autoRev="1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8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3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8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3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8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3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8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3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8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3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8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3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80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3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800"/>
                            </p:stCondLst>
                            <p:childTnLst>
                              <p:par>
                                <p:cTn id="90" presetID="1" presetClass="emph" presetSubtype="2" repeatCount="2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8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93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98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300"/>
                            </p:stCondLst>
                            <p:childTnLst>
                              <p:par>
                                <p:cTn id="107" presetID="1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7895" grpId="0"/>
      <p:bldP spid="37896" grpId="0"/>
      <p:bldP spid="37899" grpId="0"/>
      <p:bldP spid="50" grpId="0" animBg="1"/>
      <p:bldP spid="51" grpId="0" animBg="1"/>
      <p:bldP spid="70" grpId="0" animBg="1"/>
      <p:bldP spid="5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Рисунок 2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Рисунок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Рисунок 1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Номер слайда 3"/>
          <p:cNvSpPr txBox="1">
            <a:spLocks noGrp="1"/>
          </p:cNvSpPr>
          <p:nvPr/>
        </p:nvSpPr>
        <p:spPr bwMode="auto">
          <a:xfrm>
            <a:off x="9395884" y="6356351"/>
            <a:ext cx="2844800" cy="36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 anchor="ctr"/>
          <a:lstStyle/>
          <a:p>
            <a:pPr algn="r" eaLnBrk="1" hangingPunct="1"/>
            <a:fld id="{62105FF7-7F64-47D9-965B-2018F2261CF6}" type="slidenum">
              <a:rPr lang="ru-RU" altLang="ru-RU" sz="1600">
                <a:solidFill>
                  <a:srgbClr val="898989"/>
                </a:solidFill>
                <a:cs typeface="Arial" charset="0"/>
              </a:rPr>
              <a:pPr algn="r" eaLnBrk="1" hangingPunct="1"/>
              <a:t>3</a:t>
            </a:fld>
            <a:endParaRPr lang="ru-RU" altLang="ru-RU" sz="160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3241" y="1649828"/>
            <a:ext cx="3456384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lIns="121917" tIns="60958" rIns="121917" bIns="60958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Производство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базовых несущих конструкций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79777" y="1508787"/>
            <a:ext cx="3937217" cy="861775"/>
          </a:xfrm>
          <a:prstGeom prst="rect">
            <a:avLst/>
          </a:prstGeom>
          <a:noFill/>
          <a:ln>
            <a:noFill/>
          </a:ln>
          <a:effectLst/>
        </p:spPr>
        <p:txBody>
          <a:bodyPr lIns="121917" tIns="60958" rIns="121917" bIns="60958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АО «</a:t>
            </a:r>
            <a:r>
              <a:rPr lang="ru-RU" sz="1600" b="1" dirty="0" err="1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Электронстандарт</a:t>
            </a:r>
            <a:r>
              <a:rPr lang="ru-RU" sz="1600" b="1" dirty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»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Центр метрологии и испытаний</a:t>
            </a:r>
          </a:p>
          <a:p>
            <a:pPr algn="ctr">
              <a:defRPr/>
            </a:pPr>
            <a:endParaRPr lang="ru-RU" sz="1600" b="1" dirty="0">
              <a:solidFill>
                <a:srgbClr val="005386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26016" y="1684386"/>
            <a:ext cx="4042701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lIns="121917" tIns="60958" rIns="121917" bIns="60958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ОАО «Авангард»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Центр </a:t>
            </a:r>
            <a:r>
              <a:rPr lang="ru-RU" sz="1600" b="1" dirty="0" err="1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микросистемотехники</a:t>
            </a:r>
            <a:endParaRPr lang="ru-RU" sz="1600" b="1" dirty="0">
              <a:solidFill>
                <a:srgbClr val="005386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3883981"/>
            <a:ext cx="3983765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lIns="121917" tIns="60958" rIns="121917" bIns="60958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Центр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точной механической обработки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678" y="6283022"/>
            <a:ext cx="3648405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lIns="121917" tIns="60958" rIns="121917" bIns="60958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Производство электронных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модулей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19096" y="6237049"/>
            <a:ext cx="3936437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lIns="121917" tIns="60958" rIns="121917" bIns="60958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Производство специальной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микроэлектроники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00256" y="6420935"/>
            <a:ext cx="3603195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lIns="121917" tIns="60958" rIns="121917" bIns="60958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Центр </a:t>
            </a:r>
            <a:r>
              <a:rPr lang="ru-RU" sz="1600" b="1" dirty="0" err="1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микросистемотехники</a:t>
            </a:r>
            <a:endParaRPr lang="ru-RU" sz="1600" b="1" dirty="0">
              <a:solidFill>
                <a:srgbClr val="005386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26017" y="4079555"/>
            <a:ext cx="404270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lIns="121917" tIns="60958" rIns="121917" bIns="60958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Центр </a:t>
            </a:r>
            <a:r>
              <a:rPr lang="ru-RU" sz="1600" b="1" dirty="0" err="1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микросистемотехники</a:t>
            </a:r>
            <a:endParaRPr lang="ru-RU" sz="1600" b="1" dirty="0">
              <a:solidFill>
                <a:srgbClr val="005386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08806" y="2410835"/>
            <a:ext cx="3936437" cy="1969771"/>
          </a:xfrm>
          <a:prstGeom prst="rect">
            <a:avLst/>
          </a:prstGeom>
          <a:noFill/>
          <a:ln>
            <a:noFill/>
          </a:ln>
          <a:effectLst/>
        </p:spPr>
        <p:txBody>
          <a:bodyPr lIns="121917" tIns="60958" rIns="121917" bIns="60958">
            <a:spAutoFit/>
          </a:bodyPr>
          <a:lstStyle/>
          <a:p>
            <a:pPr algn="ctr">
              <a:defRPr/>
            </a:pPr>
            <a:r>
              <a:rPr lang="ru-RU" sz="1900" b="1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Радиоэлектронный кластер</a:t>
            </a:r>
          </a:p>
          <a:p>
            <a:pPr algn="ctr">
              <a:defRPr/>
            </a:pPr>
            <a:r>
              <a:rPr lang="ru-RU" sz="1900" b="1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Санкт-Петербурга</a:t>
            </a:r>
          </a:p>
          <a:p>
            <a:pPr algn="ctr">
              <a:defRPr/>
            </a:pPr>
            <a:endParaRPr lang="ru-RU" sz="1900" b="1" dirty="0"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2100" b="1" dirty="0">
                <a:solidFill>
                  <a:srgbClr val="7030A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ИННОВАЦИОННЫЕ </a:t>
            </a:r>
          </a:p>
          <a:p>
            <a:pPr algn="ctr">
              <a:defRPr/>
            </a:pPr>
            <a:r>
              <a:rPr lang="ru-RU" sz="2100" b="1" dirty="0">
                <a:solidFill>
                  <a:srgbClr val="7030A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ПРОМЫШЛЕННЫЕ </a:t>
            </a:r>
          </a:p>
          <a:p>
            <a:pPr algn="ctr">
              <a:defRPr/>
            </a:pPr>
            <a:r>
              <a:rPr lang="ru-RU" sz="2100" b="1" dirty="0">
                <a:solidFill>
                  <a:srgbClr val="7030A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ПРОИЗВОДСТВА</a:t>
            </a:r>
          </a:p>
        </p:txBody>
      </p:sp>
      <p:pic>
        <p:nvPicPr>
          <p:cNvPr id="7169" name="Picture 1" descr="C:\Users\B4448~1.LUL\AppData\Local\Temp\Rar$DI09.324\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12224" y="2276873"/>
            <a:ext cx="4079776" cy="2242831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8149299" y="3909054"/>
            <a:ext cx="4042701" cy="615549"/>
          </a:xfrm>
          <a:prstGeom prst="rect">
            <a:avLst/>
          </a:prstGeom>
          <a:noFill/>
          <a:ln>
            <a:noFill/>
          </a:ln>
          <a:effectLst/>
        </p:spPr>
        <p:txBody>
          <a:bodyPr lIns="121917" tIns="60958" rIns="121917" bIns="60958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ПАО Светлана-Производство микросхем</a:t>
            </a:r>
            <a:endParaRPr lang="ru-RU" sz="1600" b="1" dirty="0">
              <a:solidFill>
                <a:srgbClr val="005386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12224" y="4498994"/>
            <a:ext cx="4079776" cy="2359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8149299" y="6242448"/>
            <a:ext cx="4042701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lIns="121917" tIns="60958" rIns="121917" bIns="60958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Радар </a:t>
            </a:r>
            <a:r>
              <a:rPr lang="ru-RU" sz="1600" b="1" dirty="0" err="1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ммс</a:t>
            </a:r>
            <a:endParaRPr lang="ru-RU" sz="1600" b="1" dirty="0">
              <a:solidFill>
                <a:srgbClr val="005386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600" b="1" dirty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Механическое производство</a:t>
            </a:r>
          </a:p>
        </p:txBody>
      </p:sp>
    </p:spTree>
    <p:extLst>
      <p:ext uri="{BB962C8B-B14F-4D97-AF65-F5344CB8AC3E}">
        <p14:creationId xmlns:p14="http://schemas.microsoft.com/office/powerpoint/2010/main" val="64037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342">
        <p14:reveal/>
      </p:transition>
    </mc:Choice>
    <mc:Fallback xmlns="">
      <p:transition advClick="0" advTm="103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A33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CFE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21">
            <a:extLst>
              <a:ext uri="{FF2B5EF4-FFF2-40B4-BE49-F238E27FC236}">
                <a16:creationId xmlns:a16="http://schemas.microsoft.com/office/drawing/2014/main" xmlns="" id="{62A82317-6FFA-4302-9D10-B5F4E90DE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141" y="1092076"/>
            <a:ext cx="6599198" cy="492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">
              <a:buClr>
                <a:schemeClr val="accent1"/>
              </a:buClr>
            </a:pPr>
            <a:r>
              <a:rPr lang="ru-RU" altLang="ru-RU" b="1" dirty="0">
                <a:solidFill>
                  <a:srgbClr val="00538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Назначение:</a:t>
            </a:r>
            <a:endParaRPr lang="en-US" altLang="ru-RU" b="1" dirty="0">
              <a:solidFill>
                <a:srgbClr val="005386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0" lvl="1" algn="just">
              <a:buClr>
                <a:schemeClr val="accent1"/>
              </a:buClr>
            </a:pP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непрерывный оперативный мониторинг технического состояния строительных конструкций зданий и сооружений </a:t>
            </a:r>
            <a:r>
              <a:rPr lang="ru-RU" altLang="ru-RU" b="1" dirty="0">
                <a:solidFill>
                  <a:srgbClr val="00538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(железнодорожные мосты, тоннели и др.)</a:t>
            </a: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для предотвращения чрезвычайных ситуаций и угроз обрушения. </a:t>
            </a:r>
            <a:endParaRPr lang="en-US" altLang="ru-RU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0" lvl="1" algn="just">
              <a:buClr>
                <a:schemeClr val="accent1"/>
              </a:buClr>
            </a:pPr>
            <a:endParaRPr lang="en-US" altLang="ru-RU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r>
              <a:rPr lang="ru-RU" b="1" kern="0" dirty="0">
                <a:solidFill>
                  <a:srgbClr val="00538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Конкурентные преимущества: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180000" lvl="1" indent="-180000">
              <a:spcAft>
                <a:spcPts val="200"/>
              </a:spcAft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функция самонастройки системы без участия оператора;</a:t>
            </a:r>
          </a:p>
          <a:p>
            <a:pPr marL="180000" lvl="1" indent="-180000">
              <a:spcAft>
                <a:spcPts val="200"/>
              </a:spcAft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применение беспроводных технологий, обеспечивающих масштабируемость сети датчиков, удобство монтажа, сокращение времени установки и обслуживания;</a:t>
            </a:r>
          </a:p>
          <a:p>
            <a:pPr marL="180000" lvl="1" indent="-180000">
              <a:spcAft>
                <a:spcPts val="200"/>
              </a:spcAft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возможность выхода в сети </a:t>
            </a:r>
            <a:r>
              <a:rPr lang="ru-RU" altLang="ru-RU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Ethernet</a:t>
            </a: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(10/100 </a:t>
            </a:r>
            <a:r>
              <a:rPr lang="ru-RU" altLang="ru-RU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Base</a:t>
            </a: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-T, 100 </a:t>
            </a:r>
            <a:r>
              <a:rPr lang="ru-RU" altLang="ru-RU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Base</a:t>
            </a: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-FX, GSM, </a:t>
            </a:r>
            <a:r>
              <a:rPr lang="ru-RU" altLang="ru-RU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ТфСОП</a:t>
            </a: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);</a:t>
            </a:r>
          </a:p>
          <a:p>
            <a:pPr marL="180000" lvl="1" indent="-180000">
              <a:spcAft>
                <a:spcPts val="200"/>
              </a:spcAft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возможность вывода графической и текстовой информации на встроенный дисплей и системные носители информации;</a:t>
            </a:r>
          </a:p>
          <a:p>
            <a:pPr marL="180000" lvl="1" indent="-180000">
              <a:spcAft>
                <a:spcPts val="200"/>
              </a:spcAft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оповещение ответственных лиц по SMS и электронной почте.</a:t>
            </a:r>
          </a:p>
          <a:p>
            <a:pPr marL="0" lvl="1" algn="just">
              <a:buClr>
                <a:schemeClr val="accent1"/>
              </a:buClr>
            </a:pPr>
            <a:endParaRPr lang="en-US" altLang="ru-RU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42" name="Заголовок 2">
            <a:extLst>
              <a:ext uri="{FF2B5EF4-FFF2-40B4-BE49-F238E27FC236}">
                <a16:creationId xmlns:a16="http://schemas.microsoft.com/office/drawing/2014/main" xmlns="" id="{C961955F-AF67-4675-AFCA-2BFE91BB524C}"/>
              </a:ext>
            </a:extLst>
          </p:cNvPr>
          <p:cNvSpPr txBox="1">
            <a:spLocks/>
          </p:cNvSpPr>
          <p:nvPr/>
        </p:nvSpPr>
        <p:spPr>
          <a:xfrm>
            <a:off x="240141" y="702107"/>
            <a:ext cx="10644577" cy="38555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2000" b="1" kern="0" dirty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Автоматизированная система конструкционной безопасности зданий и сооружений 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6272021E-F0D9-4C45-9C17-379710BCFFD0}"/>
              </a:ext>
            </a:extLst>
          </p:cNvPr>
          <p:cNvSpPr/>
          <p:nvPr/>
        </p:nvSpPr>
        <p:spPr>
          <a:xfrm>
            <a:off x="240141" y="105761"/>
            <a:ext cx="9959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538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СИСТЕМЫ И КОМПЛЕКСЫ</a:t>
            </a:r>
            <a:endParaRPr lang="ru-RU" altLang="ru-RU" sz="2000" b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5BA8864-9C29-445E-8399-A8926F425E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0" b="22499"/>
          <a:stretch/>
        </p:blipFill>
        <p:spPr>
          <a:xfrm>
            <a:off x="6921985" y="3876960"/>
            <a:ext cx="5029874" cy="2677148"/>
          </a:xfrm>
          <a:prstGeom prst="rect">
            <a:avLst/>
          </a:prstGeom>
        </p:spPr>
      </p:pic>
      <p:grpSp>
        <p:nvGrpSpPr>
          <p:cNvPr id="7" name="Group 37">
            <a:extLst>
              <a:ext uri="{FF2B5EF4-FFF2-40B4-BE49-F238E27FC236}">
                <a16:creationId xmlns="" xmlns:a16="http://schemas.microsoft.com/office/drawing/2014/main" id="{A2224BC4-44B1-4497-8BF2-65D1AB24513E}"/>
              </a:ext>
            </a:extLst>
          </p:cNvPr>
          <p:cNvGrpSpPr>
            <a:grpSpLocks/>
          </p:cNvGrpSpPr>
          <p:nvPr/>
        </p:nvGrpSpPr>
        <p:grpSpPr bwMode="auto">
          <a:xfrm>
            <a:off x="6921985" y="1214112"/>
            <a:ext cx="4904916" cy="2342741"/>
            <a:chOff x="2778" y="574"/>
            <a:chExt cx="2982" cy="2831"/>
          </a:xfrm>
          <a:effectLst/>
        </p:grpSpPr>
        <p:pic>
          <p:nvPicPr>
            <p:cNvPr id="8" name="Picture 31" descr="l_2_1">
              <a:extLst>
                <a:ext uri="{FF2B5EF4-FFF2-40B4-BE49-F238E27FC236}">
                  <a16:creationId xmlns="" xmlns:a16="http://schemas.microsoft.com/office/drawing/2014/main" id="{369F9323-766C-4DD2-B1B1-BE52C4AA98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" y="574"/>
              <a:ext cx="2955" cy="283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/>
          </p:spPr>
        </p:pic>
        <p:sp>
          <p:nvSpPr>
            <p:cNvPr id="9" name="Text Box 32">
              <a:extLst>
                <a:ext uri="{FF2B5EF4-FFF2-40B4-BE49-F238E27FC236}">
                  <a16:creationId xmlns="" xmlns:a16="http://schemas.microsoft.com/office/drawing/2014/main" id="{6D357DE0-8993-436A-A7CF-F2B64DB92E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4" y="734"/>
              <a:ext cx="576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marL="177800" indent="-1778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800" b="1" dirty="0">
                  <a:solidFill>
                    <a:srgbClr val="005386"/>
                  </a:solidFill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СМД-ДТ-2П</a:t>
              </a:r>
            </a:p>
          </p:txBody>
        </p:sp>
        <p:sp>
          <p:nvSpPr>
            <p:cNvPr id="10" name="Text Box 33">
              <a:extLst>
                <a:ext uri="{FF2B5EF4-FFF2-40B4-BE49-F238E27FC236}">
                  <a16:creationId xmlns="" xmlns:a16="http://schemas.microsoft.com/office/drawing/2014/main" id="{49A7732F-9C38-45F0-9253-A2F4FA519C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8" y="2001"/>
              <a:ext cx="576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marL="177800" indent="-1778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800" b="1" dirty="0">
                  <a:solidFill>
                    <a:srgbClr val="005386"/>
                  </a:solidFill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СМД-ДП-1</a:t>
              </a:r>
            </a:p>
          </p:txBody>
        </p:sp>
        <p:sp>
          <p:nvSpPr>
            <p:cNvPr id="11" name="Text Box 34">
              <a:extLst>
                <a:ext uri="{FF2B5EF4-FFF2-40B4-BE49-F238E27FC236}">
                  <a16:creationId xmlns="" xmlns:a16="http://schemas.microsoft.com/office/drawing/2014/main" id="{703BEA6D-259F-4C25-943C-DE4DB0B962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7" y="3007"/>
              <a:ext cx="576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marL="177800" indent="-1778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800" b="1" dirty="0">
                  <a:solidFill>
                    <a:srgbClr val="005386"/>
                  </a:solidFill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ТЗБ-200</a:t>
              </a:r>
            </a:p>
          </p:txBody>
        </p:sp>
        <p:sp>
          <p:nvSpPr>
            <p:cNvPr id="12" name="Text Box 35">
              <a:extLst>
                <a:ext uri="{FF2B5EF4-FFF2-40B4-BE49-F238E27FC236}">
                  <a16:creationId xmlns="" xmlns:a16="http://schemas.microsoft.com/office/drawing/2014/main" id="{85960B3B-5AA7-4512-ABDF-F666210471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1" y="1879"/>
              <a:ext cx="561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marL="177800" indent="-1778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800" b="1" dirty="0">
                  <a:solidFill>
                    <a:srgbClr val="005386"/>
                  </a:solidFill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СМД-ДТ-1</a:t>
              </a:r>
            </a:p>
          </p:txBody>
        </p:sp>
        <p:sp>
          <p:nvSpPr>
            <p:cNvPr id="13" name="Text Box 36">
              <a:extLst>
                <a:ext uri="{FF2B5EF4-FFF2-40B4-BE49-F238E27FC236}">
                  <a16:creationId xmlns="" xmlns:a16="http://schemas.microsoft.com/office/drawing/2014/main" id="{7041863B-A1C1-4047-8146-A85568AE76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8" y="1474"/>
              <a:ext cx="85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marL="177800" indent="-1778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400" b="1" dirty="0">
                  <a:solidFill>
                    <a:srgbClr val="005386"/>
                  </a:solidFill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Координатор сети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4766164"/>
      </p:ext>
    </p:extLst>
  </p:cSld>
  <p:clrMapOvr>
    <a:masterClrMapping/>
  </p:clrMapOvr>
  <p:transition spd="med" advClick="0" advTm="3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BF16B80B-993D-4847-A0C8-8FB781100576}"/>
              </a:ext>
            </a:extLst>
          </p:cNvPr>
          <p:cNvSpPr/>
          <p:nvPr/>
        </p:nvSpPr>
        <p:spPr>
          <a:xfrm>
            <a:off x="240141" y="105761"/>
            <a:ext cx="9959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538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СИСТЕМЫ И КОМПЛЕКСЫ</a:t>
            </a:r>
            <a:endParaRPr lang="ru-RU" altLang="ru-RU" sz="2000" b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Заголовок 2">
            <a:extLst>
              <a:ext uri="{FF2B5EF4-FFF2-40B4-BE49-F238E27FC236}">
                <a16:creationId xmlns:a16="http://schemas.microsoft.com/office/drawing/2014/main" xmlns="" id="{70F49520-D528-4F05-A9A8-D9CDA113FDD8}"/>
              </a:ext>
            </a:extLst>
          </p:cNvPr>
          <p:cNvSpPr txBox="1">
            <a:spLocks/>
          </p:cNvSpPr>
          <p:nvPr/>
        </p:nvSpPr>
        <p:spPr>
          <a:xfrm>
            <a:off x="243705" y="639781"/>
            <a:ext cx="7646102" cy="38555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2000" b="1" kern="0" dirty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Система мониторинга окружающей среды АВУС-СКЗ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xmlns="" id="{6ACDBB12-B962-4B66-AF7B-62A6CB1B2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14" y="998388"/>
            <a:ext cx="714501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00538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Назначение: </a:t>
            </a:r>
          </a:p>
          <a:p>
            <a:pPr algn="just"/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контроль концентрации газов и паров в воздухе на железнодорожных станциях; оповещение о превышении заданных пороговых концентраций для эвакуации персонала/пассажиров; регистрация превышения порогов и автоматическое включение и выключение исполнительных устройств по заданной программе. Контролируемые </a:t>
            </a:r>
            <a:r>
              <a:rPr lang="ru-RU" altLang="ru-RU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газы</a:t>
            </a: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 аммиак NH</a:t>
            </a:r>
            <a:r>
              <a:rPr lang="ru-RU" altLang="ru-RU" baseline="-2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3</a:t>
            </a: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хлор Cl</a:t>
            </a:r>
            <a:r>
              <a:rPr lang="ru-RU" altLang="ru-RU" baseline="-2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</a:t>
            </a: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кислород O</a:t>
            </a:r>
            <a:r>
              <a:rPr lang="ru-RU" altLang="ru-RU" baseline="-2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</a:t>
            </a: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диоксид азота NO</a:t>
            </a:r>
            <a:r>
              <a:rPr lang="ru-RU" altLang="ru-RU" baseline="-2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</a:t>
            </a: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сероводород H</a:t>
            </a:r>
            <a:r>
              <a:rPr lang="ru-RU" altLang="ru-RU" baseline="-2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</a:t>
            </a: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S, диоксид серы SO</a:t>
            </a:r>
            <a:r>
              <a:rPr lang="ru-RU" altLang="ru-RU" baseline="-2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</a:t>
            </a: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формальдегид H</a:t>
            </a:r>
            <a:r>
              <a:rPr lang="ru-RU" altLang="ru-RU" baseline="-2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</a:t>
            </a: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</a:t>
            </a:r>
            <a:r>
              <a:rPr lang="ru-RU" altLang="ru-RU" baseline="-2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4</a:t>
            </a: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водород H</a:t>
            </a:r>
            <a:r>
              <a:rPr lang="ru-RU" altLang="ru-RU" baseline="-2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</a:t>
            </a: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этанол C</a:t>
            </a:r>
            <a:r>
              <a:rPr lang="ru-RU" altLang="ru-RU" baseline="-2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</a:t>
            </a: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</a:t>
            </a:r>
            <a:r>
              <a:rPr lang="ru-RU" altLang="ru-RU" baseline="-2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5</a:t>
            </a: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OH, пропан/бутан, сумма углеводородов, угарный газ СО, метан СН</a:t>
            </a:r>
            <a:r>
              <a:rPr lang="ru-RU" altLang="ru-RU" baseline="-2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4</a:t>
            </a: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pPr algn="just"/>
            <a:endParaRPr lang="ru-RU" altLang="ru-RU" sz="8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r>
              <a:rPr lang="ru-RU" b="1" kern="0" dirty="0">
                <a:solidFill>
                  <a:srgbClr val="00538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Конкурентные преимущества: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176213" indent="-176213"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малая потребляемая мощность;</a:t>
            </a:r>
          </a:p>
          <a:p>
            <a:pPr marL="176213" indent="-176213"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длительный срок службы;</a:t>
            </a:r>
          </a:p>
          <a:p>
            <a:pPr marL="176213" indent="-176213"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унифицированное исполнение, модульный принцип построения;</a:t>
            </a:r>
          </a:p>
          <a:p>
            <a:pPr marL="176213" indent="-176213"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передача информации по цифровым каналам связи гарантирует ее помехоустойчивость;</a:t>
            </a:r>
          </a:p>
          <a:p>
            <a:pPr marL="176213" indent="-176213"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широкий спектр контролируемых газов и параметров окружаемой среды;</a:t>
            </a:r>
          </a:p>
          <a:p>
            <a:pPr marL="176213" indent="-176213"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стабильность параметров при изменении климатических факторов.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F25BB39-6510-4B85-BC5D-F1678913B5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4"/>
          <a:stretch/>
        </p:blipFill>
        <p:spPr>
          <a:xfrm>
            <a:off x="8817843" y="998388"/>
            <a:ext cx="3124441" cy="195248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644AF1D3-A0ED-4684-B2F6-BB39A64D8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1"/>
          <a:stretch/>
        </p:blipFill>
        <p:spPr bwMode="auto">
          <a:xfrm>
            <a:off x="7391502" y="1500822"/>
            <a:ext cx="4388805" cy="511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637745"/>
      </p:ext>
    </p:extLst>
  </p:cSld>
  <p:clrMapOvr>
    <a:masterClrMapping/>
  </p:clrMapOvr>
  <p:transition spd="med" advClick="0" advTm="300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BF16B80B-993D-4847-A0C8-8FB781100576}"/>
              </a:ext>
            </a:extLst>
          </p:cNvPr>
          <p:cNvSpPr/>
          <p:nvPr/>
        </p:nvSpPr>
        <p:spPr>
          <a:xfrm>
            <a:off x="240141" y="105761"/>
            <a:ext cx="9959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538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СИСТЕМЫ И КОМПЛЕКСЫ</a:t>
            </a:r>
            <a:endParaRPr lang="ru-RU" altLang="ru-RU" sz="2000" b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019F71F-1FBA-46F6-AD9F-9B1389E78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3741" y="860140"/>
            <a:ext cx="3697971" cy="3830994"/>
          </a:xfrm>
          <a:prstGeom prst="rect">
            <a:avLst/>
          </a:prstGeom>
        </p:spPr>
      </p:pic>
      <p:sp>
        <p:nvSpPr>
          <p:cNvPr id="4" name="Прямоугольник 6">
            <a:extLst>
              <a:ext uri="{FF2B5EF4-FFF2-40B4-BE49-F238E27FC236}">
                <a16:creationId xmlns:a16="http://schemas.microsoft.com/office/drawing/2014/main" xmlns="" id="{88880BAB-3C5B-41B3-AD1A-BD536644E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141" y="1282295"/>
            <a:ext cx="8253601" cy="533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">
              <a:buClr>
                <a:schemeClr val="accent1"/>
              </a:buClr>
            </a:pPr>
            <a:r>
              <a:rPr lang="ru-RU" altLang="ru-RU" b="1" dirty="0">
                <a:solidFill>
                  <a:srgbClr val="00538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Назначение:</a:t>
            </a:r>
            <a:endParaRPr lang="en-US" altLang="ru-RU" b="1" dirty="0">
              <a:solidFill>
                <a:srgbClr val="005386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172800" lvl="1" indent="-172800" algn="just"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контроль температуры токоведущих частей электрооборудования и других частей промышленных установок;</a:t>
            </a:r>
          </a:p>
          <a:p>
            <a:pPr marL="172800" lvl="1" indent="-172800" algn="just"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формирование сигналов предупреждения аварийных ситуаций и выдача их в автоматическую систему управления (АСУ) для принятия решений;</a:t>
            </a:r>
          </a:p>
          <a:p>
            <a:pPr marL="172800" lvl="1" indent="-172800" algn="just"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обеспечение противопожарной безопасности электрооборудования (высоковольтные трансформаторы, устройства коммутации, комплектные распределительные устройства, низковольтные комплектные устройства, и другие промышленные установки).</a:t>
            </a:r>
          </a:p>
          <a:p>
            <a:pPr marL="0" lvl="1" algn="just">
              <a:buClr>
                <a:srgbClr val="2A4C74"/>
              </a:buClr>
            </a:pPr>
            <a:endParaRPr lang="ru-RU" altLang="ru-RU" sz="8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ru-RU" b="1" kern="0" dirty="0">
                <a:solidFill>
                  <a:srgbClr val="00538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Конкурентные преимущества: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176213" lvl="1" indent="-176213" algn="just"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абсолютно пассивные датчики температуры (без источников питания); </a:t>
            </a:r>
          </a:p>
          <a:p>
            <a:pPr marL="176213" lvl="1" indent="-176213" algn="just"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достаточная точность измерения температуры (±4%) в диапазоне (-40…+120) </a:t>
            </a:r>
            <a:r>
              <a:rPr lang="ru-RU" altLang="ru-RU" baseline="30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0</a:t>
            </a: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С;</a:t>
            </a:r>
          </a:p>
          <a:p>
            <a:pPr marL="176213" lvl="1" indent="-176213" algn="just"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возможность идентификации точки измерения температуры по коду датчика;</a:t>
            </a:r>
          </a:p>
          <a:p>
            <a:pPr marL="176213" lvl="1" indent="-176213" algn="just"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высокая радиационная стойкость и устойчивость к воздействию механических и электромагнитных помех;</a:t>
            </a:r>
          </a:p>
          <a:p>
            <a:pPr marL="176213" lvl="1" indent="-176213" algn="just"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малогабаритность датчиков и их высокая адаптивность к аппаратуре заказчика;</a:t>
            </a:r>
          </a:p>
          <a:p>
            <a:pPr marL="176213" lvl="1" indent="-176213" algn="just"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применение беспроводных технологий обеспечивает оперативность монтажа и удобство обслуживания.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xmlns="" id="{97B92C77-DC42-4355-BC0F-7D4A434F2B3B}"/>
              </a:ext>
            </a:extLst>
          </p:cNvPr>
          <p:cNvSpPr txBox="1">
            <a:spLocks/>
          </p:cNvSpPr>
          <p:nvPr/>
        </p:nvSpPr>
        <p:spPr>
          <a:xfrm>
            <a:off x="240597" y="667363"/>
            <a:ext cx="11703368" cy="38555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2000" b="1" kern="0" dirty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Система мониторинга температуры токоведущих частей электроустановок на базе пассивных датчиков на ПАВ (ПАВ-ТЕРМО-В)</a:t>
            </a:r>
          </a:p>
        </p:txBody>
      </p:sp>
      <p:pic>
        <p:nvPicPr>
          <p:cNvPr id="7" name="Picture 9" descr="p_4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55603" y="4588898"/>
            <a:ext cx="1575675" cy="2169949"/>
          </a:xfrm>
          <a:prstGeom prst="rect">
            <a:avLst/>
          </a:prstGeom>
          <a:noFill/>
          <a:ln w="12700">
            <a:solidFill>
              <a:srgbClr val="005386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9964393"/>
      </p:ext>
    </p:extLst>
  </p:cSld>
  <p:clrMapOvr>
    <a:masterClrMapping/>
  </p:clrMapOvr>
  <p:transition spd="med" advClick="0" advTm="3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BF16B80B-993D-4847-A0C8-8FB781100576}"/>
              </a:ext>
            </a:extLst>
          </p:cNvPr>
          <p:cNvSpPr/>
          <p:nvPr/>
        </p:nvSpPr>
        <p:spPr>
          <a:xfrm>
            <a:off x="240141" y="105761"/>
            <a:ext cx="9959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538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СИСТЕМЫ И КОМПЛЕКСЫ</a:t>
            </a:r>
            <a:endParaRPr lang="ru-RU" altLang="ru-RU" sz="2000" b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xmlns="" id="{E85031AB-C5A1-4131-9698-2C91957C9FD2}"/>
              </a:ext>
            </a:extLst>
          </p:cNvPr>
          <p:cNvSpPr txBox="1">
            <a:spLocks/>
          </p:cNvSpPr>
          <p:nvPr/>
        </p:nvSpPr>
        <p:spPr>
          <a:xfrm>
            <a:off x="221935" y="711323"/>
            <a:ext cx="11507265" cy="78065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2000" b="1" kern="0" dirty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Система мониторинга температуры высоковольтных кабелей и проводов на базе пассивных датчиков на ПАВ (ПАВ-ТЕРМО-Н)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A5CB8DC7-8093-435B-8371-6D86E7A3D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43" y="1491980"/>
            <a:ext cx="6245317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">
              <a:buClr>
                <a:schemeClr val="accent1"/>
              </a:buClr>
            </a:pPr>
            <a:r>
              <a:rPr lang="ru-RU" altLang="ru-RU" b="1" dirty="0">
                <a:solidFill>
                  <a:srgbClr val="00538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Назначение:</a:t>
            </a:r>
            <a:endParaRPr lang="en-US" altLang="ru-RU" b="1" dirty="0">
              <a:solidFill>
                <a:srgbClr val="005386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0" lvl="1" algn="just">
              <a:buClr>
                <a:srgbClr val="2A4C74"/>
              </a:buClr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автоматизация процессов контроля (мониторинга) за температурным состоянием силовых электрических кабелей и проводов, находящихся под рабочим напряжением до 110 </a:t>
            </a:r>
            <a:r>
              <a:rPr lang="ru-RU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кВ</a:t>
            </a: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с целью передачи данных в АСУ потребителя, а также для формирования и передачи сигналов предупредительной и/или аварийной сигнализации.</a:t>
            </a:r>
          </a:p>
          <a:p>
            <a:pPr marL="0" lvl="1" algn="just">
              <a:buClr>
                <a:srgbClr val="2A4C74"/>
              </a:buClr>
            </a:pPr>
            <a:endParaRPr lang="en-US" b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0" lvl="1" algn="just">
              <a:buClr>
                <a:srgbClr val="2A4C74"/>
              </a:buClr>
            </a:pPr>
            <a:r>
              <a:rPr lang="ru-RU" b="1" dirty="0">
                <a:solidFill>
                  <a:srgbClr val="00538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Состав системы:</a:t>
            </a:r>
            <a:endParaRPr lang="ru-RU" dirty="0">
              <a:solidFill>
                <a:srgbClr val="005386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172800" lvl="0" indent="-172800"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датчик ТЕРМО-Н для высоковольтных проводов (4 датчика); </a:t>
            </a:r>
          </a:p>
          <a:p>
            <a:pPr marL="172800" lvl="0" indent="-172800"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считыватель датчиков ТЕРМО-Н для высоковольтных проводов (1 считыватель).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FF2D76D-4403-484A-B4A8-6EEE0834A1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" r="10000" b="40016"/>
          <a:stretch/>
        </p:blipFill>
        <p:spPr>
          <a:xfrm>
            <a:off x="6418062" y="1091677"/>
            <a:ext cx="5601194" cy="261257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00245A7-DD17-41B2-9FFC-7F87E3B738AD}"/>
              </a:ext>
            </a:extLst>
          </p:cNvPr>
          <p:cNvSpPr/>
          <p:nvPr/>
        </p:nvSpPr>
        <p:spPr>
          <a:xfrm>
            <a:off x="6505835" y="3101179"/>
            <a:ext cx="5425647" cy="523220"/>
          </a:xfrm>
          <a:prstGeom prst="rect">
            <a:avLst/>
          </a:prstGeom>
          <a:solidFill>
            <a:srgbClr val="00B0F0">
              <a:alpha val="70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Потенциальный потребитель:</a:t>
            </a:r>
            <a: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Куйбышевская железная дорога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Задача: </a:t>
            </a:r>
            <a: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оперативный мониторинг состояния ВЛ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EA48945-F4DC-4E69-AB63-45AEBC47D4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08" b="24125"/>
          <a:stretch/>
        </p:blipFill>
        <p:spPr>
          <a:xfrm>
            <a:off x="6418061" y="3810311"/>
            <a:ext cx="5601194" cy="277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55650"/>
      </p:ext>
    </p:extLst>
  </p:cSld>
  <p:clrMapOvr>
    <a:masterClrMapping/>
  </p:clrMapOvr>
  <p:transition spd="med" advClick="0" advTm="3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2"/>
          <p:cNvSpPr txBox="1">
            <a:spLocks/>
          </p:cNvSpPr>
          <p:nvPr/>
        </p:nvSpPr>
        <p:spPr>
          <a:xfrm>
            <a:off x="14748" y="0"/>
            <a:ext cx="9626502" cy="597008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ru-RU" sz="2000" b="1" dirty="0">
              <a:solidFill>
                <a:srgbClr val="005386"/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pic>
        <p:nvPicPr>
          <p:cNvPr id="10" name="Picture 2" descr="p_1_1">
            <a:extLst>
              <a:ext uri="{FF2B5EF4-FFF2-40B4-BE49-F238E27FC236}">
                <a16:creationId xmlns:a16="http://schemas.microsoft.com/office/drawing/2014/main" xmlns="" id="{2307BB7F-B13E-4E8D-A0D3-C78A8E949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099" y="3683912"/>
            <a:ext cx="4478337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p_1_2">
            <a:extLst>
              <a:ext uri="{FF2B5EF4-FFF2-40B4-BE49-F238E27FC236}">
                <a16:creationId xmlns:a16="http://schemas.microsoft.com/office/drawing/2014/main" xmlns="" id="{FB38D5B7-F5F2-48A5-970E-BB0FCC6AC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469" y="759123"/>
            <a:ext cx="3869127" cy="301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Заголовок 2">
            <a:extLst>
              <a:ext uri="{FF2B5EF4-FFF2-40B4-BE49-F238E27FC236}">
                <a16:creationId xmlns:a16="http://schemas.microsoft.com/office/drawing/2014/main" xmlns="" id="{655F61B8-7DAC-40D5-A23B-A5A3B71D1AD6}"/>
              </a:ext>
            </a:extLst>
          </p:cNvPr>
          <p:cNvSpPr txBox="1">
            <a:spLocks/>
          </p:cNvSpPr>
          <p:nvPr/>
        </p:nvSpPr>
        <p:spPr>
          <a:xfrm>
            <a:off x="240141" y="3174088"/>
            <a:ext cx="7464958" cy="1394923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1800" b="1" dirty="0">
                <a:solidFill>
                  <a:srgbClr val="005386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Назначение:</a:t>
            </a:r>
          </a:p>
          <a:p>
            <a:pPr marL="177800" indent="-177800" algn="l">
              <a:spcAft>
                <a:spcPts val="200"/>
              </a:spcAft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повышение надёжности и достоверности автоматической идентификации подвижного состава железных дорог;</a:t>
            </a:r>
          </a:p>
          <a:p>
            <a:pPr marL="177800" indent="-177800" algn="l">
              <a:spcAft>
                <a:spcPts val="200"/>
              </a:spcAft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обеспечение комплексной безопасности управления грузоперевозками;</a:t>
            </a:r>
          </a:p>
          <a:p>
            <a:pPr marL="177800" indent="-177800" algn="l">
              <a:spcAft>
                <a:spcPts val="200"/>
              </a:spcAft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повышение устойчивости и помехозащищённости позиционирования объектов железнодорожного транспорта;</a:t>
            </a:r>
          </a:p>
          <a:p>
            <a:pPr marL="177800" indent="-177800" algn="l">
              <a:spcAft>
                <a:spcPts val="200"/>
              </a:spcAft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автоматизация технологических процессов производства изделий инфраструктуры.</a:t>
            </a:r>
          </a:p>
          <a:p>
            <a:pPr algn="l"/>
            <a:endParaRPr lang="ru-RU" sz="800" dirty="0">
              <a:solidFill>
                <a:srgbClr val="002942"/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  <a:p>
            <a:pPr algn="l"/>
            <a:r>
              <a:rPr lang="ru-RU" sz="1800" b="1" dirty="0">
                <a:solidFill>
                  <a:srgbClr val="005386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Преимущества:</a:t>
            </a:r>
          </a:p>
          <a:p>
            <a:pPr marL="177800" indent="-177800" algn="l">
              <a:spcAft>
                <a:spcPts val="200"/>
              </a:spcAft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высокая достоверность информации и надёжность функционирования в условиях российского климата;</a:t>
            </a:r>
          </a:p>
          <a:p>
            <a:pPr marL="177800" indent="-177800" algn="l">
              <a:spcAft>
                <a:spcPts val="200"/>
              </a:spcAft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высокая защищенность идентификационной информации;</a:t>
            </a:r>
          </a:p>
          <a:p>
            <a:pPr marL="177800" indent="-177800" algn="l">
              <a:spcAft>
                <a:spcPts val="200"/>
              </a:spcAft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высокая помехозащищенность и радиационная стойкость (применение для контроля перевозки опасных грузов);</a:t>
            </a:r>
          </a:p>
          <a:p>
            <a:pPr marL="177800" indent="-177800" algn="l">
              <a:spcAft>
                <a:spcPts val="200"/>
              </a:spcAft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расширенные функциональные возможности на основе автономной навигации (позиционирование, определение скорости и направления движения).</a:t>
            </a:r>
          </a:p>
        </p:txBody>
      </p:sp>
      <p:sp>
        <p:nvSpPr>
          <p:cNvPr id="13" name="Заголовок 2">
            <a:extLst>
              <a:ext uri="{FF2B5EF4-FFF2-40B4-BE49-F238E27FC236}">
                <a16:creationId xmlns:a16="http://schemas.microsoft.com/office/drawing/2014/main" xmlns="" id="{562198DF-0C8F-497D-8632-6A4249D9DC59}"/>
              </a:ext>
            </a:extLst>
          </p:cNvPr>
          <p:cNvSpPr txBox="1">
            <a:spLocks/>
          </p:cNvSpPr>
          <p:nvPr/>
        </p:nvSpPr>
        <p:spPr>
          <a:xfrm>
            <a:off x="277465" y="702769"/>
            <a:ext cx="9127792" cy="38555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2000" b="1" kern="0" dirty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Система радиочастотной идентификации и позиционирования железнодорожного и внутришахтного транспорта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549684D6-62F3-46DE-B2E1-806321E319B7}"/>
              </a:ext>
            </a:extLst>
          </p:cNvPr>
          <p:cNvSpPr/>
          <p:nvPr/>
        </p:nvSpPr>
        <p:spPr>
          <a:xfrm>
            <a:off x="240141" y="105761"/>
            <a:ext cx="9959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538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СИСТЕМЫ И КОМПЛЕКСЫ</a:t>
            </a:r>
            <a:endParaRPr lang="ru-RU" altLang="ru-RU" sz="2000" b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52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80CBFFE-5FB5-4298-91C0-25CD3C99C4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25"/>
          <a:stretch/>
        </p:blipFill>
        <p:spPr>
          <a:xfrm>
            <a:off x="6636739" y="1879600"/>
            <a:ext cx="5555262" cy="3831342"/>
          </a:xfrm>
          <a:prstGeom prst="rect">
            <a:avLst/>
          </a:prstGeom>
          <a:ln w="12700">
            <a:noFill/>
          </a:ln>
        </p:spPr>
      </p:pic>
      <p:sp>
        <p:nvSpPr>
          <p:cNvPr id="13" name="Прямоугольник 21">
            <a:extLst>
              <a:ext uri="{FF2B5EF4-FFF2-40B4-BE49-F238E27FC236}">
                <a16:creationId xmlns:a16="http://schemas.microsoft.com/office/drawing/2014/main" xmlns="" id="{47C1C768-B2F5-4786-89D0-E92C3F2E9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572" y="1055906"/>
            <a:ext cx="7310176" cy="360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">
              <a:buClr>
                <a:schemeClr val="accent1"/>
              </a:buClr>
            </a:pPr>
            <a:r>
              <a:rPr lang="ru-RU" altLang="ru-RU" b="1" dirty="0">
                <a:solidFill>
                  <a:srgbClr val="00538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Назначение:</a:t>
            </a:r>
            <a:endParaRPr lang="en-US" altLang="ru-RU" b="1" dirty="0">
              <a:solidFill>
                <a:srgbClr val="005386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0" lvl="1" algn="just">
              <a:buClr>
                <a:schemeClr val="accent1"/>
              </a:buClr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создание информационно-вычислительной системы (ИВС), ориентированной на обработку больших объемов информации в режиме реального времени, для встраиваемых применений в сложных радиоэлектронных и промышленных вычислительных системах управления и контроля.</a:t>
            </a:r>
            <a:endParaRPr lang="en-US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0" lvl="1" algn="just">
              <a:buClr>
                <a:schemeClr val="accent1"/>
              </a:buClr>
            </a:pPr>
            <a:endParaRPr lang="en-US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92075" indent="-92075">
              <a:lnSpc>
                <a:spcPct val="114000"/>
              </a:lnSpc>
              <a:tabLst>
                <a:tab pos="215900" algn="l"/>
              </a:tabLst>
            </a:pPr>
            <a:r>
              <a:rPr lang="ru-RU" altLang="ru-RU" b="1" dirty="0">
                <a:solidFill>
                  <a:srgbClr val="00538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Конкурентные преимущества:</a:t>
            </a:r>
          </a:p>
          <a:p>
            <a:pPr marL="172800" indent="-172800">
              <a:spcAft>
                <a:spcPts val="400"/>
              </a:spcAft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  <a:tabLst>
                <a:tab pos="215900" algn="l"/>
              </a:tabLst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разработан на базе отечественного процессора «Эльбрус–4С»;</a:t>
            </a:r>
          </a:p>
          <a:p>
            <a:pPr marL="172800" indent="-172800">
              <a:spcAft>
                <a:spcPts val="400"/>
              </a:spcAft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  <a:tabLst>
                <a:tab pos="215900" algn="l"/>
              </a:tabLst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поставляется с предустановленной ОС «Эльбрус» на базе ядра </a:t>
            </a:r>
            <a:r>
              <a:rPr lang="ru-RU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Linux</a:t>
            </a: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  <a:endParaRPr lang="en-US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172800" indent="-172800">
              <a:spcAft>
                <a:spcPts val="400"/>
              </a:spcAft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  <a:tabLst>
                <a:tab pos="215900" algn="l"/>
              </a:tabLst>
            </a:pPr>
            <a:endParaRPr lang="en-US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>
              <a:spcAft>
                <a:spcPts val="400"/>
              </a:spcAft>
              <a:buClr>
                <a:srgbClr val="005386"/>
              </a:buClr>
              <a:buSzPct val="120000"/>
              <a:tabLst>
                <a:tab pos="215900" algn="l"/>
              </a:tabLst>
            </a:pPr>
            <a:r>
              <a:rPr lang="ru-RU" b="1" dirty="0">
                <a:solidFill>
                  <a:srgbClr val="00538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Области применения:</a:t>
            </a:r>
          </a:p>
        </p:txBody>
      </p:sp>
      <p:sp>
        <p:nvSpPr>
          <p:cNvPr id="18" name="Заголовок 2">
            <a:extLst>
              <a:ext uri="{FF2B5EF4-FFF2-40B4-BE49-F238E27FC236}">
                <a16:creationId xmlns:a16="http://schemas.microsoft.com/office/drawing/2014/main" xmlns="" id="{77BC493E-B76D-40DB-8ACA-60A569616862}"/>
              </a:ext>
            </a:extLst>
          </p:cNvPr>
          <p:cNvSpPr txBox="1">
            <a:spLocks/>
          </p:cNvSpPr>
          <p:nvPr/>
        </p:nvSpPr>
        <p:spPr>
          <a:xfrm>
            <a:off x="240598" y="711323"/>
            <a:ext cx="11693830" cy="38555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2000" b="1" kern="0" dirty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Унифицированный электронный модуль УЭМ-2U (сервер на базе процессора «Эльбрус–4С»)</a:t>
            </a:r>
          </a:p>
        </p:txBody>
      </p:sp>
      <p:sp>
        <p:nvSpPr>
          <p:cNvPr id="20" name="Заголовок 2">
            <a:extLst>
              <a:ext uri="{FF2B5EF4-FFF2-40B4-BE49-F238E27FC236}">
                <a16:creationId xmlns:a16="http://schemas.microsoft.com/office/drawing/2014/main" xmlns="" id="{5E5DAB98-19AC-4E62-847E-5518F1B870E8}"/>
              </a:ext>
            </a:extLst>
          </p:cNvPr>
          <p:cNvSpPr txBox="1">
            <a:spLocks/>
          </p:cNvSpPr>
          <p:nvPr/>
        </p:nvSpPr>
        <p:spPr>
          <a:xfrm>
            <a:off x="244847" y="118721"/>
            <a:ext cx="9071873" cy="38555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2000" b="1" kern="0" dirty="0">
                <a:solidFill>
                  <a:srgbClr val="00538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ОБОРУДОВАНИЕ</a:t>
            </a:r>
          </a:p>
        </p:txBody>
      </p:sp>
      <p:sp>
        <p:nvSpPr>
          <p:cNvPr id="9" name="Прямоугольник 21">
            <a:extLst>
              <a:ext uri="{FF2B5EF4-FFF2-40B4-BE49-F238E27FC236}">
                <a16:creationId xmlns:a16="http://schemas.microsoft.com/office/drawing/2014/main" xmlns="" id="{27034F63-2F7B-4CE0-81DC-45EB5EED9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546" y="4592502"/>
            <a:ext cx="7310176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2">
            <a:spAutoFit/>
          </a:bodyPr>
          <a:lstStyle/>
          <a:p>
            <a:pPr marL="172800" indent="-172800">
              <a:spcAft>
                <a:spcPts val="200"/>
              </a:spcAft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  <a:tabLst>
                <a:tab pos="215900" algn="l"/>
              </a:tabLst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система контроля зоны прохода;</a:t>
            </a:r>
          </a:p>
          <a:p>
            <a:pPr marL="172800" indent="-172800">
              <a:spcAft>
                <a:spcPts val="200"/>
              </a:spcAft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  <a:tabLst>
                <a:tab pos="215900" algn="l"/>
              </a:tabLst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система подвижного состава;</a:t>
            </a:r>
          </a:p>
          <a:p>
            <a:pPr marL="172800" indent="-172800">
              <a:spcAft>
                <a:spcPts val="200"/>
              </a:spcAft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  <a:tabLst>
                <a:tab pos="215900" algn="l"/>
              </a:tabLst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система оповещения;</a:t>
            </a:r>
          </a:p>
          <a:p>
            <a:pPr marL="172800" indent="-172800">
              <a:spcAft>
                <a:spcPts val="200"/>
              </a:spcAft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  <a:tabLst>
                <a:tab pos="215900" algn="l"/>
              </a:tabLst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система управления путей;</a:t>
            </a:r>
          </a:p>
          <a:p>
            <a:pPr marL="172800" indent="-172800">
              <a:spcAft>
                <a:spcPts val="200"/>
              </a:spcAft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  <a:tabLst>
                <a:tab pos="215900" algn="l"/>
              </a:tabLst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система водоснабжения и дренажа;</a:t>
            </a:r>
          </a:p>
          <a:p>
            <a:pPr marL="172800" indent="-172800">
              <a:spcAft>
                <a:spcPts val="200"/>
              </a:spcAft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  <a:tabLst>
                <a:tab pos="215900" algn="l"/>
              </a:tabLst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система видеоконтроля, безопасности;</a:t>
            </a:r>
          </a:p>
          <a:p>
            <a:pPr marL="172800" indent="-172800">
              <a:spcAft>
                <a:spcPts val="200"/>
              </a:spcAft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  <a:tabLst>
                <a:tab pos="215900" algn="l"/>
              </a:tabLst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система пожарной безопасности;</a:t>
            </a:r>
          </a:p>
          <a:p>
            <a:pPr marL="172800" indent="-172800">
              <a:spcAft>
                <a:spcPts val="200"/>
              </a:spcAft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  <a:tabLst>
                <a:tab pos="215900" algn="l"/>
              </a:tabLst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система связи;</a:t>
            </a:r>
          </a:p>
          <a:p>
            <a:pPr marL="172800" indent="-172800">
              <a:spcAft>
                <a:spcPts val="200"/>
              </a:spcAft>
              <a:buClr>
                <a:srgbClr val="005386"/>
              </a:buClr>
              <a:buSzPct val="120000"/>
              <a:buFont typeface="Arial" panose="020B0604020202020204" pitchFamily="34" charset="0"/>
              <a:buChar char="•"/>
              <a:tabLst>
                <a:tab pos="215900" algn="l"/>
              </a:tabLst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система постоянного и дежурного освещения.</a:t>
            </a:r>
          </a:p>
        </p:txBody>
      </p:sp>
    </p:spTree>
    <p:extLst>
      <p:ext uri="{BB962C8B-B14F-4D97-AF65-F5344CB8AC3E}">
        <p14:creationId xmlns:p14="http://schemas.microsoft.com/office/powerpoint/2010/main" val="351236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Тема1" id="{F23D3C5B-84F6-417A-9BF6-BA1A8565E9A1}" vid="{7C39072C-98FF-49A6-8D39-E203C6B7D38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Тема1" id="{F23D3C5B-84F6-417A-9BF6-BA1A8565E9A1}" vid="{7C39072C-98FF-49A6-8D39-E203C6B7D38A}"/>
    </a:ext>
  </a:extLst>
</a:theme>
</file>

<file path=ppt/theme/theme4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 anchor="ctr">
        <a:spAutoFit/>
      </a:bodyPr>
      <a:lstStyle>
        <a:defPPr>
          <a:defRPr sz="2000" dirty="0">
            <a:solidFill>
              <a:srgbClr val="005386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xmlns="" name="Тема1" id="{F23D3C5B-84F6-417A-9BF6-BA1A8565E9A1}" vid="{7C39072C-98FF-49A6-8D39-E203C6B7D38A}"/>
    </a:ext>
  </a:extLst>
</a:theme>
</file>

<file path=ppt/theme/theme6.xml><?xml version="1.0" encoding="utf-8"?>
<a:theme xmlns:a="http://schemas.openxmlformats.org/drawingml/2006/main" name="4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Тема1" id="{F23D3C5B-84F6-417A-9BF6-BA1A8565E9A1}" vid="{7C39072C-98FF-49A6-8D39-E203C6B7D38A}"/>
    </a:ext>
  </a:extLst>
</a:theme>
</file>

<file path=ppt/theme/theme7.xml><?xml version="1.0" encoding="utf-8"?>
<a:theme xmlns:a="http://schemas.openxmlformats.org/drawingml/2006/main" name="5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 anchor="ctr">
        <a:spAutoFit/>
      </a:bodyPr>
      <a:lstStyle>
        <a:defPPr>
          <a:defRPr sz="2000" dirty="0">
            <a:solidFill>
              <a:srgbClr val="005386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xmlns="" name="Тема1" id="{F23D3C5B-84F6-417A-9BF6-BA1A8565E9A1}" vid="{7C39072C-98FF-49A6-8D39-E203C6B7D38A}"/>
    </a:ext>
  </a:extLst>
</a:theme>
</file>

<file path=ppt/theme/theme8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32671</TotalTime>
  <Words>2602</Words>
  <Application>Microsoft Office PowerPoint</Application>
  <PresentationFormat>Произвольный</PresentationFormat>
  <Paragraphs>408</Paragraphs>
  <Slides>24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24</vt:i4>
      </vt:variant>
    </vt:vector>
  </HeadingPairs>
  <TitlesOfParts>
    <vt:vector size="37" baseType="lpstr">
      <vt:lpstr>Arial</vt:lpstr>
      <vt:lpstr>Calibri Light</vt:lpstr>
      <vt:lpstr>MS PGothic</vt:lpstr>
      <vt:lpstr>Roboto Condensed</vt:lpstr>
      <vt:lpstr>Calibri</vt:lpstr>
      <vt:lpstr>Times New Roman</vt:lpstr>
      <vt:lpstr>Тема1</vt:lpstr>
      <vt:lpstr>Специальное оформление</vt:lpstr>
      <vt:lpstr>2_Тема1</vt:lpstr>
      <vt:lpstr>2_Специальное оформление</vt:lpstr>
      <vt:lpstr>3_Тема1</vt:lpstr>
      <vt:lpstr>4_Тема1</vt:lpstr>
      <vt:lpstr>5_Тема1</vt:lpstr>
      <vt:lpstr>Презентация PowerPoint</vt:lpstr>
      <vt:lpstr>Диверсификация промышленного производства – одна из первоочередных задач предприятий Санкт-Петербурга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Компетенции научных подразделений:</vt:lpstr>
      <vt:lpstr>Презентация PowerPoint</vt:lpstr>
      <vt:lpstr>Презентация PowerPoint</vt:lpstr>
      <vt:lpstr>Презентация PowerPoint</vt:lpstr>
      <vt:lpstr>Презентация PowerPoint</vt:lpstr>
      <vt:lpstr>Автоматизированная система мониторинга и предупреждения чрезвычайных ситуаций в  помещениях, где применяется природный газ</vt:lpstr>
      <vt:lpstr>Презентация PowerPoint</vt:lpstr>
      <vt:lpstr>Презентация PowerPoint</vt:lpstr>
      <vt:lpstr>Презентация PowerPoint</vt:lpstr>
    </vt:vector>
  </TitlesOfParts>
  <Company>Авангард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avangard</dc:title>
  <dc:creator>1</dc:creator>
  <cp:lastModifiedBy>Люлин</cp:lastModifiedBy>
  <cp:revision>2654</cp:revision>
  <cp:lastPrinted>2019-02-11T11:56:45Z</cp:lastPrinted>
  <dcterms:created xsi:type="dcterms:W3CDTF">2004-08-17T10:01:20Z</dcterms:created>
  <dcterms:modified xsi:type="dcterms:W3CDTF">2019-02-14T07:59:19Z</dcterms:modified>
</cp:coreProperties>
</file>