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749" r:id="rId2"/>
    <p:sldId id="751" r:id="rId3"/>
    <p:sldId id="770" r:id="rId4"/>
    <p:sldId id="772" r:id="rId5"/>
    <p:sldId id="752" r:id="rId6"/>
    <p:sldId id="755" r:id="rId7"/>
    <p:sldId id="754" r:id="rId8"/>
    <p:sldId id="756" r:id="rId9"/>
    <p:sldId id="761" r:id="rId10"/>
    <p:sldId id="769" r:id="rId11"/>
    <p:sldId id="767" r:id="rId12"/>
    <p:sldId id="762" r:id="rId13"/>
    <p:sldId id="760" r:id="rId14"/>
  </p:sldIdLst>
  <p:sldSz cx="11522075" cy="6858000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86">
          <p15:clr>
            <a:srgbClr val="A4A3A4"/>
          </p15:clr>
        </p15:guide>
        <p15:guide id="2" pos="169">
          <p15:clr>
            <a:srgbClr val="A4A3A4"/>
          </p15:clr>
        </p15:guide>
        <p15:guide id="3" pos="3120">
          <p15:clr>
            <a:srgbClr val="A4A3A4"/>
          </p15:clr>
        </p15:guide>
        <p15:guide id="4" pos="60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54061"/>
    <a:srgbClr val="DCE6F2"/>
    <a:srgbClr val="E1E1E1"/>
    <a:srgbClr val="33FC18"/>
    <a:srgbClr val="27B41C"/>
    <a:srgbClr val="E02521"/>
    <a:srgbClr val="7F7F7F"/>
    <a:srgbClr val="0070C0"/>
    <a:srgbClr val="385892"/>
    <a:srgbClr val="3858A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80000" autoAdjust="0"/>
  </p:normalViewPr>
  <p:slideViewPr>
    <p:cSldViewPr snapToGrid="0">
      <p:cViewPr>
        <p:scale>
          <a:sx n="80" d="100"/>
          <a:sy n="80" d="100"/>
        </p:scale>
        <p:origin x="-648" y="396"/>
      </p:cViewPr>
      <p:guideLst>
        <p:guide orient="horz" pos="2286"/>
        <p:guide pos="197"/>
        <p:guide pos="3629"/>
        <p:guide pos="70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303" cy="497970"/>
          </a:xfrm>
          <a:prstGeom prst="rect">
            <a:avLst/>
          </a:prstGeom>
        </p:spPr>
        <p:txBody>
          <a:bodyPr vert="horz" lIns="91987" tIns="45992" rIns="91987" bIns="459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790" y="0"/>
            <a:ext cx="2949303" cy="497970"/>
          </a:xfrm>
          <a:prstGeom prst="rect">
            <a:avLst/>
          </a:prstGeom>
        </p:spPr>
        <p:txBody>
          <a:bodyPr vert="horz" wrap="square" lIns="91987" tIns="45992" rIns="91987" bIns="459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857E533-AC0B-4530-BA16-79663ACC4110}" type="datetime1">
              <a:rPr lang="en-US"/>
              <a:pPr>
                <a:defRPr/>
              </a:pPr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9828"/>
            <a:ext cx="2949303" cy="497969"/>
          </a:xfrm>
          <a:prstGeom prst="rect">
            <a:avLst/>
          </a:prstGeom>
        </p:spPr>
        <p:txBody>
          <a:bodyPr vert="horz" lIns="91987" tIns="45992" rIns="91987" bIns="459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790" y="9439828"/>
            <a:ext cx="2949303" cy="497969"/>
          </a:xfrm>
          <a:prstGeom prst="rect">
            <a:avLst/>
          </a:prstGeom>
        </p:spPr>
        <p:txBody>
          <a:bodyPr vert="horz" wrap="square" lIns="91987" tIns="45992" rIns="91987" bIns="459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6C28635-AA39-4467-83DE-B9E669A53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303" cy="497970"/>
          </a:xfrm>
          <a:prstGeom prst="rect">
            <a:avLst/>
          </a:prstGeom>
        </p:spPr>
        <p:txBody>
          <a:bodyPr vert="horz" lIns="91987" tIns="45992" rIns="91987" bIns="459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790" y="0"/>
            <a:ext cx="2949303" cy="497970"/>
          </a:xfrm>
          <a:prstGeom prst="rect">
            <a:avLst/>
          </a:prstGeom>
        </p:spPr>
        <p:txBody>
          <a:bodyPr vert="horz" wrap="square" lIns="91987" tIns="45992" rIns="91987" bIns="459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900550E-C868-4644-907E-796FF0A3BC7E}" type="datetime1">
              <a:rPr lang="en-US"/>
              <a:pPr>
                <a:defRPr/>
              </a:pPr>
              <a:t>2/14/2019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3050" y="744538"/>
            <a:ext cx="62595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7" tIns="45992" rIns="91987" bIns="4599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59" y="4722227"/>
            <a:ext cx="5445099" cy="4472470"/>
          </a:xfrm>
          <a:prstGeom prst="rect">
            <a:avLst/>
          </a:prstGeom>
        </p:spPr>
        <p:txBody>
          <a:bodyPr vert="horz" wrap="square" lIns="91987" tIns="45992" rIns="91987" bIns="4599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9828"/>
            <a:ext cx="2949303" cy="497969"/>
          </a:xfrm>
          <a:prstGeom prst="rect">
            <a:avLst/>
          </a:prstGeom>
        </p:spPr>
        <p:txBody>
          <a:bodyPr vert="horz" lIns="91987" tIns="45992" rIns="91987" bIns="459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790" y="9439828"/>
            <a:ext cx="2949303" cy="497969"/>
          </a:xfrm>
          <a:prstGeom prst="rect">
            <a:avLst/>
          </a:prstGeom>
        </p:spPr>
        <p:txBody>
          <a:bodyPr vert="horz" wrap="square" lIns="91987" tIns="45992" rIns="91987" bIns="459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DDEB77B-80DD-476D-B824-C076199915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3050" y="744538"/>
            <a:ext cx="625951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0CF82-651B-4A1E-A131-65B7678B2FF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3050" y="744538"/>
            <a:ext cx="625951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3050" y="744538"/>
            <a:ext cx="625951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3050" y="744538"/>
            <a:ext cx="625951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3050" y="744538"/>
            <a:ext cx="62595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50CF82-651B-4A1E-A131-65B7678B2FF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3050" y="744538"/>
            <a:ext cx="625951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3050" y="744538"/>
            <a:ext cx="625951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D8E687-F060-4E78-B75C-8D725009DE4A}" type="slidenum">
              <a:rPr lang="ru-RU" altLang="ru-RU" smtClean="0"/>
              <a:pPr>
                <a:defRPr/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3050" y="744538"/>
            <a:ext cx="625951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D8E687-F060-4E78-B75C-8D725009DE4A}" type="slidenum">
              <a:rPr lang="ru-RU" altLang="ru-RU" smtClean="0"/>
              <a:pPr>
                <a:defRPr/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3050" y="744538"/>
            <a:ext cx="625951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D8E687-F060-4E78-B75C-8D725009DE4A}" type="slidenum">
              <a:rPr lang="ru-RU" altLang="ru-RU" smtClean="0"/>
              <a:pPr>
                <a:defRPr/>
              </a:pPr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3050" y="744538"/>
            <a:ext cx="62595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41791-BAAD-469A-A2CB-A24AE593A91F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3050" y="744538"/>
            <a:ext cx="625951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63271D-2A35-4481-B6DD-F5C0FC6963C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3050" y="744538"/>
            <a:ext cx="62595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3050" y="744538"/>
            <a:ext cx="625951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11522075" cy="435451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8225" y="3505200"/>
            <a:ext cx="7009262" cy="838200"/>
          </a:xfrm>
        </p:spPr>
        <p:txBody>
          <a:bodyPr>
            <a:normAutofit/>
          </a:bodyPr>
          <a:lstStyle>
            <a:lvl1pPr algn="l">
              <a:defRPr sz="2200" spc="0" baseline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8225" y="4800603"/>
            <a:ext cx="7009262" cy="685801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248226" y="6028267"/>
            <a:ext cx="3348603" cy="508528"/>
          </a:xfrm>
        </p:spPr>
        <p:txBody>
          <a:bodyPr anchor="b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1"/>
            <a:ext cx="521693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98073" y="5663672"/>
            <a:ext cx="521694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833054" y="1930400"/>
            <a:ext cx="521693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833050" y="5663672"/>
            <a:ext cx="521694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99F6-B876-4B57-BF4C-5F5C093364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1"/>
            <a:ext cx="521693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98073" y="5663672"/>
            <a:ext cx="521694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833054" y="1930400"/>
            <a:ext cx="521693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833050" y="5663672"/>
            <a:ext cx="521694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AD34-2DD6-4B42-86C2-D6F5CBFFDD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3" y="1930402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0" y="1930403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3B74F-E050-4E0F-B72C-05CD14828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3" y="1930402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0" y="1930403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98EBC-9337-491C-B888-F766E1DE00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1"/>
            <a:ext cx="521693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98073" y="5663672"/>
            <a:ext cx="521694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833054" y="1930400"/>
            <a:ext cx="521693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833050" y="5663672"/>
            <a:ext cx="521694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6DF3-7E29-4023-ACBB-2E38AB14F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1"/>
            <a:ext cx="521693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98073" y="5663672"/>
            <a:ext cx="521694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833054" y="1930400"/>
            <a:ext cx="521693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833050" y="5663672"/>
            <a:ext cx="521694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4F92A-10E6-4E4E-95F6-BCE2177AB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3" y="1930402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0" y="1930403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1D22-C995-4C95-803A-70D597826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3" y="1930402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0" y="1930403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4D9A-D8BE-46D7-8F36-E77527826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1"/>
            <a:ext cx="521693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98073" y="5663672"/>
            <a:ext cx="521694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833054" y="1930400"/>
            <a:ext cx="521693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833050" y="5663672"/>
            <a:ext cx="521694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DF5A-D0E8-498C-ADB9-FC4FFB33B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1"/>
            <a:ext cx="521693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98073" y="5663672"/>
            <a:ext cx="521694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833054" y="1930400"/>
            <a:ext cx="521693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833050" y="5663672"/>
            <a:ext cx="521694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FC6C-8465-4918-AF13-6BB5654CB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64881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4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18" y="483553"/>
            <a:ext cx="10619031" cy="1362075"/>
          </a:xfrm>
        </p:spPr>
        <p:txBody>
          <a:bodyPr>
            <a:normAutofit/>
          </a:bodyPr>
          <a:lstStyle>
            <a:lvl1pPr algn="l">
              <a:defRPr sz="2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1720-5258-42A4-B5EF-7CB623549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A66B2E7-F233-4D49-86AF-285D4DDB4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FD08B17-FC01-4B7C-B85D-41948A1E7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560F64-DA89-4AA5-BE2B-FDD64859C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86B1FC-F41D-4529-A343-915FDA2C7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DC462DD-BF48-401E-8249-649A7C98E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C2675C-10C1-45BD-ABE0-71CCD6CCA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FEFAAF2-FD9C-408E-B3C8-AFF19F81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7FE6C84-65C5-47F4-AFC5-7FDD68ABB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FB58544-07C8-4726-8076-2241FD022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0E0C0DF-2E8C-4AD7-B674-9D1E0420C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8074" y="1845734"/>
            <a:ext cx="10651918" cy="43215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EF9E-1381-40D7-B166-DFDB298EC1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63FAF8C-94C4-48BD-8B17-790239522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2ACCE39-5BD5-4091-A5A9-FAE974A46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A376C1A-59AA-47FD-90C2-2539E62BC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5E66BAC-15C7-4A88-B414-C5309AB4C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C31285D-9A5E-4035-80CE-A76BBEE51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792605D-F3D3-4935-A9BF-1B12AD6E5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1F0DE0C-DFB8-4A9D-A695-F7346C6BE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16382A1-174D-4BF0-B2C9-3337CEC75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BC2071E-6984-4F63-9C63-E1957007B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66F8A5E-300F-4854-9C7F-EA61F8C5F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98073" y="1845734"/>
            <a:ext cx="8837592" cy="43215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9471710" y="1930403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B6E5-37BD-42EF-9731-D064FFE77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D7A465F-512E-43FA-8B73-52C0EE43F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93010F2-D45A-46B1-B700-0DD01EBFD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6C6D397-7280-4394-B91D-E9476B516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26240F9-A40F-4AF2-99C0-4C8DEBB7B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888E12F-6483-474B-8441-40A21D241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862C83C-9D66-4E4D-A004-0D1EC49E9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B2107ED-D2E5-4430-9539-7BD005ACA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F914569-EF93-4FEB-8C7B-11E143EE6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AB64CE1-4AE3-4815-A198-3E9B64C3E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6F7E8E1-124A-4054-A8AF-35E2FAA55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827051" y="1845734"/>
            <a:ext cx="5222941" cy="432155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8073" y="1845734"/>
            <a:ext cx="5216940" cy="432155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4AF2E-C726-4621-9D92-3F1B89E0C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1A1FB2B-7ED5-40DD-82C4-BC2AB6155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3D80045-174C-4B59-A539-6720173E0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E7B809B-AB24-4D7C-89DA-50FA0EF6F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9A98CE4-CE91-404F-BA7F-1D362B7F8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BB1C5D0-4F85-4AF9-8EE0-9B4C86213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7F5FFA5-282B-4C27-8196-2CD33763F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B1A178B-7E8D-4F82-AD45-64A4ED291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5E175B3-9405-49C3-9E0C-135735E1A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34451B4-926A-4E6B-8420-71B9C3C7D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2BD4DC0-B74C-4CFD-8849-CBB2950E3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3" y="1930402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0" y="1930403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DBE0-C31C-4489-9AC0-E4643A1C8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CB689BA-1F5B-4CA6-A4F3-97B3B8B6F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122203" y="3357033"/>
            <a:ext cx="6947251" cy="753533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600" dirty="0" smtClean="0">
                <a:solidFill>
                  <a:srgbClr val="FFFFFF"/>
                </a:solidFill>
                <a:latin typeface="Verdana" charset="0"/>
              </a:rPr>
              <a:t>Образец заголовка</a:t>
            </a:r>
            <a:endParaRPr lang="en-US" sz="260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37090" y="6028267"/>
            <a:ext cx="5283669" cy="508528"/>
          </a:xfrm>
        </p:spPr>
        <p:txBody>
          <a:bodyPr anchor="b"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21501" y="3501009"/>
            <a:ext cx="6948664" cy="752539"/>
          </a:xfrm>
        </p:spPr>
        <p:txBody>
          <a:bodyPr/>
          <a:lstStyle>
            <a:lvl1pPr marL="0" marR="0" indent="0" defTabSz="53643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31948" y="4583178"/>
            <a:ext cx="6948664" cy="11316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472085" y="-17462"/>
            <a:ext cx="46208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7287" tIns="53643" rIns="107287" bIns="53643" anchor="ctr"/>
          <a:lstStyle/>
          <a:p>
            <a:pPr algn="ctr" defTabSz="5364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085" y="349253"/>
            <a:ext cx="46208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7287" tIns="53643" rIns="107287" bIns="53643" anchor="ctr"/>
          <a:lstStyle/>
          <a:p>
            <a:pPr algn="ctr" defTabSz="5364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085" y="715963"/>
            <a:ext cx="46208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7287" tIns="53643" rIns="107287" bIns="53643" anchor="ctr"/>
          <a:lstStyle/>
          <a:p>
            <a:pPr algn="ctr" defTabSz="5364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085" y="1081088"/>
            <a:ext cx="46208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7287" tIns="53643" rIns="107287" bIns="53643" anchor="ctr"/>
          <a:lstStyle/>
          <a:p>
            <a:pPr algn="ctr" defTabSz="5364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085" y="1447802"/>
            <a:ext cx="46208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7287" tIns="53643" rIns="107287" bIns="53643" anchor="ctr"/>
          <a:lstStyle/>
          <a:p>
            <a:pPr algn="ctr" defTabSz="5364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085" y="1814513"/>
            <a:ext cx="46208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7287" tIns="53643" rIns="107287" bIns="53643" anchor="ctr"/>
          <a:lstStyle/>
          <a:p>
            <a:pPr algn="ctr" defTabSz="5364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472085" y="2181227"/>
            <a:ext cx="46208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7287" tIns="53643" rIns="107287" bIns="53643" anchor="ctr"/>
          <a:lstStyle/>
          <a:p>
            <a:pPr algn="ctr" defTabSz="5364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085" y="2546353"/>
            <a:ext cx="46208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7287" tIns="53643" rIns="107287" bIns="53643" anchor="ctr"/>
          <a:lstStyle/>
          <a:p>
            <a:pPr algn="ctr" defTabSz="5364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2"/>
            <a:ext cx="11522075" cy="828675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  <a:extLst/>
        </p:spPr>
        <p:txBody>
          <a:bodyPr lIns="107287" tIns="53643" rIns="107287" bIns="53643" anchor="ctr"/>
          <a:lstStyle/>
          <a:p>
            <a:pPr algn="ctr" defTabSz="5364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5" name="Rectangle 17"/>
          <p:cNvSpPr>
            <a:spLocks noChangeArrowheads="1"/>
          </p:cNvSpPr>
          <p:nvPr userDrawn="1"/>
        </p:nvSpPr>
        <p:spPr bwMode="auto">
          <a:xfrm>
            <a:off x="0" y="6507165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7287" tIns="53643" rIns="107287" bIns="53643" anchor="ctr"/>
          <a:lstStyle/>
          <a:p>
            <a:pPr algn="ctr" defTabSz="5364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10537898" y="6594475"/>
            <a:ext cx="512093" cy="179388"/>
            <a:chOff x="5385680" y="6487509"/>
            <a:chExt cx="1039813" cy="461962"/>
          </a:xfrm>
        </p:grpSpPr>
        <p:sp>
          <p:nvSpPr>
            <p:cNvPr id="17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536433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536433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536433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Rectangle 12"/>
          <p:cNvSpPr>
            <a:spLocks noChangeArrowheads="1"/>
          </p:cNvSpPr>
          <p:nvPr userDrawn="1"/>
        </p:nvSpPr>
        <p:spPr bwMode="auto">
          <a:xfrm>
            <a:off x="-472085" y="2913063"/>
            <a:ext cx="462082" cy="366712"/>
          </a:xfrm>
          <a:prstGeom prst="rect">
            <a:avLst/>
          </a:prstGeom>
          <a:solidFill>
            <a:srgbClr val="59A0D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7287" tIns="53643" rIns="107287" bIns="53643" anchor="ctr"/>
          <a:lstStyle/>
          <a:p>
            <a:pPr algn="ctr" defTabSz="5364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Rectangle 12"/>
          <p:cNvSpPr>
            <a:spLocks noChangeArrowheads="1"/>
          </p:cNvSpPr>
          <p:nvPr userDrawn="1"/>
        </p:nvSpPr>
        <p:spPr bwMode="auto">
          <a:xfrm>
            <a:off x="-472085" y="3279778"/>
            <a:ext cx="462082" cy="366713"/>
          </a:xfrm>
          <a:prstGeom prst="rect">
            <a:avLst/>
          </a:prstGeom>
          <a:solidFill>
            <a:srgbClr val="8EBF6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7287" tIns="53643" rIns="107287" bIns="53643" anchor="ctr"/>
          <a:lstStyle/>
          <a:p>
            <a:pPr algn="ctr" defTabSz="5364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Calibri"/>
              <a:cs typeface="+mn-cs"/>
            </a:endParaRPr>
          </a:p>
        </p:txBody>
      </p:sp>
      <p:sp>
        <p:nvSpPr>
          <p:cNvPr id="22" name="Rectangle 12"/>
          <p:cNvSpPr>
            <a:spLocks noChangeArrowheads="1"/>
          </p:cNvSpPr>
          <p:nvPr userDrawn="1"/>
        </p:nvSpPr>
        <p:spPr bwMode="auto">
          <a:xfrm>
            <a:off x="-472085" y="3646488"/>
            <a:ext cx="462082" cy="366712"/>
          </a:xfrm>
          <a:prstGeom prst="rect">
            <a:avLst/>
          </a:prstGeom>
          <a:solidFill>
            <a:srgbClr val="D8733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7287" tIns="53643" rIns="107287" bIns="53643" anchor="ctr"/>
          <a:lstStyle/>
          <a:p>
            <a:pPr algn="ctr" defTabSz="5364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Calibri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98073" y="5663675"/>
            <a:ext cx="521694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833050" y="5663675"/>
            <a:ext cx="521694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57487" y="6356352"/>
            <a:ext cx="26884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E8D9F9-4DA6-4D18-9BB7-FDDA9A331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936709" y="6356352"/>
            <a:ext cx="364865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1"/>
            <a:ext cx="11522075" cy="102870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085" y="-23284"/>
            <a:ext cx="462082" cy="488951"/>
          </a:xfrm>
          <a:prstGeom prst="rect">
            <a:avLst/>
          </a:prstGeom>
          <a:solidFill>
            <a:srgbClr val="E21A1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085" y="465668"/>
            <a:ext cx="462082" cy="488951"/>
          </a:xfrm>
          <a:prstGeom prst="rect">
            <a:avLst/>
          </a:prstGeom>
          <a:solidFill>
            <a:srgbClr val="394A58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-472085" y="954619"/>
            <a:ext cx="462082" cy="488949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-472085" y="1441452"/>
            <a:ext cx="462082" cy="488949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-472085" y="1930402"/>
            <a:ext cx="462082" cy="488951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-976175" y="-29633"/>
            <a:ext cx="462082" cy="503767"/>
          </a:xfrm>
          <a:prstGeom prst="rect">
            <a:avLst/>
          </a:prstGeom>
          <a:solidFill>
            <a:srgbClr val="CECCA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-984176" y="4404785"/>
            <a:ext cx="462082" cy="488949"/>
          </a:xfrm>
          <a:prstGeom prst="rect">
            <a:avLst/>
          </a:prstGeom>
          <a:solidFill>
            <a:srgbClr val="78D64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18669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2018364" y="-29632"/>
            <a:ext cx="462083" cy="488951"/>
          </a:xfrm>
          <a:prstGeom prst="rect">
            <a:avLst/>
          </a:prstGeom>
          <a:solidFill>
            <a:srgbClr val="FF69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18669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472085" y="2438402"/>
            <a:ext cx="462082" cy="48895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-472085" y="2948519"/>
            <a:ext cx="462082" cy="488949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-472085" y="3429002"/>
            <a:ext cx="462082" cy="488951"/>
          </a:xfrm>
          <a:prstGeom prst="rect">
            <a:avLst/>
          </a:prstGeom>
          <a:solidFill>
            <a:srgbClr val="82828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472085" y="3924302"/>
            <a:ext cx="462082" cy="488951"/>
          </a:xfrm>
          <a:prstGeom prst="rect">
            <a:avLst/>
          </a:prstGeom>
          <a:solidFill>
            <a:srgbClr val="A9A9A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-472085" y="4419602"/>
            <a:ext cx="462082" cy="488951"/>
          </a:xfrm>
          <a:prstGeom prst="rect">
            <a:avLst/>
          </a:prstGeom>
          <a:solidFill>
            <a:srgbClr val="D3D3D3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-976175" y="474135"/>
            <a:ext cx="462082" cy="488951"/>
          </a:xfrm>
          <a:prstGeom prst="rect">
            <a:avLst/>
          </a:prstGeom>
          <a:solidFill>
            <a:srgbClr val="85865F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 userDrawn="1"/>
        </p:nvSpPr>
        <p:spPr bwMode="auto">
          <a:xfrm>
            <a:off x="-976175" y="954619"/>
            <a:ext cx="462082" cy="488949"/>
          </a:xfrm>
          <a:prstGeom prst="rect">
            <a:avLst/>
          </a:prstGeom>
          <a:solidFill>
            <a:srgbClr val="DDDCB4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 userDrawn="1"/>
        </p:nvSpPr>
        <p:spPr bwMode="auto">
          <a:xfrm>
            <a:off x="-976175" y="1443568"/>
            <a:ext cx="462082" cy="488951"/>
          </a:xfrm>
          <a:prstGeom prst="rect">
            <a:avLst/>
          </a:prstGeom>
          <a:solidFill>
            <a:srgbClr val="EBEAD4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 userDrawn="1"/>
        </p:nvSpPr>
        <p:spPr bwMode="auto">
          <a:xfrm>
            <a:off x="-976175" y="1930400"/>
            <a:ext cx="462082" cy="51858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23" name="Rectangle 10"/>
          <p:cNvSpPr>
            <a:spLocks noChangeArrowheads="1"/>
          </p:cNvSpPr>
          <p:nvPr userDrawn="1"/>
        </p:nvSpPr>
        <p:spPr bwMode="auto">
          <a:xfrm>
            <a:off x="-976175" y="2448985"/>
            <a:ext cx="462082" cy="488949"/>
          </a:xfrm>
          <a:prstGeom prst="rect">
            <a:avLst/>
          </a:prstGeom>
          <a:solidFill>
            <a:srgbClr val="626B4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 userDrawn="1"/>
        </p:nvSpPr>
        <p:spPr bwMode="auto">
          <a:xfrm>
            <a:off x="-976175" y="2937935"/>
            <a:ext cx="462082" cy="488951"/>
          </a:xfrm>
          <a:prstGeom prst="rect">
            <a:avLst/>
          </a:prstGeom>
          <a:solidFill>
            <a:srgbClr val="828B5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-976175" y="3426884"/>
            <a:ext cx="462082" cy="488949"/>
          </a:xfrm>
          <a:prstGeom prst="rect">
            <a:avLst/>
          </a:prstGeom>
          <a:solidFill>
            <a:srgbClr val="B2B98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26" name="Rectangle 10"/>
          <p:cNvSpPr>
            <a:spLocks noChangeArrowheads="1"/>
          </p:cNvSpPr>
          <p:nvPr userDrawn="1"/>
        </p:nvSpPr>
        <p:spPr bwMode="auto">
          <a:xfrm>
            <a:off x="-976175" y="3915834"/>
            <a:ext cx="462082" cy="488951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 userDrawn="1"/>
        </p:nvSpPr>
        <p:spPr bwMode="auto">
          <a:xfrm>
            <a:off x="-1498270" y="-29633"/>
            <a:ext cx="462083" cy="50376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 userDrawn="1"/>
        </p:nvSpPr>
        <p:spPr bwMode="auto">
          <a:xfrm>
            <a:off x="-1498270" y="474135"/>
            <a:ext cx="462083" cy="488951"/>
          </a:xfrm>
          <a:prstGeom prst="rect">
            <a:avLst/>
          </a:prstGeom>
          <a:solidFill>
            <a:srgbClr val="003356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29" name="Rectangle 10"/>
          <p:cNvSpPr>
            <a:spLocks noChangeArrowheads="1"/>
          </p:cNvSpPr>
          <p:nvPr userDrawn="1"/>
        </p:nvSpPr>
        <p:spPr bwMode="auto">
          <a:xfrm>
            <a:off x="-1498270" y="954619"/>
            <a:ext cx="462083" cy="488949"/>
          </a:xfrm>
          <a:prstGeom prst="rect">
            <a:avLst/>
          </a:prstGeom>
          <a:solidFill>
            <a:srgbClr val="00507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0" name="Rectangle 10"/>
          <p:cNvSpPr>
            <a:spLocks noChangeArrowheads="1"/>
          </p:cNvSpPr>
          <p:nvPr userDrawn="1"/>
        </p:nvSpPr>
        <p:spPr bwMode="auto">
          <a:xfrm>
            <a:off x="-1498270" y="1443568"/>
            <a:ext cx="462083" cy="488951"/>
          </a:xfrm>
          <a:prstGeom prst="rect">
            <a:avLst/>
          </a:prstGeom>
          <a:solidFill>
            <a:srgbClr val="007FB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1" name="Rectangle 10"/>
          <p:cNvSpPr>
            <a:spLocks noChangeArrowheads="1"/>
          </p:cNvSpPr>
          <p:nvPr userDrawn="1"/>
        </p:nvSpPr>
        <p:spPr bwMode="auto">
          <a:xfrm>
            <a:off x="-1498270" y="1930400"/>
            <a:ext cx="462083" cy="518584"/>
          </a:xfrm>
          <a:prstGeom prst="rect">
            <a:avLst/>
          </a:prstGeom>
          <a:solidFill>
            <a:srgbClr val="8AB0D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2" name="Rectangle 10"/>
          <p:cNvSpPr>
            <a:spLocks noChangeArrowheads="1"/>
          </p:cNvSpPr>
          <p:nvPr userDrawn="1"/>
        </p:nvSpPr>
        <p:spPr bwMode="auto">
          <a:xfrm>
            <a:off x="-1498270" y="2434169"/>
            <a:ext cx="462083" cy="497417"/>
          </a:xfrm>
          <a:prstGeom prst="rect">
            <a:avLst/>
          </a:prstGeom>
          <a:solidFill>
            <a:srgbClr val="00A3E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3" name="Rectangle 10"/>
          <p:cNvSpPr>
            <a:spLocks noChangeArrowheads="1"/>
          </p:cNvSpPr>
          <p:nvPr userDrawn="1"/>
        </p:nvSpPr>
        <p:spPr bwMode="auto">
          <a:xfrm>
            <a:off x="-1498270" y="2931584"/>
            <a:ext cx="462083" cy="497416"/>
          </a:xfrm>
          <a:prstGeom prst="rect">
            <a:avLst/>
          </a:prstGeom>
          <a:solidFill>
            <a:srgbClr val="20668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4" name="Rectangle 10"/>
          <p:cNvSpPr>
            <a:spLocks noChangeArrowheads="1"/>
          </p:cNvSpPr>
          <p:nvPr userDrawn="1"/>
        </p:nvSpPr>
        <p:spPr bwMode="auto">
          <a:xfrm>
            <a:off x="-1498270" y="3426884"/>
            <a:ext cx="462083" cy="497416"/>
          </a:xfrm>
          <a:prstGeom prst="rect">
            <a:avLst/>
          </a:prstGeom>
          <a:solidFill>
            <a:srgbClr val="2F87B6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5" name="Rectangle 10"/>
          <p:cNvSpPr>
            <a:spLocks noChangeArrowheads="1"/>
          </p:cNvSpPr>
          <p:nvPr userDrawn="1"/>
        </p:nvSpPr>
        <p:spPr bwMode="auto">
          <a:xfrm>
            <a:off x="-1498270" y="3922184"/>
            <a:ext cx="462083" cy="497416"/>
          </a:xfrm>
          <a:prstGeom prst="rect">
            <a:avLst/>
          </a:prstGeom>
          <a:solidFill>
            <a:srgbClr val="61B9E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6" name="Rectangle 10"/>
          <p:cNvSpPr>
            <a:spLocks noChangeArrowheads="1"/>
          </p:cNvSpPr>
          <p:nvPr userDrawn="1"/>
        </p:nvSpPr>
        <p:spPr bwMode="auto">
          <a:xfrm>
            <a:off x="-1498270" y="4404784"/>
            <a:ext cx="462083" cy="497416"/>
          </a:xfrm>
          <a:prstGeom prst="rect">
            <a:avLst/>
          </a:prstGeom>
          <a:solidFill>
            <a:srgbClr val="B0DCF4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7" name="Rectangle 12"/>
          <p:cNvSpPr>
            <a:spLocks noChangeArrowheads="1"/>
          </p:cNvSpPr>
          <p:nvPr userDrawn="1"/>
        </p:nvSpPr>
        <p:spPr bwMode="auto">
          <a:xfrm>
            <a:off x="-984176" y="4902202"/>
            <a:ext cx="462082" cy="488951"/>
          </a:xfrm>
          <a:prstGeom prst="rect">
            <a:avLst/>
          </a:prstGeom>
          <a:solidFill>
            <a:srgbClr val="658446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18669F"/>
              </a:solidFill>
            </a:endParaRPr>
          </a:p>
        </p:txBody>
      </p:sp>
      <p:sp>
        <p:nvSpPr>
          <p:cNvPr id="38" name="Rectangle 12"/>
          <p:cNvSpPr>
            <a:spLocks noChangeArrowheads="1"/>
          </p:cNvSpPr>
          <p:nvPr userDrawn="1"/>
        </p:nvSpPr>
        <p:spPr bwMode="auto">
          <a:xfrm>
            <a:off x="-984176" y="5391152"/>
            <a:ext cx="462082" cy="488949"/>
          </a:xfrm>
          <a:prstGeom prst="rect">
            <a:avLst/>
          </a:prstGeom>
          <a:solidFill>
            <a:srgbClr val="7FA357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18669F"/>
              </a:solidFill>
            </a:endParaRPr>
          </a:p>
        </p:txBody>
      </p:sp>
      <p:sp>
        <p:nvSpPr>
          <p:cNvPr id="39" name="Rectangle 12"/>
          <p:cNvSpPr>
            <a:spLocks noChangeArrowheads="1"/>
          </p:cNvSpPr>
          <p:nvPr userDrawn="1"/>
        </p:nvSpPr>
        <p:spPr bwMode="auto">
          <a:xfrm>
            <a:off x="-984176" y="5880102"/>
            <a:ext cx="462082" cy="488951"/>
          </a:xfrm>
          <a:prstGeom prst="rect">
            <a:avLst/>
          </a:prstGeom>
          <a:solidFill>
            <a:srgbClr val="AED086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18669F"/>
              </a:solidFill>
            </a:endParaRPr>
          </a:p>
        </p:txBody>
      </p:sp>
      <p:sp>
        <p:nvSpPr>
          <p:cNvPr id="40" name="Rectangle 12"/>
          <p:cNvSpPr>
            <a:spLocks noChangeArrowheads="1"/>
          </p:cNvSpPr>
          <p:nvPr userDrawn="1"/>
        </p:nvSpPr>
        <p:spPr bwMode="auto">
          <a:xfrm>
            <a:off x="-984176" y="6375402"/>
            <a:ext cx="462082" cy="488951"/>
          </a:xfrm>
          <a:prstGeom prst="rect">
            <a:avLst/>
          </a:prstGeom>
          <a:solidFill>
            <a:srgbClr val="D6E8C3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18669F"/>
              </a:solidFill>
            </a:endParaRPr>
          </a:p>
        </p:txBody>
      </p:sp>
      <p:sp>
        <p:nvSpPr>
          <p:cNvPr id="41" name="Rectangle 12"/>
          <p:cNvSpPr>
            <a:spLocks noChangeArrowheads="1"/>
          </p:cNvSpPr>
          <p:nvPr userDrawn="1"/>
        </p:nvSpPr>
        <p:spPr bwMode="auto">
          <a:xfrm>
            <a:off x="-2018364" y="446619"/>
            <a:ext cx="462083" cy="488949"/>
          </a:xfrm>
          <a:prstGeom prst="rect">
            <a:avLst/>
          </a:prstGeom>
          <a:solidFill>
            <a:srgbClr val="80503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18669F"/>
              </a:solidFill>
            </a:endParaRPr>
          </a:p>
        </p:txBody>
      </p:sp>
      <p:sp>
        <p:nvSpPr>
          <p:cNvPr id="42" name="Rectangle 12"/>
          <p:cNvSpPr>
            <a:spLocks noChangeArrowheads="1"/>
          </p:cNvSpPr>
          <p:nvPr userDrawn="1"/>
        </p:nvSpPr>
        <p:spPr bwMode="auto">
          <a:xfrm>
            <a:off x="-2018364" y="935568"/>
            <a:ext cx="462083" cy="488951"/>
          </a:xfrm>
          <a:prstGeom prst="rect">
            <a:avLst/>
          </a:prstGeom>
          <a:solidFill>
            <a:srgbClr val="AC6B2F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18669F"/>
              </a:solidFill>
            </a:endParaRPr>
          </a:p>
        </p:txBody>
      </p:sp>
      <p:sp>
        <p:nvSpPr>
          <p:cNvPr id="43" name="Rectangle 12"/>
          <p:cNvSpPr>
            <a:spLocks noChangeArrowheads="1"/>
          </p:cNvSpPr>
          <p:nvPr userDrawn="1"/>
        </p:nvSpPr>
        <p:spPr bwMode="auto">
          <a:xfrm>
            <a:off x="-2018364" y="1424519"/>
            <a:ext cx="462083" cy="488949"/>
          </a:xfrm>
          <a:prstGeom prst="rect">
            <a:avLst/>
          </a:prstGeom>
          <a:solidFill>
            <a:srgbClr val="E4A063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18669F"/>
              </a:solidFill>
            </a:endParaRPr>
          </a:p>
        </p:txBody>
      </p:sp>
      <p:sp>
        <p:nvSpPr>
          <p:cNvPr id="44" name="Rectangle 12"/>
          <p:cNvSpPr>
            <a:spLocks noChangeArrowheads="1"/>
          </p:cNvSpPr>
          <p:nvPr userDrawn="1"/>
        </p:nvSpPr>
        <p:spPr bwMode="auto">
          <a:xfrm>
            <a:off x="-2018364" y="1913468"/>
            <a:ext cx="462083" cy="488951"/>
          </a:xfrm>
          <a:prstGeom prst="rect">
            <a:avLst/>
          </a:prstGeom>
          <a:solidFill>
            <a:srgbClr val="F1D0B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18669F"/>
              </a:solidFill>
            </a:endParaRPr>
          </a:p>
        </p:txBody>
      </p:sp>
      <p:sp>
        <p:nvSpPr>
          <p:cNvPr id="45" name="Rectangle 7"/>
          <p:cNvSpPr>
            <a:spLocks noChangeArrowheads="1"/>
          </p:cNvSpPr>
          <p:nvPr userDrawn="1"/>
        </p:nvSpPr>
        <p:spPr bwMode="auto">
          <a:xfrm>
            <a:off x="0" y="6506635"/>
            <a:ext cx="11522075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107287" tIns="53643" rIns="107287" bIns="5364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 userDrawn="1"/>
        </p:nvSpPr>
        <p:spPr bwMode="auto">
          <a:xfrm>
            <a:off x="254048" y="6582576"/>
            <a:ext cx="29005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AD21044E-4275-40C6-B0B7-219EA3966A5E}" type="slidenum">
              <a:rPr lang="en-US" altLang="ru-RU" sz="1200" smtClean="0">
                <a:latin typeface="Verdana" pitchFamily="34" charset="0"/>
                <a:ea typeface="MS PGothic" pitchFamily="34" charset="-128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ru-RU" sz="1200" dirty="0" smtClean="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 userDrawn="1"/>
        </p:nvSpPr>
        <p:spPr bwMode="auto">
          <a:xfrm>
            <a:off x="614112" y="6589185"/>
            <a:ext cx="74153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ru-RU" sz="1200" dirty="0" smtClean="0">
                <a:latin typeface="Verdana" pitchFamily="34" charset="0"/>
                <a:ea typeface="MS PGothic" pitchFamily="34" charset="-128"/>
              </a:rPr>
              <a:t>|</a:t>
            </a:r>
            <a:r>
              <a:rPr lang="ru-RU" altLang="ru-RU" sz="1200" dirty="0" smtClean="0">
                <a:latin typeface="Verdana" pitchFamily="34" charset="0"/>
                <a:ea typeface="MS PGothic" pitchFamily="34" charset="-128"/>
              </a:rPr>
              <a:t>Об организации закупочной деятельности ОАО «РЖД»</a:t>
            </a:r>
            <a:endParaRPr lang="ru-RU" altLang="ru-RU" sz="1200" dirty="0" smtClean="0">
              <a:latin typeface="Verdana" pitchFamily="34" charset="0"/>
            </a:endParaRPr>
          </a:p>
        </p:txBody>
      </p:sp>
      <p:grpSp>
        <p:nvGrpSpPr>
          <p:cNvPr id="3" name="Группа 10"/>
          <p:cNvGrpSpPr>
            <a:grpSpLocks noChangeAspect="1"/>
          </p:cNvGrpSpPr>
          <p:nvPr userDrawn="1"/>
        </p:nvGrpSpPr>
        <p:grpSpPr bwMode="auto">
          <a:xfrm>
            <a:off x="10705928" y="6597653"/>
            <a:ext cx="386070" cy="182033"/>
            <a:chOff x="5385680" y="6487509"/>
            <a:chExt cx="1039813" cy="461962"/>
          </a:xfrm>
        </p:grpSpPr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81" y="0"/>
            <a:ext cx="10888210" cy="102509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5314" y="1378347"/>
            <a:ext cx="10869829" cy="512299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90737" y="345192"/>
            <a:ext cx="10765255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 userDrawn="1"/>
        </p:nvSpPr>
        <p:spPr>
          <a:xfrm>
            <a:off x="0" y="0"/>
            <a:ext cx="11522075" cy="6487584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2"/>
          <p:cNvSpPr/>
          <p:nvPr userDrawn="1"/>
        </p:nvSpPr>
        <p:spPr>
          <a:xfrm>
            <a:off x="0" y="6500285"/>
            <a:ext cx="11522075" cy="3577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Группа 10"/>
          <p:cNvGrpSpPr>
            <a:grpSpLocks noChangeAspect="1"/>
          </p:cNvGrpSpPr>
          <p:nvPr userDrawn="1"/>
        </p:nvGrpSpPr>
        <p:grpSpPr bwMode="auto">
          <a:xfrm>
            <a:off x="10705928" y="6597653"/>
            <a:ext cx="386070" cy="182033"/>
            <a:chOff x="5385680" y="6487509"/>
            <a:chExt cx="1039813" cy="461962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Calibri" charset="0"/>
              </a:endParaRPr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Calibri" charset="0"/>
              </a:endParaRPr>
            </a:p>
          </p:txBody>
        </p:sp>
        <p:sp>
          <p:nvSpPr>
            <p:cNvPr id="9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Calibri" charset="0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77" y="2412850"/>
            <a:ext cx="9793764" cy="1500187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472085" y="-17463"/>
            <a:ext cx="46208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472085" y="349252"/>
            <a:ext cx="46208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472085" y="715963"/>
            <a:ext cx="46208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472085" y="1081088"/>
            <a:ext cx="46208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472085" y="1447802"/>
            <a:ext cx="46208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472085" y="1814513"/>
            <a:ext cx="46208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472085" y="2181227"/>
            <a:ext cx="46208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472085" y="2546352"/>
            <a:ext cx="46208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5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10537898" y="6594475"/>
            <a:ext cx="512093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4" name="Rectangle 12"/>
          <p:cNvSpPr>
            <a:spLocks noChangeArrowheads="1"/>
          </p:cNvSpPr>
          <p:nvPr userDrawn="1"/>
        </p:nvSpPr>
        <p:spPr bwMode="auto">
          <a:xfrm>
            <a:off x="-472085" y="2913063"/>
            <a:ext cx="462082" cy="366712"/>
          </a:xfrm>
          <a:prstGeom prst="rect">
            <a:avLst/>
          </a:prstGeom>
          <a:solidFill>
            <a:srgbClr val="59A0D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Rectangle 12"/>
          <p:cNvSpPr>
            <a:spLocks noChangeArrowheads="1"/>
          </p:cNvSpPr>
          <p:nvPr userDrawn="1"/>
        </p:nvSpPr>
        <p:spPr bwMode="auto">
          <a:xfrm>
            <a:off x="-472085" y="3279777"/>
            <a:ext cx="462082" cy="366713"/>
          </a:xfrm>
          <a:prstGeom prst="rect">
            <a:avLst/>
          </a:prstGeom>
          <a:solidFill>
            <a:srgbClr val="8EBF6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Calibri"/>
              <a:cs typeface="+mn-cs"/>
            </a:endParaRPr>
          </a:p>
        </p:txBody>
      </p:sp>
      <p:sp>
        <p:nvSpPr>
          <p:cNvPr id="26" name="Rectangle 12"/>
          <p:cNvSpPr>
            <a:spLocks noChangeArrowheads="1"/>
          </p:cNvSpPr>
          <p:nvPr userDrawn="1"/>
        </p:nvSpPr>
        <p:spPr bwMode="auto">
          <a:xfrm>
            <a:off x="-472085" y="3646488"/>
            <a:ext cx="462082" cy="366712"/>
          </a:xfrm>
          <a:prstGeom prst="rect">
            <a:avLst/>
          </a:prstGeom>
          <a:solidFill>
            <a:srgbClr val="D8733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Calibri"/>
              <a:cs typeface="+mn-cs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4" y="1930399"/>
            <a:ext cx="521693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98073" y="5663670"/>
            <a:ext cx="521694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958" y="392035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833052" y="1930398"/>
            <a:ext cx="521693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833050" y="5663669"/>
            <a:ext cx="521694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3D56132-F28B-421B-81A1-EDA25FDA7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ru-RU"/>
              <a:t>| Оценка состояния хозяйств инфраструктуры Петрозаводского территориального управления, мероприятия по устранению выявленных нарушений по итогам осеннего осмотра | 15/09/2016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11522075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10537899" y="6592889"/>
            <a:ext cx="511476" cy="180975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6080" y="6600973"/>
              <a:ext cx="315323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5446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4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5" y="1930405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4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26240F9-A40F-4AF2-99C0-4C8DEBB7B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6" y="1930401"/>
            <a:ext cx="521693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98073" y="5663672"/>
            <a:ext cx="521694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833054" y="1930400"/>
            <a:ext cx="521693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833050" y="5663672"/>
            <a:ext cx="521694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567AC-586D-4CA8-B631-AFC12B7F9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3" y="1930402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0" y="1930403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7FA3-1B20-4DF9-BD1B-4456C7BB2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"/>
            <a:ext cx="11522075" cy="137636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11522075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34495" y="6510338"/>
            <a:ext cx="72197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8073" y="1930402"/>
            <a:ext cx="8837592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9471710" y="1930403"/>
            <a:ext cx="1578284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962" y="392036"/>
            <a:ext cx="1065797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7E00-5F43-41F5-BB26-BD0523A8AA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00688" y="398464"/>
            <a:ext cx="1065607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688" y="1873251"/>
            <a:ext cx="1065607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-472700" y="-17463"/>
            <a:ext cx="463467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-472700" y="349251"/>
            <a:ext cx="463467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-472700" y="715964"/>
            <a:ext cx="463467" cy="365125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-472700" y="1081088"/>
            <a:ext cx="463467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-472700" y="1447801"/>
            <a:ext cx="463467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-472700" y="1814513"/>
            <a:ext cx="463467" cy="368300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-472700" y="2182814"/>
            <a:ext cx="463467" cy="36512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-472700" y="2546351"/>
            <a:ext cx="463467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0586" y="6496051"/>
            <a:ext cx="3648657" cy="3667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ОАО «РЖД» – 8 лет в пути!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0689" y="6496051"/>
            <a:ext cx="439464" cy="3667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DCDD66E-4083-49F5-A803-E4611D5D6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1" r:id="rId1"/>
    <p:sldLayoutId id="2147486632" r:id="rId2"/>
    <p:sldLayoutId id="2147486633" r:id="rId3"/>
    <p:sldLayoutId id="2147486634" r:id="rId4"/>
    <p:sldLayoutId id="2147486635" r:id="rId5"/>
    <p:sldLayoutId id="2147486636" r:id="rId6"/>
    <p:sldLayoutId id="2147486637" r:id="rId7"/>
    <p:sldLayoutId id="2147486638" r:id="rId8"/>
    <p:sldLayoutId id="2147486639" r:id="rId9"/>
    <p:sldLayoutId id="2147486640" r:id="rId10"/>
    <p:sldLayoutId id="2147486641" r:id="rId11"/>
    <p:sldLayoutId id="2147486642" r:id="rId12"/>
    <p:sldLayoutId id="2147486643" r:id="rId13"/>
    <p:sldLayoutId id="2147486644" r:id="rId14"/>
    <p:sldLayoutId id="2147486645" r:id="rId15"/>
    <p:sldLayoutId id="2147486646" r:id="rId16"/>
    <p:sldLayoutId id="2147486647" r:id="rId17"/>
    <p:sldLayoutId id="2147486648" r:id="rId18"/>
    <p:sldLayoutId id="2147486649" r:id="rId19"/>
    <p:sldLayoutId id="2147486650" r:id="rId20"/>
    <p:sldLayoutId id="2147486651" r:id="rId21"/>
    <p:sldLayoutId id="2147486652" r:id="rId22"/>
    <p:sldLayoutId id="2147486653" r:id="rId23"/>
    <p:sldLayoutId id="2147486655" r:id="rId24"/>
    <p:sldLayoutId id="2147486656" r:id="rId25"/>
    <p:sldLayoutId id="2147486657" r:id="rId26"/>
    <p:sldLayoutId id="2147486658" r:id="rId27"/>
    <p:sldLayoutId id="2147486659" r:id="rId28"/>
    <p:sldLayoutId id="2147486660" r:id="rId29"/>
    <p:sldLayoutId id="2147486661" r:id="rId30"/>
    <p:sldLayoutId id="2147486662" r:id="rId31"/>
    <p:sldLayoutId id="2147486663" r:id="rId32"/>
    <p:sldLayoutId id="2147486664" r:id="rId33"/>
    <p:sldLayoutId id="2147486665" r:id="rId34"/>
    <p:sldLayoutId id="2147486666" r:id="rId35"/>
    <p:sldLayoutId id="2147486667" r:id="rId36"/>
    <p:sldLayoutId id="2147486668" r:id="rId37"/>
    <p:sldLayoutId id="2147486669" r:id="rId38"/>
    <p:sldLayoutId id="2147486670" r:id="rId39"/>
    <p:sldLayoutId id="2147486671" r:id="rId40"/>
    <p:sldLayoutId id="2147486672" r:id="rId41"/>
    <p:sldLayoutId id="2147486673" r:id="rId42"/>
    <p:sldLayoutId id="2147486674" r:id="rId43"/>
    <p:sldLayoutId id="2147486675" r:id="rId44"/>
    <p:sldLayoutId id="2147486676" r:id="rId45"/>
    <p:sldLayoutId id="2147486677" r:id="rId46"/>
    <p:sldLayoutId id="2147486678" r:id="rId47"/>
    <p:sldLayoutId id="2147486679" r:id="rId48"/>
    <p:sldLayoutId id="2147486680" r:id="rId49"/>
    <p:sldLayoutId id="2147486681" r:id="rId50"/>
    <p:sldLayoutId id="2147486682" r:id="rId51"/>
    <p:sldLayoutId id="2147486683" r:id="rId52"/>
    <p:sldLayoutId id="2147486684" r:id="rId53"/>
    <p:sldLayoutId id="2147486685" r:id="rId54"/>
    <p:sldLayoutId id="2147486686" r:id="rId55"/>
    <p:sldLayoutId id="2147486687" r:id="rId56"/>
    <p:sldLayoutId id="2147486688" r:id="rId57"/>
    <p:sldLayoutId id="2147486689" r:id="rId58"/>
    <p:sldLayoutId id="2147486690" r:id="rId59"/>
    <p:sldLayoutId id="2147486691" r:id="rId60"/>
    <p:sldLayoutId id="2147486777" r:id="rId61"/>
    <p:sldLayoutId id="2147486778" r:id="rId62"/>
    <p:sldLayoutId id="2147486779" r:id="rId63"/>
    <p:sldLayoutId id="2147486780" r:id="rId64"/>
    <p:sldLayoutId id="2147486784" r:id="rId65"/>
    <p:sldLayoutId id="2147486785" r:id="rId66"/>
    <p:sldLayoutId id="2147486786" r:id="rId6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2.png"/><Relationship Id="rId11" Type="http://schemas.openxmlformats.org/officeDocument/2006/relationships/image" Target="../media/image55.jpeg"/><Relationship Id="rId5" Type="http://schemas.openxmlformats.org/officeDocument/2006/relationships/image" Target="../media/image51.png"/><Relationship Id="rId10" Type="http://schemas.openxmlformats.org/officeDocument/2006/relationships/image" Target="../media/image42.jpeg"/><Relationship Id="rId4" Type="http://schemas.openxmlformats.org/officeDocument/2006/relationships/image" Target="../media/image50.jpeg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 descr="2 ласточки в Казане с размытием фона уменьше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984"/>
            <a:ext cx="11522075" cy="443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C:\Natarius\RZD 2014\Август\16x9\tit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401"/>
            <a:ext cx="11522075" cy="686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tle 5"/>
          <p:cNvSpPr>
            <a:spLocks noGrp="1"/>
          </p:cNvSpPr>
          <p:nvPr>
            <p:ph type="ctrTitle"/>
          </p:nvPr>
        </p:nvSpPr>
        <p:spPr>
          <a:xfrm>
            <a:off x="1274076" y="3440643"/>
            <a:ext cx="7210376" cy="2592917"/>
          </a:xfrm>
        </p:spPr>
        <p:txBody>
          <a:bodyPr/>
          <a:lstStyle/>
          <a:p>
            <a:r>
              <a:rPr lang="ru-RU" sz="1900" dirty="0" smtClean="0"/>
              <a:t>Взаимодействие ОАО «РЖД» </a:t>
            </a:r>
            <a:br>
              <a:rPr lang="ru-RU" sz="1900" dirty="0" smtClean="0"/>
            </a:br>
            <a:r>
              <a:rPr lang="ru-RU" sz="1900" dirty="0" smtClean="0"/>
              <a:t>и научно-промышленного потенциала </a:t>
            </a:r>
            <a:br>
              <a:rPr lang="ru-RU" sz="1900" dirty="0" smtClean="0"/>
            </a:br>
            <a:r>
              <a:rPr lang="ru-RU" sz="1900" dirty="0" smtClean="0"/>
              <a:t>Санкт-Петербурга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/>
          </p:cNvSpPr>
          <p:nvPr/>
        </p:nvSpPr>
        <p:spPr bwMode="auto">
          <a:xfrm>
            <a:off x="2108072" y="3703640"/>
            <a:ext cx="11250026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1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</p:txBody>
      </p:sp>
      <p:sp>
        <p:nvSpPr>
          <p:cNvPr id="9261" name="AutoShape 45" descr="СПбГУ"/>
          <p:cNvSpPr>
            <a:spLocks noChangeAspect="1" noChangeArrowheads="1"/>
          </p:cNvSpPr>
          <p:nvPr/>
        </p:nvSpPr>
        <p:spPr bwMode="auto">
          <a:xfrm>
            <a:off x="196036" y="-144463"/>
            <a:ext cx="38406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63" name="AutoShape 47" descr="СПбГУ"/>
          <p:cNvSpPr>
            <a:spLocks noChangeAspect="1" noChangeArrowheads="1"/>
          </p:cNvSpPr>
          <p:nvPr/>
        </p:nvSpPr>
        <p:spPr bwMode="auto">
          <a:xfrm>
            <a:off x="196036" y="-144463"/>
            <a:ext cx="38406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67" name="AutoShape 51" descr="https://www.spbstu.ru/local/templates/main/img/polytech_logo.svg"/>
          <p:cNvSpPr>
            <a:spLocks noChangeAspect="1" noChangeArrowheads="1"/>
          </p:cNvSpPr>
          <p:nvPr/>
        </p:nvSpPr>
        <p:spPr bwMode="auto">
          <a:xfrm>
            <a:off x="196036" y="-144463"/>
            <a:ext cx="38406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71" name="AutoShape 55" descr="https://itsmylight.ru/media/uploads/PGUPS.jpg"/>
          <p:cNvSpPr>
            <a:spLocks noChangeAspect="1" noChangeArrowheads="1"/>
          </p:cNvSpPr>
          <p:nvPr/>
        </p:nvSpPr>
        <p:spPr bwMode="auto">
          <a:xfrm>
            <a:off x="196036" y="-144463"/>
            <a:ext cx="38406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Title 8"/>
          <p:cNvSpPr txBox="1">
            <a:spLocks/>
          </p:cNvSpPr>
          <p:nvPr/>
        </p:nvSpPr>
        <p:spPr bwMode="auto">
          <a:xfrm>
            <a:off x="243736" y="1"/>
            <a:ext cx="11278339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Verdana"/>
              </a:rPr>
              <a:t>Имортозамещение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34" charset="-128"/>
              <a:cs typeface="Verdana"/>
            </a:endParaRPr>
          </a:p>
        </p:txBody>
      </p:sp>
      <p:sp>
        <p:nvSpPr>
          <p:cNvPr id="49" name="Номер слайда 29"/>
          <p:cNvSpPr>
            <a:spLocks noGrp="1"/>
          </p:cNvSpPr>
          <p:nvPr>
            <p:ph type="sldNum" sz="quarter" idx="4294967295"/>
          </p:nvPr>
        </p:nvSpPr>
        <p:spPr>
          <a:xfrm>
            <a:off x="325290" y="6491286"/>
            <a:ext cx="476085" cy="366714"/>
          </a:xfrm>
          <a:prstGeom prst="rect">
            <a:avLst/>
          </a:prstGeom>
          <a:noFill/>
        </p:spPr>
        <p:txBody>
          <a:bodyPr/>
          <a:lstStyle/>
          <a:p>
            <a:fld id="{43E4BE48-E018-4F5B-8D6E-69B82CD8F294}" type="slidenum">
              <a:rPr lang="en-US" sz="120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pPr/>
              <a:t>10</a:t>
            </a:fld>
            <a:endParaRPr lang="en-US" sz="12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48135" y="6581155"/>
            <a:ext cx="9666047" cy="366712"/>
          </a:xfrm>
          <a:noFill/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Взаимодействие ОАО «РЖД» и научно-промышленного потенциала Санкт-Петербурга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 14.02.2019</a:t>
            </a:r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algn="l"/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8" name="Picture 2" descr="E:\Ляннен\IMG_1732.JPG"/>
          <p:cNvPicPr>
            <a:picLocks noChangeAspect="1" noChangeArrowheads="1"/>
          </p:cNvPicPr>
          <p:nvPr/>
        </p:nvPicPr>
        <p:blipFill>
          <a:blip r:embed="rId3" cstate="print"/>
          <a:srcRect t="11719" r="25391" b="23828"/>
          <a:stretch>
            <a:fillRect/>
          </a:stretch>
        </p:blipFill>
        <p:spPr bwMode="auto">
          <a:xfrm>
            <a:off x="4960930" y="1144043"/>
            <a:ext cx="2019344" cy="1532359"/>
          </a:xfrm>
          <a:prstGeom prst="rect">
            <a:avLst/>
          </a:prstGeom>
          <a:noFill/>
        </p:spPr>
      </p:pic>
      <p:pic>
        <p:nvPicPr>
          <p:cNvPr id="19" name="Picture 2" descr="Картинки по запросу kgt-4rs"/>
          <p:cNvPicPr/>
          <p:nvPr/>
        </p:nvPicPr>
        <p:blipFill rotWithShape="1">
          <a:blip r:embed="rId4" cstate="print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93" b="5691"/>
          <a:stretch/>
        </p:blipFill>
        <p:spPr bwMode="auto">
          <a:xfrm>
            <a:off x="7184143" y="1140526"/>
            <a:ext cx="2059273" cy="1536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6974" y="1310374"/>
            <a:ext cx="4584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254061"/>
                </a:solidFill>
                <a:latin typeface="+mn-lt"/>
              </a:rPr>
              <a:t>Сравнение качественных характеристик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19994" y="2778675"/>
          <a:ext cx="11034026" cy="343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9694"/>
                <a:gridCol w="2154778"/>
                <a:gridCol w="2237654"/>
                <a:gridCol w="2071900"/>
              </a:tblGrid>
              <a:tr h="6586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Характеристики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Lannen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8800GRS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KGT-4RS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Россия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25406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Масса </a:t>
                      </a:r>
                      <a:endParaRPr lang="ru-RU" sz="1200" b="0" i="0" u="none" strike="noStrike" kern="1200" dirty="0">
                        <a:solidFill>
                          <a:srgbClr val="25406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12,5 т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20 т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25406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Устойчивость (расположение центра тяжести)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Высокая 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Низкая 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25406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Проходимость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Высокая 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Низкая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25406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Обзор кабины машиниста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Максимальный 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Минимальный 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25406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Маневренность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Высокая 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Низкая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25406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Наличие приборов безопасности КЛУБ и радиостанции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да 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err="1">
                          <a:solidFill>
                            <a:srgbClr val="25406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Быстросъемность</a:t>
                      </a:r>
                      <a:r>
                        <a:rPr lang="ru-RU" sz="1200" b="0" i="0" u="none" strike="noStrike" kern="1200" dirty="0">
                          <a:solidFill>
                            <a:srgbClr val="25406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оборудования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10-15 мин.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45-60 мин.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25406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Возможность передвижения по автодорогам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25406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Наличие фронтального погрузчика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25406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Разновидность съемного оборудования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25406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Вылет стрелы </a:t>
                      </a:r>
                      <a:endParaRPr lang="ru-RU" sz="1200" b="0" i="0" u="none" strike="noStrike" kern="1200" dirty="0">
                        <a:solidFill>
                          <a:srgbClr val="25406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4,85 м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4,35 м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25406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022" marR="34022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/>
          </p:cNvSpPr>
          <p:nvPr/>
        </p:nvSpPr>
        <p:spPr bwMode="auto">
          <a:xfrm>
            <a:off x="2108072" y="3703640"/>
            <a:ext cx="11250026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1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</p:txBody>
      </p:sp>
      <p:sp>
        <p:nvSpPr>
          <p:cNvPr id="9261" name="AutoShape 45" descr="СПбГУ"/>
          <p:cNvSpPr>
            <a:spLocks noChangeAspect="1" noChangeArrowheads="1"/>
          </p:cNvSpPr>
          <p:nvPr/>
        </p:nvSpPr>
        <p:spPr bwMode="auto">
          <a:xfrm>
            <a:off x="196036" y="-144463"/>
            <a:ext cx="38406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63" name="AutoShape 47" descr="СПбГУ"/>
          <p:cNvSpPr>
            <a:spLocks noChangeAspect="1" noChangeArrowheads="1"/>
          </p:cNvSpPr>
          <p:nvPr/>
        </p:nvSpPr>
        <p:spPr bwMode="auto">
          <a:xfrm>
            <a:off x="196036" y="-144463"/>
            <a:ext cx="38406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67" name="AutoShape 51" descr="https://www.spbstu.ru/local/templates/main/img/polytech_logo.svg"/>
          <p:cNvSpPr>
            <a:spLocks noChangeAspect="1" noChangeArrowheads="1"/>
          </p:cNvSpPr>
          <p:nvPr/>
        </p:nvSpPr>
        <p:spPr bwMode="auto">
          <a:xfrm>
            <a:off x="196036" y="-144463"/>
            <a:ext cx="38406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71" name="AutoShape 55" descr="https://itsmylight.ru/media/uploads/PGUPS.jpg"/>
          <p:cNvSpPr>
            <a:spLocks noChangeAspect="1" noChangeArrowheads="1"/>
          </p:cNvSpPr>
          <p:nvPr/>
        </p:nvSpPr>
        <p:spPr bwMode="auto">
          <a:xfrm>
            <a:off x="196036" y="-144463"/>
            <a:ext cx="38406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Title 8"/>
          <p:cNvSpPr txBox="1">
            <a:spLocks/>
          </p:cNvSpPr>
          <p:nvPr/>
        </p:nvSpPr>
        <p:spPr bwMode="auto">
          <a:xfrm>
            <a:off x="243736" y="1"/>
            <a:ext cx="11278339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Verdana"/>
              </a:rPr>
              <a:t>Потребности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34" charset="-128"/>
              <a:cs typeface="Verdana"/>
            </a:endParaRPr>
          </a:p>
        </p:txBody>
      </p:sp>
      <p:sp>
        <p:nvSpPr>
          <p:cNvPr id="49" name="Номер слайда 29"/>
          <p:cNvSpPr>
            <a:spLocks noGrp="1"/>
          </p:cNvSpPr>
          <p:nvPr>
            <p:ph type="sldNum" sz="quarter" idx="4294967295"/>
          </p:nvPr>
        </p:nvSpPr>
        <p:spPr>
          <a:xfrm>
            <a:off x="325290" y="6491286"/>
            <a:ext cx="476085" cy="366714"/>
          </a:xfrm>
          <a:prstGeom prst="rect">
            <a:avLst/>
          </a:prstGeom>
          <a:noFill/>
        </p:spPr>
        <p:txBody>
          <a:bodyPr/>
          <a:lstStyle/>
          <a:p>
            <a:fld id="{43E4BE48-E018-4F5B-8D6E-69B82CD8F294}" type="slidenum">
              <a:rPr lang="en-US" sz="120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pPr/>
              <a:t>11</a:t>
            </a:fld>
            <a:endParaRPr lang="en-US" sz="12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48135" y="6581155"/>
            <a:ext cx="9666047" cy="366712"/>
          </a:xfrm>
          <a:noFill/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Взаимодействие ОАО «РЖД» и научно-промышленного потенциала Санкт-Петербурга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 14.02.2019</a:t>
            </a:r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algn="l"/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886314" y="1150271"/>
            <a:ext cx="4486962" cy="3600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Российский  производитель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Verdana"/>
              <a:ea typeface="ＭＳ Ｐゴシック" charset="-128"/>
              <a:cs typeface="Verdana"/>
            </a:endParaRPr>
          </a:p>
        </p:txBody>
      </p:sp>
      <p:sp>
        <p:nvSpPr>
          <p:cNvPr id="37" name="Текст 4"/>
          <p:cNvSpPr txBox="1">
            <a:spLocks/>
          </p:cNvSpPr>
          <p:nvPr/>
        </p:nvSpPr>
        <p:spPr>
          <a:xfrm>
            <a:off x="6551288" y="1097312"/>
            <a:ext cx="4627340" cy="50405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    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                      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Импортный производитель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charset="-128"/>
              <a:cs typeface="Verdana"/>
            </a:endParaRPr>
          </a:p>
        </p:txBody>
      </p:sp>
      <p:pic>
        <p:nvPicPr>
          <p:cNvPr id="38" name="Picture 6" descr="Резинокордовый настил для переезда на железобетонных шпалах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933" y="1772816"/>
            <a:ext cx="5383977" cy="2050926"/>
          </a:xfrm>
          <a:prstGeom prst="rect">
            <a:avLst/>
          </a:prstGeom>
          <a:noFill/>
        </p:spPr>
      </p:pic>
      <p:pic>
        <p:nvPicPr>
          <p:cNvPr id="39" name="Picture 4" descr="Nastil_pereezd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02" y="3645024"/>
            <a:ext cx="5168618" cy="2050926"/>
          </a:xfrm>
          <a:prstGeom prst="rect">
            <a:avLst/>
          </a:prstGeom>
          <a:noFill/>
        </p:spPr>
      </p:pic>
      <p:pic>
        <p:nvPicPr>
          <p:cNvPr id="40" name="Picture 10" descr="http://www.rex.ch/gallery/img/RUBE_Ramseist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3978" y="3645024"/>
            <a:ext cx="5168618" cy="2050926"/>
          </a:xfrm>
          <a:prstGeom prst="rect">
            <a:avLst/>
          </a:prstGeom>
          <a:noFill/>
        </p:spPr>
      </p:pic>
      <p:pic>
        <p:nvPicPr>
          <p:cNvPr id="41" name="Picture 2" descr="Rubber Level Cross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9105" y="1691283"/>
            <a:ext cx="372013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/>
          </p:cNvSpPr>
          <p:nvPr/>
        </p:nvSpPr>
        <p:spPr bwMode="auto">
          <a:xfrm>
            <a:off x="136025" y="188915"/>
            <a:ext cx="11250026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1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</p:txBody>
      </p:sp>
      <p:sp>
        <p:nvSpPr>
          <p:cNvPr id="9261" name="AutoShape 45" descr="СПбГУ"/>
          <p:cNvSpPr>
            <a:spLocks noChangeAspect="1" noChangeArrowheads="1"/>
          </p:cNvSpPr>
          <p:nvPr/>
        </p:nvSpPr>
        <p:spPr bwMode="auto">
          <a:xfrm>
            <a:off x="196036" y="-144463"/>
            <a:ext cx="38406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63" name="AutoShape 47" descr="СПбГУ"/>
          <p:cNvSpPr>
            <a:spLocks noChangeAspect="1" noChangeArrowheads="1"/>
          </p:cNvSpPr>
          <p:nvPr/>
        </p:nvSpPr>
        <p:spPr bwMode="auto">
          <a:xfrm>
            <a:off x="196036" y="-144463"/>
            <a:ext cx="38406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67" name="AutoShape 51" descr="https://www.spbstu.ru/local/templates/main/img/polytech_logo.svg"/>
          <p:cNvSpPr>
            <a:spLocks noChangeAspect="1" noChangeArrowheads="1"/>
          </p:cNvSpPr>
          <p:nvPr/>
        </p:nvSpPr>
        <p:spPr bwMode="auto">
          <a:xfrm>
            <a:off x="196036" y="-144463"/>
            <a:ext cx="38406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71" name="AutoShape 55" descr="https://itsmylight.ru/media/uploads/PGUPS.jpg"/>
          <p:cNvSpPr>
            <a:spLocks noChangeAspect="1" noChangeArrowheads="1"/>
          </p:cNvSpPr>
          <p:nvPr/>
        </p:nvSpPr>
        <p:spPr bwMode="auto">
          <a:xfrm>
            <a:off x="196036" y="-144463"/>
            <a:ext cx="38406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Title 8"/>
          <p:cNvSpPr txBox="1">
            <a:spLocks/>
          </p:cNvSpPr>
          <p:nvPr/>
        </p:nvSpPr>
        <p:spPr bwMode="auto">
          <a:xfrm>
            <a:off x="243736" y="1"/>
            <a:ext cx="11278339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Verdana"/>
              </a:rPr>
              <a:t>Потребности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34" charset="-128"/>
              <a:cs typeface="Verdana"/>
            </a:endParaRPr>
          </a:p>
        </p:txBody>
      </p:sp>
      <p:sp>
        <p:nvSpPr>
          <p:cNvPr id="49" name="Номер слайда 29"/>
          <p:cNvSpPr>
            <a:spLocks noGrp="1"/>
          </p:cNvSpPr>
          <p:nvPr>
            <p:ph type="sldNum" sz="quarter" idx="4294967295"/>
          </p:nvPr>
        </p:nvSpPr>
        <p:spPr>
          <a:xfrm>
            <a:off x="325290" y="6491286"/>
            <a:ext cx="476085" cy="366714"/>
          </a:xfrm>
          <a:prstGeom prst="rect">
            <a:avLst/>
          </a:prstGeom>
          <a:noFill/>
        </p:spPr>
        <p:txBody>
          <a:bodyPr/>
          <a:lstStyle/>
          <a:p>
            <a:fld id="{43E4BE48-E018-4F5B-8D6E-69B82CD8F294}" type="slidenum">
              <a:rPr lang="en-US" sz="120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pPr/>
              <a:t>12</a:t>
            </a:fld>
            <a:endParaRPr lang="en-US" sz="12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48135" y="6581155"/>
            <a:ext cx="9666047" cy="366712"/>
          </a:xfrm>
          <a:noFill/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Взаимодействие ОАО «РЖД» и научно-промышленного потенциала Санкт-Петербурга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 14.02.2019</a:t>
            </a:r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algn="l"/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5" name="Рисунок 24" descr="КЛУБ-У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290" y="919149"/>
            <a:ext cx="1484575" cy="789373"/>
          </a:xfrm>
          <a:prstGeom prst="rect">
            <a:avLst/>
          </a:prstGeom>
        </p:spPr>
      </p:pic>
      <p:pic>
        <p:nvPicPr>
          <p:cNvPr id="26" name="Рисунок 25" descr="БЛ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93" y="2705101"/>
            <a:ext cx="1022657" cy="714374"/>
          </a:xfrm>
          <a:prstGeom prst="rect">
            <a:avLst/>
          </a:prstGeom>
        </p:spPr>
      </p:pic>
      <p:pic>
        <p:nvPicPr>
          <p:cNvPr id="27" name="Рисунок 26" descr="РВ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105" y="1766880"/>
            <a:ext cx="1661838" cy="883627"/>
          </a:xfrm>
          <a:prstGeom prst="rect">
            <a:avLst/>
          </a:prstGeom>
        </p:spPr>
      </p:pic>
      <p:pic>
        <p:nvPicPr>
          <p:cNvPr id="28" name="Рисунок 27" descr="РЛСМ.jpg"/>
          <p:cNvPicPr>
            <a:picLocks noChangeAspect="1"/>
          </p:cNvPicPr>
          <p:nvPr/>
        </p:nvPicPr>
        <p:blipFill>
          <a:blip r:embed="rId6" cstate="print"/>
          <a:srcRect l="21303" r="17204"/>
          <a:stretch>
            <a:fillRect/>
          </a:stretch>
        </p:blipFill>
        <p:spPr>
          <a:xfrm>
            <a:off x="520710" y="3419487"/>
            <a:ext cx="1395944" cy="1013378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2095149" y="1006477"/>
            <a:ext cx="9072402" cy="641349"/>
          </a:xfrm>
          <a:prstGeom prst="roundRect">
            <a:avLst/>
          </a:prstGeom>
          <a:solidFill>
            <a:srgbClr val="DCE6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r>
              <a:rPr lang="ru-RU" sz="1400" b="1" dirty="0" smtClean="0">
                <a:solidFill>
                  <a:srgbClr val="254061"/>
                </a:solidFill>
                <a:cs typeface="Times New Roman" pitchFamily="18" charset="0"/>
              </a:rPr>
              <a:t>КЛУБ-У</a:t>
            </a:r>
            <a:r>
              <a:rPr lang="ru-RU" sz="1400" dirty="0" smtClean="0">
                <a:solidFill>
                  <a:srgbClr val="254061"/>
                </a:solidFill>
                <a:cs typeface="Times New Roman" pitchFamily="18" charset="0"/>
              </a:rPr>
              <a:t> – Комплексное локомотивное устройство безопасности. Эксплуатируется на электропоездах </a:t>
            </a:r>
            <a:r>
              <a:rPr lang="ru-RU" sz="1400" b="1" dirty="0" smtClean="0">
                <a:solidFill>
                  <a:srgbClr val="254061"/>
                </a:solidFill>
                <a:cs typeface="Times New Roman" pitchFamily="18" charset="0"/>
              </a:rPr>
              <a:t>«Сапсан», «Аллегро». </a:t>
            </a:r>
          </a:p>
          <a:p>
            <a:r>
              <a:rPr lang="ru-RU" sz="1400" dirty="0" smtClean="0">
                <a:solidFill>
                  <a:srgbClr val="254061"/>
                </a:solidFill>
                <a:cs typeface="Times New Roman" pitchFamily="18" charset="0"/>
              </a:rPr>
              <a:t>Производитель АО «ИРЗ».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95149" y="1882777"/>
            <a:ext cx="9072402" cy="641349"/>
          </a:xfrm>
          <a:prstGeom prst="roundRect">
            <a:avLst/>
          </a:prstGeom>
          <a:solidFill>
            <a:srgbClr val="DCE6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r>
              <a:rPr lang="ru-RU" sz="1400" b="1" dirty="0" smtClean="0">
                <a:solidFill>
                  <a:srgbClr val="254061"/>
                </a:solidFill>
                <a:cs typeface="Times New Roman" pitchFamily="18" charset="0"/>
              </a:rPr>
              <a:t>Радиостанции типа РВС. </a:t>
            </a:r>
          </a:p>
          <a:p>
            <a:r>
              <a:rPr lang="ru-RU" sz="1400" dirty="0" smtClean="0">
                <a:solidFill>
                  <a:srgbClr val="254061"/>
                </a:solidFill>
                <a:cs typeface="Times New Roman" pitchFamily="18" charset="0"/>
              </a:rPr>
              <a:t>Эксплуатируется на электропоездах </a:t>
            </a:r>
            <a:r>
              <a:rPr lang="ru-RU" sz="1400" b="1" dirty="0" smtClean="0">
                <a:solidFill>
                  <a:srgbClr val="254061"/>
                </a:solidFill>
                <a:cs typeface="Times New Roman" pitchFamily="18" charset="0"/>
              </a:rPr>
              <a:t>«Сапсан», «Аллегро», «Ласточка». </a:t>
            </a:r>
          </a:p>
          <a:p>
            <a:r>
              <a:rPr lang="ru-RU" sz="1400" dirty="0" smtClean="0">
                <a:solidFill>
                  <a:srgbClr val="254061"/>
                </a:solidFill>
                <a:cs typeface="Times New Roman" pitchFamily="18" charset="0"/>
              </a:rPr>
              <a:t>Производитель АО «ИРЗ».</a:t>
            </a:r>
          </a:p>
        </p:txBody>
      </p:sp>
      <p:pic>
        <p:nvPicPr>
          <p:cNvPr id="31" name="Picture 2" descr="C:\Users\nprig_gromovaa\Desktop\full_f4c4b873-a15d-11db-8c4c-505054503030_8e446e12-ae67-11e2-9de2-485b392eb0da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881" y="4344171"/>
            <a:ext cx="1300589" cy="793967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2095149" y="2749552"/>
            <a:ext cx="9072402" cy="641349"/>
          </a:xfrm>
          <a:prstGeom prst="roundRect">
            <a:avLst/>
          </a:prstGeom>
          <a:solidFill>
            <a:srgbClr val="DCE6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r>
              <a:rPr lang="ru-RU" sz="1400" b="1" dirty="0" smtClean="0">
                <a:solidFill>
                  <a:srgbClr val="254061"/>
                </a:solidFill>
                <a:cs typeface="Times New Roman" pitchFamily="18" charset="0"/>
              </a:rPr>
              <a:t>Радиостанции типа РВС. </a:t>
            </a:r>
          </a:p>
          <a:p>
            <a:r>
              <a:rPr lang="ru-RU" sz="1400" dirty="0" smtClean="0">
                <a:solidFill>
                  <a:srgbClr val="254061"/>
                </a:solidFill>
                <a:cs typeface="Times New Roman" pitchFamily="18" charset="0"/>
              </a:rPr>
              <a:t>Эксплуатируется на электропоездах </a:t>
            </a:r>
            <a:r>
              <a:rPr lang="ru-RU" sz="1400" b="1" dirty="0" smtClean="0">
                <a:solidFill>
                  <a:srgbClr val="254061"/>
                </a:solidFill>
                <a:cs typeface="Times New Roman" pitchFamily="18" charset="0"/>
              </a:rPr>
              <a:t>«Сапсан», «Аллегро», «Ласточка». </a:t>
            </a:r>
          </a:p>
          <a:p>
            <a:r>
              <a:rPr lang="ru-RU" sz="1400" dirty="0" smtClean="0">
                <a:solidFill>
                  <a:srgbClr val="254061"/>
                </a:solidFill>
                <a:cs typeface="Times New Roman" pitchFamily="18" charset="0"/>
              </a:rPr>
              <a:t>Производитель АО «ИРЗ».</a:t>
            </a:r>
          </a:p>
        </p:txBody>
      </p:sp>
      <p:pic>
        <p:nvPicPr>
          <p:cNvPr id="33" name="Picture 3" descr="C:\Users\nprig_gromovaa\Desktop\ПК-21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526" y="5181601"/>
            <a:ext cx="1488268" cy="1181099"/>
          </a:xfrm>
          <a:prstGeom prst="rect">
            <a:avLst/>
          </a:prstGeom>
          <a:noFill/>
        </p:spPr>
      </p:pic>
      <p:sp>
        <p:nvSpPr>
          <p:cNvPr id="34" name="Скругленный прямоугольник 33"/>
          <p:cNvSpPr/>
          <p:nvPr/>
        </p:nvSpPr>
        <p:spPr>
          <a:xfrm>
            <a:off x="2095149" y="3549652"/>
            <a:ext cx="9072402" cy="641349"/>
          </a:xfrm>
          <a:prstGeom prst="roundRect">
            <a:avLst/>
          </a:prstGeom>
          <a:solidFill>
            <a:srgbClr val="DCE6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r>
              <a:rPr lang="ru-RU" sz="1400" b="1" dirty="0" smtClean="0">
                <a:solidFill>
                  <a:srgbClr val="254061"/>
                </a:solidFill>
                <a:cs typeface="Times New Roman" pitchFamily="18" charset="0"/>
              </a:rPr>
              <a:t>Радиостанции типа РЛСМ.</a:t>
            </a:r>
          </a:p>
          <a:p>
            <a:r>
              <a:rPr lang="ru-RU" sz="1400" dirty="0" smtClean="0">
                <a:solidFill>
                  <a:srgbClr val="254061"/>
                </a:solidFill>
                <a:cs typeface="Times New Roman" pitchFamily="18" charset="0"/>
              </a:rPr>
              <a:t> Эксплуатируется на электропоездах </a:t>
            </a:r>
            <a:r>
              <a:rPr lang="ru-RU" sz="1400" b="1" dirty="0" smtClean="0">
                <a:solidFill>
                  <a:srgbClr val="254061"/>
                </a:solidFill>
                <a:cs typeface="Times New Roman" pitchFamily="18" charset="0"/>
              </a:rPr>
              <a:t>«Ласточка». </a:t>
            </a:r>
          </a:p>
          <a:p>
            <a:r>
              <a:rPr lang="ru-RU" sz="1400" dirty="0" smtClean="0">
                <a:solidFill>
                  <a:srgbClr val="254061"/>
                </a:solidFill>
                <a:cs typeface="Times New Roman" pitchFamily="18" charset="0"/>
              </a:rPr>
              <a:t>Производитель  ООО «Пульсар - </a:t>
            </a:r>
            <a:r>
              <a:rPr lang="ru-RU" sz="1400" dirty="0" err="1" smtClean="0">
                <a:solidFill>
                  <a:srgbClr val="254061"/>
                </a:solidFill>
                <a:cs typeface="Times New Roman" pitchFamily="18" charset="0"/>
              </a:rPr>
              <a:t>телеком</a:t>
            </a:r>
            <a:r>
              <a:rPr lang="ru-RU" sz="1400" dirty="0" smtClean="0">
                <a:solidFill>
                  <a:srgbClr val="254061"/>
                </a:solidFill>
                <a:cs typeface="Times New Roman" pitchFamily="18" charset="0"/>
              </a:rPr>
              <a:t>».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095149" y="4324351"/>
            <a:ext cx="9072402" cy="847725"/>
          </a:xfrm>
          <a:prstGeom prst="roundRect">
            <a:avLst/>
          </a:prstGeom>
          <a:solidFill>
            <a:srgbClr val="DCE6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r>
              <a:rPr lang="ru-RU" sz="1400" b="1" dirty="0" err="1" smtClean="0">
                <a:solidFill>
                  <a:srgbClr val="254061"/>
                </a:solidFill>
              </a:rPr>
              <a:t>Моторедуктор</a:t>
            </a:r>
            <a:r>
              <a:rPr lang="ru-RU" sz="1400" b="1" dirty="0" smtClean="0">
                <a:solidFill>
                  <a:srgbClr val="254061"/>
                </a:solidFill>
              </a:rPr>
              <a:t> стеклоочистителя </a:t>
            </a:r>
            <a:r>
              <a:rPr lang="ru-RU" sz="1200" i="1" dirty="0" smtClean="0">
                <a:solidFill>
                  <a:srgbClr val="254061"/>
                </a:solidFill>
              </a:rPr>
              <a:t>(типа 6002.3730А )</a:t>
            </a:r>
            <a:r>
              <a:rPr lang="ru-RU" sz="1200" b="1" i="1" dirty="0" smtClean="0">
                <a:solidFill>
                  <a:srgbClr val="254061"/>
                </a:solidFill>
              </a:rPr>
              <a:t>.</a:t>
            </a:r>
          </a:p>
          <a:p>
            <a:r>
              <a:rPr lang="ru-RU" sz="1400" dirty="0" smtClean="0">
                <a:solidFill>
                  <a:srgbClr val="254061"/>
                </a:solidFill>
              </a:rPr>
              <a:t>Эксплуатируется на </a:t>
            </a:r>
            <a:r>
              <a:rPr lang="ru-RU" sz="1400" b="1" dirty="0" smtClean="0">
                <a:solidFill>
                  <a:srgbClr val="254061"/>
                </a:solidFill>
              </a:rPr>
              <a:t>пригородных электропоездах.</a:t>
            </a:r>
          </a:p>
          <a:p>
            <a:r>
              <a:rPr lang="ru-RU" sz="1400" dirty="0" smtClean="0">
                <a:solidFill>
                  <a:srgbClr val="254061"/>
                </a:solidFill>
              </a:rPr>
              <a:t>производился в Белоруссии, </a:t>
            </a:r>
            <a:r>
              <a:rPr lang="ru-RU" sz="1400" b="1" dirty="0" smtClean="0">
                <a:solidFill>
                  <a:srgbClr val="254061"/>
                </a:solidFill>
              </a:rPr>
              <a:t>снят с производства. </a:t>
            </a:r>
          </a:p>
          <a:p>
            <a:r>
              <a:rPr lang="ru-RU" sz="1400" dirty="0" smtClean="0">
                <a:solidFill>
                  <a:srgbClr val="254061"/>
                </a:solidFill>
              </a:rPr>
              <a:t>Используется аналог Калужского завода, требующий модернизации</a:t>
            </a:r>
            <a:endParaRPr lang="ru-RU" sz="1400" dirty="0" smtClean="0">
              <a:solidFill>
                <a:srgbClr val="254061"/>
              </a:solidFill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095149" y="5276851"/>
            <a:ext cx="9072402" cy="1123951"/>
          </a:xfrm>
          <a:prstGeom prst="roundRect">
            <a:avLst/>
          </a:prstGeom>
          <a:solidFill>
            <a:srgbClr val="DCE6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lvl="0"/>
            <a:r>
              <a:rPr lang="ru-RU" sz="1400" b="1" dirty="0" smtClean="0">
                <a:solidFill>
                  <a:srgbClr val="254061"/>
                </a:solidFill>
              </a:rPr>
              <a:t>Контакторы электропневматические </a:t>
            </a:r>
          </a:p>
          <a:p>
            <a:pPr lvl="0"/>
            <a:r>
              <a:rPr lang="ru-RU" sz="1400" b="1" dirty="0" smtClean="0">
                <a:solidFill>
                  <a:srgbClr val="254061"/>
                </a:solidFill>
              </a:rPr>
              <a:t>и </a:t>
            </a:r>
            <a:r>
              <a:rPr lang="ru-RU" sz="1400" b="1" dirty="0" err="1" smtClean="0">
                <a:solidFill>
                  <a:srgbClr val="254061"/>
                </a:solidFill>
              </a:rPr>
              <a:t>дугогасительные</a:t>
            </a:r>
            <a:r>
              <a:rPr lang="ru-RU" sz="1400" b="1" dirty="0" smtClean="0">
                <a:solidFill>
                  <a:srgbClr val="254061"/>
                </a:solidFill>
              </a:rPr>
              <a:t> камеры к ним </a:t>
            </a:r>
            <a:r>
              <a:rPr lang="ru-RU" sz="1400" i="1" dirty="0" smtClean="0">
                <a:solidFill>
                  <a:srgbClr val="254061"/>
                </a:solidFill>
              </a:rPr>
              <a:t>(</a:t>
            </a:r>
            <a:r>
              <a:rPr lang="ru-RU" sz="1200" i="1" dirty="0" smtClean="0">
                <a:solidFill>
                  <a:srgbClr val="254061"/>
                </a:solidFill>
              </a:rPr>
              <a:t>типа ПК-12А и ПК-22А)</a:t>
            </a:r>
            <a:r>
              <a:rPr lang="ru-RU" sz="1200" dirty="0" smtClean="0">
                <a:solidFill>
                  <a:srgbClr val="254061"/>
                </a:solidFill>
              </a:rPr>
              <a:t>.</a:t>
            </a:r>
          </a:p>
          <a:p>
            <a:r>
              <a:rPr lang="ru-RU" sz="1400" dirty="0" smtClean="0">
                <a:solidFill>
                  <a:srgbClr val="254061"/>
                </a:solidFill>
              </a:rPr>
              <a:t>Эксплуатируется на </a:t>
            </a:r>
            <a:r>
              <a:rPr lang="ru-RU" sz="1400" b="1" dirty="0" smtClean="0">
                <a:solidFill>
                  <a:srgbClr val="254061"/>
                </a:solidFill>
              </a:rPr>
              <a:t>пригородных электропоездах</a:t>
            </a:r>
            <a:r>
              <a:rPr lang="ru-RU" sz="1200" b="1" dirty="0" smtClean="0">
                <a:solidFill>
                  <a:srgbClr val="254061"/>
                </a:solidFill>
              </a:rPr>
              <a:t>.</a:t>
            </a:r>
          </a:p>
          <a:p>
            <a:pPr lvl="0"/>
            <a:r>
              <a:rPr lang="ru-RU" sz="1400" dirty="0" smtClean="0">
                <a:solidFill>
                  <a:srgbClr val="254061"/>
                </a:solidFill>
              </a:rPr>
              <a:t>Производства Ярославский ЭВРЗ и </a:t>
            </a:r>
            <a:r>
              <a:rPr lang="ru-RU" sz="1400" dirty="0" err="1" smtClean="0">
                <a:solidFill>
                  <a:srgbClr val="254061"/>
                </a:solidFill>
              </a:rPr>
              <a:t>Новочеркасский</a:t>
            </a:r>
            <a:r>
              <a:rPr lang="ru-RU" sz="1400" dirty="0" smtClean="0">
                <a:solidFill>
                  <a:srgbClr val="254061"/>
                </a:solidFill>
              </a:rPr>
              <a:t> ЭВЗ. </a:t>
            </a:r>
          </a:p>
          <a:p>
            <a:pPr lvl="0"/>
            <a:r>
              <a:rPr lang="ru-RU" sz="1400" b="1" dirty="0" smtClean="0">
                <a:solidFill>
                  <a:srgbClr val="254061"/>
                </a:solidFill>
              </a:rPr>
              <a:t>Сняты с производства.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nusatekstil.ru/image/catalog/sotrydnichest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8125"/>
            <a:ext cx="11522075" cy="5553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38522" y="4905376"/>
            <a:ext cx="75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254061"/>
                </a:solidFill>
                <a:latin typeface="+mn-lt"/>
              </a:rPr>
              <a:t>Спасибо за внимание!</a:t>
            </a:r>
            <a:endParaRPr lang="ru-RU" sz="3200" b="1" i="1" dirty="0">
              <a:solidFill>
                <a:srgbClr val="25406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/>
          </p:cNvSpPr>
          <p:nvPr/>
        </p:nvSpPr>
        <p:spPr bwMode="auto">
          <a:xfrm>
            <a:off x="0" y="2"/>
            <a:ext cx="11522075" cy="82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 anchor="ctr"/>
          <a:lstStyle/>
          <a:p>
            <a:pPr defTabSz="536433"/>
            <a:r>
              <a:rPr lang="ru-RU" sz="2200" dirty="0" smtClean="0">
                <a:solidFill>
                  <a:srgbClr val="000000"/>
                </a:solidFill>
                <a:latin typeface="Verdana" pitchFamily="34" charset="0"/>
              </a:rPr>
              <a:t>Октябрьская железная дорога</a:t>
            </a:r>
            <a:endParaRPr lang="ru-RU" sz="2200" i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2" name="Rectangle 44"/>
          <p:cNvSpPr/>
          <p:nvPr>
            <p:custDataLst>
              <p:tags r:id="rId1"/>
            </p:custDataLst>
          </p:nvPr>
        </p:nvSpPr>
        <p:spPr bwMode="auto">
          <a:xfrm>
            <a:off x="9466354" y="3278191"/>
            <a:ext cx="445721" cy="1555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/>
            </a:endParaRPr>
          </a:p>
        </p:txBody>
      </p:sp>
      <p:pic>
        <p:nvPicPr>
          <p:cNvPr id="4100" name="Picture 3" descr="C:\Презентации\Материалы к презетациям\Карта дороги\упрощенная с регионами.jpg"/>
          <p:cNvPicPr>
            <a:picLocks noChangeAspect="1" noChangeArrowheads="1"/>
          </p:cNvPicPr>
          <p:nvPr/>
        </p:nvPicPr>
        <p:blipFill>
          <a:blip r:embed="rId4" cstate="print"/>
          <a:srcRect t="101"/>
          <a:stretch>
            <a:fillRect/>
          </a:stretch>
        </p:blipFill>
        <p:spPr bwMode="auto">
          <a:xfrm>
            <a:off x="7060888" y="836615"/>
            <a:ext cx="4461191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8731586" y="4364039"/>
            <a:ext cx="2315053" cy="150812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Группа 66"/>
          <p:cNvGrpSpPr>
            <a:grpSpLocks/>
          </p:cNvGrpSpPr>
          <p:nvPr/>
        </p:nvGrpSpPr>
        <p:grpSpPr bwMode="auto">
          <a:xfrm>
            <a:off x="7478161" y="5758501"/>
            <a:ext cx="2631111" cy="422275"/>
            <a:chOff x="6768815" y="5795289"/>
            <a:chExt cx="1633690" cy="445907"/>
          </a:xfrm>
        </p:grpSpPr>
        <p:sp>
          <p:nvSpPr>
            <p:cNvPr id="26" name="Полилиния 25"/>
            <p:cNvSpPr/>
            <p:nvPr/>
          </p:nvSpPr>
          <p:spPr>
            <a:xfrm>
              <a:off x="6770492" y="5795289"/>
              <a:ext cx="1632013" cy="445907"/>
            </a:xfrm>
            <a:custGeom>
              <a:avLst/>
              <a:gdLst>
                <a:gd name="connsiteX0" fmla="*/ 0 w 1632620"/>
                <a:gd name="connsiteY0" fmla="*/ 0 h 445562"/>
                <a:gd name="connsiteX1" fmla="*/ 43226 w 1632620"/>
                <a:gd name="connsiteY1" fmla="*/ 29925 h 445562"/>
                <a:gd name="connsiteX2" fmla="*/ 109728 w 1632620"/>
                <a:gd name="connsiteY2" fmla="*/ 23275 h 445562"/>
                <a:gd name="connsiteX3" fmla="*/ 252707 w 1632620"/>
                <a:gd name="connsiteY3" fmla="*/ 56526 h 445562"/>
                <a:gd name="connsiteX4" fmla="*/ 1030778 w 1632620"/>
                <a:gd name="connsiteY4" fmla="*/ 249381 h 445562"/>
                <a:gd name="connsiteX5" fmla="*/ 1263535 w 1632620"/>
                <a:gd name="connsiteY5" fmla="*/ 292608 h 445562"/>
                <a:gd name="connsiteX6" fmla="*/ 1346662 w 1632620"/>
                <a:gd name="connsiteY6" fmla="*/ 325858 h 445562"/>
                <a:gd name="connsiteX7" fmla="*/ 1632620 w 1632620"/>
                <a:gd name="connsiteY7" fmla="*/ 445562 h 44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2620" h="445562">
                  <a:moveTo>
                    <a:pt x="0" y="0"/>
                  </a:moveTo>
                  <a:cubicBezTo>
                    <a:pt x="12469" y="13023"/>
                    <a:pt x="24938" y="26046"/>
                    <a:pt x="43226" y="29925"/>
                  </a:cubicBezTo>
                  <a:cubicBezTo>
                    <a:pt x="61514" y="33804"/>
                    <a:pt x="74815" y="18842"/>
                    <a:pt x="109728" y="23275"/>
                  </a:cubicBezTo>
                  <a:cubicBezTo>
                    <a:pt x="144641" y="27708"/>
                    <a:pt x="252707" y="56526"/>
                    <a:pt x="252707" y="56526"/>
                  </a:cubicBezTo>
                  <a:lnTo>
                    <a:pt x="1030778" y="249381"/>
                  </a:lnTo>
                  <a:cubicBezTo>
                    <a:pt x="1199249" y="288728"/>
                    <a:pt x="1210888" y="279862"/>
                    <a:pt x="1263535" y="292608"/>
                  </a:cubicBezTo>
                  <a:cubicBezTo>
                    <a:pt x="1316182" y="305354"/>
                    <a:pt x="1346662" y="325858"/>
                    <a:pt x="1346662" y="325858"/>
                  </a:cubicBezTo>
                  <a:lnTo>
                    <a:pt x="1632620" y="445562"/>
                  </a:lnTo>
                </a:path>
              </a:pathLst>
            </a:custGeom>
            <a:ln w="38100">
              <a:solidFill>
                <a:srgbClr val="769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6768815" y="5795289"/>
              <a:ext cx="1632012" cy="445907"/>
            </a:xfrm>
            <a:custGeom>
              <a:avLst/>
              <a:gdLst>
                <a:gd name="connsiteX0" fmla="*/ 0 w 1632620"/>
                <a:gd name="connsiteY0" fmla="*/ 0 h 445562"/>
                <a:gd name="connsiteX1" fmla="*/ 43226 w 1632620"/>
                <a:gd name="connsiteY1" fmla="*/ 29925 h 445562"/>
                <a:gd name="connsiteX2" fmla="*/ 109728 w 1632620"/>
                <a:gd name="connsiteY2" fmla="*/ 23275 h 445562"/>
                <a:gd name="connsiteX3" fmla="*/ 252707 w 1632620"/>
                <a:gd name="connsiteY3" fmla="*/ 56526 h 445562"/>
                <a:gd name="connsiteX4" fmla="*/ 1030778 w 1632620"/>
                <a:gd name="connsiteY4" fmla="*/ 249381 h 445562"/>
                <a:gd name="connsiteX5" fmla="*/ 1263535 w 1632620"/>
                <a:gd name="connsiteY5" fmla="*/ 292608 h 445562"/>
                <a:gd name="connsiteX6" fmla="*/ 1346662 w 1632620"/>
                <a:gd name="connsiteY6" fmla="*/ 325858 h 445562"/>
                <a:gd name="connsiteX7" fmla="*/ 1632620 w 1632620"/>
                <a:gd name="connsiteY7" fmla="*/ 445562 h 44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2620" h="445562">
                  <a:moveTo>
                    <a:pt x="0" y="0"/>
                  </a:moveTo>
                  <a:cubicBezTo>
                    <a:pt x="12469" y="13023"/>
                    <a:pt x="24938" y="26046"/>
                    <a:pt x="43226" y="29925"/>
                  </a:cubicBezTo>
                  <a:cubicBezTo>
                    <a:pt x="61514" y="33804"/>
                    <a:pt x="74815" y="18842"/>
                    <a:pt x="109728" y="23275"/>
                  </a:cubicBezTo>
                  <a:cubicBezTo>
                    <a:pt x="144641" y="27708"/>
                    <a:pt x="252707" y="56526"/>
                    <a:pt x="252707" y="56526"/>
                  </a:cubicBezTo>
                  <a:lnTo>
                    <a:pt x="1030778" y="249381"/>
                  </a:lnTo>
                  <a:cubicBezTo>
                    <a:pt x="1199249" y="288728"/>
                    <a:pt x="1210888" y="279862"/>
                    <a:pt x="1263535" y="292608"/>
                  </a:cubicBezTo>
                  <a:cubicBezTo>
                    <a:pt x="1316182" y="305354"/>
                    <a:pt x="1346662" y="325858"/>
                    <a:pt x="1346662" y="325858"/>
                  </a:cubicBezTo>
                  <a:lnTo>
                    <a:pt x="1632620" y="445562"/>
                  </a:lnTo>
                </a:path>
              </a:pathLst>
            </a:cu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8" name="Полилиния 27"/>
          <p:cNvSpPr/>
          <p:nvPr/>
        </p:nvSpPr>
        <p:spPr>
          <a:xfrm>
            <a:off x="7529485" y="5202876"/>
            <a:ext cx="3136264" cy="314325"/>
          </a:xfrm>
          <a:custGeom>
            <a:avLst/>
            <a:gdLst>
              <a:gd name="connsiteX0" fmla="*/ 0 w 1948503"/>
              <a:gd name="connsiteY0" fmla="*/ 0 h 332510"/>
              <a:gd name="connsiteX1" fmla="*/ 285958 w 1948503"/>
              <a:gd name="connsiteY1" fmla="*/ 103078 h 332510"/>
              <a:gd name="connsiteX2" fmla="*/ 385710 w 1948503"/>
              <a:gd name="connsiteY2" fmla="*/ 103078 h 332510"/>
              <a:gd name="connsiteX3" fmla="*/ 621792 w 1948503"/>
              <a:gd name="connsiteY3" fmla="*/ 106403 h 332510"/>
              <a:gd name="connsiteX4" fmla="*/ 754796 w 1948503"/>
              <a:gd name="connsiteY4" fmla="*/ 113054 h 332510"/>
              <a:gd name="connsiteX5" fmla="*/ 1190382 w 1948503"/>
              <a:gd name="connsiteY5" fmla="*/ 192856 h 332510"/>
              <a:gd name="connsiteX6" fmla="*/ 1562793 w 1948503"/>
              <a:gd name="connsiteY6" fmla="*/ 259358 h 332510"/>
              <a:gd name="connsiteX7" fmla="*/ 1948503 w 1948503"/>
              <a:gd name="connsiteY7" fmla="*/ 332510 h 3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8503" h="332510">
                <a:moveTo>
                  <a:pt x="0" y="0"/>
                </a:moveTo>
                <a:cubicBezTo>
                  <a:pt x="110836" y="42949"/>
                  <a:pt x="221673" y="85898"/>
                  <a:pt x="285958" y="103078"/>
                </a:cubicBezTo>
                <a:cubicBezTo>
                  <a:pt x="350243" y="120258"/>
                  <a:pt x="385710" y="103078"/>
                  <a:pt x="385710" y="103078"/>
                </a:cubicBezTo>
                <a:lnTo>
                  <a:pt x="621792" y="106403"/>
                </a:lnTo>
                <a:cubicBezTo>
                  <a:pt x="683306" y="108066"/>
                  <a:pt x="660031" y="98645"/>
                  <a:pt x="754796" y="113054"/>
                </a:cubicBezTo>
                <a:cubicBezTo>
                  <a:pt x="849561" y="127463"/>
                  <a:pt x="1190382" y="192856"/>
                  <a:pt x="1190382" y="192856"/>
                </a:cubicBezTo>
                <a:lnTo>
                  <a:pt x="1562793" y="259358"/>
                </a:lnTo>
                <a:lnTo>
                  <a:pt x="1948503" y="332510"/>
                </a:lnTo>
              </a:path>
            </a:pathLst>
          </a:custGeom>
          <a:ln w="38100">
            <a:solidFill>
              <a:srgbClr val="769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7529485" y="5201290"/>
            <a:ext cx="3136264" cy="314325"/>
          </a:xfrm>
          <a:custGeom>
            <a:avLst/>
            <a:gdLst>
              <a:gd name="connsiteX0" fmla="*/ 0 w 1948503"/>
              <a:gd name="connsiteY0" fmla="*/ 0 h 332510"/>
              <a:gd name="connsiteX1" fmla="*/ 285958 w 1948503"/>
              <a:gd name="connsiteY1" fmla="*/ 103078 h 332510"/>
              <a:gd name="connsiteX2" fmla="*/ 385710 w 1948503"/>
              <a:gd name="connsiteY2" fmla="*/ 103078 h 332510"/>
              <a:gd name="connsiteX3" fmla="*/ 621792 w 1948503"/>
              <a:gd name="connsiteY3" fmla="*/ 106403 h 332510"/>
              <a:gd name="connsiteX4" fmla="*/ 754796 w 1948503"/>
              <a:gd name="connsiteY4" fmla="*/ 113054 h 332510"/>
              <a:gd name="connsiteX5" fmla="*/ 1190382 w 1948503"/>
              <a:gd name="connsiteY5" fmla="*/ 192856 h 332510"/>
              <a:gd name="connsiteX6" fmla="*/ 1562793 w 1948503"/>
              <a:gd name="connsiteY6" fmla="*/ 259358 h 332510"/>
              <a:gd name="connsiteX7" fmla="*/ 1948503 w 1948503"/>
              <a:gd name="connsiteY7" fmla="*/ 332510 h 3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8503" h="332510">
                <a:moveTo>
                  <a:pt x="0" y="0"/>
                </a:moveTo>
                <a:cubicBezTo>
                  <a:pt x="110836" y="42949"/>
                  <a:pt x="221673" y="85898"/>
                  <a:pt x="285958" y="103078"/>
                </a:cubicBezTo>
                <a:cubicBezTo>
                  <a:pt x="350243" y="120258"/>
                  <a:pt x="385710" y="103078"/>
                  <a:pt x="385710" y="103078"/>
                </a:cubicBezTo>
                <a:lnTo>
                  <a:pt x="621792" y="106403"/>
                </a:lnTo>
                <a:cubicBezTo>
                  <a:pt x="683306" y="108066"/>
                  <a:pt x="660031" y="98645"/>
                  <a:pt x="754796" y="113054"/>
                </a:cubicBezTo>
                <a:cubicBezTo>
                  <a:pt x="849561" y="127463"/>
                  <a:pt x="1190382" y="192856"/>
                  <a:pt x="1190382" y="192856"/>
                </a:cubicBezTo>
                <a:lnTo>
                  <a:pt x="1562793" y="259358"/>
                </a:lnTo>
                <a:lnTo>
                  <a:pt x="1948503" y="332510"/>
                </a:lnTo>
              </a:path>
            </a:pathLst>
          </a:cu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7929287" y="4543426"/>
            <a:ext cx="2966077" cy="414339"/>
          </a:xfrm>
          <a:custGeom>
            <a:avLst/>
            <a:gdLst>
              <a:gd name="connsiteX0" fmla="*/ 0 w 1842100"/>
              <a:gd name="connsiteY0" fmla="*/ 54864 h 437249"/>
              <a:gd name="connsiteX1" fmla="*/ 96427 w 1842100"/>
              <a:gd name="connsiteY1" fmla="*/ 84789 h 437249"/>
              <a:gd name="connsiteX2" fmla="*/ 285958 w 1842100"/>
              <a:gd name="connsiteY2" fmla="*/ 68164 h 437249"/>
              <a:gd name="connsiteX3" fmla="*/ 385710 w 1842100"/>
              <a:gd name="connsiteY3" fmla="*/ 71489 h 437249"/>
              <a:gd name="connsiteX4" fmla="*/ 462187 w 1842100"/>
              <a:gd name="connsiteY4" fmla="*/ 98090 h 437249"/>
              <a:gd name="connsiteX5" fmla="*/ 581891 w 1842100"/>
              <a:gd name="connsiteY5" fmla="*/ 28263 h 437249"/>
              <a:gd name="connsiteX6" fmla="*/ 751470 w 1842100"/>
              <a:gd name="connsiteY6" fmla="*/ 1662 h 437249"/>
              <a:gd name="connsiteX7" fmla="*/ 877824 w 1842100"/>
              <a:gd name="connsiteY7" fmla="*/ 18288 h 437249"/>
              <a:gd name="connsiteX8" fmla="*/ 941000 w 1842100"/>
              <a:gd name="connsiteY8" fmla="*/ 71489 h 437249"/>
              <a:gd name="connsiteX9" fmla="*/ 974251 w 1842100"/>
              <a:gd name="connsiteY9" fmla="*/ 141316 h 437249"/>
              <a:gd name="connsiteX10" fmla="*/ 994202 w 1842100"/>
              <a:gd name="connsiteY10" fmla="*/ 151291 h 437249"/>
              <a:gd name="connsiteX11" fmla="*/ 1842100 w 1842100"/>
              <a:gd name="connsiteY11" fmla="*/ 437249 h 43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2100" h="437249">
                <a:moveTo>
                  <a:pt x="0" y="54864"/>
                </a:moveTo>
                <a:cubicBezTo>
                  <a:pt x="24383" y="68718"/>
                  <a:pt x="48767" y="82572"/>
                  <a:pt x="96427" y="84789"/>
                </a:cubicBezTo>
                <a:cubicBezTo>
                  <a:pt x="144087" y="87006"/>
                  <a:pt x="237744" y="70381"/>
                  <a:pt x="285958" y="68164"/>
                </a:cubicBezTo>
                <a:cubicBezTo>
                  <a:pt x="334172" y="65947"/>
                  <a:pt x="356339" y="66501"/>
                  <a:pt x="385710" y="71489"/>
                </a:cubicBezTo>
                <a:cubicBezTo>
                  <a:pt x="415081" y="76477"/>
                  <a:pt x="429490" y="105294"/>
                  <a:pt x="462187" y="98090"/>
                </a:cubicBezTo>
                <a:cubicBezTo>
                  <a:pt x="494884" y="90886"/>
                  <a:pt x="533677" y="44334"/>
                  <a:pt x="581891" y="28263"/>
                </a:cubicBezTo>
                <a:cubicBezTo>
                  <a:pt x="630105" y="12192"/>
                  <a:pt x="702148" y="3324"/>
                  <a:pt x="751470" y="1662"/>
                </a:cubicBezTo>
                <a:cubicBezTo>
                  <a:pt x="800792" y="0"/>
                  <a:pt x="846236" y="6650"/>
                  <a:pt x="877824" y="18288"/>
                </a:cubicBezTo>
                <a:cubicBezTo>
                  <a:pt x="909412" y="29926"/>
                  <a:pt x="924929" y="50984"/>
                  <a:pt x="941000" y="71489"/>
                </a:cubicBezTo>
                <a:cubicBezTo>
                  <a:pt x="957071" y="91994"/>
                  <a:pt x="965384" y="128016"/>
                  <a:pt x="974251" y="141316"/>
                </a:cubicBezTo>
                <a:cubicBezTo>
                  <a:pt x="983118" y="154616"/>
                  <a:pt x="994202" y="151291"/>
                  <a:pt x="994202" y="151291"/>
                </a:cubicBezTo>
                <a:lnTo>
                  <a:pt x="1842100" y="437249"/>
                </a:lnTo>
              </a:path>
            </a:pathLst>
          </a:custGeom>
          <a:ln w="38100">
            <a:solidFill>
              <a:srgbClr val="769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Группа 72"/>
          <p:cNvGrpSpPr>
            <a:grpSpLocks/>
          </p:cNvGrpSpPr>
          <p:nvPr/>
        </p:nvGrpSpPr>
        <p:grpSpPr bwMode="auto">
          <a:xfrm>
            <a:off x="8142691" y="4086226"/>
            <a:ext cx="2496045" cy="2160588"/>
            <a:chOff x="7180913" y="4089862"/>
            <a:chExt cx="1550776" cy="2284337"/>
          </a:xfrm>
        </p:grpSpPr>
        <p:sp>
          <p:nvSpPr>
            <p:cNvPr id="32" name="Полилиния 31"/>
            <p:cNvSpPr/>
            <p:nvPr/>
          </p:nvSpPr>
          <p:spPr>
            <a:xfrm>
              <a:off x="7182591" y="4089862"/>
              <a:ext cx="1549098" cy="2284337"/>
            </a:xfrm>
            <a:custGeom>
              <a:avLst/>
              <a:gdLst>
                <a:gd name="connsiteX0" fmla="*/ 0 w 1549493"/>
                <a:gd name="connsiteY0" fmla="*/ 0 h 2284337"/>
                <a:gd name="connsiteX1" fmla="*/ 76477 w 1549493"/>
                <a:gd name="connsiteY1" fmla="*/ 36576 h 2284337"/>
                <a:gd name="connsiteX2" fmla="*/ 113053 w 1549493"/>
                <a:gd name="connsiteY2" fmla="*/ 116378 h 2284337"/>
                <a:gd name="connsiteX3" fmla="*/ 166255 w 1549493"/>
                <a:gd name="connsiteY3" fmla="*/ 229431 h 2284337"/>
                <a:gd name="connsiteX4" fmla="*/ 192856 w 1549493"/>
                <a:gd name="connsiteY4" fmla="*/ 279307 h 2284337"/>
                <a:gd name="connsiteX5" fmla="*/ 266008 w 1549493"/>
                <a:gd name="connsiteY5" fmla="*/ 309233 h 2284337"/>
                <a:gd name="connsiteX6" fmla="*/ 305909 w 1549493"/>
                <a:gd name="connsiteY6" fmla="*/ 369085 h 2284337"/>
                <a:gd name="connsiteX7" fmla="*/ 369085 w 1549493"/>
                <a:gd name="connsiteY7" fmla="*/ 472163 h 2284337"/>
                <a:gd name="connsiteX8" fmla="*/ 389036 w 1549493"/>
                <a:gd name="connsiteY8" fmla="*/ 565265 h 2284337"/>
                <a:gd name="connsiteX9" fmla="*/ 432262 w 1549493"/>
                <a:gd name="connsiteY9" fmla="*/ 711569 h 2284337"/>
                <a:gd name="connsiteX10" fmla="*/ 495439 w 1549493"/>
                <a:gd name="connsiteY10" fmla="*/ 867849 h 2284337"/>
                <a:gd name="connsiteX11" fmla="*/ 538665 w 1549493"/>
                <a:gd name="connsiteY11" fmla="*/ 964276 h 2284337"/>
                <a:gd name="connsiteX12" fmla="*/ 611817 w 1549493"/>
                <a:gd name="connsiteY12" fmla="*/ 1047403 h 2284337"/>
                <a:gd name="connsiteX13" fmla="*/ 751471 w 1549493"/>
                <a:gd name="connsiteY13" fmla="*/ 1180407 h 2284337"/>
                <a:gd name="connsiteX14" fmla="*/ 921051 w 1549493"/>
                <a:gd name="connsiteY14" fmla="*/ 1343337 h 2284337"/>
                <a:gd name="connsiteX15" fmla="*/ 1044079 w 1549493"/>
                <a:gd name="connsiteY15" fmla="*/ 1542842 h 2284337"/>
                <a:gd name="connsiteX16" fmla="*/ 1549493 w 1549493"/>
                <a:gd name="connsiteY16" fmla="*/ 2284337 h 228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49493" h="2284337">
                  <a:moveTo>
                    <a:pt x="0" y="0"/>
                  </a:moveTo>
                  <a:cubicBezTo>
                    <a:pt x="28817" y="8590"/>
                    <a:pt x="57635" y="17180"/>
                    <a:pt x="76477" y="36576"/>
                  </a:cubicBezTo>
                  <a:cubicBezTo>
                    <a:pt x="95319" y="55972"/>
                    <a:pt x="98090" y="84236"/>
                    <a:pt x="113053" y="116378"/>
                  </a:cubicBezTo>
                  <a:cubicBezTo>
                    <a:pt x="128016" y="148521"/>
                    <a:pt x="152955" y="202276"/>
                    <a:pt x="166255" y="229431"/>
                  </a:cubicBezTo>
                  <a:cubicBezTo>
                    <a:pt x="179555" y="256586"/>
                    <a:pt x="176231" y="266007"/>
                    <a:pt x="192856" y="279307"/>
                  </a:cubicBezTo>
                  <a:cubicBezTo>
                    <a:pt x="209482" y="292607"/>
                    <a:pt x="247166" y="294270"/>
                    <a:pt x="266008" y="309233"/>
                  </a:cubicBezTo>
                  <a:cubicBezTo>
                    <a:pt x="284850" y="324196"/>
                    <a:pt x="288730" y="341930"/>
                    <a:pt x="305909" y="369085"/>
                  </a:cubicBezTo>
                  <a:cubicBezTo>
                    <a:pt x="323088" y="396240"/>
                    <a:pt x="355230" y="439466"/>
                    <a:pt x="369085" y="472163"/>
                  </a:cubicBezTo>
                  <a:cubicBezTo>
                    <a:pt x="382940" y="504860"/>
                    <a:pt x="378507" y="525364"/>
                    <a:pt x="389036" y="565265"/>
                  </a:cubicBezTo>
                  <a:cubicBezTo>
                    <a:pt x="399565" y="605166"/>
                    <a:pt x="414528" y="661138"/>
                    <a:pt x="432262" y="711569"/>
                  </a:cubicBezTo>
                  <a:cubicBezTo>
                    <a:pt x="449996" y="762000"/>
                    <a:pt x="477705" y="825731"/>
                    <a:pt x="495439" y="867849"/>
                  </a:cubicBezTo>
                  <a:cubicBezTo>
                    <a:pt x="513173" y="909967"/>
                    <a:pt x="519269" y="934350"/>
                    <a:pt x="538665" y="964276"/>
                  </a:cubicBezTo>
                  <a:cubicBezTo>
                    <a:pt x="558061" y="994202"/>
                    <a:pt x="576349" y="1011381"/>
                    <a:pt x="611817" y="1047403"/>
                  </a:cubicBezTo>
                  <a:cubicBezTo>
                    <a:pt x="647285" y="1083425"/>
                    <a:pt x="751471" y="1180407"/>
                    <a:pt x="751471" y="1180407"/>
                  </a:cubicBezTo>
                  <a:cubicBezTo>
                    <a:pt x="803010" y="1229729"/>
                    <a:pt x="872283" y="1282931"/>
                    <a:pt x="921051" y="1343337"/>
                  </a:cubicBezTo>
                  <a:cubicBezTo>
                    <a:pt x="969819" y="1403743"/>
                    <a:pt x="939339" y="1386009"/>
                    <a:pt x="1044079" y="1542842"/>
                  </a:cubicBezTo>
                  <a:cubicBezTo>
                    <a:pt x="1148819" y="1699675"/>
                    <a:pt x="1464149" y="2160755"/>
                    <a:pt x="1549493" y="2284337"/>
                  </a:cubicBezTo>
                </a:path>
              </a:pathLst>
            </a:custGeom>
            <a:ln w="38100">
              <a:solidFill>
                <a:srgbClr val="2540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7180913" y="4089862"/>
              <a:ext cx="1549097" cy="2284337"/>
            </a:xfrm>
            <a:custGeom>
              <a:avLst/>
              <a:gdLst>
                <a:gd name="connsiteX0" fmla="*/ 0 w 1549493"/>
                <a:gd name="connsiteY0" fmla="*/ 0 h 2284337"/>
                <a:gd name="connsiteX1" fmla="*/ 76477 w 1549493"/>
                <a:gd name="connsiteY1" fmla="*/ 36576 h 2284337"/>
                <a:gd name="connsiteX2" fmla="*/ 113053 w 1549493"/>
                <a:gd name="connsiteY2" fmla="*/ 116378 h 2284337"/>
                <a:gd name="connsiteX3" fmla="*/ 166255 w 1549493"/>
                <a:gd name="connsiteY3" fmla="*/ 229431 h 2284337"/>
                <a:gd name="connsiteX4" fmla="*/ 192856 w 1549493"/>
                <a:gd name="connsiteY4" fmla="*/ 279307 h 2284337"/>
                <a:gd name="connsiteX5" fmla="*/ 266008 w 1549493"/>
                <a:gd name="connsiteY5" fmla="*/ 309233 h 2284337"/>
                <a:gd name="connsiteX6" fmla="*/ 305909 w 1549493"/>
                <a:gd name="connsiteY6" fmla="*/ 369085 h 2284337"/>
                <a:gd name="connsiteX7" fmla="*/ 369085 w 1549493"/>
                <a:gd name="connsiteY7" fmla="*/ 472163 h 2284337"/>
                <a:gd name="connsiteX8" fmla="*/ 389036 w 1549493"/>
                <a:gd name="connsiteY8" fmla="*/ 565265 h 2284337"/>
                <a:gd name="connsiteX9" fmla="*/ 432262 w 1549493"/>
                <a:gd name="connsiteY9" fmla="*/ 711569 h 2284337"/>
                <a:gd name="connsiteX10" fmla="*/ 495439 w 1549493"/>
                <a:gd name="connsiteY10" fmla="*/ 867849 h 2284337"/>
                <a:gd name="connsiteX11" fmla="*/ 538665 w 1549493"/>
                <a:gd name="connsiteY11" fmla="*/ 964276 h 2284337"/>
                <a:gd name="connsiteX12" fmla="*/ 611817 w 1549493"/>
                <a:gd name="connsiteY12" fmla="*/ 1047403 h 2284337"/>
                <a:gd name="connsiteX13" fmla="*/ 751471 w 1549493"/>
                <a:gd name="connsiteY13" fmla="*/ 1180407 h 2284337"/>
                <a:gd name="connsiteX14" fmla="*/ 921051 w 1549493"/>
                <a:gd name="connsiteY14" fmla="*/ 1343337 h 2284337"/>
                <a:gd name="connsiteX15" fmla="*/ 1044079 w 1549493"/>
                <a:gd name="connsiteY15" fmla="*/ 1542842 h 2284337"/>
                <a:gd name="connsiteX16" fmla="*/ 1549493 w 1549493"/>
                <a:gd name="connsiteY16" fmla="*/ 2284337 h 228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49493" h="2284337">
                  <a:moveTo>
                    <a:pt x="0" y="0"/>
                  </a:moveTo>
                  <a:cubicBezTo>
                    <a:pt x="28817" y="8590"/>
                    <a:pt x="57635" y="17180"/>
                    <a:pt x="76477" y="36576"/>
                  </a:cubicBezTo>
                  <a:cubicBezTo>
                    <a:pt x="95319" y="55972"/>
                    <a:pt x="98090" y="84236"/>
                    <a:pt x="113053" y="116378"/>
                  </a:cubicBezTo>
                  <a:cubicBezTo>
                    <a:pt x="128016" y="148521"/>
                    <a:pt x="152955" y="202276"/>
                    <a:pt x="166255" y="229431"/>
                  </a:cubicBezTo>
                  <a:cubicBezTo>
                    <a:pt x="179555" y="256586"/>
                    <a:pt x="176231" y="266007"/>
                    <a:pt x="192856" y="279307"/>
                  </a:cubicBezTo>
                  <a:cubicBezTo>
                    <a:pt x="209482" y="292607"/>
                    <a:pt x="247166" y="294270"/>
                    <a:pt x="266008" y="309233"/>
                  </a:cubicBezTo>
                  <a:cubicBezTo>
                    <a:pt x="284850" y="324196"/>
                    <a:pt x="288730" y="341930"/>
                    <a:pt x="305909" y="369085"/>
                  </a:cubicBezTo>
                  <a:cubicBezTo>
                    <a:pt x="323088" y="396240"/>
                    <a:pt x="355230" y="439466"/>
                    <a:pt x="369085" y="472163"/>
                  </a:cubicBezTo>
                  <a:cubicBezTo>
                    <a:pt x="382940" y="504860"/>
                    <a:pt x="378507" y="525364"/>
                    <a:pt x="389036" y="565265"/>
                  </a:cubicBezTo>
                  <a:cubicBezTo>
                    <a:pt x="399565" y="605166"/>
                    <a:pt x="414528" y="661138"/>
                    <a:pt x="432262" y="711569"/>
                  </a:cubicBezTo>
                  <a:cubicBezTo>
                    <a:pt x="449996" y="762000"/>
                    <a:pt x="477705" y="825731"/>
                    <a:pt x="495439" y="867849"/>
                  </a:cubicBezTo>
                  <a:cubicBezTo>
                    <a:pt x="513173" y="909967"/>
                    <a:pt x="519269" y="934350"/>
                    <a:pt x="538665" y="964276"/>
                  </a:cubicBezTo>
                  <a:cubicBezTo>
                    <a:pt x="558061" y="994202"/>
                    <a:pt x="576349" y="1011381"/>
                    <a:pt x="611817" y="1047403"/>
                  </a:cubicBezTo>
                  <a:cubicBezTo>
                    <a:pt x="647285" y="1083425"/>
                    <a:pt x="751471" y="1180407"/>
                    <a:pt x="751471" y="1180407"/>
                  </a:cubicBezTo>
                  <a:cubicBezTo>
                    <a:pt x="803010" y="1229729"/>
                    <a:pt x="872283" y="1282931"/>
                    <a:pt x="921051" y="1343337"/>
                  </a:cubicBezTo>
                  <a:cubicBezTo>
                    <a:pt x="969819" y="1403743"/>
                    <a:pt x="939339" y="1386009"/>
                    <a:pt x="1044079" y="1542842"/>
                  </a:cubicBezTo>
                  <a:cubicBezTo>
                    <a:pt x="1148819" y="1699675"/>
                    <a:pt x="1464149" y="2160755"/>
                    <a:pt x="1549493" y="2284337"/>
                  </a:cubicBezTo>
                </a:path>
              </a:pathLst>
            </a:cu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4" name="Полилиния 33"/>
          <p:cNvSpPr/>
          <p:nvPr/>
        </p:nvSpPr>
        <p:spPr>
          <a:xfrm>
            <a:off x="7929287" y="4545015"/>
            <a:ext cx="2966077" cy="412751"/>
          </a:xfrm>
          <a:custGeom>
            <a:avLst/>
            <a:gdLst>
              <a:gd name="connsiteX0" fmla="*/ 0 w 1842100"/>
              <a:gd name="connsiteY0" fmla="*/ 54864 h 437249"/>
              <a:gd name="connsiteX1" fmla="*/ 96427 w 1842100"/>
              <a:gd name="connsiteY1" fmla="*/ 84789 h 437249"/>
              <a:gd name="connsiteX2" fmla="*/ 285958 w 1842100"/>
              <a:gd name="connsiteY2" fmla="*/ 68164 h 437249"/>
              <a:gd name="connsiteX3" fmla="*/ 385710 w 1842100"/>
              <a:gd name="connsiteY3" fmla="*/ 71489 h 437249"/>
              <a:gd name="connsiteX4" fmla="*/ 462187 w 1842100"/>
              <a:gd name="connsiteY4" fmla="*/ 98090 h 437249"/>
              <a:gd name="connsiteX5" fmla="*/ 581891 w 1842100"/>
              <a:gd name="connsiteY5" fmla="*/ 28263 h 437249"/>
              <a:gd name="connsiteX6" fmla="*/ 751470 w 1842100"/>
              <a:gd name="connsiteY6" fmla="*/ 1662 h 437249"/>
              <a:gd name="connsiteX7" fmla="*/ 877824 w 1842100"/>
              <a:gd name="connsiteY7" fmla="*/ 18288 h 437249"/>
              <a:gd name="connsiteX8" fmla="*/ 941000 w 1842100"/>
              <a:gd name="connsiteY8" fmla="*/ 71489 h 437249"/>
              <a:gd name="connsiteX9" fmla="*/ 974251 w 1842100"/>
              <a:gd name="connsiteY9" fmla="*/ 141316 h 437249"/>
              <a:gd name="connsiteX10" fmla="*/ 994202 w 1842100"/>
              <a:gd name="connsiteY10" fmla="*/ 151291 h 437249"/>
              <a:gd name="connsiteX11" fmla="*/ 1842100 w 1842100"/>
              <a:gd name="connsiteY11" fmla="*/ 437249 h 43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2100" h="437249">
                <a:moveTo>
                  <a:pt x="0" y="54864"/>
                </a:moveTo>
                <a:cubicBezTo>
                  <a:pt x="24383" y="68718"/>
                  <a:pt x="48767" y="82572"/>
                  <a:pt x="96427" y="84789"/>
                </a:cubicBezTo>
                <a:cubicBezTo>
                  <a:pt x="144087" y="87006"/>
                  <a:pt x="237744" y="70381"/>
                  <a:pt x="285958" y="68164"/>
                </a:cubicBezTo>
                <a:cubicBezTo>
                  <a:pt x="334172" y="65947"/>
                  <a:pt x="356339" y="66501"/>
                  <a:pt x="385710" y="71489"/>
                </a:cubicBezTo>
                <a:cubicBezTo>
                  <a:pt x="415081" y="76477"/>
                  <a:pt x="429490" y="105294"/>
                  <a:pt x="462187" y="98090"/>
                </a:cubicBezTo>
                <a:cubicBezTo>
                  <a:pt x="494884" y="90886"/>
                  <a:pt x="533677" y="44334"/>
                  <a:pt x="581891" y="28263"/>
                </a:cubicBezTo>
                <a:cubicBezTo>
                  <a:pt x="630105" y="12192"/>
                  <a:pt x="702148" y="3324"/>
                  <a:pt x="751470" y="1662"/>
                </a:cubicBezTo>
                <a:cubicBezTo>
                  <a:pt x="800792" y="0"/>
                  <a:pt x="846236" y="6650"/>
                  <a:pt x="877824" y="18288"/>
                </a:cubicBezTo>
                <a:cubicBezTo>
                  <a:pt x="909412" y="29926"/>
                  <a:pt x="924929" y="50984"/>
                  <a:pt x="941000" y="71489"/>
                </a:cubicBezTo>
                <a:cubicBezTo>
                  <a:pt x="957071" y="91994"/>
                  <a:pt x="965384" y="128016"/>
                  <a:pt x="974251" y="141316"/>
                </a:cubicBezTo>
                <a:cubicBezTo>
                  <a:pt x="983118" y="154616"/>
                  <a:pt x="994202" y="151291"/>
                  <a:pt x="994202" y="151291"/>
                </a:cubicBezTo>
                <a:lnTo>
                  <a:pt x="1842100" y="437249"/>
                </a:lnTo>
              </a:path>
            </a:pathLst>
          </a:cu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9370777" y="1271591"/>
            <a:ext cx="1102149" cy="3265487"/>
          </a:xfrm>
          <a:custGeom>
            <a:avLst/>
            <a:gdLst>
              <a:gd name="connsiteX0" fmla="*/ 0 w 686262"/>
              <a:gd name="connsiteY0" fmla="*/ 3452553 h 3452553"/>
              <a:gd name="connsiteX1" fmla="*/ 83127 w 686262"/>
              <a:gd name="connsiteY1" fmla="*/ 3341717 h 3452553"/>
              <a:gd name="connsiteX2" fmla="*/ 182880 w 686262"/>
              <a:gd name="connsiteY2" fmla="*/ 3247506 h 3452553"/>
              <a:gd name="connsiteX3" fmla="*/ 260465 w 686262"/>
              <a:gd name="connsiteY3" fmla="*/ 3181004 h 3452553"/>
              <a:gd name="connsiteX4" fmla="*/ 421178 w 686262"/>
              <a:gd name="connsiteY4" fmla="*/ 3092335 h 3452553"/>
              <a:gd name="connsiteX5" fmla="*/ 476596 w 686262"/>
              <a:gd name="connsiteY5" fmla="*/ 2848495 h 3452553"/>
              <a:gd name="connsiteX6" fmla="*/ 432262 w 686262"/>
              <a:gd name="connsiteY6" fmla="*/ 2765368 h 3452553"/>
              <a:gd name="connsiteX7" fmla="*/ 432262 w 686262"/>
              <a:gd name="connsiteY7" fmla="*/ 2632364 h 3452553"/>
              <a:gd name="connsiteX8" fmla="*/ 454429 w 686262"/>
              <a:gd name="connsiteY8" fmla="*/ 2621280 h 3452553"/>
              <a:gd name="connsiteX9" fmla="*/ 487680 w 686262"/>
              <a:gd name="connsiteY9" fmla="*/ 2610197 h 3452553"/>
              <a:gd name="connsiteX10" fmla="*/ 520931 w 686262"/>
              <a:gd name="connsiteY10" fmla="*/ 2582488 h 3452553"/>
              <a:gd name="connsiteX11" fmla="*/ 482138 w 686262"/>
              <a:gd name="connsiteY11" fmla="*/ 2438400 h 3452553"/>
              <a:gd name="connsiteX12" fmla="*/ 548640 w 686262"/>
              <a:gd name="connsiteY12" fmla="*/ 2327564 h 3452553"/>
              <a:gd name="connsiteX13" fmla="*/ 559724 w 686262"/>
              <a:gd name="connsiteY13" fmla="*/ 2022764 h 3452553"/>
              <a:gd name="connsiteX14" fmla="*/ 592974 w 686262"/>
              <a:gd name="connsiteY14" fmla="*/ 1889760 h 3452553"/>
              <a:gd name="connsiteX15" fmla="*/ 615142 w 686262"/>
              <a:gd name="connsiteY15" fmla="*/ 1790008 h 3452553"/>
              <a:gd name="connsiteX16" fmla="*/ 670560 w 686262"/>
              <a:gd name="connsiteY16" fmla="*/ 1673630 h 3452553"/>
              <a:gd name="connsiteX17" fmla="*/ 604058 w 686262"/>
              <a:gd name="connsiteY17" fmla="*/ 1213659 h 3452553"/>
              <a:gd name="connsiteX18" fmla="*/ 482138 w 686262"/>
              <a:gd name="connsiteY18" fmla="*/ 1080655 h 3452553"/>
              <a:gd name="connsiteX19" fmla="*/ 443345 w 686262"/>
              <a:gd name="connsiteY19" fmla="*/ 770313 h 3452553"/>
              <a:gd name="connsiteX20" fmla="*/ 443345 w 686262"/>
              <a:gd name="connsiteY20" fmla="*/ 703811 h 3452553"/>
              <a:gd name="connsiteX21" fmla="*/ 487680 w 686262"/>
              <a:gd name="connsiteY21" fmla="*/ 598517 h 3452553"/>
              <a:gd name="connsiteX22" fmla="*/ 537556 w 686262"/>
              <a:gd name="connsiteY22" fmla="*/ 598517 h 3452553"/>
              <a:gd name="connsiteX23" fmla="*/ 620684 w 686262"/>
              <a:gd name="connsiteY23" fmla="*/ 587433 h 3452553"/>
              <a:gd name="connsiteX24" fmla="*/ 648393 w 686262"/>
              <a:gd name="connsiteY24" fmla="*/ 537557 h 3452553"/>
              <a:gd name="connsiteX25" fmla="*/ 637309 w 686262"/>
              <a:gd name="connsiteY25" fmla="*/ 465513 h 3452553"/>
              <a:gd name="connsiteX26" fmla="*/ 653934 w 686262"/>
              <a:gd name="connsiteY26" fmla="*/ 393470 h 3452553"/>
              <a:gd name="connsiteX27" fmla="*/ 681644 w 686262"/>
              <a:gd name="connsiteY27" fmla="*/ 282633 h 3452553"/>
              <a:gd name="connsiteX28" fmla="*/ 681644 w 686262"/>
              <a:gd name="connsiteY28" fmla="*/ 88670 h 3452553"/>
              <a:gd name="connsiteX29" fmla="*/ 681644 w 686262"/>
              <a:gd name="connsiteY29" fmla="*/ 0 h 34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6262" h="3452553">
                <a:moveTo>
                  <a:pt x="0" y="3452553"/>
                </a:moveTo>
                <a:cubicBezTo>
                  <a:pt x="26323" y="3414222"/>
                  <a:pt x="52647" y="3375892"/>
                  <a:pt x="83127" y="3341717"/>
                </a:cubicBezTo>
                <a:cubicBezTo>
                  <a:pt x="113607" y="3307542"/>
                  <a:pt x="153324" y="3274291"/>
                  <a:pt x="182880" y="3247506"/>
                </a:cubicBezTo>
                <a:cubicBezTo>
                  <a:pt x="212436" y="3220721"/>
                  <a:pt x="220749" y="3206866"/>
                  <a:pt x="260465" y="3181004"/>
                </a:cubicBezTo>
                <a:cubicBezTo>
                  <a:pt x="300181" y="3155142"/>
                  <a:pt x="385156" y="3147753"/>
                  <a:pt x="421178" y="3092335"/>
                </a:cubicBezTo>
                <a:cubicBezTo>
                  <a:pt x="457200" y="3036917"/>
                  <a:pt x="474749" y="2902990"/>
                  <a:pt x="476596" y="2848495"/>
                </a:cubicBezTo>
                <a:cubicBezTo>
                  <a:pt x="478443" y="2794001"/>
                  <a:pt x="439651" y="2801390"/>
                  <a:pt x="432262" y="2765368"/>
                </a:cubicBezTo>
                <a:cubicBezTo>
                  <a:pt x="424873" y="2729346"/>
                  <a:pt x="428568" y="2656379"/>
                  <a:pt x="432262" y="2632364"/>
                </a:cubicBezTo>
                <a:cubicBezTo>
                  <a:pt x="435956" y="2608349"/>
                  <a:pt x="445193" y="2624974"/>
                  <a:pt x="454429" y="2621280"/>
                </a:cubicBezTo>
                <a:cubicBezTo>
                  <a:pt x="463665" y="2617586"/>
                  <a:pt x="476596" y="2616662"/>
                  <a:pt x="487680" y="2610197"/>
                </a:cubicBezTo>
                <a:cubicBezTo>
                  <a:pt x="498764" y="2603732"/>
                  <a:pt x="521855" y="2611121"/>
                  <a:pt x="520931" y="2582488"/>
                </a:cubicBezTo>
                <a:cubicBezTo>
                  <a:pt x="520007" y="2553855"/>
                  <a:pt x="477520" y="2480887"/>
                  <a:pt x="482138" y="2438400"/>
                </a:cubicBezTo>
                <a:cubicBezTo>
                  <a:pt x="486756" y="2395913"/>
                  <a:pt x="535709" y="2396837"/>
                  <a:pt x="548640" y="2327564"/>
                </a:cubicBezTo>
                <a:cubicBezTo>
                  <a:pt x="561571" y="2258291"/>
                  <a:pt x="552335" y="2095731"/>
                  <a:pt x="559724" y="2022764"/>
                </a:cubicBezTo>
                <a:cubicBezTo>
                  <a:pt x="567113" y="1949797"/>
                  <a:pt x="583738" y="1928552"/>
                  <a:pt x="592974" y="1889760"/>
                </a:cubicBezTo>
                <a:cubicBezTo>
                  <a:pt x="602210" y="1850968"/>
                  <a:pt x="602211" y="1826030"/>
                  <a:pt x="615142" y="1790008"/>
                </a:cubicBezTo>
                <a:cubicBezTo>
                  <a:pt x="628073" y="1753986"/>
                  <a:pt x="672407" y="1769688"/>
                  <a:pt x="670560" y="1673630"/>
                </a:cubicBezTo>
                <a:cubicBezTo>
                  <a:pt x="668713" y="1577572"/>
                  <a:pt x="635462" y="1312488"/>
                  <a:pt x="604058" y="1213659"/>
                </a:cubicBezTo>
                <a:cubicBezTo>
                  <a:pt x="572654" y="1114830"/>
                  <a:pt x="508923" y="1154546"/>
                  <a:pt x="482138" y="1080655"/>
                </a:cubicBezTo>
                <a:cubicBezTo>
                  <a:pt x="455353" y="1006764"/>
                  <a:pt x="449811" y="833120"/>
                  <a:pt x="443345" y="770313"/>
                </a:cubicBezTo>
                <a:cubicBezTo>
                  <a:pt x="436880" y="707506"/>
                  <a:pt x="435956" y="732444"/>
                  <a:pt x="443345" y="703811"/>
                </a:cubicBezTo>
                <a:cubicBezTo>
                  <a:pt x="450734" y="675178"/>
                  <a:pt x="471978" y="616066"/>
                  <a:pt x="487680" y="598517"/>
                </a:cubicBezTo>
                <a:cubicBezTo>
                  <a:pt x="503382" y="580968"/>
                  <a:pt x="515389" y="600364"/>
                  <a:pt x="537556" y="598517"/>
                </a:cubicBezTo>
                <a:cubicBezTo>
                  <a:pt x="559723" y="596670"/>
                  <a:pt x="602211" y="597593"/>
                  <a:pt x="620684" y="587433"/>
                </a:cubicBezTo>
                <a:cubicBezTo>
                  <a:pt x="639157" y="577273"/>
                  <a:pt x="645622" y="557877"/>
                  <a:pt x="648393" y="537557"/>
                </a:cubicBezTo>
                <a:cubicBezTo>
                  <a:pt x="651164" y="517237"/>
                  <a:pt x="636386" y="489527"/>
                  <a:pt x="637309" y="465513"/>
                </a:cubicBezTo>
                <a:cubicBezTo>
                  <a:pt x="638232" y="441499"/>
                  <a:pt x="646545" y="423950"/>
                  <a:pt x="653934" y="393470"/>
                </a:cubicBezTo>
                <a:cubicBezTo>
                  <a:pt x="661323" y="362990"/>
                  <a:pt x="677026" y="333433"/>
                  <a:pt x="681644" y="282633"/>
                </a:cubicBezTo>
                <a:cubicBezTo>
                  <a:pt x="686262" y="231833"/>
                  <a:pt x="681644" y="88670"/>
                  <a:pt x="681644" y="88670"/>
                </a:cubicBezTo>
                <a:lnTo>
                  <a:pt x="681644" y="0"/>
                </a:lnTo>
              </a:path>
            </a:pathLst>
          </a:custGeom>
          <a:ln w="38100">
            <a:solidFill>
              <a:srgbClr val="769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9375924" y="1271591"/>
            <a:ext cx="1104849" cy="3265487"/>
          </a:xfrm>
          <a:custGeom>
            <a:avLst/>
            <a:gdLst>
              <a:gd name="connsiteX0" fmla="*/ 0 w 686262"/>
              <a:gd name="connsiteY0" fmla="*/ 3452553 h 3452553"/>
              <a:gd name="connsiteX1" fmla="*/ 83127 w 686262"/>
              <a:gd name="connsiteY1" fmla="*/ 3341717 h 3452553"/>
              <a:gd name="connsiteX2" fmla="*/ 182880 w 686262"/>
              <a:gd name="connsiteY2" fmla="*/ 3247506 h 3452553"/>
              <a:gd name="connsiteX3" fmla="*/ 260465 w 686262"/>
              <a:gd name="connsiteY3" fmla="*/ 3181004 h 3452553"/>
              <a:gd name="connsiteX4" fmla="*/ 421178 w 686262"/>
              <a:gd name="connsiteY4" fmla="*/ 3092335 h 3452553"/>
              <a:gd name="connsiteX5" fmla="*/ 476596 w 686262"/>
              <a:gd name="connsiteY5" fmla="*/ 2848495 h 3452553"/>
              <a:gd name="connsiteX6" fmla="*/ 432262 w 686262"/>
              <a:gd name="connsiteY6" fmla="*/ 2765368 h 3452553"/>
              <a:gd name="connsiteX7" fmla="*/ 432262 w 686262"/>
              <a:gd name="connsiteY7" fmla="*/ 2632364 h 3452553"/>
              <a:gd name="connsiteX8" fmla="*/ 454429 w 686262"/>
              <a:gd name="connsiteY8" fmla="*/ 2621280 h 3452553"/>
              <a:gd name="connsiteX9" fmla="*/ 487680 w 686262"/>
              <a:gd name="connsiteY9" fmla="*/ 2610197 h 3452553"/>
              <a:gd name="connsiteX10" fmla="*/ 520931 w 686262"/>
              <a:gd name="connsiteY10" fmla="*/ 2582488 h 3452553"/>
              <a:gd name="connsiteX11" fmla="*/ 482138 w 686262"/>
              <a:gd name="connsiteY11" fmla="*/ 2438400 h 3452553"/>
              <a:gd name="connsiteX12" fmla="*/ 548640 w 686262"/>
              <a:gd name="connsiteY12" fmla="*/ 2327564 h 3452553"/>
              <a:gd name="connsiteX13" fmla="*/ 559724 w 686262"/>
              <a:gd name="connsiteY13" fmla="*/ 2022764 h 3452553"/>
              <a:gd name="connsiteX14" fmla="*/ 592974 w 686262"/>
              <a:gd name="connsiteY14" fmla="*/ 1889760 h 3452553"/>
              <a:gd name="connsiteX15" fmla="*/ 615142 w 686262"/>
              <a:gd name="connsiteY15" fmla="*/ 1790008 h 3452553"/>
              <a:gd name="connsiteX16" fmla="*/ 670560 w 686262"/>
              <a:gd name="connsiteY16" fmla="*/ 1673630 h 3452553"/>
              <a:gd name="connsiteX17" fmla="*/ 604058 w 686262"/>
              <a:gd name="connsiteY17" fmla="*/ 1213659 h 3452553"/>
              <a:gd name="connsiteX18" fmla="*/ 482138 w 686262"/>
              <a:gd name="connsiteY18" fmla="*/ 1080655 h 3452553"/>
              <a:gd name="connsiteX19" fmla="*/ 443345 w 686262"/>
              <a:gd name="connsiteY19" fmla="*/ 770313 h 3452553"/>
              <a:gd name="connsiteX20" fmla="*/ 443345 w 686262"/>
              <a:gd name="connsiteY20" fmla="*/ 703811 h 3452553"/>
              <a:gd name="connsiteX21" fmla="*/ 487680 w 686262"/>
              <a:gd name="connsiteY21" fmla="*/ 598517 h 3452553"/>
              <a:gd name="connsiteX22" fmla="*/ 537556 w 686262"/>
              <a:gd name="connsiteY22" fmla="*/ 598517 h 3452553"/>
              <a:gd name="connsiteX23" fmla="*/ 620684 w 686262"/>
              <a:gd name="connsiteY23" fmla="*/ 587433 h 3452553"/>
              <a:gd name="connsiteX24" fmla="*/ 648393 w 686262"/>
              <a:gd name="connsiteY24" fmla="*/ 537557 h 3452553"/>
              <a:gd name="connsiteX25" fmla="*/ 637309 w 686262"/>
              <a:gd name="connsiteY25" fmla="*/ 465513 h 3452553"/>
              <a:gd name="connsiteX26" fmla="*/ 653934 w 686262"/>
              <a:gd name="connsiteY26" fmla="*/ 393470 h 3452553"/>
              <a:gd name="connsiteX27" fmla="*/ 681644 w 686262"/>
              <a:gd name="connsiteY27" fmla="*/ 282633 h 3452553"/>
              <a:gd name="connsiteX28" fmla="*/ 681644 w 686262"/>
              <a:gd name="connsiteY28" fmla="*/ 88670 h 3452553"/>
              <a:gd name="connsiteX29" fmla="*/ 681644 w 686262"/>
              <a:gd name="connsiteY29" fmla="*/ 0 h 34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6262" h="3452553">
                <a:moveTo>
                  <a:pt x="0" y="3452553"/>
                </a:moveTo>
                <a:cubicBezTo>
                  <a:pt x="26323" y="3414222"/>
                  <a:pt x="52647" y="3375892"/>
                  <a:pt x="83127" y="3341717"/>
                </a:cubicBezTo>
                <a:cubicBezTo>
                  <a:pt x="113607" y="3307542"/>
                  <a:pt x="153324" y="3274291"/>
                  <a:pt x="182880" y="3247506"/>
                </a:cubicBezTo>
                <a:cubicBezTo>
                  <a:pt x="212436" y="3220721"/>
                  <a:pt x="220749" y="3206866"/>
                  <a:pt x="260465" y="3181004"/>
                </a:cubicBezTo>
                <a:cubicBezTo>
                  <a:pt x="300181" y="3155142"/>
                  <a:pt x="385156" y="3147753"/>
                  <a:pt x="421178" y="3092335"/>
                </a:cubicBezTo>
                <a:cubicBezTo>
                  <a:pt x="457200" y="3036917"/>
                  <a:pt x="474749" y="2902990"/>
                  <a:pt x="476596" y="2848495"/>
                </a:cubicBezTo>
                <a:cubicBezTo>
                  <a:pt x="478443" y="2794001"/>
                  <a:pt x="439651" y="2801390"/>
                  <a:pt x="432262" y="2765368"/>
                </a:cubicBezTo>
                <a:cubicBezTo>
                  <a:pt x="424873" y="2729346"/>
                  <a:pt x="428568" y="2656379"/>
                  <a:pt x="432262" y="2632364"/>
                </a:cubicBezTo>
                <a:cubicBezTo>
                  <a:pt x="435956" y="2608349"/>
                  <a:pt x="445193" y="2624974"/>
                  <a:pt x="454429" y="2621280"/>
                </a:cubicBezTo>
                <a:cubicBezTo>
                  <a:pt x="463665" y="2617586"/>
                  <a:pt x="476596" y="2616662"/>
                  <a:pt x="487680" y="2610197"/>
                </a:cubicBezTo>
                <a:cubicBezTo>
                  <a:pt x="498764" y="2603732"/>
                  <a:pt x="521855" y="2611121"/>
                  <a:pt x="520931" y="2582488"/>
                </a:cubicBezTo>
                <a:cubicBezTo>
                  <a:pt x="520007" y="2553855"/>
                  <a:pt x="477520" y="2480887"/>
                  <a:pt x="482138" y="2438400"/>
                </a:cubicBezTo>
                <a:cubicBezTo>
                  <a:pt x="486756" y="2395913"/>
                  <a:pt x="535709" y="2396837"/>
                  <a:pt x="548640" y="2327564"/>
                </a:cubicBezTo>
                <a:cubicBezTo>
                  <a:pt x="561571" y="2258291"/>
                  <a:pt x="552335" y="2095731"/>
                  <a:pt x="559724" y="2022764"/>
                </a:cubicBezTo>
                <a:cubicBezTo>
                  <a:pt x="567113" y="1949797"/>
                  <a:pt x="583738" y="1928552"/>
                  <a:pt x="592974" y="1889760"/>
                </a:cubicBezTo>
                <a:cubicBezTo>
                  <a:pt x="602210" y="1850968"/>
                  <a:pt x="602211" y="1826030"/>
                  <a:pt x="615142" y="1790008"/>
                </a:cubicBezTo>
                <a:cubicBezTo>
                  <a:pt x="628073" y="1753986"/>
                  <a:pt x="672407" y="1769688"/>
                  <a:pt x="670560" y="1673630"/>
                </a:cubicBezTo>
                <a:cubicBezTo>
                  <a:pt x="668713" y="1577572"/>
                  <a:pt x="635462" y="1312488"/>
                  <a:pt x="604058" y="1213659"/>
                </a:cubicBezTo>
                <a:cubicBezTo>
                  <a:pt x="572654" y="1114830"/>
                  <a:pt x="508923" y="1154546"/>
                  <a:pt x="482138" y="1080655"/>
                </a:cubicBezTo>
                <a:cubicBezTo>
                  <a:pt x="455353" y="1006764"/>
                  <a:pt x="449811" y="833120"/>
                  <a:pt x="443345" y="770313"/>
                </a:cubicBezTo>
                <a:cubicBezTo>
                  <a:pt x="436880" y="707506"/>
                  <a:pt x="435956" y="732444"/>
                  <a:pt x="443345" y="703811"/>
                </a:cubicBezTo>
                <a:cubicBezTo>
                  <a:pt x="450734" y="675178"/>
                  <a:pt x="471978" y="616066"/>
                  <a:pt x="487680" y="598517"/>
                </a:cubicBezTo>
                <a:cubicBezTo>
                  <a:pt x="503382" y="580968"/>
                  <a:pt x="515389" y="600364"/>
                  <a:pt x="537556" y="598517"/>
                </a:cubicBezTo>
                <a:cubicBezTo>
                  <a:pt x="559723" y="596670"/>
                  <a:pt x="602211" y="597593"/>
                  <a:pt x="620684" y="587433"/>
                </a:cubicBezTo>
                <a:cubicBezTo>
                  <a:pt x="639157" y="577273"/>
                  <a:pt x="645622" y="557877"/>
                  <a:pt x="648393" y="537557"/>
                </a:cubicBezTo>
                <a:cubicBezTo>
                  <a:pt x="651164" y="517237"/>
                  <a:pt x="636386" y="489527"/>
                  <a:pt x="637309" y="465513"/>
                </a:cubicBezTo>
                <a:cubicBezTo>
                  <a:pt x="638232" y="441499"/>
                  <a:pt x="646545" y="423950"/>
                  <a:pt x="653934" y="393470"/>
                </a:cubicBezTo>
                <a:cubicBezTo>
                  <a:pt x="661323" y="362990"/>
                  <a:pt x="677026" y="333433"/>
                  <a:pt x="681644" y="282633"/>
                </a:cubicBezTo>
                <a:cubicBezTo>
                  <a:pt x="686262" y="231833"/>
                  <a:pt x="681644" y="88670"/>
                  <a:pt x="681644" y="88670"/>
                </a:cubicBezTo>
                <a:lnTo>
                  <a:pt x="681644" y="0"/>
                </a:lnTo>
              </a:path>
            </a:pathLst>
          </a:cu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9393416" y="2801940"/>
            <a:ext cx="588894" cy="1095375"/>
          </a:xfrm>
          <a:custGeom>
            <a:avLst/>
            <a:gdLst>
              <a:gd name="connsiteX0" fmla="*/ 365760 w 365760"/>
              <a:gd name="connsiteY0" fmla="*/ 1158240 h 1158240"/>
              <a:gd name="connsiteX1" fmla="*/ 199505 w 365760"/>
              <a:gd name="connsiteY1" fmla="*/ 1136073 h 1158240"/>
              <a:gd name="connsiteX2" fmla="*/ 116378 w 365760"/>
              <a:gd name="connsiteY2" fmla="*/ 1080655 h 1158240"/>
              <a:gd name="connsiteX3" fmla="*/ 60960 w 365760"/>
              <a:gd name="connsiteY3" fmla="*/ 1019695 h 1158240"/>
              <a:gd name="connsiteX4" fmla="*/ 94211 w 365760"/>
              <a:gd name="connsiteY4" fmla="*/ 975360 h 1158240"/>
              <a:gd name="connsiteX5" fmla="*/ 144087 w 365760"/>
              <a:gd name="connsiteY5" fmla="*/ 892233 h 1158240"/>
              <a:gd name="connsiteX6" fmla="*/ 160713 w 365760"/>
              <a:gd name="connsiteY6" fmla="*/ 731520 h 1158240"/>
              <a:gd name="connsiteX7" fmla="*/ 138545 w 365760"/>
              <a:gd name="connsiteY7" fmla="*/ 609600 h 1158240"/>
              <a:gd name="connsiteX8" fmla="*/ 105294 w 365760"/>
              <a:gd name="connsiteY8" fmla="*/ 437804 h 1158240"/>
              <a:gd name="connsiteX9" fmla="*/ 121920 w 365760"/>
              <a:gd name="connsiteY9" fmla="*/ 343593 h 1158240"/>
              <a:gd name="connsiteX10" fmla="*/ 171796 w 365760"/>
              <a:gd name="connsiteY10" fmla="*/ 199506 h 1158240"/>
              <a:gd name="connsiteX11" fmla="*/ 193964 w 365760"/>
              <a:gd name="connsiteY11" fmla="*/ 160713 h 1158240"/>
              <a:gd name="connsiteX12" fmla="*/ 138545 w 365760"/>
              <a:gd name="connsiteY12" fmla="*/ 144088 h 1158240"/>
              <a:gd name="connsiteX13" fmla="*/ 0 w 365760"/>
              <a:gd name="connsiteY13" fmla="*/ 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5760" h="1158240">
                <a:moveTo>
                  <a:pt x="365760" y="1158240"/>
                </a:moveTo>
                <a:cubicBezTo>
                  <a:pt x="303414" y="1153622"/>
                  <a:pt x="241069" y="1149004"/>
                  <a:pt x="199505" y="1136073"/>
                </a:cubicBezTo>
                <a:cubicBezTo>
                  <a:pt x="157941" y="1123142"/>
                  <a:pt x="139469" y="1100051"/>
                  <a:pt x="116378" y="1080655"/>
                </a:cubicBezTo>
                <a:cubicBezTo>
                  <a:pt x="93287" y="1061259"/>
                  <a:pt x="64655" y="1037244"/>
                  <a:pt x="60960" y="1019695"/>
                </a:cubicBezTo>
                <a:cubicBezTo>
                  <a:pt x="57265" y="1002146"/>
                  <a:pt x="80357" y="996604"/>
                  <a:pt x="94211" y="975360"/>
                </a:cubicBezTo>
                <a:cubicBezTo>
                  <a:pt x="108066" y="954116"/>
                  <a:pt x="133003" y="932873"/>
                  <a:pt x="144087" y="892233"/>
                </a:cubicBezTo>
                <a:cubicBezTo>
                  <a:pt x="155171" y="851593"/>
                  <a:pt x="161637" y="778625"/>
                  <a:pt x="160713" y="731520"/>
                </a:cubicBezTo>
                <a:cubicBezTo>
                  <a:pt x="159789" y="684415"/>
                  <a:pt x="147782" y="658553"/>
                  <a:pt x="138545" y="609600"/>
                </a:cubicBezTo>
                <a:cubicBezTo>
                  <a:pt x="129309" y="560647"/>
                  <a:pt x="108065" y="482138"/>
                  <a:pt x="105294" y="437804"/>
                </a:cubicBezTo>
                <a:cubicBezTo>
                  <a:pt x="102523" y="393470"/>
                  <a:pt x="110836" y="383309"/>
                  <a:pt x="121920" y="343593"/>
                </a:cubicBezTo>
                <a:cubicBezTo>
                  <a:pt x="133004" y="303877"/>
                  <a:pt x="159789" y="229986"/>
                  <a:pt x="171796" y="199506"/>
                </a:cubicBezTo>
                <a:cubicBezTo>
                  <a:pt x="183803" y="169026"/>
                  <a:pt x="199506" y="169949"/>
                  <a:pt x="193964" y="160713"/>
                </a:cubicBezTo>
                <a:cubicBezTo>
                  <a:pt x="188422" y="151477"/>
                  <a:pt x="170872" y="170873"/>
                  <a:pt x="138545" y="144088"/>
                </a:cubicBezTo>
                <a:cubicBezTo>
                  <a:pt x="106218" y="117303"/>
                  <a:pt x="53109" y="58651"/>
                  <a:pt x="0" y="0"/>
                </a:cubicBezTo>
              </a:path>
            </a:pathLst>
          </a:custGeom>
          <a:ln w="38100">
            <a:solidFill>
              <a:srgbClr val="769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9390714" y="2801940"/>
            <a:ext cx="588894" cy="1095375"/>
          </a:xfrm>
          <a:custGeom>
            <a:avLst/>
            <a:gdLst>
              <a:gd name="connsiteX0" fmla="*/ 365760 w 365760"/>
              <a:gd name="connsiteY0" fmla="*/ 1158240 h 1158240"/>
              <a:gd name="connsiteX1" fmla="*/ 199505 w 365760"/>
              <a:gd name="connsiteY1" fmla="*/ 1136073 h 1158240"/>
              <a:gd name="connsiteX2" fmla="*/ 116378 w 365760"/>
              <a:gd name="connsiteY2" fmla="*/ 1080655 h 1158240"/>
              <a:gd name="connsiteX3" fmla="*/ 60960 w 365760"/>
              <a:gd name="connsiteY3" fmla="*/ 1019695 h 1158240"/>
              <a:gd name="connsiteX4" fmla="*/ 94211 w 365760"/>
              <a:gd name="connsiteY4" fmla="*/ 975360 h 1158240"/>
              <a:gd name="connsiteX5" fmla="*/ 144087 w 365760"/>
              <a:gd name="connsiteY5" fmla="*/ 892233 h 1158240"/>
              <a:gd name="connsiteX6" fmla="*/ 160713 w 365760"/>
              <a:gd name="connsiteY6" fmla="*/ 731520 h 1158240"/>
              <a:gd name="connsiteX7" fmla="*/ 138545 w 365760"/>
              <a:gd name="connsiteY7" fmla="*/ 609600 h 1158240"/>
              <a:gd name="connsiteX8" fmla="*/ 105294 w 365760"/>
              <a:gd name="connsiteY8" fmla="*/ 437804 h 1158240"/>
              <a:gd name="connsiteX9" fmla="*/ 121920 w 365760"/>
              <a:gd name="connsiteY9" fmla="*/ 343593 h 1158240"/>
              <a:gd name="connsiteX10" fmla="*/ 171796 w 365760"/>
              <a:gd name="connsiteY10" fmla="*/ 199506 h 1158240"/>
              <a:gd name="connsiteX11" fmla="*/ 193964 w 365760"/>
              <a:gd name="connsiteY11" fmla="*/ 160713 h 1158240"/>
              <a:gd name="connsiteX12" fmla="*/ 138545 w 365760"/>
              <a:gd name="connsiteY12" fmla="*/ 144088 h 1158240"/>
              <a:gd name="connsiteX13" fmla="*/ 0 w 365760"/>
              <a:gd name="connsiteY13" fmla="*/ 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5760" h="1158240">
                <a:moveTo>
                  <a:pt x="365760" y="1158240"/>
                </a:moveTo>
                <a:cubicBezTo>
                  <a:pt x="303414" y="1153622"/>
                  <a:pt x="241069" y="1149004"/>
                  <a:pt x="199505" y="1136073"/>
                </a:cubicBezTo>
                <a:cubicBezTo>
                  <a:pt x="157941" y="1123142"/>
                  <a:pt x="139469" y="1100051"/>
                  <a:pt x="116378" y="1080655"/>
                </a:cubicBezTo>
                <a:cubicBezTo>
                  <a:pt x="93287" y="1061259"/>
                  <a:pt x="64655" y="1037244"/>
                  <a:pt x="60960" y="1019695"/>
                </a:cubicBezTo>
                <a:cubicBezTo>
                  <a:pt x="57265" y="1002146"/>
                  <a:pt x="80357" y="996604"/>
                  <a:pt x="94211" y="975360"/>
                </a:cubicBezTo>
                <a:cubicBezTo>
                  <a:pt x="108066" y="954116"/>
                  <a:pt x="133003" y="932873"/>
                  <a:pt x="144087" y="892233"/>
                </a:cubicBezTo>
                <a:cubicBezTo>
                  <a:pt x="155171" y="851593"/>
                  <a:pt x="161637" y="778625"/>
                  <a:pt x="160713" y="731520"/>
                </a:cubicBezTo>
                <a:cubicBezTo>
                  <a:pt x="159789" y="684415"/>
                  <a:pt x="147782" y="658553"/>
                  <a:pt x="138545" y="609600"/>
                </a:cubicBezTo>
                <a:cubicBezTo>
                  <a:pt x="129309" y="560647"/>
                  <a:pt x="108065" y="482138"/>
                  <a:pt x="105294" y="437804"/>
                </a:cubicBezTo>
                <a:cubicBezTo>
                  <a:pt x="102523" y="393470"/>
                  <a:pt x="110836" y="383309"/>
                  <a:pt x="121920" y="343593"/>
                </a:cubicBezTo>
                <a:cubicBezTo>
                  <a:pt x="133004" y="303877"/>
                  <a:pt x="159789" y="229986"/>
                  <a:pt x="171796" y="199506"/>
                </a:cubicBezTo>
                <a:cubicBezTo>
                  <a:pt x="183803" y="169026"/>
                  <a:pt x="199506" y="169949"/>
                  <a:pt x="193964" y="160713"/>
                </a:cubicBezTo>
                <a:cubicBezTo>
                  <a:pt x="188422" y="151477"/>
                  <a:pt x="170872" y="170873"/>
                  <a:pt x="138545" y="144088"/>
                </a:cubicBezTo>
                <a:cubicBezTo>
                  <a:pt x="106218" y="117303"/>
                  <a:pt x="53109" y="58651"/>
                  <a:pt x="0" y="0"/>
                </a:cubicBezTo>
              </a:path>
            </a:pathLst>
          </a:cu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10558854" y="2933701"/>
            <a:ext cx="540269" cy="323851"/>
          </a:xfrm>
          <a:prstGeom prst="line">
            <a:avLst/>
          </a:prstGeom>
          <a:ln w="38100">
            <a:solidFill>
              <a:srgbClr val="769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10479403" y="2886200"/>
            <a:ext cx="540269" cy="323851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Прямоугольник 42"/>
          <p:cNvSpPr>
            <a:spLocks noChangeArrowheads="1"/>
          </p:cNvSpPr>
          <p:nvPr/>
        </p:nvSpPr>
        <p:spPr bwMode="auto">
          <a:xfrm>
            <a:off x="8704570" y="4305302"/>
            <a:ext cx="1717080" cy="2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1200" b="1" dirty="0">
                <a:solidFill>
                  <a:srgbClr val="254061"/>
                </a:solidFill>
                <a:latin typeface="Verdana" pitchFamily="34" charset="0"/>
              </a:rPr>
              <a:t>Санкт-Петербург</a:t>
            </a:r>
            <a:endParaRPr lang="ru-RU" sz="1200" b="1" dirty="0">
              <a:latin typeface="Verdana" pitchFamily="34" charset="0"/>
            </a:endParaRPr>
          </a:p>
        </p:txBody>
      </p:sp>
      <p:pic>
        <p:nvPicPr>
          <p:cNvPr id="4115" name="Picture 22" descr="знак порт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0849" y="4143376"/>
            <a:ext cx="394397" cy="2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2" descr="знак порт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95867" y="1643065"/>
            <a:ext cx="39439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2" descr="знак порт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8233" y="4313240"/>
            <a:ext cx="502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 descr="знак порт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0997" y="4338641"/>
            <a:ext cx="39439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2" descr="знак порт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30883" y="1030290"/>
            <a:ext cx="499748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22" descr="знак порт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4825" y="1717677"/>
            <a:ext cx="397099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50"/>
          <p:cNvGrpSpPr>
            <a:grpSpLocks/>
          </p:cNvGrpSpPr>
          <p:nvPr/>
        </p:nvGrpSpPr>
        <p:grpSpPr bwMode="auto">
          <a:xfrm>
            <a:off x="7877961" y="3990976"/>
            <a:ext cx="353875" cy="93663"/>
            <a:chOff x="6881335" y="3913873"/>
            <a:chExt cx="452920" cy="201812"/>
          </a:xfrm>
        </p:grpSpPr>
        <p:pic>
          <p:nvPicPr>
            <p:cNvPr id="51" name="Picture 4" descr="C:\Презентации\Молодежная политика\Материалы\flag-finlyandii_b1.jp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81335" y="3961760"/>
              <a:ext cx="231646" cy="153925"/>
            </a:xfrm>
            <a:prstGeom prst="rect">
              <a:avLst/>
            </a:prstGeom>
            <a:noFill/>
            <a:ln w="127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Picture 7" descr="C:\Презентации\Молодежная политика\Материалы\russia_flag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09524" y="3913873"/>
              <a:ext cx="224731" cy="150503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Группа 151"/>
          <p:cNvGrpSpPr>
            <a:grpSpLocks/>
          </p:cNvGrpSpPr>
          <p:nvPr/>
        </p:nvGrpSpPr>
        <p:grpSpPr bwMode="auto">
          <a:xfrm>
            <a:off x="7680762" y="4168775"/>
            <a:ext cx="351176" cy="88900"/>
            <a:chOff x="6775916" y="4140361"/>
            <a:chExt cx="453214" cy="194824"/>
          </a:xfrm>
        </p:grpSpPr>
        <p:pic>
          <p:nvPicPr>
            <p:cNvPr id="54" name="Picture 4" descr="C:\Презентации\Молодежная политика\Материалы\flag-finlyandii_b1.jp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75916" y="4182109"/>
              <a:ext cx="233581" cy="153076"/>
            </a:xfrm>
            <a:prstGeom prst="rect">
              <a:avLst/>
            </a:prstGeom>
            <a:noFill/>
            <a:ln w="127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0" name="Picture 7" descr="C:\Презентации\Молодежная политика\Материалы\russia_flag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06009" y="4140361"/>
              <a:ext cx="223121" cy="14959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Группа 149"/>
          <p:cNvGrpSpPr>
            <a:grpSpLocks/>
          </p:cNvGrpSpPr>
          <p:nvPr/>
        </p:nvGrpSpPr>
        <p:grpSpPr bwMode="auto">
          <a:xfrm>
            <a:off x="8761298" y="3624264"/>
            <a:ext cx="359280" cy="95251"/>
            <a:chOff x="7475769" y="3523102"/>
            <a:chExt cx="460062" cy="207597"/>
          </a:xfrm>
        </p:grpSpPr>
        <p:pic>
          <p:nvPicPr>
            <p:cNvPr id="62" name="Picture 4" descr="C:\Презентации\Молодежная политика\Материалы\flag-finlyandii_b1.jp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75769" y="3575000"/>
              <a:ext cx="231761" cy="155699"/>
            </a:xfrm>
            <a:prstGeom prst="rect">
              <a:avLst/>
            </a:prstGeom>
            <a:noFill/>
            <a:ln w="127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3" name="Picture 7" descr="C:\Презентации\Молодежная политика\Материалы\russia_flag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10988" y="3523102"/>
              <a:ext cx="224843" cy="14877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Группа 148"/>
          <p:cNvGrpSpPr>
            <a:grpSpLocks/>
          </p:cNvGrpSpPr>
          <p:nvPr/>
        </p:nvGrpSpPr>
        <p:grpSpPr bwMode="auto">
          <a:xfrm>
            <a:off x="8955799" y="2652714"/>
            <a:ext cx="353876" cy="88900"/>
            <a:chOff x="7596336" y="2492896"/>
            <a:chExt cx="456362" cy="192322"/>
          </a:xfrm>
        </p:grpSpPr>
        <p:pic>
          <p:nvPicPr>
            <p:cNvPr id="65" name="Picture 4" descr="C:\Презентации\Молодежная политика\Материалы\flag-finlyandii_b1.jp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96336" y="2530672"/>
              <a:ext cx="233407" cy="154546"/>
            </a:xfrm>
            <a:prstGeom prst="rect">
              <a:avLst/>
            </a:prstGeom>
            <a:noFill/>
            <a:ln w="127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6" name="Picture 7" descr="C:\Презентации\Молодежная политика\Материалы\russia_flag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29743" y="2492896"/>
              <a:ext cx="222955" cy="14767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Группа 153"/>
          <p:cNvGrpSpPr>
            <a:grpSpLocks/>
          </p:cNvGrpSpPr>
          <p:nvPr/>
        </p:nvGrpSpPr>
        <p:grpSpPr bwMode="auto">
          <a:xfrm>
            <a:off x="7159404" y="5056188"/>
            <a:ext cx="307953" cy="101600"/>
            <a:chOff x="6479816" y="5018254"/>
            <a:chExt cx="396440" cy="222782"/>
          </a:xfrm>
        </p:grpSpPr>
        <p:pic>
          <p:nvPicPr>
            <p:cNvPr id="68" name="Picture 5" descr="C:\Презентации\Молодежная политика\Материалы\eesti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79816" y="5101797"/>
              <a:ext cx="215608" cy="139239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9" name="Picture 7" descr="C:\Презентации\Молодежная политика\Материалы\russia_flag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50215" y="5018254"/>
              <a:ext cx="226041" cy="149681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Группа 155"/>
          <p:cNvGrpSpPr>
            <a:grpSpLocks/>
          </p:cNvGrpSpPr>
          <p:nvPr/>
        </p:nvGrpSpPr>
        <p:grpSpPr bwMode="auto">
          <a:xfrm>
            <a:off x="6989215" y="5365752"/>
            <a:ext cx="356578" cy="100013"/>
            <a:chOff x="6375324" y="5345875"/>
            <a:chExt cx="457932" cy="221464"/>
          </a:xfrm>
        </p:grpSpPr>
        <p:pic>
          <p:nvPicPr>
            <p:cNvPr id="71" name="Picture 6" descr="C:\Презентации\Молодежная политика\Материалы\Флаг_Латвии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75324" y="5426728"/>
              <a:ext cx="225498" cy="140611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Picture 7" descr="C:\Презентации\Молодежная политика\Материалы\russia_flag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07760" y="5345875"/>
              <a:ext cx="225496" cy="14764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Группа 157"/>
          <p:cNvGrpSpPr>
            <a:grpSpLocks/>
          </p:cNvGrpSpPr>
          <p:nvPr/>
        </p:nvGrpSpPr>
        <p:grpSpPr bwMode="auto">
          <a:xfrm>
            <a:off x="7078361" y="5626101"/>
            <a:ext cx="353875" cy="103188"/>
            <a:chOff x="6429746" y="5620150"/>
            <a:chExt cx="454805" cy="225494"/>
          </a:xfrm>
        </p:grpSpPr>
        <p:pic>
          <p:nvPicPr>
            <p:cNvPr id="74" name="Picture 6" descr="C:\Презентации\Молодежная политика\Материалы\Флаг_Латвии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429746" y="5703409"/>
              <a:ext cx="225666" cy="14223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5" name="Picture 7" descr="C:\Презентации\Молодежная политика\Материалы\russia_flag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58885" y="5620150"/>
              <a:ext cx="225666" cy="149173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6" name="Овал 75"/>
          <p:cNvSpPr/>
          <p:nvPr/>
        </p:nvSpPr>
        <p:spPr>
          <a:xfrm>
            <a:off x="9293463" y="2744791"/>
            <a:ext cx="118859" cy="65087"/>
          </a:xfrm>
          <a:prstGeom prst="ellipse">
            <a:avLst/>
          </a:prstGeom>
          <a:solidFill>
            <a:schemeClr val="bg1"/>
          </a:solidFill>
          <a:ln w="952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8963900" y="3705225"/>
            <a:ext cx="118859" cy="66675"/>
          </a:xfrm>
          <a:prstGeom prst="ellipse">
            <a:avLst/>
          </a:prstGeom>
          <a:solidFill>
            <a:schemeClr val="bg1"/>
          </a:solidFill>
          <a:ln w="952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8126483" y="4073526"/>
            <a:ext cx="118859" cy="66675"/>
          </a:xfrm>
          <a:prstGeom prst="ellipse">
            <a:avLst/>
          </a:prstGeom>
          <a:solidFill>
            <a:schemeClr val="bg1"/>
          </a:solidFill>
          <a:ln w="952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7886061" y="4560890"/>
            <a:ext cx="118859" cy="66675"/>
          </a:xfrm>
          <a:prstGeom prst="ellipse">
            <a:avLst/>
          </a:prstGeom>
          <a:solidFill>
            <a:schemeClr val="bg1"/>
          </a:solidFill>
          <a:ln w="952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7507874" y="5113340"/>
            <a:ext cx="118859" cy="66675"/>
          </a:xfrm>
          <a:prstGeom prst="ellipse">
            <a:avLst/>
          </a:prstGeom>
          <a:solidFill>
            <a:schemeClr val="bg1"/>
          </a:solidFill>
          <a:ln w="952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7375509" y="5430840"/>
            <a:ext cx="118859" cy="66675"/>
          </a:xfrm>
          <a:prstGeom prst="ellipse">
            <a:avLst/>
          </a:prstGeom>
          <a:solidFill>
            <a:schemeClr val="bg1"/>
          </a:solidFill>
          <a:ln w="952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7445744" y="5683252"/>
            <a:ext cx="118859" cy="66675"/>
          </a:xfrm>
          <a:prstGeom prst="ellipse">
            <a:avLst/>
          </a:prstGeom>
          <a:solidFill>
            <a:schemeClr val="bg1"/>
          </a:solidFill>
          <a:ln w="952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35" name="Picture 22" descr="знак порт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5394" y="4191001"/>
            <a:ext cx="397099" cy="2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Овал 83"/>
          <p:cNvSpPr/>
          <p:nvPr/>
        </p:nvSpPr>
        <p:spPr>
          <a:xfrm>
            <a:off x="10825127" y="3217866"/>
            <a:ext cx="118859" cy="65087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10833234" y="4929191"/>
            <a:ext cx="121560" cy="65087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9487960" y="5959475"/>
            <a:ext cx="118859" cy="65088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9985009" y="6078540"/>
            <a:ext cx="118859" cy="66675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0557694" y="5421314"/>
            <a:ext cx="118859" cy="66675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10676556" y="5762626"/>
            <a:ext cx="78338" cy="44451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9639239" y="6159501"/>
            <a:ext cx="953574" cy="136525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44" name="Прямоугольник 91"/>
          <p:cNvSpPr>
            <a:spLocks noChangeArrowheads="1"/>
          </p:cNvSpPr>
          <p:nvPr/>
        </p:nvSpPr>
        <p:spPr bwMode="auto">
          <a:xfrm>
            <a:off x="9579808" y="6105526"/>
            <a:ext cx="869092" cy="2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1200" b="1" dirty="0">
                <a:solidFill>
                  <a:srgbClr val="254061"/>
                </a:solidFill>
                <a:latin typeface="Verdana" pitchFamily="34" charset="0"/>
              </a:rPr>
              <a:t>Москва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 flipH="1">
            <a:off x="10049844" y="1828800"/>
            <a:ext cx="729364" cy="127000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46" name="Прямоугольник 93"/>
          <p:cNvSpPr>
            <a:spLocks noChangeArrowheads="1"/>
          </p:cNvSpPr>
          <p:nvPr/>
        </p:nvSpPr>
        <p:spPr bwMode="auto">
          <a:xfrm>
            <a:off x="9968802" y="1789114"/>
            <a:ext cx="641466" cy="23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800" b="1" dirty="0">
                <a:solidFill>
                  <a:srgbClr val="254061"/>
                </a:solidFill>
                <a:latin typeface="Verdana" pitchFamily="34" charset="0"/>
              </a:rPr>
              <a:t>Витино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 flipH="1">
            <a:off x="10152492" y="1619252"/>
            <a:ext cx="1099447" cy="136525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48" name="Прямоугольник 95"/>
          <p:cNvSpPr>
            <a:spLocks noChangeArrowheads="1"/>
          </p:cNvSpPr>
          <p:nvPr/>
        </p:nvSpPr>
        <p:spPr bwMode="auto">
          <a:xfrm>
            <a:off x="9995816" y="1590677"/>
            <a:ext cx="958860" cy="23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800" b="1" dirty="0">
                <a:solidFill>
                  <a:srgbClr val="254061"/>
                </a:solidFill>
                <a:latin typeface="Verdana" pitchFamily="34" charset="0"/>
              </a:rPr>
              <a:t>Кандалакша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 flipH="1">
            <a:off x="9328584" y="1214439"/>
            <a:ext cx="988693" cy="133351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50" name="Прямоугольник 97"/>
          <p:cNvSpPr>
            <a:spLocks noChangeArrowheads="1"/>
          </p:cNvSpPr>
          <p:nvPr/>
        </p:nvSpPr>
        <p:spPr bwMode="auto">
          <a:xfrm>
            <a:off x="9217831" y="1163639"/>
            <a:ext cx="811384" cy="23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800" b="1" dirty="0">
                <a:solidFill>
                  <a:srgbClr val="254061"/>
                </a:solidFill>
                <a:latin typeface="Verdana" pitchFamily="34" charset="0"/>
              </a:rPr>
              <a:t>Мурманск</a:t>
            </a:r>
            <a:endParaRPr lang="ru-RU" sz="800" b="1" dirty="0">
              <a:latin typeface="Verdana" pitchFamily="34" charset="0"/>
            </a:endParaRPr>
          </a:p>
        </p:txBody>
      </p:sp>
      <p:grpSp>
        <p:nvGrpSpPr>
          <p:cNvPr id="11" name="Группа 152"/>
          <p:cNvGrpSpPr>
            <a:grpSpLocks/>
          </p:cNvGrpSpPr>
          <p:nvPr/>
        </p:nvGrpSpPr>
        <p:grpSpPr bwMode="auto">
          <a:xfrm>
            <a:off x="7370108" y="4732340"/>
            <a:ext cx="340370" cy="90487"/>
            <a:chOff x="6582684" y="4595898"/>
            <a:chExt cx="437588" cy="198741"/>
          </a:xfrm>
        </p:grpSpPr>
        <p:pic>
          <p:nvPicPr>
            <p:cNvPr id="106" name="Picture 5" descr="C:\Презентации\Молодежная политика\Материалы\eesti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82684" y="4658659"/>
              <a:ext cx="215321" cy="13598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7" name="Picture 7" descr="C:\Презентации\Молодежная политика\Материалы\russia_flag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94531" y="4595898"/>
              <a:ext cx="225741" cy="14992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152" name="Прямоугольник 107"/>
          <p:cNvSpPr>
            <a:spLocks noChangeArrowheads="1"/>
          </p:cNvSpPr>
          <p:nvPr/>
        </p:nvSpPr>
        <p:spPr bwMode="auto">
          <a:xfrm>
            <a:off x="9120580" y="1603378"/>
            <a:ext cx="542080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Ковдор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53" name="Прямоугольник 108"/>
          <p:cNvSpPr>
            <a:spLocks noChangeArrowheads="1"/>
          </p:cNvSpPr>
          <p:nvPr/>
        </p:nvSpPr>
        <p:spPr bwMode="auto">
          <a:xfrm>
            <a:off x="9490664" y="1525591"/>
            <a:ext cx="748866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>
                <a:solidFill>
                  <a:srgbClr val="254061"/>
                </a:solidFill>
                <a:latin typeface="Verdana" pitchFamily="34" charset="0"/>
              </a:rPr>
              <a:t>Мончегорск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54" name="Прямоугольник 109"/>
          <p:cNvSpPr>
            <a:spLocks noChangeArrowheads="1"/>
          </p:cNvSpPr>
          <p:nvPr/>
        </p:nvSpPr>
        <p:spPr bwMode="auto">
          <a:xfrm>
            <a:off x="8753199" y="1828803"/>
            <a:ext cx="676732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Алакутрти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55" name="Прямоугольник 110"/>
          <p:cNvSpPr>
            <a:spLocks noChangeArrowheads="1"/>
          </p:cNvSpPr>
          <p:nvPr/>
        </p:nvSpPr>
        <p:spPr bwMode="auto">
          <a:xfrm>
            <a:off x="10538787" y="1109664"/>
            <a:ext cx="527652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Ваенга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56" name="Прямоугольник 111"/>
          <p:cNvSpPr>
            <a:spLocks noChangeArrowheads="1"/>
          </p:cNvSpPr>
          <p:nvPr/>
        </p:nvSpPr>
        <p:spPr bwMode="auto">
          <a:xfrm>
            <a:off x="8766703" y="933451"/>
            <a:ext cx="1138397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Никель-Мурманский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57" name="Прямоугольник 112"/>
          <p:cNvSpPr>
            <a:spLocks noChangeArrowheads="1"/>
          </p:cNvSpPr>
          <p:nvPr/>
        </p:nvSpPr>
        <p:spPr bwMode="auto">
          <a:xfrm>
            <a:off x="8839638" y="2292352"/>
            <a:ext cx="590170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Пяозеро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58" name="Прямоугольник 113"/>
          <p:cNvSpPr>
            <a:spLocks noChangeArrowheads="1"/>
          </p:cNvSpPr>
          <p:nvPr/>
        </p:nvSpPr>
        <p:spPr bwMode="auto">
          <a:xfrm>
            <a:off x="9660847" y="2687639"/>
            <a:ext cx="692762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Юшкоезро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59" name="Прямоугольник 114"/>
          <p:cNvSpPr>
            <a:spLocks noChangeArrowheads="1"/>
          </p:cNvSpPr>
          <p:nvPr/>
        </p:nvSpPr>
        <p:spPr bwMode="auto">
          <a:xfrm>
            <a:off x="8753197" y="2762252"/>
            <a:ext cx="657496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Кивиярви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60" name="Прямоугольник 115"/>
          <p:cNvSpPr>
            <a:spLocks noChangeArrowheads="1"/>
          </p:cNvSpPr>
          <p:nvPr/>
        </p:nvSpPr>
        <p:spPr bwMode="auto">
          <a:xfrm>
            <a:off x="8772105" y="3122615"/>
            <a:ext cx="620626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>
                <a:solidFill>
                  <a:srgbClr val="254061"/>
                </a:solidFill>
                <a:latin typeface="Verdana" pitchFamily="34" charset="0"/>
              </a:rPr>
              <a:t>Лендеры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61" name="Прямоугольник 116"/>
          <p:cNvSpPr>
            <a:spLocks noChangeArrowheads="1"/>
          </p:cNvSpPr>
          <p:nvPr/>
        </p:nvSpPr>
        <p:spPr bwMode="auto">
          <a:xfrm>
            <a:off x="10438836" y="3241678"/>
            <a:ext cx="644672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Маленьга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62" name="Прямоугольник 117"/>
          <p:cNvSpPr>
            <a:spLocks noChangeArrowheads="1"/>
          </p:cNvSpPr>
          <p:nvPr/>
        </p:nvSpPr>
        <p:spPr bwMode="auto">
          <a:xfrm>
            <a:off x="8974709" y="3654427"/>
            <a:ext cx="635054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>
                <a:solidFill>
                  <a:srgbClr val="254061"/>
                </a:solidFill>
                <a:latin typeface="Verdana" pitchFamily="34" charset="0"/>
              </a:rPr>
              <a:t>Вяртсиля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63" name="Прямоугольник 118"/>
          <p:cNvSpPr>
            <a:spLocks noChangeArrowheads="1"/>
          </p:cNvSpPr>
          <p:nvPr/>
        </p:nvSpPr>
        <p:spPr bwMode="auto">
          <a:xfrm>
            <a:off x="8088666" y="3983039"/>
            <a:ext cx="825811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Светлогордск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64" name="Прямоугольник 119"/>
          <p:cNvSpPr>
            <a:spLocks noChangeArrowheads="1"/>
          </p:cNvSpPr>
          <p:nvPr/>
        </p:nvSpPr>
        <p:spPr bwMode="auto">
          <a:xfrm>
            <a:off x="7891467" y="4467227"/>
            <a:ext cx="611008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Лужская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65" name="Прямоугольник 120"/>
          <p:cNvSpPr>
            <a:spLocks noChangeArrowheads="1"/>
          </p:cNvSpPr>
          <p:nvPr/>
        </p:nvSpPr>
        <p:spPr bwMode="auto">
          <a:xfrm>
            <a:off x="7370106" y="4797427"/>
            <a:ext cx="425060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Гдов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66" name="Прямоугольник 121"/>
          <p:cNvSpPr>
            <a:spLocks noChangeArrowheads="1"/>
          </p:cNvSpPr>
          <p:nvPr/>
        </p:nvSpPr>
        <p:spPr bwMode="auto">
          <a:xfrm>
            <a:off x="7413328" y="4992690"/>
            <a:ext cx="1074277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Печоры-Псковские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67" name="Прямоугольник 122"/>
          <p:cNvSpPr>
            <a:spLocks noChangeArrowheads="1"/>
          </p:cNvSpPr>
          <p:nvPr/>
        </p:nvSpPr>
        <p:spPr bwMode="auto">
          <a:xfrm>
            <a:off x="8320980" y="4183066"/>
            <a:ext cx="732836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Бусловская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68" name="Прямоугольник 123"/>
          <p:cNvSpPr>
            <a:spLocks noChangeArrowheads="1"/>
          </p:cNvSpPr>
          <p:nvPr/>
        </p:nvSpPr>
        <p:spPr bwMode="auto">
          <a:xfrm>
            <a:off x="7386317" y="5360990"/>
            <a:ext cx="659098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>
                <a:solidFill>
                  <a:srgbClr val="254061"/>
                </a:solidFill>
                <a:latin typeface="Verdana" pitchFamily="34" charset="0"/>
              </a:rPr>
              <a:t>Пыталово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69" name="Прямоугольник 124"/>
          <p:cNvSpPr>
            <a:spLocks noChangeArrowheads="1"/>
          </p:cNvSpPr>
          <p:nvPr/>
        </p:nvSpPr>
        <p:spPr bwMode="auto">
          <a:xfrm>
            <a:off x="7102672" y="5708652"/>
            <a:ext cx="583758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>
                <a:solidFill>
                  <a:srgbClr val="254061"/>
                </a:solidFill>
                <a:latin typeface="Verdana" pitchFamily="34" charset="0"/>
              </a:rPr>
              <a:t>Карсава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70" name="Прямоугольник 125"/>
          <p:cNvSpPr>
            <a:spLocks noChangeArrowheads="1"/>
          </p:cNvSpPr>
          <p:nvPr/>
        </p:nvSpPr>
        <p:spPr bwMode="auto">
          <a:xfrm>
            <a:off x="7013530" y="5949952"/>
            <a:ext cx="695968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Новоханск</a:t>
            </a:r>
            <a:endParaRPr lang="ru-RU" sz="600" b="1" dirty="0">
              <a:latin typeface="Verdana" pitchFamily="34" charset="0"/>
            </a:endParaRPr>
          </a:p>
        </p:txBody>
      </p:sp>
      <p:grpSp>
        <p:nvGrpSpPr>
          <p:cNvPr id="12" name="Группа 158"/>
          <p:cNvGrpSpPr>
            <a:grpSpLocks/>
          </p:cNvGrpSpPr>
          <p:nvPr/>
        </p:nvGrpSpPr>
        <p:grpSpPr bwMode="auto">
          <a:xfrm>
            <a:off x="7280960" y="5897565"/>
            <a:ext cx="345772" cy="92075"/>
            <a:chOff x="6446689" y="5949280"/>
            <a:chExt cx="443581" cy="200474"/>
          </a:xfrm>
        </p:grpSpPr>
        <p:pic>
          <p:nvPicPr>
            <p:cNvPr id="4214" name="Picture 9" descr="C:\Users\Администратор\Downloads\2.jpg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46689" y="6001045"/>
              <a:ext cx="222955" cy="148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" name="Picture 7" descr="C:\Презентации\Молодежная политика\Материалы\russia_flag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65015" y="5949280"/>
              <a:ext cx="225255" cy="14862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Группа 190"/>
          <p:cNvGrpSpPr>
            <a:grpSpLocks/>
          </p:cNvGrpSpPr>
          <p:nvPr/>
        </p:nvGrpSpPr>
        <p:grpSpPr bwMode="auto">
          <a:xfrm>
            <a:off x="7999518" y="6035675"/>
            <a:ext cx="345772" cy="90488"/>
            <a:chOff x="7068787" y="6088105"/>
            <a:chExt cx="443581" cy="200474"/>
          </a:xfrm>
        </p:grpSpPr>
        <p:pic>
          <p:nvPicPr>
            <p:cNvPr id="4212" name="Picture 9" descr="C:\Users\Администратор\Downloads\2.jpg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068787" y="6139870"/>
              <a:ext cx="222955" cy="148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Picture 7" descr="C:\Презентации\Молодежная политика\Материалы\russia_flag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87113" y="6088105"/>
              <a:ext cx="225255" cy="14771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3" name="Овал 132"/>
          <p:cNvSpPr/>
          <p:nvPr/>
        </p:nvSpPr>
        <p:spPr>
          <a:xfrm>
            <a:off x="7683463" y="5929314"/>
            <a:ext cx="118859" cy="66675"/>
          </a:xfrm>
          <a:prstGeom prst="ellipse">
            <a:avLst/>
          </a:prstGeom>
          <a:solidFill>
            <a:schemeClr val="bg1"/>
          </a:solidFill>
          <a:ln w="952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7934686" y="5951540"/>
            <a:ext cx="118859" cy="66675"/>
          </a:xfrm>
          <a:prstGeom prst="ellipse">
            <a:avLst/>
          </a:prstGeom>
          <a:solidFill>
            <a:schemeClr val="bg1"/>
          </a:solidFill>
          <a:ln w="952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75" name="Прямоугольник 134"/>
          <p:cNvSpPr>
            <a:spLocks noChangeArrowheads="1"/>
          </p:cNvSpPr>
          <p:nvPr/>
        </p:nvSpPr>
        <p:spPr bwMode="auto">
          <a:xfrm>
            <a:off x="7926585" y="5848352"/>
            <a:ext cx="710394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Завережье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76" name="Прямоугольник 135"/>
          <p:cNvSpPr>
            <a:spLocks noChangeArrowheads="1"/>
          </p:cNvSpPr>
          <p:nvPr/>
        </p:nvSpPr>
        <p:spPr bwMode="auto">
          <a:xfrm>
            <a:off x="8453348" y="6010278"/>
            <a:ext cx="776118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>
                <a:solidFill>
                  <a:srgbClr val="254061"/>
                </a:solidFill>
                <a:latin typeface="Verdana" pitchFamily="34" charset="0"/>
              </a:rPr>
              <a:t>Жарковский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77" name="Прямоугольник 136"/>
          <p:cNvSpPr>
            <a:spLocks noChangeArrowheads="1"/>
          </p:cNvSpPr>
          <p:nvPr/>
        </p:nvSpPr>
        <p:spPr bwMode="auto">
          <a:xfrm>
            <a:off x="9342091" y="6024564"/>
            <a:ext cx="471547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Осуга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78" name="Прямоугольник 138"/>
          <p:cNvSpPr>
            <a:spLocks noChangeArrowheads="1"/>
          </p:cNvSpPr>
          <p:nvPr/>
        </p:nvSpPr>
        <p:spPr bwMode="auto">
          <a:xfrm>
            <a:off x="9460949" y="5861052"/>
            <a:ext cx="723218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Ржев-Балт</a:t>
            </a:r>
            <a:r>
              <a:rPr lang="ru-RU" sz="600" b="1" dirty="0">
                <a:solidFill>
                  <a:srgbClr val="254061"/>
                </a:solidFill>
                <a:latin typeface="Verdana" pitchFamily="34" charset="0"/>
              </a:rPr>
              <a:t>.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79" name="Прямоугольник 139"/>
          <p:cNvSpPr>
            <a:spLocks noChangeArrowheads="1"/>
          </p:cNvSpPr>
          <p:nvPr/>
        </p:nvSpPr>
        <p:spPr bwMode="auto">
          <a:xfrm>
            <a:off x="9998517" y="6022978"/>
            <a:ext cx="716806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>
                <a:solidFill>
                  <a:srgbClr val="254061"/>
                </a:solidFill>
                <a:latin typeface="Verdana" pitchFamily="34" charset="0"/>
              </a:rPr>
              <a:t>Шаховская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80" name="Прямоугольник 140"/>
          <p:cNvSpPr>
            <a:spLocks noChangeArrowheads="1"/>
          </p:cNvSpPr>
          <p:nvPr/>
        </p:nvSpPr>
        <p:spPr bwMode="auto">
          <a:xfrm>
            <a:off x="10292965" y="5815015"/>
            <a:ext cx="646274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>
                <a:solidFill>
                  <a:srgbClr val="254061"/>
                </a:solidFill>
                <a:latin typeface="Verdana" pitchFamily="34" charset="0"/>
              </a:rPr>
              <a:t>Конаково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81" name="Прямоугольник 141"/>
          <p:cNvSpPr>
            <a:spLocks noChangeArrowheads="1"/>
          </p:cNvSpPr>
          <p:nvPr/>
        </p:nvSpPr>
        <p:spPr bwMode="auto">
          <a:xfrm>
            <a:off x="10490159" y="5738815"/>
            <a:ext cx="641466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Савелово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143" name="Овал 142"/>
          <p:cNvSpPr/>
          <p:nvPr/>
        </p:nvSpPr>
        <p:spPr>
          <a:xfrm>
            <a:off x="11022326" y="5602290"/>
            <a:ext cx="75638" cy="42863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10641436" y="5126038"/>
            <a:ext cx="75638" cy="44451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8934185" y="5164138"/>
            <a:ext cx="78341" cy="44451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8764001" y="6032503"/>
            <a:ext cx="75638" cy="42863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9479858" y="6032503"/>
            <a:ext cx="75638" cy="42863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10355093" y="5837239"/>
            <a:ext cx="78341" cy="42863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10095763" y="5708650"/>
            <a:ext cx="78341" cy="44451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89" name="Прямоугольник 149"/>
          <p:cNvSpPr>
            <a:spLocks noChangeArrowheads="1"/>
          </p:cNvSpPr>
          <p:nvPr/>
        </p:nvSpPr>
        <p:spPr bwMode="auto">
          <a:xfrm>
            <a:off x="10182206" y="5570538"/>
            <a:ext cx="537270" cy="2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 err="1">
                <a:solidFill>
                  <a:srgbClr val="254061"/>
                </a:solidFill>
                <a:latin typeface="Verdana" pitchFamily="34" charset="0"/>
              </a:rPr>
              <a:t>Васил</a:t>
            </a:r>
            <a:r>
              <a:rPr lang="ru-RU" sz="600" b="1" dirty="0">
                <a:solidFill>
                  <a:srgbClr val="254061"/>
                </a:solidFill>
                <a:latin typeface="Verdana" pitchFamily="34" charset="0"/>
              </a:rPr>
              <a:t>. </a:t>
            </a:r>
          </a:p>
          <a:p>
            <a:r>
              <a:rPr lang="ru-RU" sz="600" b="1" dirty="0">
                <a:solidFill>
                  <a:srgbClr val="254061"/>
                </a:solidFill>
                <a:latin typeface="Verdana" pitchFamily="34" charset="0"/>
              </a:rPr>
              <a:t>Мох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90" name="Прямоугольник 150"/>
          <p:cNvSpPr>
            <a:spLocks noChangeArrowheads="1"/>
          </p:cNvSpPr>
          <p:nvPr/>
        </p:nvSpPr>
        <p:spPr bwMode="auto">
          <a:xfrm>
            <a:off x="10719774" y="5467352"/>
            <a:ext cx="477959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>
                <a:solidFill>
                  <a:srgbClr val="254061"/>
                </a:solidFill>
                <a:latin typeface="Verdana" pitchFamily="34" charset="0"/>
              </a:rPr>
              <a:t>Углич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91" name="Прямоугольник 151"/>
          <p:cNvSpPr>
            <a:spLocks noChangeArrowheads="1"/>
          </p:cNvSpPr>
          <p:nvPr/>
        </p:nvSpPr>
        <p:spPr bwMode="auto">
          <a:xfrm>
            <a:off x="10576603" y="4794252"/>
            <a:ext cx="498798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>
                <a:solidFill>
                  <a:srgbClr val="254061"/>
                </a:solidFill>
                <a:latin typeface="Verdana" pitchFamily="34" charset="0"/>
              </a:rPr>
              <a:t>Кошта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4192" name="Прямоугольник 152"/>
          <p:cNvSpPr>
            <a:spLocks noChangeArrowheads="1"/>
          </p:cNvSpPr>
          <p:nvPr/>
        </p:nvSpPr>
        <p:spPr bwMode="auto">
          <a:xfrm>
            <a:off x="10509069" y="5308603"/>
            <a:ext cx="591772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>
                <a:solidFill>
                  <a:srgbClr val="254061"/>
                </a:solidFill>
                <a:latin typeface="Verdana" pitchFamily="34" charset="0"/>
              </a:rPr>
              <a:t>Сонково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8242640" y="4400552"/>
            <a:ext cx="78341" cy="42863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94" name="Прямоугольник 154"/>
          <p:cNvSpPr>
            <a:spLocks noChangeArrowheads="1"/>
          </p:cNvSpPr>
          <p:nvPr/>
        </p:nvSpPr>
        <p:spPr bwMode="auto">
          <a:xfrm>
            <a:off x="10371301" y="4999039"/>
            <a:ext cx="723218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>
                <a:solidFill>
                  <a:srgbClr val="254061"/>
                </a:solidFill>
                <a:latin typeface="Verdana" pitchFamily="34" charset="0"/>
              </a:rPr>
              <a:t>Весьегонск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156" name="Овал 155"/>
          <p:cNvSpPr/>
          <p:nvPr/>
        </p:nvSpPr>
        <p:spPr>
          <a:xfrm>
            <a:off x="9288065" y="3240089"/>
            <a:ext cx="78338" cy="44451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7" name="Овал 156"/>
          <p:cNvSpPr/>
          <p:nvPr/>
        </p:nvSpPr>
        <p:spPr>
          <a:xfrm>
            <a:off x="9749991" y="2803527"/>
            <a:ext cx="78341" cy="42863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8" name="Овал 157"/>
          <p:cNvSpPr/>
          <p:nvPr/>
        </p:nvSpPr>
        <p:spPr>
          <a:xfrm>
            <a:off x="9544688" y="2359027"/>
            <a:ext cx="78341" cy="42863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9" name="Овал 158"/>
          <p:cNvSpPr/>
          <p:nvPr/>
        </p:nvSpPr>
        <p:spPr>
          <a:xfrm>
            <a:off x="9406924" y="1890713"/>
            <a:ext cx="78338" cy="44451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0" name="Овал 159"/>
          <p:cNvSpPr/>
          <p:nvPr/>
        </p:nvSpPr>
        <p:spPr>
          <a:xfrm>
            <a:off x="9631133" y="1692276"/>
            <a:ext cx="78341" cy="44451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10206520" y="1592264"/>
            <a:ext cx="75638" cy="44451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2" name="Овал 161"/>
          <p:cNvSpPr/>
          <p:nvPr/>
        </p:nvSpPr>
        <p:spPr>
          <a:xfrm>
            <a:off x="9817526" y="1003303"/>
            <a:ext cx="75638" cy="42863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3" name="Овал 162"/>
          <p:cNvSpPr/>
          <p:nvPr/>
        </p:nvSpPr>
        <p:spPr>
          <a:xfrm>
            <a:off x="10560395" y="1184278"/>
            <a:ext cx="78341" cy="42863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03" name="Прямоугольник 163"/>
          <p:cNvSpPr>
            <a:spLocks noChangeArrowheads="1"/>
          </p:cNvSpPr>
          <p:nvPr/>
        </p:nvSpPr>
        <p:spPr bwMode="auto">
          <a:xfrm>
            <a:off x="8307475" y="5049839"/>
            <a:ext cx="652686" cy="2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ru-RU" sz="600" b="1" dirty="0">
                <a:solidFill>
                  <a:srgbClr val="254061"/>
                </a:solidFill>
                <a:latin typeface="Verdana" pitchFamily="34" charset="0"/>
              </a:rPr>
              <a:t>Боровичи</a:t>
            </a:r>
            <a:endParaRPr lang="ru-RU" sz="600" b="1" dirty="0">
              <a:latin typeface="Verdana" pitchFamily="34" charset="0"/>
            </a:endParaRPr>
          </a:p>
        </p:txBody>
      </p:sp>
      <p:sp>
        <p:nvSpPr>
          <p:cNvPr id="165" name="Овал 164"/>
          <p:cNvSpPr/>
          <p:nvPr/>
        </p:nvSpPr>
        <p:spPr>
          <a:xfrm>
            <a:off x="8734286" y="5003803"/>
            <a:ext cx="75638" cy="42863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8" name="Овал 167"/>
          <p:cNvSpPr/>
          <p:nvPr/>
        </p:nvSpPr>
        <p:spPr>
          <a:xfrm>
            <a:off x="7683464" y="4808539"/>
            <a:ext cx="78338" cy="42863"/>
          </a:xfrm>
          <a:prstGeom prst="ellipse">
            <a:avLst/>
          </a:prstGeom>
          <a:solidFill>
            <a:schemeClr val="bg1"/>
          </a:solidFill>
          <a:ln w="3175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206124" y="3123210"/>
            <a:ext cx="6493028" cy="2648198"/>
          </a:xfrm>
          <a:prstGeom prst="roundRect">
            <a:avLst/>
          </a:prstGeom>
          <a:solidFill>
            <a:srgbClr val="DCE6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marL="316644" indent="-316644" defTabSz="316644">
              <a:buClr>
                <a:srgbClr val="7F7F7F"/>
              </a:buClr>
            </a:pPr>
            <a:r>
              <a:rPr lang="ru-RU" sz="1600" b="1" dirty="0" smtClean="0">
                <a:solidFill>
                  <a:srgbClr val="254061"/>
                </a:solidFill>
                <a:latin typeface="Verdana" pitchFamily="34" charset="0"/>
              </a:rPr>
              <a:t>10 441 км – </a:t>
            </a:r>
            <a:r>
              <a:rPr lang="ru-RU" sz="1600" dirty="0" smtClean="0">
                <a:solidFill>
                  <a:srgbClr val="254061"/>
                </a:solidFill>
                <a:latin typeface="Verdana" pitchFamily="34" charset="0"/>
              </a:rPr>
              <a:t>эксплуатационная длина</a:t>
            </a:r>
          </a:p>
          <a:p>
            <a:pPr marL="316644" indent="-316644" defTabSz="316644">
              <a:buClr>
                <a:srgbClr val="7F7F7F"/>
              </a:buClr>
            </a:pPr>
            <a:r>
              <a:rPr lang="ru-RU" sz="1600" b="1" dirty="0" smtClean="0">
                <a:solidFill>
                  <a:srgbClr val="254061"/>
                </a:solidFill>
                <a:latin typeface="Verdana" pitchFamily="34" charset="0"/>
              </a:rPr>
              <a:t>13 667 км – </a:t>
            </a:r>
            <a:r>
              <a:rPr lang="ru-RU" sz="1600" dirty="0" smtClean="0">
                <a:solidFill>
                  <a:srgbClr val="254061"/>
                </a:solidFill>
                <a:latin typeface="Verdana" pitchFamily="34" charset="0"/>
              </a:rPr>
              <a:t>развернутая длина главных путей</a:t>
            </a:r>
          </a:p>
          <a:p>
            <a:pPr marL="316644" indent="-316644" defTabSz="316644">
              <a:buClr>
                <a:srgbClr val="7F7F7F"/>
              </a:buClr>
            </a:pPr>
            <a:r>
              <a:rPr lang="ru-RU" sz="1600" b="1" dirty="0" smtClean="0">
                <a:solidFill>
                  <a:srgbClr val="254061"/>
                </a:solidFill>
                <a:latin typeface="Verdana" pitchFamily="34" charset="0"/>
              </a:rPr>
              <a:t>  4 448 км – </a:t>
            </a:r>
            <a:r>
              <a:rPr lang="ru-RU" sz="1600" dirty="0" smtClean="0">
                <a:solidFill>
                  <a:srgbClr val="254061"/>
                </a:solidFill>
                <a:latin typeface="Verdana" pitchFamily="34" charset="0"/>
              </a:rPr>
              <a:t>протяженность</a:t>
            </a:r>
          </a:p>
          <a:p>
            <a:pPr marL="684000" indent="-316644" defTabSz="316644">
              <a:buClr>
                <a:srgbClr val="7F7F7F"/>
              </a:buClr>
            </a:pPr>
            <a:r>
              <a:rPr lang="ru-RU" sz="1600" dirty="0" smtClean="0">
                <a:solidFill>
                  <a:srgbClr val="254061"/>
                </a:solidFill>
                <a:latin typeface="Verdana" pitchFamily="34" charset="0"/>
              </a:rPr>
              <a:t>       		   электрифицированных участков</a:t>
            </a:r>
          </a:p>
          <a:p>
            <a:pPr marL="684000" indent="-316644" defTabSz="316644">
              <a:buClr>
                <a:srgbClr val="7F7F7F"/>
              </a:buClr>
            </a:pPr>
            <a:endParaRPr lang="ru-RU" sz="1600" dirty="0" smtClean="0">
              <a:solidFill>
                <a:srgbClr val="254061"/>
              </a:solidFill>
              <a:latin typeface="Verdana" pitchFamily="34" charset="0"/>
            </a:endParaRPr>
          </a:p>
          <a:p>
            <a:pPr marL="316644" indent="-316644" defTabSz="316644">
              <a:buClr>
                <a:srgbClr val="7F7F7F"/>
              </a:buClr>
            </a:pPr>
            <a:r>
              <a:rPr lang="ru-RU" sz="1600" b="1" dirty="0" smtClean="0">
                <a:solidFill>
                  <a:srgbClr val="254061"/>
                </a:solidFill>
                <a:latin typeface="Verdana" pitchFamily="34" charset="0"/>
              </a:rPr>
              <a:t>11   – </a:t>
            </a:r>
            <a:r>
              <a:rPr lang="ru-RU" sz="1600" dirty="0" smtClean="0">
                <a:solidFill>
                  <a:srgbClr val="254061"/>
                </a:solidFill>
                <a:latin typeface="Verdana" pitchFamily="34" charset="0"/>
              </a:rPr>
              <a:t>субъектов Российской Федерации</a:t>
            </a:r>
          </a:p>
          <a:p>
            <a:pPr marL="316644" indent="-316644" defTabSz="316644">
              <a:buClr>
                <a:srgbClr val="7F7F7F"/>
              </a:buClr>
            </a:pPr>
            <a:r>
              <a:rPr lang="ru-RU" sz="1600" b="1" dirty="0" smtClean="0">
                <a:solidFill>
                  <a:srgbClr val="254061"/>
                </a:solidFill>
                <a:latin typeface="Verdana" pitchFamily="34" charset="0"/>
              </a:rPr>
              <a:t>665 – </a:t>
            </a:r>
            <a:r>
              <a:rPr lang="ru-RU" sz="1600" dirty="0" smtClean="0">
                <a:solidFill>
                  <a:srgbClr val="254061"/>
                </a:solidFill>
                <a:latin typeface="Verdana" pitchFamily="34" charset="0"/>
              </a:rPr>
              <a:t>железнодорожных станций</a:t>
            </a:r>
          </a:p>
          <a:p>
            <a:pPr marL="316644" indent="-316644" defTabSz="316644">
              <a:buClr>
                <a:srgbClr val="7F7F7F"/>
              </a:buClr>
            </a:pPr>
            <a:r>
              <a:rPr lang="ru-RU" sz="1600" b="1" dirty="0" smtClean="0">
                <a:solidFill>
                  <a:srgbClr val="254061"/>
                </a:solidFill>
                <a:latin typeface="Verdana" pitchFamily="34" charset="0"/>
              </a:rPr>
              <a:t>520</a:t>
            </a:r>
            <a:r>
              <a:rPr lang="ru-RU" sz="1600" dirty="0" smtClean="0">
                <a:solidFill>
                  <a:srgbClr val="254061"/>
                </a:solidFill>
                <a:latin typeface="Verdana" pitchFamily="34" charset="0"/>
              </a:rPr>
              <a:t> тыс. кв.км </a:t>
            </a:r>
            <a:r>
              <a:rPr lang="ru-RU" sz="1600" b="1" dirty="0" smtClean="0">
                <a:solidFill>
                  <a:srgbClr val="254061"/>
                </a:solidFill>
                <a:latin typeface="Verdana" pitchFamily="34" charset="0"/>
              </a:rPr>
              <a:t>–</a:t>
            </a:r>
            <a:r>
              <a:rPr lang="ru-RU" sz="1600" dirty="0" smtClean="0">
                <a:solidFill>
                  <a:srgbClr val="254061"/>
                </a:solidFill>
                <a:latin typeface="Verdana" pitchFamily="34" charset="0"/>
              </a:rPr>
              <a:t> территория обслуживания</a:t>
            </a:r>
          </a:p>
        </p:txBody>
      </p:sp>
      <p:sp>
        <p:nvSpPr>
          <p:cNvPr id="138" name="Номер слайда 29"/>
          <p:cNvSpPr>
            <a:spLocks noGrp="1"/>
          </p:cNvSpPr>
          <p:nvPr>
            <p:ph type="sldNum" sz="quarter" idx="4294967295"/>
          </p:nvPr>
        </p:nvSpPr>
        <p:spPr>
          <a:xfrm>
            <a:off x="325290" y="6491286"/>
            <a:ext cx="476085" cy="366714"/>
          </a:xfrm>
          <a:prstGeom prst="rect">
            <a:avLst/>
          </a:prstGeom>
          <a:noFill/>
        </p:spPr>
        <p:txBody>
          <a:bodyPr/>
          <a:lstStyle/>
          <a:p>
            <a:fld id="{43E4BE48-E018-4F5B-8D6E-69B82CD8F294}" type="slidenum">
              <a:rPr lang="en-US" sz="120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pPr/>
              <a:t>2</a:t>
            </a:fld>
            <a:endParaRPr lang="en-US" sz="12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48135" y="6581155"/>
            <a:ext cx="9666047" cy="366712"/>
          </a:xfrm>
          <a:noFill/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Взаимодействие ОАО «РЖД» и научно-промышленного потенциала Санкт-Петербурга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 14.02.2019</a:t>
            </a:r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algn="l"/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190006" y="983021"/>
            <a:ext cx="8208247" cy="1629551"/>
          </a:xfrm>
          <a:prstGeom prst="roundRect">
            <a:avLst/>
          </a:prstGeom>
          <a:solidFill>
            <a:srgbClr val="DCE6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marL="316644" indent="-316644" defTabSz="316644">
              <a:buClr>
                <a:srgbClr val="7F7F7F"/>
              </a:buClr>
            </a:pPr>
            <a:r>
              <a:rPr lang="ru-RU" sz="2000" b="1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сети железных дорог России</a:t>
            </a:r>
          </a:p>
          <a:p>
            <a:pPr marL="457200" indent="-457200" defTabSz="316644">
              <a:buClr>
                <a:srgbClr val="7F7F7F"/>
              </a:buClr>
            </a:pPr>
            <a:r>
              <a:rPr lang="ru-RU" sz="2000" b="1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место </a:t>
            </a:r>
            <a:r>
              <a:rPr lang="ru-RU" sz="2000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протяженности</a:t>
            </a:r>
          </a:p>
          <a:p>
            <a:pPr marL="457200" indent="-457200" defTabSz="316644">
              <a:buClr>
                <a:srgbClr val="7F7F7F"/>
              </a:buClr>
            </a:pPr>
            <a:r>
              <a:rPr lang="ru-RU" sz="2000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место по объему выгрузки</a:t>
            </a:r>
          </a:p>
          <a:p>
            <a:pPr marL="457200" indent="-457200" defTabSz="316644">
              <a:buClr>
                <a:srgbClr val="7F7F7F"/>
              </a:buClr>
            </a:pPr>
            <a:r>
              <a:rPr lang="ru-RU" sz="2000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место по объему пассажирских перевозок</a:t>
            </a:r>
          </a:p>
          <a:p>
            <a:pPr marL="457200" indent="-457200" defTabSz="316644">
              <a:buClr>
                <a:srgbClr val="7F7F7F"/>
              </a:buClr>
            </a:pPr>
            <a:r>
              <a:rPr lang="ru-RU" sz="2000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место по объему погрузки</a:t>
            </a:r>
            <a:endParaRPr lang="ru-RU" sz="1900" b="1" dirty="0" smtClean="0">
              <a:solidFill>
                <a:srgbClr val="25406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10513893" cy="807522"/>
          </a:xfrm>
        </p:spPr>
        <p:txBody>
          <a:bodyPr>
            <a:normAutofit fontScale="90000"/>
          </a:bodyPr>
          <a:lstStyle/>
          <a:p>
            <a:r>
              <a:rPr lang="ru-RU" altLang="ru-RU" sz="2100" dirty="0" smtClean="0"/>
              <a:t/>
            </a:r>
            <a:br>
              <a:rPr lang="ru-RU" altLang="ru-RU" sz="2100" dirty="0" smtClean="0"/>
            </a:br>
            <a:r>
              <a:rPr lang="ru-RU" altLang="ru-RU" sz="2100" dirty="0" smtClean="0"/>
              <a:t>  </a:t>
            </a:r>
            <a:r>
              <a:rPr lang="ru-RU" altLang="ru-RU" sz="2400" dirty="0" smtClean="0"/>
              <a:t>Достижения 2018 года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>
              <a:cs typeface="Arial" charset="0"/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-3178574" y="-651933"/>
            <a:ext cx="216734" cy="38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endParaRPr lang="ru-RU" altLang="ru-RU"/>
          </a:p>
        </p:txBody>
      </p:sp>
      <p:grpSp>
        <p:nvGrpSpPr>
          <p:cNvPr id="60" name="Группа 59"/>
          <p:cNvGrpSpPr/>
          <p:nvPr/>
        </p:nvGrpSpPr>
        <p:grpSpPr>
          <a:xfrm>
            <a:off x="-39312" y="967138"/>
            <a:ext cx="11671886" cy="5314904"/>
            <a:chOff x="-42033" y="1026519"/>
            <a:chExt cx="10034799" cy="5460008"/>
          </a:xfrm>
        </p:grpSpPr>
        <p:pic>
          <p:nvPicPr>
            <p:cNvPr id="61" name="Рисунок 60" descr="15 лет без фона.png"/>
            <p:cNvPicPr>
              <a:picLocks noChangeAspect="1"/>
            </p:cNvPicPr>
            <p:nvPr/>
          </p:nvPicPr>
          <p:blipFill>
            <a:blip r:embed="rId3" cstate="print"/>
            <a:srcRect t="42527" b="3534"/>
            <a:stretch>
              <a:fillRect/>
            </a:stretch>
          </p:blipFill>
          <p:spPr>
            <a:xfrm>
              <a:off x="0" y="4895852"/>
              <a:ext cx="9925967" cy="1590675"/>
            </a:xfrm>
            <a:prstGeom prst="rect">
              <a:avLst/>
            </a:prstGeom>
          </p:spPr>
        </p:pic>
        <p:grpSp>
          <p:nvGrpSpPr>
            <p:cNvPr id="62" name="Группа 127"/>
            <p:cNvGrpSpPr/>
            <p:nvPr/>
          </p:nvGrpSpPr>
          <p:grpSpPr>
            <a:xfrm>
              <a:off x="2" y="6283325"/>
              <a:ext cx="1819521" cy="192024"/>
              <a:chOff x="-17462" y="1770432"/>
              <a:chExt cx="1819813" cy="192024"/>
            </a:xfrm>
          </p:grpSpPr>
          <p:pic>
            <p:nvPicPr>
              <p:cNvPr id="165" name="Рисунок 164" descr="htkmcs 4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199533" y="1553437"/>
                <a:ext cx="192021" cy="626012"/>
              </a:xfrm>
              <a:prstGeom prst="rect">
                <a:avLst/>
              </a:prstGeom>
            </p:spPr>
          </p:pic>
          <p:pic>
            <p:nvPicPr>
              <p:cNvPr id="166" name="Рисунок 165" descr="htkmcs 4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801195" y="1553440"/>
                <a:ext cx="192021" cy="626012"/>
              </a:xfrm>
              <a:prstGeom prst="rect">
                <a:avLst/>
              </a:prstGeom>
            </p:spPr>
          </p:pic>
          <p:pic>
            <p:nvPicPr>
              <p:cNvPr id="167" name="Рисунок 166" descr="htkmcs 4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1393334" y="1553440"/>
                <a:ext cx="192021" cy="626012"/>
              </a:xfrm>
              <a:prstGeom prst="rect">
                <a:avLst/>
              </a:prstGeom>
            </p:spPr>
          </p:pic>
        </p:grpSp>
        <p:sp>
          <p:nvSpPr>
            <p:cNvPr id="63" name="Пятиугольник 62"/>
            <p:cNvSpPr/>
            <p:nvPr/>
          </p:nvSpPr>
          <p:spPr>
            <a:xfrm rot="10800000">
              <a:off x="3624847" y="2932065"/>
              <a:ext cx="175231" cy="393700"/>
            </a:xfrm>
            <a:prstGeom prst="homePlate">
              <a:avLst/>
            </a:prstGeom>
            <a:solidFill>
              <a:srgbClr val="4252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5356" y="3923764"/>
              <a:ext cx="2052719" cy="37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422922"/>
                  </a:solidFill>
                  <a:latin typeface="RussianRail G Pro" pitchFamily="50" charset="-52"/>
                </a:rPr>
                <a:t>Вес поезда</a:t>
              </a:r>
              <a:endParaRPr lang="ru-RU" b="1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sp>
          <p:nvSpPr>
            <p:cNvPr id="65" name="Пятиугольник 64"/>
            <p:cNvSpPr/>
            <p:nvPr/>
          </p:nvSpPr>
          <p:spPr>
            <a:xfrm>
              <a:off x="6828332" y="4115420"/>
              <a:ext cx="175231" cy="393700"/>
            </a:xfrm>
            <a:prstGeom prst="homePlate">
              <a:avLst/>
            </a:prstGeom>
            <a:solidFill>
              <a:srgbClr val="4252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982882" y="2281475"/>
              <a:ext cx="2714313" cy="43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b="1" dirty="0" smtClean="0">
                  <a:solidFill>
                    <a:srgbClr val="422922"/>
                  </a:solidFill>
                  <a:latin typeface="RussianRail G Pro" pitchFamily="50" charset="-52"/>
                </a:rPr>
                <a:t>Производительность локомотива</a:t>
              </a:r>
              <a:endParaRPr lang="ru-RU" b="1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pic>
          <p:nvPicPr>
            <p:cNvPr id="67" name="Рисунок 66" descr="локомотив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658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6841347" y="2775860"/>
              <a:ext cx="888857" cy="500062"/>
            </a:xfrm>
            <a:prstGeom prst="rect">
              <a:avLst/>
            </a:prstGeom>
          </p:spPr>
        </p:pic>
        <p:pic>
          <p:nvPicPr>
            <p:cNvPr id="68" name="Рисунок 67" descr="заголовок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42033" y="1026519"/>
              <a:ext cx="1561849" cy="9612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9" name="TextBox 68"/>
            <p:cNvSpPr txBox="1"/>
            <p:nvPr/>
          </p:nvSpPr>
          <p:spPr>
            <a:xfrm>
              <a:off x="178595" y="1295401"/>
              <a:ext cx="1307891" cy="358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15 лет</a:t>
              </a:r>
              <a:endPara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800078" y="1143000"/>
              <a:ext cx="0" cy="48260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Группа 145"/>
            <p:cNvGrpSpPr/>
            <p:nvPr/>
          </p:nvGrpSpPr>
          <p:grpSpPr>
            <a:xfrm>
              <a:off x="2179407" y="4725144"/>
              <a:ext cx="2052719" cy="989438"/>
              <a:chOff x="1376027" y="2084166"/>
              <a:chExt cx="2053048" cy="989438"/>
            </a:xfrm>
          </p:grpSpPr>
          <p:pic>
            <p:nvPicPr>
              <p:cNvPr id="161" name="Рисунок 160" descr="вагоноопракид.png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rgbClr val="006583">
                    <a:tint val="45000"/>
                    <a:satMod val="400000"/>
                  </a:srgbClr>
                </a:duotone>
              </a:blip>
              <a:srcRect l="2126" t="968" r="2336"/>
              <a:stretch>
                <a:fillRect/>
              </a:stretch>
            </p:blipFill>
            <p:spPr>
              <a:xfrm>
                <a:off x="2204743" y="2444206"/>
                <a:ext cx="824671" cy="486873"/>
              </a:xfrm>
              <a:prstGeom prst="rect">
                <a:avLst/>
              </a:prstGeom>
            </p:spPr>
          </p:pic>
          <p:sp>
            <p:nvSpPr>
              <p:cNvPr id="162" name="TextBox 161"/>
              <p:cNvSpPr txBox="1"/>
              <p:nvPr/>
            </p:nvSpPr>
            <p:spPr>
              <a:xfrm>
                <a:off x="1522435" y="2753965"/>
                <a:ext cx="1114425" cy="31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ru-RU" sz="1600" b="1" dirty="0" smtClean="0">
                    <a:solidFill>
                      <a:srgbClr val="2A3F1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1,8 </a:t>
                </a:r>
                <a:r>
                  <a:rPr lang="ru-RU" sz="1050" b="1" dirty="0" smtClean="0">
                    <a:solidFill>
                      <a:srgbClr val="2A3F1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раза</a:t>
                </a:r>
                <a:endParaRPr lang="ru-RU" sz="1050" b="1" dirty="0">
                  <a:solidFill>
                    <a:srgbClr val="2A3F1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1376027" y="2104676"/>
                <a:ext cx="2053048" cy="379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422922"/>
                    </a:solidFill>
                    <a:latin typeface="RussianRail G Pro" pitchFamily="50" charset="-52"/>
                  </a:rPr>
                  <a:t>Выгрузка</a:t>
                </a:r>
                <a:endParaRPr lang="ru-RU" b="1" dirty="0">
                  <a:solidFill>
                    <a:srgbClr val="422922"/>
                  </a:solidFill>
                  <a:latin typeface="RussianRail G Pro" pitchFamily="50" charset="-52"/>
                </a:endParaRPr>
              </a:p>
            </p:txBody>
          </p:sp>
          <p:sp>
            <p:nvSpPr>
              <p:cNvPr id="164" name="Пятиугольник 163"/>
              <p:cNvSpPr/>
              <p:nvPr/>
            </p:nvSpPr>
            <p:spPr>
              <a:xfrm rot="10800000">
                <a:off x="2821698" y="2084166"/>
                <a:ext cx="175260" cy="393700"/>
              </a:xfrm>
              <a:prstGeom prst="homePlate">
                <a:avLst/>
              </a:prstGeom>
              <a:solidFill>
                <a:srgbClr val="4252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2" name="Группа 132"/>
            <p:cNvGrpSpPr/>
            <p:nvPr/>
          </p:nvGrpSpPr>
          <p:grpSpPr>
            <a:xfrm>
              <a:off x="0" y="4221088"/>
              <a:ext cx="956281" cy="723092"/>
              <a:chOff x="7946438" y="3441700"/>
              <a:chExt cx="1026236" cy="723092"/>
            </a:xfrm>
          </p:grpSpPr>
          <p:pic>
            <p:nvPicPr>
              <p:cNvPr id="158" name="Рисунок 157" descr="весы с перевесом.png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prstClr val="black"/>
                  <a:srgbClr val="006583">
                    <a:tint val="45000"/>
                    <a:satMod val="400000"/>
                  </a:srgbClr>
                </a:duotone>
              </a:blip>
              <a:srcRect l="6692" t="15281" r="8664" b="11461"/>
              <a:stretch>
                <a:fillRect/>
              </a:stretch>
            </p:blipFill>
            <p:spPr>
              <a:xfrm>
                <a:off x="8044665" y="3441700"/>
                <a:ext cx="835474" cy="723092"/>
              </a:xfrm>
              <a:prstGeom prst="rect">
                <a:avLst/>
              </a:prstGeom>
            </p:spPr>
          </p:pic>
          <p:pic>
            <p:nvPicPr>
              <p:cNvPr id="159" name="Рисунок 158" descr="грузовой поезд.png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rgbClr val="006583">
                    <a:tint val="45000"/>
                    <a:satMod val="400000"/>
                  </a:srgbClr>
                </a:duotone>
              </a:blip>
              <a:srcRect l="73870" t="16358" r="747" b="13146"/>
              <a:stretch>
                <a:fillRect/>
              </a:stretch>
            </p:blipFill>
            <p:spPr>
              <a:xfrm rot="10437574" flipH="1" flipV="1">
                <a:off x="7946438" y="3883712"/>
                <a:ext cx="429211" cy="50311"/>
              </a:xfrm>
              <a:prstGeom prst="rect">
                <a:avLst/>
              </a:prstGeom>
            </p:spPr>
          </p:pic>
          <p:pic>
            <p:nvPicPr>
              <p:cNvPr id="160" name="Рисунок 159" descr="грузовой поезд.png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rgbClr val="006583">
                    <a:tint val="45000"/>
                    <a:satMod val="400000"/>
                  </a:srgbClr>
                </a:duotone>
              </a:blip>
              <a:srcRect l="73870" t="16358" r="747" b="13146"/>
              <a:stretch>
                <a:fillRect/>
              </a:stretch>
            </p:blipFill>
            <p:spPr>
              <a:xfrm rot="10437574" flipH="1" flipV="1">
                <a:off x="8579970" y="3843989"/>
                <a:ext cx="392704" cy="46032"/>
              </a:xfrm>
              <a:prstGeom prst="rect">
                <a:avLst/>
              </a:prstGeom>
            </p:spPr>
          </p:pic>
        </p:grpSp>
        <p:sp>
          <p:nvSpPr>
            <p:cNvPr id="73" name="TextBox 72"/>
            <p:cNvSpPr txBox="1"/>
            <p:nvPr/>
          </p:nvSpPr>
          <p:spPr>
            <a:xfrm>
              <a:off x="1269422" y="4783008"/>
              <a:ext cx="1114246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sz="1600" b="1" dirty="0" smtClean="0">
                  <a:solidFill>
                    <a:srgbClr val="2A3F1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+13%</a:t>
              </a:r>
              <a:endParaRPr lang="ru-RU" sz="1050" b="1" dirty="0">
                <a:solidFill>
                  <a:srgbClr val="2A3F1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94742" y="4333497"/>
              <a:ext cx="1549152" cy="31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sz="2400" b="1" spc="-60" dirty="0" smtClean="0">
                  <a:solidFill>
                    <a:srgbClr val="4F752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3734</a:t>
              </a:r>
              <a:r>
                <a:rPr lang="ru-RU" sz="2400" b="1" spc="-60" dirty="0" smtClean="0">
                  <a:solidFill>
                    <a:srgbClr val="4F752F"/>
                  </a:solidFill>
                  <a:latin typeface="+mn-lt"/>
                </a:rPr>
                <a:t> </a:t>
              </a:r>
              <a:r>
                <a:rPr lang="ru-RU" sz="1400" b="1" spc="-60" dirty="0" smtClean="0">
                  <a:solidFill>
                    <a:srgbClr val="422922"/>
                  </a:solidFill>
                  <a:latin typeface="+mn-lt"/>
                </a:rPr>
                <a:t>тонн</a:t>
              </a:r>
              <a:endParaRPr lang="ru-RU" sz="1000" b="1" spc="-60" dirty="0">
                <a:solidFill>
                  <a:srgbClr val="422922"/>
                </a:solidFill>
                <a:latin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85729" y="4768250"/>
              <a:ext cx="684592" cy="347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422922"/>
                  </a:solidFill>
                  <a:latin typeface="RussianRail G Pro" pitchFamily="50" charset="-52"/>
                </a:rPr>
                <a:t>Рост</a:t>
              </a:r>
              <a:endParaRPr lang="ru-RU" sz="1600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12168" y="3048634"/>
              <a:ext cx="1114246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sz="1600" b="1" dirty="0" smtClean="0">
                  <a:solidFill>
                    <a:srgbClr val="2A3F1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  <a:r>
                <a:rPr lang="en-US" sz="1600" b="1" dirty="0" smtClean="0">
                  <a:solidFill>
                    <a:srgbClr val="2A3F1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r>
                <a:rPr lang="ru-RU" sz="1600" b="1" dirty="0" smtClean="0">
                  <a:solidFill>
                    <a:srgbClr val="2A3F1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1%</a:t>
              </a:r>
              <a:endParaRPr lang="ru-RU" sz="1050" b="1" dirty="0">
                <a:solidFill>
                  <a:srgbClr val="2A3F1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652128" y="3010126"/>
              <a:ext cx="684592" cy="347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422922"/>
                  </a:solidFill>
                  <a:latin typeface="RussianRail G Pro" pitchFamily="50" charset="-52"/>
                </a:rPr>
                <a:t>Рост</a:t>
              </a:r>
              <a:endParaRPr lang="ru-RU" sz="1600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454974" y="2700122"/>
              <a:ext cx="1817711" cy="26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2400" b="1" spc="-60" dirty="0" smtClean="0">
                  <a:solidFill>
                    <a:srgbClr val="4F752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1816</a:t>
              </a:r>
              <a:r>
                <a:rPr lang="ru-RU" sz="2400" b="1" spc="-60" dirty="0" smtClean="0">
                  <a:solidFill>
                    <a:srgbClr val="4F752F"/>
                  </a:solidFill>
                  <a:latin typeface="+mn-lt"/>
                </a:rPr>
                <a:t> </a:t>
              </a:r>
              <a:r>
                <a:rPr lang="ru-RU" sz="1200" b="1" spc="-6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тыс.ткм.бр</a:t>
              </a:r>
              <a:r>
                <a:rPr lang="ru-RU" sz="1200" b="1" spc="-6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.</a:t>
              </a:r>
              <a:endParaRPr lang="ru-RU" sz="1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pic>
          <p:nvPicPr>
            <p:cNvPr id="79" name="Рисунок 78" descr="грузооборот1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rgbClr val="00658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935982" y="3284984"/>
              <a:ext cx="767140" cy="578511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1423814" y="3025939"/>
              <a:ext cx="2175525" cy="26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1600" b="1" dirty="0" smtClean="0">
                  <a:solidFill>
                    <a:srgbClr val="422922"/>
                  </a:solidFill>
                  <a:latin typeface="RussianRail G Pro" pitchFamily="50" charset="-52"/>
                </a:rPr>
                <a:t>Грузооборот </a:t>
              </a:r>
              <a:r>
                <a:rPr lang="ru-RU" sz="1600" b="1" dirty="0" err="1" smtClean="0">
                  <a:solidFill>
                    <a:srgbClr val="422922"/>
                  </a:solidFill>
                  <a:latin typeface="RussianRail G Pro" pitchFamily="50" charset="-52"/>
                </a:rPr>
                <a:t>экспл</a:t>
              </a:r>
              <a:r>
                <a:rPr lang="ru-RU" sz="1600" b="1" dirty="0" smtClean="0">
                  <a:solidFill>
                    <a:srgbClr val="422922"/>
                  </a:solidFill>
                  <a:latin typeface="RussianRail G Pro" pitchFamily="50" charset="-52"/>
                </a:rPr>
                <a:t>.</a:t>
              </a:r>
              <a:endParaRPr lang="ru-RU" sz="1600" b="1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39838" y="3356992"/>
              <a:ext cx="1549152" cy="43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2400" b="1" spc="-60" dirty="0" smtClean="0">
                  <a:solidFill>
                    <a:srgbClr val="4F752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493,3 </a:t>
              </a:r>
              <a:r>
                <a:rPr lang="ru-RU" sz="1200" b="1" spc="-6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млн.ткм</a:t>
              </a:r>
              <a:endParaRPr lang="ru-RU" sz="1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109768" y="3685425"/>
              <a:ext cx="1114246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sz="1600" b="1" dirty="0" smtClean="0">
                  <a:solidFill>
                    <a:srgbClr val="2A3F1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+60%</a:t>
              </a:r>
              <a:endParaRPr lang="ru-RU" sz="1050" b="1" dirty="0">
                <a:solidFill>
                  <a:srgbClr val="2A3F1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11846" y="3646917"/>
              <a:ext cx="684592" cy="347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422922"/>
                  </a:solidFill>
                  <a:latin typeface="RussianRail G Pro" pitchFamily="50" charset="-52"/>
                </a:rPr>
                <a:t>Рост</a:t>
              </a:r>
              <a:endParaRPr lang="ru-RU" sz="1600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39838" y="1494488"/>
              <a:ext cx="2175525" cy="26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b="1" dirty="0" smtClean="0">
                  <a:solidFill>
                    <a:srgbClr val="422922"/>
                  </a:solidFill>
                  <a:latin typeface="RussianRail G Pro" pitchFamily="50" charset="-52"/>
                </a:rPr>
                <a:t>Прием/сдача</a:t>
              </a:r>
              <a:endParaRPr lang="ru-RU" b="1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pic>
          <p:nvPicPr>
            <p:cNvPr id="85" name="Рисунок 84" descr="флажок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658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20641795">
              <a:off x="3085403" y="1726259"/>
              <a:ext cx="469149" cy="523457"/>
            </a:xfrm>
            <a:prstGeom prst="rect">
              <a:avLst/>
            </a:prstGeom>
          </p:spPr>
        </p:pic>
        <p:sp>
          <p:nvSpPr>
            <p:cNvPr id="86" name="Прямоугольник с двумя вырезанными соседними углами 85"/>
            <p:cNvSpPr/>
            <p:nvPr/>
          </p:nvSpPr>
          <p:spPr>
            <a:xfrm>
              <a:off x="3091813" y="2308092"/>
              <a:ext cx="171423" cy="112796"/>
            </a:xfrm>
            <a:prstGeom prst="snip2SameRect">
              <a:avLst>
                <a:gd name="adj1" fmla="val 44815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66775" y="1936448"/>
              <a:ext cx="1549152" cy="43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2800" b="1" spc="-60" dirty="0" smtClean="0">
                  <a:solidFill>
                    <a:srgbClr val="4F752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110 </a:t>
              </a:r>
            </a:p>
            <a:p>
              <a:pPr algn="ctr">
                <a:lnSpc>
                  <a:spcPts val="1300"/>
                </a:lnSpc>
              </a:pPr>
              <a:r>
                <a:rPr lang="ru-RU" sz="1200" b="1" spc="-6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пар</a:t>
              </a:r>
              <a:endParaRPr lang="ru-RU" sz="12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495822" y="2254563"/>
              <a:ext cx="1737908" cy="31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sz="1600" b="1" dirty="0" smtClean="0">
                  <a:solidFill>
                    <a:srgbClr val="2A3F1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10504 ваг.</a:t>
              </a:r>
              <a:endParaRPr lang="ru-RU" sz="1050" b="1" dirty="0">
                <a:solidFill>
                  <a:srgbClr val="2A3F1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7710" y="2182555"/>
              <a:ext cx="2104688" cy="385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1600" dirty="0" smtClean="0">
                  <a:solidFill>
                    <a:srgbClr val="422922"/>
                  </a:solidFill>
                  <a:latin typeface="RussianRail G Pro" pitchFamily="50" charset="-52"/>
                </a:rPr>
                <a:t>Прием </a:t>
              </a:r>
            </a:p>
            <a:p>
              <a:pPr>
                <a:lnSpc>
                  <a:spcPts val="1100"/>
                </a:lnSpc>
              </a:pPr>
              <a:r>
                <a:rPr lang="ru-RU" sz="1600" dirty="0" smtClean="0">
                  <a:solidFill>
                    <a:srgbClr val="422922"/>
                  </a:solidFill>
                  <a:latin typeface="RussianRail G Pro" pitchFamily="50" charset="-52"/>
                </a:rPr>
                <a:t>груженых</a:t>
              </a:r>
              <a:endParaRPr lang="ru-RU" sz="1600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431961" y="2542595"/>
              <a:ext cx="2080085" cy="31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sz="1600" b="1" dirty="0" smtClean="0">
                  <a:solidFill>
                    <a:srgbClr val="2A3F1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12664 ваг.</a:t>
              </a:r>
              <a:endParaRPr lang="ru-RU" sz="1050" b="1" dirty="0">
                <a:solidFill>
                  <a:srgbClr val="2A3F1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7710" y="2597230"/>
              <a:ext cx="2104688" cy="23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1600" dirty="0" smtClean="0">
                  <a:solidFill>
                    <a:srgbClr val="422922"/>
                  </a:solidFill>
                  <a:latin typeface="RussianRail G Pro" pitchFamily="50" charset="-52"/>
                </a:rPr>
                <a:t>Сдача (всего)</a:t>
              </a:r>
              <a:endParaRPr lang="ru-RU" sz="1600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pic>
          <p:nvPicPr>
            <p:cNvPr id="92" name="Рисунок 91" descr="заголовок1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00078" y="1062667"/>
              <a:ext cx="1539628" cy="9476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3" name="TextBox 92"/>
            <p:cNvSpPr txBox="1"/>
            <p:nvPr/>
          </p:nvSpPr>
          <p:spPr>
            <a:xfrm>
              <a:off x="3996895" y="1308100"/>
              <a:ext cx="1307891" cy="62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9 </a:t>
              </a:r>
            </a:p>
            <a:p>
              <a:pPr algn="ctr">
                <a:lnSpc>
                  <a:spcPts val="2000"/>
                </a:lnSpc>
              </a:pPr>
              <a:r>
                <a:rPr lang="ru-RU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лет</a:t>
              </a:r>
              <a:endPara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pic>
          <p:nvPicPr>
            <p:cNvPr id="94" name="Рисунок 93" descr="пассажиры.png"/>
            <p:cNvPicPr>
              <a:picLocks noChangeAspect="1"/>
            </p:cNvPicPr>
            <p:nvPr/>
          </p:nvPicPr>
          <p:blipFill>
            <a:blip r:embed="rId13" cstate="print">
              <a:lum contrast="-30000"/>
            </a:blip>
            <a:stretch>
              <a:fillRect/>
            </a:stretch>
          </p:blipFill>
          <p:spPr>
            <a:xfrm>
              <a:off x="3949779" y="2481659"/>
              <a:ext cx="812670" cy="660400"/>
            </a:xfrm>
            <a:prstGeom prst="rect">
              <a:avLst/>
            </a:prstGeom>
          </p:spPr>
        </p:pic>
        <p:pic>
          <p:nvPicPr>
            <p:cNvPr id="95" name="Рисунок 94" descr="пассажиры отправлено.png"/>
            <p:cNvPicPr>
              <a:picLocks noChangeAspect="1"/>
            </p:cNvPicPr>
            <p:nvPr/>
          </p:nvPicPr>
          <p:blipFill>
            <a:blip r:embed="rId14" cstate="print">
              <a:lum contrast="-30000"/>
            </a:blip>
            <a:stretch>
              <a:fillRect/>
            </a:stretch>
          </p:blipFill>
          <p:spPr>
            <a:xfrm>
              <a:off x="5807169" y="4132240"/>
              <a:ext cx="717435" cy="664912"/>
            </a:xfrm>
            <a:prstGeom prst="rect">
              <a:avLst/>
            </a:prstGeom>
          </p:spPr>
        </p:pic>
        <p:cxnSp>
          <p:nvCxnSpPr>
            <p:cNvPr id="96" name="Прямая соединительная линия 95"/>
            <p:cNvCxnSpPr/>
            <p:nvPr/>
          </p:nvCxnSpPr>
          <p:spPr>
            <a:xfrm>
              <a:off x="6812459" y="1143000"/>
              <a:ext cx="0" cy="37719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3972318" y="2283086"/>
              <a:ext cx="2348040" cy="26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b="1" dirty="0" smtClean="0">
                  <a:solidFill>
                    <a:srgbClr val="422922"/>
                  </a:solidFill>
                  <a:latin typeface="RussianRail G Pro" pitchFamily="50" charset="-52"/>
                </a:rPr>
                <a:t>Пассажирооборот</a:t>
              </a:r>
              <a:endParaRPr lang="ru-RU" b="1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648167" y="2588170"/>
              <a:ext cx="1549152" cy="43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2400" b="1" spc="-60" dirty="0" smtClean="0">
                  <a:solidFill>
                    <a:srgbClr val="4F752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19825,3</a:t>
              </a:r>
            </a:p>
            <a:p>
              <a:pPr algn="ctr">
                <a:lnSpc>
                  <a:spcPts val="1300"/>
                </a:lnSpc>
              </a:pPr>
              <a:r>
                <a:rPr lang="ru-RU" sz="1200" b="1" spc="-6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млн.пасс.км</a:t>
              </a:r>
              <a:endParaRPr lang="ru-RU" sz="1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300359" y="2979323"/>
              <a:ext cx="1114246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sz="1600" b="1" dirty="0" smtClean="0">
                  <a:solidFill>
                    <a:srgbClr val="2A3F1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+11%</a:t>
              </a:r>
              <a:endParaRPr lang="ru-RU" sz="1050" b="1" dirty="0">
                <a:solidFill>
                  <a:srgbClr val="2A3F1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89576" y="2935419"/>
              <a:ext cx="684592" cy="347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422922"/>
                  </a:solidFill>
                  <a:latin typeface="RussianRail G Pro" pitchFamily="50" charset="-52"/>
                </a:rPr>
                <a:t>Рост</a:t>
              </a:r>
              <a:endParaRPr lang="ru-RU" sz="1600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350078" y="4131376"/>
              <a:ext cx="1549152" cy="43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2400" b="1" spc="-60" dirty="0" smtClean="0">
                  <a:solidFill>
                    <a:srgbClr val="4F752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159051</a:t>
              </a:r>
              <a:r>
                <a:rPr lang="ru-RU" sz="2400" b="1" spc="-60" dirty="0" smtClean="0">
                  <a:solidFill>
                    <a:srgbClr val="4F752F"/>
                  </a:solidFill>
                  <a:latin typeface="+mn-lt"/>
                </a:rPr>
                <a:t> </a:t>
              </a:r>
              <a:r>
                <a:rPr lang="ru-RU" sz="1200" b="1" spc="-6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тыс.пасс.</a:t>
              </a:r>
              <a:endParaRPr lang="ru-RU" sz="1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89113" y="4473733"/>
              <a:ext cx="1114246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sz="1600" b="1" dirty="0" smtClean="0">
                  <a:solidFill>
                    <a:srgbClr val="2A3F1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+16%</a:t>
              </a:r>
              <a:endParaRPr lang="ru-RU" sz="1050" b="1" dirty="0">
                <a:solidFill>
                  <a:srgbClr val="2A3F1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318797" y="4435224"/>
              <a:ext cx="684592" cy="347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422922"/>
                  </a:solidFill>
                  <a:latin typeface="RussianRail G Pro" pitchFamily="50" charset="-52"/>
                </a:rPr>
                <a:t>Рост</a:t>
              </a:r>
              <a:endParaRPr lang="ru-RU" sz="1600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016102" y="3772097"/>
              <a:ext cx="2703572" cy="26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1600" b="1" dirty="0" smtClean="0">
                  <a:solidFill>
                    <a:srgbClr val="422922"/>
                  </a:solidFill>
                  <a:latin typeface="RussianRail G Pro" pitchFamily="50" charset="-52"/>
                </a:rPr>
                <a:t>Отправлено пассажиров</a:t>
              </a:r>
              <a:endParaRPr lang="ru-RU" sz="1600" b="1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pic>
          <p:nvPicPr>
            <p:cNvPr id="105" name="Рисунок 104" descr="заголовок1.jpg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28333" y="1043615"/>
              <a:ext cx="1523756" cy="9378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6" name="TextBox 105"/>
            <p:cNvSpPr txBox="1"/>
            <p:nvPr/>
          </p:nvSpPr>
          <p:spPr>
            <a:xfrm>
              <a:off x="7082291" y="1289051"/>
              <a:ext cx="1180051" cy="700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ru-RU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 </a:t>
              </a:r>
            </a:p>
            <a:p>
              <a:pPr algn="ctr">
                <a:lnSpc>
                  <a:spcPts val="2300"/>
                </a:lnSpc>
              </a:pPr>
              <a:r>
                <a:rPr lang="ru-RU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лет</a:t>
              </a:r>
              <a:endPara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grpSp>
          <p:nvGrpSpPr>
            <p:cNvPr id="107" name="Группа 207"/>
            <p:cNvGrpSpPr/>
            <p:nvPr/>
          </p:nvGrpSpPr>
          <p:grpSpPr>
            <a:xfrm>
              <a:off x="8979524" y="1770442"/>
              <a:ext cx="941234" cy="430210"/>
              <a:chOff x="11576942" y="1626426"/>
              <a:chExt cx="941234" cy="430210"/>
            </a:xfrm>
          </p:grpSpPr>
          <p:pic>
            <p:nvPicPr>
              <p:cNvPr id="156" name="Рисунок 155" descr="Полувагон с щебнем.png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rgbClr val="006583">
                    <a:tint val="45000"/>
                    <a:satMod val="400000"/>
                  </a:srgbClr>
                </a:duotone>
              </a:blip>
              <a:srcRect t="22593" b="22778"/>
              <a:stretch>
                <a:fillRect/>
              </a:stretch>
            </p:blipFill>
            <p:spPr>
              <a:xfrm>
                <a:off x="11576942" y="1626426"/>
                <a:ext cx="778665" cy="425450"/>
              </a:xfrm>
              <a:prstGeom prst="rect">
                <a:avLst/>
              </a:prstGeom>
            </p:spPr>
          </p:pic>
          <p:pic>
            <p:nvPicPr>
              <p:cNvPr id="157" name="Рисунок 156" descr="Эксковатор-погрузчик.png"/>
              <p:cNvPicPr>
                <a:picLocks noChangeAspect="1"/>
              </p:cNvPicPr>
              <p:nvPr/>
            </p:nvPicPr>
            <p:blipFill>
              <a:blip r:embed="rId17" cstate="print">
                <a:duotone>
                  <a:prstClr val="black"/>
                  <a:srgbClr val="006583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12056289" y="1744676"/>
                <a:ext cx="461887" cy="311960"/>
              </a:xfrm>
              <a:prstGeom prst="rect">
                <a:avLst/>
              </a:prstGeom>
            </p:spPr>
          </p:pic>
        </p:grpSp>
        <p:sp>
          <p:nvSpPr>
            <p:cNvPr id="108" name="TextBox 107"/>
            <p:cNvSpPr txBox="1"/>
            <p:nvPr/>
          </p:nvSpPr>
          <p:spPr>
            <a:xfrm>
              <a:off x="5312246" y="1138135"/>
              <a:ext cx="2563667" cy="411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по отношению  </a:t>
              </a:r>
            </a:p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к 2010 г</a:t>
              </a: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.</a:t>
              </a:r>
              <a:endPara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449977" y="1104493"/>
              <a:ext cx="2253889" cy="411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по отношению </a:t>
              </a:r>
            </a:p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к 2003 г</a:t>
              </a: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.</a:t>
              </a:r>
              <a:endPara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110" name="Пятиугольник 109"/>
            <p:cNvSpPr/>
            <p:nvPr/>
          </p:nvSpPr>
          <p:spPr>
            <a:xfrm>
              <a:off x="3800078" y="2204864"/>
              <a:ext cx="175231" cy="393700"/>
            </a:xfrm>
            <a:prstGeom prst="homePlate">
              <a:avLst/>
            </a:prstGeom>
            <a:solidFill>
              <a:srgbClr val="4252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ятиугольник 110"/>
            <p:cNvSpPr/>
            <p:nvPr/>
          </p:nvSpPr>
          <p:spPr>
            <a:xfrm rot="10800000">
              <a:off x="6649183" y="3789040"/>
              <a:ext cx="175231" cy="393700"/>
            </a:xfrm>
            <a:prstGeom prst="homePlate">
              <a:avLst/>
            </a:prstGeom>
            <a:solidFill>
              <a:srgbClr val="4252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ятиугольник 111"/>
            <p:cNvSpPr/>
            <p:nvPr/>
          </p:nvSpPr>
          <p:spPr>
            <a:xfrm>
              <a:off x="0" y="3900855"/>
              <a:ext cx="175231" cy="393700"/>
            </a:xfrm>
            <a:prstGeom prst="homePlate">
              <a:avLst/>
            </a:prstGeom>
            <a:solidFill>
              <a:srgbClr val="4252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3" name="Группа 143"/>
            <p:cNvGrpSpPr/>
            <p:nvPr/>
          </p:nvGrpSpPr>
          <p:grpSpPr>
            <a:xfrm>
              <a:off x="7184454" y="4869160"/>
              <a:ext cx="2758195" cy="1077487"/>
              <a:chOff x="8028250" y="3453108"/>
              <a:chExt cx="2758637" cy="1077487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8028250" y="3453108"/>
                <a:ext cx="2758637" cy="34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422922"/>
                    </a:solidFill>
                    <a:latin typeface="RussianRail G Pro" pitchFamily="50" charset="-52"/>
                  </a:rPr>
                  <a:t>Инвестиционная </a:t>
                </a:r>
                <a:r>
                  <a:rPr lang="ru-RU" sz="1600" b="1" dirty="0" err="1" smtClean="0">
                    <a:solidFill>
                      <a:srgbClr val="422922"/>
                    </a:solidFill>
                    <a:latin typeface="RussianRail G Pro" pitchFamily="50" charset="-52"/>
                  </a:rPr>
                  <a:t>прогр</a:t>
                </a:r>
                <a:r>
                  <a:rPr lang="ru-RU" sz="1600" b="1" dirty="0" smtClean="0">
                    <a:solidFill>
                      <a:srgbClr val="422922"/>
                    </a:solidFill>
                    <a:latin typeface="RussianRail G Pro" pitchFamily="50" charset="-52"/>
                  </a:rPr>
                  <a:t>.</a:t>
                </a:r>
                <a:endParaRPr lang="ru-RU" sz="1600" b="1" dirty="0">
                  <a:solidFill>
                    <a:srgbClr val="422922"/>
                  </a:solidFill>
                  <a:latin typeface="RussianRail G Pro" pitchFamily="50" charset="-52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8786333" y="4210956"/>
                <a:ext cx="1114425" cy="31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ru-RU" sz="1600" b="1" dirty="0" smtClean="0">
                    <a:solidFill>
                      <a:srgbClr val="2A3F1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+20%</a:t>
                </a:r>
                <a:endParaRPr lang="ru-RU" sz="1050" b="1" dirty="0">
                  <a:solidFill>
                    <a:srgbClr val="2A3F1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8213724" y="3863777"/>
                <a:ext cx="1728471" cy="463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ru-RU" sz="2400" b="1" spc="-60" dirty="0" smtClean="0">
                    <a:solidFill>
                      <a:srgbClr val="4F752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63,0 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ru-RU" sz="1400" b="1" spc="-60" dirty="0" err="1" smtClean="0">
                    <a:solidFill>
                      <a:srgbClr val="422922"/>
                    </a:solidFill>
                    <a:latin typeface="+mn-lt"/>
                  </a:rPr>
                  <a:t>млрд.руб</a:t>
                </a:r>
                <a:endParaRPr lang="ru-RU" sz="1000" b="1" spc="-60" dirty="0">
                  <a:solidFill>
                    <a:srgbClr val="422922"/>
                  </a:solidFill>
                  <a:latin typeface="+mn-lt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8388348" y="4173188"/>
                <a:ext cx="684701" cy="34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rgbClr val="422922"/>
                    </a:solidFill>
                    <a:latin typeface="RussianRail G Pro" pitchFamily="50" charset="-52"/>
                  </a:rPr>
                  <a:t>Рост </a:t>
                </a:r>
                <a:endParaRPr lang="ru-RU" sz="1600" dirty="0">
                  <a:solidFill>
                    <a:srgbClr val="422922"/>
                  </a:solidFill>
                  <a:latin typeface="RussianRail G Pro" pitchFamily="50" charset="-52"/>
                </a:endParaRPr>
              </a:p>
            </p:txBody>
          </p:sp>
        </p:grpSp>
        <p:pic>
          <p:nvPicPr>
            <p:cNvPr id="114" name="Рисунок 113" descr="монеты.png"/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rgbClr val="00658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flipH="1">
              <a:off x="8864433" y="5229225"/>
              <a:ext cx="782848" cy="533400"/>
            </a:xfrm>
            <a:prstGeom prst="rect">
              <a:avLst/>
            </a:prstGeom>
          </p:spPr>
        </p:pic>
        <p:sp>
          <p:nvSpPr>
            <p:cNvPr id="115" name="Пятиугольник 114"/>
            <p:cNvSpPr/>
            <p:nvPr/>
          </p:nvSpPr>
          <p:spPr>
            <a:xfrm rot="10800000">
              <a:off x="9729182" y="3284985"/>
              <a:ext cx="175231" cy="393700"/>
            </a:xfrm>
            <a:prstGeom prst="homePlate">
              <a:avLst/>
            </a:prstGeom>
            <a:solidFill>
              <a:srgbClr val="4252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6" name="Рисунок 115" descr="htkmcs 4.png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prstClr val="black"/>
                <a:srgbClr val="00658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5400000">
              <a:off x="9135025" y="3278629"/>
              <a:ext cx="286359" cy="875134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7246830" y="3356992"/>
              <a:ext cx="2745936" cy="26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b="1" dirty="0" smtClean="0">
                  <a:solidFill>
                    <a:srgbClr val="422922"/>
                  </a:solidFill>
                  <a:latin typeface="RussianRail G Pro" pitchFamily="50" charset="-52"/>
                </a:rPr>
                <a:t>Модернизация пути</a:t>
              </a:r>
              <a:endParaRPr lang="ru-RU" b="1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400478" y="3645024"/>
              <a:ext cx="1549152" cy="26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2400" b="1" spc="-60" dirty="0" smtClean="0">
                  <a:solidFill>
                    <a:srgbClr val="4F752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283,6</a:t>
              </a:r>
              <a:r>
                <a:rPr lang="ru-RU" sz="2400" b="1" spc="-60" dirty="0" smtClean="0">
                  <a:solidFill>
                    <a:srgbClr val="4F752F"/>
                  </a:solidFill>
                  <a:latin typeface="+mn-lt"/>
                </a:rPr>
                <a:t> </a:t>
              </a:r>
              <a:r>
                <a:rPr lang="ru-RU" sz="1200" b="1" spc="-6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км</a:t>
              </a:r>
              <a:endParaRPr lang="ru-RU" sz="1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120558" y="3825453"/>
              <a:ext cx="1114246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sz="1600" b="1" dirty="0" smtClean="0">
                  <a:solidFill>
                    <a:srgbClr val="2A3F1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+42%</a:t>
              </a:r>
              <a:endParaRPr lang="ru-RU" sz="1050" b="1" dirty="0">
                <a:solidFill>
                  <a:srgbClr val="2A3F1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760518" y="3786946"/>
              <a:ext cx="684592" cy="347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422922"/>
                  </a:solidFill>
                  <a:latin typeface="RussianRail G Pro" pitchFamily="50" charset="-52"/>
                </a:rPr>
                <a:t>Рост</a:t>
              </a:r>
              <a:endParaRPr lang="ru-RU" sz="1600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896422" y="4149079"/>
              <a:ext cx="2842593" cy="26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b="1" dirty="0" smtClean="0">
                  <a:solidFill>
                    <a:srgbClr val="422922"/>
                  </a:solidFill>
                  <a:latin typeface="RussianRail G Pro" pitchFamily="50" charset="-52"/>
                </a:rPr>
                <a:t>Оздоровление пути</a:t>
              </a:r>
              <a:endParaRPr lang="ru-RU" b="1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298156" y="4461372"/>
              <a:ext cx="1549152" cy="26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2400" b="1" spc="-60" dirty="0" smtClean="0">
                  <a:solidFill>
                    <a:srgbClr val="4F752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524,5</a:t>
              </a:r>
              <a:r>
                <a:rPr lang="ru-RU" sz="2400" b="1" spc="-60" dirty="0" smtClean="0">
                  <a:solidFill>
                    <a:srgbClr val="4F752F"/>
                  </a:solidFill>
                  <a:latin typeface="+mn-lt"/>
                </a:rPr>
                <a:t> </a:t>
              </a:r>
              <a:r>
                <a:rPr lang="ru-RU" sz="1200" b="1" spc="-6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км</a:t>
              </a:r>
              <a:endParaRPr lang="ru-RU" sz="1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758457" y="4644432"/>
              <a:ext cx="1114246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sz="1600" b="1" dirty="0" smtClean="0">
                  <a:solidFill>
                    <a:srgbClr val="2A3F1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+21%</a:t>
              </a:r>
              <a:endParaRPr lang="ru-RU" sz="1050" b="1" dirty="0">
                <a:solidFill>
                  <a:srgbClr val="2A3F1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425281" y="4624973"/>
              <a:ext cx="684592" cy="347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422922"/>
                  </a:solidFill>
                  <a:latin typeface="RussianRail G Pro" pitchFamily="50" charset="-52"/>
                </a:rPr>
                <a:t>Рост</a:t>
              </a:r>
              <a:endParaRPr lang="ru-RU" sz="1600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sp>
          <p:nvSpPr>
            <p:cNvPr id="125" name="Пятиугольник 124"/>
            <p:cNvSpPr/>
            <p:nvPr/>
          </p:nvSpPr>
          <p:spPr>
            <a:xfrm>
              <a:off x="6828332" y="2300083"/>
              <a:ext cx="175231" cy="393700"/>
            </a:xfrm>
            <a:prstGeom prst="homePlate">
              <a:avLst/>
            </a:prstGeom>
            <a:solidFill>
              <a:srgbClr val="4252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ятиугольник 125"/>
            <p:cNvSpPr/>
            <p:nvPr/>
          </p:nvSpPr>
          <p:spPr>
            <a:xfrm rot="10800000">
              <a:off x="9729182" y="1510959"/>
              <a:ext cx="175231" cy="393700"/>
            </a:xfrm>
            <a:prstGeom prst="homePlate">
              <a:avLst/>
            </a:prstGeom>
            <a:solidFill>
              <a:srgbClr val="4252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Рисунок 126" descr="рельсы.png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rgbClr val="00658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6968430" y="4410513"/>
              <a:ext cx="515435" cy="386639"/>
            </a:xfrm>
            <a:prstGeom prst="rect">
              <a:avLst/>
            </a:prstGeom>
          </p:spPr>
        </p:pic>
        <p:grpSp>
          <p:nvGrpSpPr>
            <p:cNvPr id="128" name="Группа 192"/>
            <p:cNvGrpSpPr/>
            <p:nvPr/>
          </p:nvGrpSpPr>
          <p:grpSpPr>
            <a:xfrm>
              <a:off x="1765018" y="6283325"/>
              <a:ext cx="1819521" cy="192024"/>
              <a:chOff x="-17462" y="1770432"/>
              <a:chExt cx="1819813" cy="192024"/>
            </a:xfrm>
          </p:grpSpPr>
          <p:pic>
            <p:nvPicPr>
              <p:cNvPr id="149" name="Рисунок 148" descr="htkmcs 4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199533" y="1553437"/>
                <a:ext cx="192021" cy="626012"/>
              </a:xfrm>
              <a:prstGeom prst="rect">
                <a:avLst/>
              </a:prstGeom>
            </p:spPr>
          </p:pic>
          <p:pic>
            <p:nvPicPr>
              <p:cNvPr id="150" name="Рисунок 149" descr="htkmcs 4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801195" y="1553440"/>
                <a:ext cx="192021" cy="626012"/>
              </a:xfrm>
              <a:prstGeom prst="rect">
                <a:avLst/>
              </a:prstGeom>
            </p:spPr>
          </p:pic>
          <p:pic>
            <p:nvPicPr>
              <p:cNvPr id="151" name="Рисунок 150" descr="htkmcs 4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1393334" y="1553440"/>
                <a:ext cx="192021" cy="626012"/>
              </a:xfrm>
              <a:prstGeom prst="rect">
                <a:avLst/>
              </a:prstGeom>
            </p:spPr>
          </p:pic>
        </p:grpSp>
        <p:grpSp>
          <p:nvGrpSpPr>
            <p:cNvPr id="129" name="Группа 196"/>
            <p:cNvGrpSpPr/>
            <p:nvPr/>
          </p:nvGrpSpPr>
          <p:grpSpPr>
            <a:xfrm>
              <a:off x="3568129" y="6283325"/>
              <a:ext cx="1819521" cy="192024"/>
              <a:chOff x="-17462" y="1770432"/>
              <a:chExt cx="1819813" cy="192024"/>
            </a:xfrm>
          </p:grpSpPr>
          <p:pic>
            <p:nvPicPr>
              <p:cNvPr id="146" name="Рисунок 145" descr="htkmcs 4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199533" y="1553437"/>
                <a:ext cx="192021" cy="626012"/>
              </a:xfrm>
              <a:prstGeom prst="rect">
                <a:avLst/>
              </a:prstGeom>
            </p:spPr>
          </p:pic>
          <p:pic>
            <p:nvPicPr>
              <p:cNvPr id="147" name="Рисунок 146" descr="htkmcs 4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801195" y="1553440"/>
                <a:ext cx="192021" cy="626012"/>
              </a:xfrm>
              <a:prstGeom prst="rect">
                <a:avLst/>
              </a:prstGeom>
            </p:spPr>
          </p:pic>
          <p:pic>
            <p:nvPicPr>
              <p:cNvPr id="148" name="Рисунок 147" descr="htkmcs 4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1393334" y="1553440"/>
                <a:ext cx="192021" cy="626012"/>
              </a:xfrm>
              <a:prstGeom prst="rect">
                <a:avLst/>
              </a:prstGeom>
            </p:spPr>
          </p:pic>
        </p:grpSp>
        <p:grpSp>
          <p:nvGrpSpPr>
            <p:cNvPr id="130" name="Группа 200"/>
            <p:cNvGrpSpPr/>
            <p:nvPr/>
          </p:nvGrpSpPr>
          <p:grpSpPr>
            <a:xfrm>
              <a:off x="7425136" y="6283325"/>
              <a:ext cx="2431660" cy="192024"/>
              <a:chOff x="-17462" y="1770432"/>
              <a:chExt cx="2432050" cy="192024"/>
            </a:xfrm>
          </p:grpSpPr>
          <p:pic>
            <p:nvPicPr>
              <p:cNvPr id="142" name="Рисунок 141" descr="htkmcs 4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199533" y="1553437"/>
                <a:ext cx="192021" cy="626012"/>
              </a:xfrm>
              <a:prstGeom prst="rect">
                <a:avLst/>
              </a:prstGeom>
            </p:spPr>
          </p:pic>
          <p:pic>
            <p:nvPicPr>
              <p:cNvPr id="143" name="Рисунок 142" descr="htkmcs 4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801195" y="1553440"/>
                <a:ext cx="192021" cy="626012"/>
              </a:xfrm>
              <a:prstGeom prst="rect">
                <a:avLst/>
              </a:prstGeom>
            </p:spPr>
          </p:pic>
          <p:pic>
            <p:nvPicPr>
              <p:cNvPr id="144" name="Рисунок 143" descr="htkmcs 4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1393334" y="1553440"/>
                <a:ext cx="192021" cy="626012"/>
              </a:xfrm>
              <a:prstGeom prst="rect">
                <a:avLst/>
              </a:prstGeom>
            </p:spPr>
          </p:pic>
          <p:pic>
            <p:nvPicPr>
              <p:cNvPr id="145" name="Рисунок 144" descr="htkmcs 4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2005571" y="1553437"/>
                <a:ext cx="192021" cy="626012"/>
              </a:xfrm>
              <a:prstGeom prst="rect">
                <a:avLst/>
              </a:prstGeom>
            </p:spPr>
          </p:pic>
        </p:grpSp>
        <p:sp>
          <p:nvSpPr>
            <p:cNvPr id="131" name="TextBox 130"/>
            <p:cNvSpPr txBox="1"/>
            <p:nvPr/>
          </p:nvSpPr>
          <p:spPr>
            <a:xfrm>
              <a:off x="4223497" y="5574684"/>
              <a:ext cx="1536453" cy="284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C00000"/>
                  </a:solidFill>
                  <a:latin typeface="+mn-lt"/>
                </a:rPr>
                <a:t>Путь к успеху!</a:t>
              </a:r>
              <a:endParaRPr lang="ru-RU" sz="12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567830" y="1630470"/>
              <a:ext cx="1713185" cy="25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i="1" dirty="0" smtClean="0">
                  <a:latin typeface="+mn-lt"/>
                </a:rPr>
                <a:t>по ст.Кошта – 2 августа</a:t>
              </a:r>
              <a:endParaRPr lang="ru-RU" sz="1000" i="1" dirty="0">
                <a:latin typeface="+mn-lt"/>
              </a:endParaRPr>
            </a:p>
          </p:txBody>
        </p:sp>
        <p:sp>
          <p:nvSpPr>
            <p:cNvPr id="133" name="Пятиугольник 132"/>
            <p:cNvSpPr/>
            <p:nvPr/>
          </p:nvSpPr>
          <p:spPr>
            <a:xfrm>
              <a:off x="0" y="2072315"/>
              <a:ext cx="175231" cy="393700"/>
            </a:xfrm>
            <a:prstGeom prst="homePlate">
              <a:avLst/>
            </a:prstGeom>
            <a:solidFill>
              <a:srgbClr val="4252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ятиугольник 133"/>
            <p:cNvSpPr/>
            <p:nvPr/>
          </p:nvSpPr>
          <p:spPr>
            <a:xfrm rot="10800000">
              <a:off x="9729182" y="4870450"/>
              <a:ext cx="175231" cy="393700"/>
            </a:xfrm>
            <a:prstGeom prst="homePlate">
              <a:avLst/>
            </a:prstGeom>
            <a:solidFill>
              <a:srgbClr val="4252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ятиугольник 134"/>
            <p:cNvSpPr/>
            <p:nvPr/>
          </p:nvSpPr>
          <p:spPr>
            <a:xfrm rot="10800000">
              <a:off x="3624847" y="1322340"/>
              <a:ext cx="175231" cy="393700"/>
            </a:xfrm>
            <a:prstGeom prst="homePlate">
              <a:avLst/>
            </a:prstGeom>
            <a:solidFill>
              <a:srgbClr val="4252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6" name="Рисунок 135" descr="мяч.jpg"/>
            <p:cNvPicPr>
              <a:picLocks noChangeAspect="1"/>
            </p:cNvPicPr>
            <p:nvPr/>
          </p:nvPicPr>
          <p:blipFill>
            <a:blip r:embed="rId21" cstate="print">
              <a:duotone>
                <a:prstClr val="black"/>
                <a:srgbClr val="006583">
                  <a:tint val="45000"/>
                  <a:satMod val="400000"/>
                </a:srgbClr>
              </a:duotone>
            </a:blip>
            <a:srcRect l="4361" t="4344" r="4047" b="4415"/>
            <a:stretch>
              <a:fillRect/>
            </a:stretch>
          </p:blipFill>
          <p:spPr>
            <a:xfrm>
              <a:off x="3944094" y="5085184"/>
              <a:ext cx="432048" cy="432048"/>
            </a:xfrm>
            <a:prstGeom prst="ellipse">
              <a:avLst/>
            </a:prstGeom>
          </p:spPr>
        </p:pic>
        <p:sp>
          <p:nvSpPr>
            <p:cNvPr id="137" name="TextBox 136"/>
            <p:cNvSpPr txBox="1"/>
            <p:nvPr/>
          </p:nvSpPr>
          <p:spPr>
            <a:xfrm>
              <a:off x="3800078" y="4797152"/>
              <a:ext cx="3096344" cy="331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200" b="1" spc="-100" dirty="0" smtClean="0">
                  <a:solidFill>
                    <a:srgbClr val="422922"/>
                  </a:solidFill>
                  <a:latin typeface="Arial Black" pitchFamily="34" charset="0"/>
                </a:rPr>
                <a:t>в т.ч. ЧМ-2018 по футболу</a:t>
              </a:r>
              <a:endParaRPr lang="ru-RU" sz="1200" b="1" spc="-100" dirty="0">
                <a:solidFill>
                  <a:srgbClr val="422922"/>
                </a:solidFill>
                <a:latin typeface="Arial Black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051126" y="5163482"/>
              <a:ext cx="1549152" cy="43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2400" b="1" spc="-60" dirty="0" smtClean="0">
                  <a:solidFill>
                    <a:srgbClr val="4F752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185,3 </a:t>
              </a:r>
            </a:p>
            <a:p>
              <a:pPr algn="ctr">
                <a:lnSpc>
                  <a:spcPts val="1300"/>
                </a:lnSpc>
              </a:pPr>
              <a:r>
                <a:rPr lang="ru-RU" sz="1200" b="1" spc="-6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тыс.пасс.</a:t>
              </a:r>
              <a:endParaRPr lang="ru-RU" sz="1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1063774" y="5157192"/>
              <a:ext cx="93610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963383" y="5371676"/>
              <a:ext cx="2052719" cy="347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422922"/>
                  </a:solidFill>
                  <a:latin typeface="RussianRail G Pro" pitchFamily="50" charset="-52"/>
                </a:rPr>
                <a:t>Рост</a:t>
              </a:r>
              <a:endParaRPr lang="ru-RU" sz="1600" dirty="0">
                <a:solidFill>
                  <a:srgbClr val="422922"/>
                </a:solidFill>
                <a:latin typeface="RussianRail G Pro" pitchFamily="50" charset="-52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639838" y="5157192"/>
              <a:ext cx="1549153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sz="2400" b="1" spc="-60" dirty="0" smtClean="0">
                  <a:solidFill>
                    <a:srgbClr val="4F752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8876 </a:t>
              </a:r>
              <a:r>
                <a:rPr lang="ru-RU" sz="1400" b="1" spc="-60" dirty="0" smtClean="0">
                  <a:solidFill>
                    <a:srgbClr val="422922"/>
                  </a:solidFill>
                  <a:latin typeface="+mn-lt"/>
                </a:rPr>
                <a:t>ваг.</a:t>
              </a:r>
              <a:endParaRPr lang="ru-RU" sz="1000" b="1" spc="-60" dirty="0">
                <a:solidFill>
                  <a:srgbClr val="422922"/>
                </a:solidFill>
                <a:latin typeface="+mn-lt"/>
              </a:endParaRPr>
            </a:p>
          </p:txBody>
        </p:sp>
      </p:grpSp>
      <p:sp>
        <p:nvSpPr>
          <p:cNvPr id="170" name="Номер слайда 29"/>
          <p:cNvSpPr>
            <a:spLocks noGrp="1"/>
          </p:cNvSpPr>
          <p:nvPr>
            <p:ph type="sldNum" sz="quarter" idx="4294967295"/>
          </p:nvPr>
        </p:nvSpPr>
        <p:spPr>
          <a:xfrm>
            <a:off x="325290" y="6491286"/>
            <a:ext cx="476085" cy="366714"/>
          </a:xfrm>
          <a:prstGeom prst="rect">
            <a:avLst/>
          </a:prstGeom>
          <a:noFill/>
        </p:spPr>
        <p:txBody>
          <a:bodyPr/>
          <a:lstStyle/>
          <a:p>
            <a:fld id="{43E4BE48-E018-4F5B-8D6E-69B82CD8F294}" type="slidenum">
              <a:rPr lang="en-US" sz="120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pPr/>
              <a:t>3</a:t>
            </a:fld>
            <a:endParaRPr lang="en-US" sz="12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7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48135" y="6581155"/>
            <a:ext cx="9666047" cy="366712"/>
          </a:xfrm>
          <a:noFill/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Взаимодействие ОАО «РЖД» и научно-промышленного потенциала Санкт-Петербурга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 14.02.2019</a:t>
            </a:r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algn="l"/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 idx="4294967295"/>
          </p:nvPr>
        </p:nvSpPr>
        <p:spPr>
          <a:xfrm>
            <a:off x="290067" y="1"/>
            <a:ext cx="10223827" cy="819397"/>
          </a:xfrm>
        </p:spPr>
        <p:txBody>
          <a:bodyPr anchor="ctr">
            <a:normAutofit/>
          </a:bodyPr>
          <a:lstStyle/>
          <a:p>
            <a:r>
              <a:rPr lang="ru-RU" sz="2400" dirty="0" smtClean="0">
                <a:latin typeface="Verdana" pitchFamily="34" charset="0"/>
              </a:rPr>
              <a:t>Целевые задачи, реализуемые в рамках </a:t>
            </a:r>
            <a:br>
              <a:rPr lang="ru-RU" sz="2400" dirty="0" smtClean="0">
                <a:latin typeface="Verdana" pitchFamily="34" charset="0"/>
              </a:rPr>
            </a:br>
            <a:r>
              <a:rPr lang="ru-RU" sz="2400" dirty="0" smtClean="0">
                <a:latin typeface="Verdana" pitchFamily="34" charset="0"/>
              </a:rPr>
              <a:t>Долгосрочной программы развития </a:t>
            </a:r>
            <a:endParaRPr lang="ru-RU" altLang="ru-RU" dirty="0" smtClean="0">
              <a:cs typeface="Arial" charset="0"/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-3178574" y="-651933"/>
            <a:ext cx="216734" cy="38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endParaRPr lang="ru-RU" altLang="ru-RU"/>
          </a:p>
        </p:txBody>
      </p:sp>
      <p:sp>
        <p:nvSpPr>
          <p:cNvPr id="16" name="Номер слайда 29"/>
          <p:cNvSpPr>
            <a:spLocks noGrp="1"/>
          </p:cNvSpPr>
          <p:nvPr>
            <p:ph type="sldNum" sz="quarter" idx="4294967295"/>
          </p:nvPr>
        </p:nvSpPr>
        <p:spPr>
          <a:xfrm>
            <a:off x="325290" y="6491286"/>
            <a:ext cx="476085" cy="366714"/>
          </a:xfrm>
          <a:prstGeom prst="rect">
            <a:avLst/>
          </a:prstGeom>
          <a:noFill/>
        </p:spPr>
        <p:txBody>
          <a:bodyPr/>
          <a:lstStyle/>
          <a:p>
            <a:fld id="{43E4BE48-E018-4F5B-8D6E-69B82CD8F294}" type="slidenum">
              <a:rPr lang="en-US" sz="120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pPr/>
              <a:t>4</a:t>
            </a:fld>
            <a:endParaRPr lang="en-US" sz="12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48135" y="6581155"/>
            <a:ext cx="9666047" cy="366712"/>
          </a:xfrm>
          <a:noFill/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Взаимодействие ОАО «РЖД» и научно-промышленного потенциала Санкт-Петербурга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 14.02.2019</a:t>
            </a:r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algn="l"/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" name="Picture 3" descr="C:\Users\kalitinii\Desktop\Слайды\Послание Путина федеральному собранию 2018 год (тезисы)\lNCUxBefC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64" y="1793606"/>
            <a:ext cx="4636814" cy="204993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04998" y="1114445"/>
            <a:ext cx="50217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</a:rPr>
              <a:t>Правительству Российской Федерации:</a:t>
            </a:r>
          </a:p>
          <a:p>
            <a:pPr algn="ctr"/>
            <a:r>
              <a:rPr lang="ru-RU" sz="1400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</a:rPr>
              <a:t>утвердить до 1 октября 2018 года основные направления деятельности правительства на период до 2024 года и прогноз социально-экономического развития РФ на период до 2024 года, предусмотрев механизмы и ресурсное обеспечение достижения национальных целей</a:t>
            </a:r>
            <a:endParaRPr lang="ru-RU" sz="1400" dirty="0">
              <a:solidFill>
                <a:srgbClr val="254061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76309" y="4049334"/>
          <a:ext cx="10729083" cy="1722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361"/>
                <a:gridCol w="3576361"/>
                <a:gridCol w="3576361"/>
              </a:tblGrid>
              <a:tr h="7090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</a:rPr>
                        <a:t>Показатель (темп</a:t>
                      </a:r>
                      <a:r>
                        <a:rPr lang="ru-RU" sz="1200" baseline="0" dirty="0" smtClean="0">
                          <a:latin typeface="Verdana" pitchFamily="34" charset="0"/>
                          <a:ea typeface="Verdana" pitchFamily="34" charset="0"/>
                        </a:rPr>
                        <a:t> поста</a:t>
                      </a: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</a:rPr>
                        <a:t>)*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6358" marR="1063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</a:rPr>
                        <a:t>Среднесрочный прогноз социально-экономического развития РФ до 2024 года (базовый вариант)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6358" marR="1063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Долгосрочная программа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развития на территории  Октябрьской железной дороги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6358" marR="106358" anchor="ctr"/>
                </a:tc>
              </a:tr>
              <a:tr h="3098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254061"/>
                          </a:solidFill>
                          <a:latin typeface="Verdana" pitchFamily="34" charset="0"/>
                          <a:ea typeface="Verdana" pitchFamily="34" charset="0"/>
                        </a:rPr>
                        <a:t>Объемы производства</a:t>
                      </a:r>
                      <a:endParaRPr lang="ru-RU" sz="1200" dirty="0">
                        <a:solidFill>
                          <a:srgbClr val="25406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6358" marR="106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254061"/>
                          </a:solidFill>
                          <a:latin typeface="Verdana" pitchFamily="34" charset="0"/>
                          <a:ea typeface="Verdana" pitchFamily="34" charset="0"/>
                        </a:rPr>
                        <a:t>+2,9% </a:t>
                      </a:r>
                      <a:endParaRPr lang="ru-RU" sz="1200" dirty="0">
                        <a:solidFill>
                          <a:srgbClr val="25406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6358" marR="106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254061"/>
                          </a:solidFill>
                          <a:latin typeface="Verdana" pitchFamily="34" charset="0"/>
                          <a:ea typeface="Verdana" pitchFamily="34" charset="0"/>
                        </a:rPr>
                        <a:t>+3%</a:t>
                      </a:r>
                      <a:endParaRPr lang="ru-RU" sz="1200" dirty="0">
                        <a:solidFill>
                          <a:srgbClr val="25406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6358" marR="106358"/>
                </a:tc>
              </a:tr>
              <a:tr h="309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254061"/>
                          </a:solidFill>
                          <a:latin typeface="Verdana" pitchFamily="34" charset="0"/>
                          <a:ea typeface="Verdana" pitchFamily="34" charset="0"/>
                        </a:rPr>
                        <a:t>Производительность труда </a:t>
                      </a:r>
                      <a:endParaRPr lang="ru-RU" sz="1200" dirty="0">
                        <a:solidFill>
                          <a:srgbClr val="25406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6358" marR="106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254061"/>
                          </a:solidFill>
                          <a:latin typeface="Verdana" pitchFamily="34" charset="0"/>
                          <a:ea typeface="Verdana" pitchFamily="34" charset="0"/>
                        </a:rPr>
                        <a:t>+5%</a:t>
                      </a:r>
                      <a:endParaRPr lang="ru-RU" sz="1200" dirty="0">
                        <a:solidFill>
                          <a:srgbClr val="25406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6358" marR="106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254061"/>
                          </a:solidFill>
                          <a:latin typeface="Verdana" pitchFamily="34" charset="0"/>
                          <a:ea typeface="Verdana" pitchFamily="34" charset="0"/>
                        </a:rPr>
                        <a:t>+5,4%</a:t>
                      </a:r>
                      <a:endParaRPr lang="ru-RU" sz="1200" dirty="0">
                        <a:solidFill>
                          <a:srgbClr val="25406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6358" marR="106358"/>
                </a:tc>
              </a:tr>
              <a:tr h="39391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254061"/>
                          </a:solidFill>
                          <a:latin typeface="Verdana" pitchFamily="34" charset="0"/>
                          <a:ea typeface="Verdana" pitchFamily="34" charset="0"/>
                        </a:rPr>
                        <a:t>Прибыль по всем видам деятельности</a:t>
                      </a:r>
                      <a:endParaRPr lang="ru-RU" sz="1200" dirty="0">
                        <a:solidFill>
                          <a:srgbClr val="25406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6358" marR="106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54061"/>
                          </a:solidFill>
                          <a:latin typeface="Verdana" pitchFamily="34" charset="0"/>
                          <a:ea typeface="Verdana" pitchFamily="34" charset="0"/>
                        </a:rPr>
                        <a:t>+</a:t>
                      </a:r>
                      <a:r>
                        <a:rPr lang="ru-RU" sz="1200" dirty="0" smtClean="0">
                          <a:solidFill>
                            <a:srgbClr val="254061"/>
                          </a:solidFill>
                          <a:latin typeface="Verdana" pitchFamily="34" charset="0"/>
                          <a:ea typeface="Verdana" pitchFamily="34" charset="0"/>
                        </a:rPr>
                        <a:t>5,2%</a:t>
                      </a:r>
                      <a:endParaRPr lang="ru-RU" sz="1200" dirty="0">
                        <a:solidFill>
                          <a:srgbClr val="25406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6358" marR="106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54061"/>
                          </a:solidFill>
                          <a:latin typeface="Verdana" pitchFamily="34" charset="0"/>
                          <a:ea typeface="Verdana" pitchFamily="34" charset="0"/>
                        </a:rPr>
                        <a:t>+</a:t>
                      </a:r>
                      <a:r>
                        <a:rPr lang="ru-RU" sz="1200" dirty="0" smtClean="0">
                          <a:solidFill>
                            <a:srgbClr val="254061"/>
                          </a:solidFill>
                          <a:latin typeface="Verdana" pitchFamily="34" charset="0"/>
                          <a:ea typeface="Verdana" pitchFamily="34" charset="0"/>
                        </a:rPr>
                        <a:t>6,9%</a:t>
                      </a:r>
                      <a:endParaRPr lang="ru-RU" sz="1200" dirty="0">
                        <a:solidFill>
                          <a:srgbClr val="25406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6358" marR="106358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28249" y="1063919"/>
            <a:ext cx="433457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>
              <a:lnSpc>
                <a:spcPct val="90000"/>
              </a:lnSpc>
            </a:pPr>
            <a:r>
              <a:rPr lang="ru-RU" sz="1400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</a:rPr>
              <a:t>Послание президента Российской Федерации Федеральному собранию и «майские» указы</a:t>
            </a:r>
            <a:endParaRPr lang="ru-RU" sz="1400" dirty="0">
              <a:solidFill>
                <a:srgbClr val="254061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10513893" cy="819397"/>
          </a:xfrm>
        </p:spPr>
        <p:txBody>
          <a:bodyPr>
            <a:normAutofit fontScale="90000"/>
          </a:bodyPr>
          <a:lstStyle/>
          <a:p>
            <a:r>
              <a:rPr lang="ru-RU" altLang="ru-RU" sz="2100" dirty="0" smtClean="0"/>
              <a:t/>
            </a:r>
            <a:br>
              <a:rPr lang="ru-RU" altLang="ru-RU" sz="2100" dirty="0" smtClean="0"/>
            </a:br>
            <a:r>
              <a:rPr lang="ru-RU" altLang="ru-RU" sz="2100" dirty="0" smtClean="0"/>
              <a:t>  </a:t>
            </a:r>
            <a:r>
              <a:rPr lang="ru-RU" altLang="ru-RU" dirty="0" smtClean="0"/>
              <a:t>Правовое обеспечение системы закупок ОАО «РЖД»</a:t>
            </a:r>
            <a:br>
              <a:rPr lang="ru-RU" altLang="ru-RU" dirty="0" smtClean="0"/>
            </a:br>
            <a:endParaRPr lang="ru-RU" altLang="ru-RU" dirty="0" smtClean="0"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123" y="2089152"/>
            <a:ext cx="6341142" cy="8466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2239" tIns="0" rIns="42239" bIns="53643"/>
          <a:lstStyle/>
          <a:p>
            <a:pPr marL="335270" indent="-335270">
              <a:buFont typeface="Wingdings" charset="2"/>
              <a:buChar char="§"/>
              <a:defRPr/>
            </a:pPr>
            <a:endParaRPr lang="ru-RU" sz="1900" dirty="0">
              <a:solidFill>
                <a:srgbClr val="003356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-3178574" y="-651933"/>
            <a:ext cx="216734" cy="38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endParaRPr lang="ru-RU" alt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63198" y="4156364"/>
            <a:ext cx="5580321" cy="1948570"/>
          </a:xfrm>
          <a:prstGeom prst="roundRect">
            <a:avLst/>
          </a:prstGeom>
          <a:solidFill>
            <a:srgbClr val="DCE6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r>
              <a:rPr lang="ru-RU" sz="1900" b="1" dirty="0" smtClean="0">
                <a:solidFill>
                  <a:srgbClr val="254061"/>
                </a:solidFill>
                <a:latin typeface="Verdana" pitchFamily="34" charset="0"/>
              </a:rPr>
              <a:t>Положение </a:t>
            </a:r>
            <a:r>
              <a:rPr lang="ru-RU" sz="1900" b="1" dirty="0">
                <a:solidFill>
                  <a:srgbClr val="254061"/>
                </a:solidFill>
                <a:latin typeface="Verdana" pitchFamily="34" charset="0"/>
              </a:rPr>
              <a:t>о закупке товаров, работ, услуг для нужд </a:t>
            </a:r>
            <a:endParaRPr lang="ru-RU" sz="1900" b="1" dirty="0" smtClean="0">
              <a:solidFill>
                <a:srgbClr val="254061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ru-RU" sz="1900" b="1" dirty="0" smtClean="0">
                <a:solidFill>
                  <a:srgbClr val="254061"/>
                </a:solidFill>
                <a:latin typeface="Verdana" pitchFamily="34" charset="0"/>
              </a:rPr>
              <a:t>ОАО «РЖД</a:t>
            </a:r>
            <a:r>
              <a:rPr lang="ru-RU" sz="1900" i="1" dirty="0" smtClean="0">
                <a:solidFill>
                  <a:srgbClr val="254061"/>
                </a:solidFill>
                <a:latin typeface="Verdana" pitchFamily="34" charset="0"/>
              </a:rPr>
              <a:t>» </a:t>
            </a:r>
          </a:p>
          <a:p>
            <a:pPr algn="ctr">
              <a:defRPr/>
            </a:pPr>
            <a:r>
              <a:rPr lang="ru-RU" sz="1900" i="1" dirty="0" smtClean="0">
                <a:solidFill>
                  <a:srgbClr val="254061"/>
                </a:solidFill>
                <a:latin typeface="Verdana" pitchFamily="34" charset="0"/>
              </a:rPr>
              <a:t>(Положение о закупке) </a:t>
            </a:r>
          </a:p>
          <a:p>
            <a:pPr algn="ctr">
              <a:defRPr/>
            </a:pPr>
            <a:r>
              <a:rPr lang="ru-RU" sz="1900" i="1" dirty="0" smtClean="0">
                <a:solidFill>
                  <a:srgbClr val="254061"/>
                </a:solidFill>
                <a:latin typeface="Verdana" pitchFamily="34" charset="0"/>
              </a:rPr>
              <a:t>(распоряжение ОАО </a:t>
            </a:r>
            <a:r>
              <a:rPr lang="ru-RU" sz="1900" i="1" dirty="0">
                <a:solidFill>
                  <a:srgbClr val="254061"/>
                </a:solidFill>
                <a:latin typeface="Verdana" pitchFamily="34" charset="0"/>
              </a:rPr>
              <a:t>«РЖД» </a:t>
            </a:r>
            <a:endParaRPr lang="ru-RU" sz="1900" i="1" dirty="0" smtClean="0">
              <a:solidFill>
                <a:srgbClr val="254061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ru-RU" sz="1900" i="1" dirty="0" smtClean="0">
                <a:solidFill>
                  <a:srgbClr val="254061"/>
                </a:solidFill>
                <a:latin typeface="Verdana" pitchFamily="34" charset="0"/>
              </a:rPr>
              <a:t>от </a:t>
            </a:r>
            <a:r>
              <a:rPr lang="ru-RU" sz="1900" i="1" dirty="0">
                <a:solidFill>
                  <a:srgbClr val="254061"/>
                </a:solidFill>
                <a:latin typeface="Verdana" pitchFamily="34" charset="0"/>
              </a:rPr>
              <a:t>12.07.2018 № 1481р)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10249" y="2425646"/>
            <a:ext cx="5647083" cy="1488016"/>
          </a:xfrm>
          <a:prstGeom prst="roundRect">
            <a:avLst/>
          </a:prstGeom>
          <a:solidFill>
            <a:srgbClr val="DCE6F2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r>
              <a:rPr lang="ru-RU" sz="1900" b="1" dirty="0" smtClean="0">
                <a:solidFill>
                  <a:srgbClr val="254061"/>
                </a:solidFill>
                <a:latin typeface="Verdana" pitchFamily="34" charset="0"/>
              </a:rPr>
              <a:t>Подзаконные акты </a:t>
            </a:r>
          </a:p>
          <a:p>
            <a:pPr algn="ctr">
              <a:defRPr/>
            </a:pPr>
            <a:r>
              <a:rPr lang="ru-RU" sz="1900" b="1" dirty="0" smtClean="0">
                <a:solidFill>
                  <a:srgbClr val="254061"/>
                </a:solidFill>
                <a:latin typeface="Verdana" pitchFamily="34" charset="0"/>
              </a:rPr>
              <a:t>Российской Федерации, принятые во </a:t>
            </a:r>
            <a:r>
              <a:rPr lang="ru-RU" sz="1900" b="1" dirty="0">
                <a:solidFill>
                  <a:srgbClr val="254061"/>
                </a:solidFill>
                <a:latin typeface="Verdana" pitchFamily="34" charset="0"/>
              </a:rPr>
              <a:t>исполнение </a:t>
            </a:r>
            <a:endParaRPr lang="ru-RU" sz="1900" b="1" dirty="0" smtClean="0">
              <a:solidFill>
                <a:srgbClr val="254061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ru-RU" sz="1900" b="1" dirty="0" smtClean="0">
                <a:solidFill>
                  <a:srgbClr val="254061"/>
                </a:solidFill>
                <a:latin typeface="Verdana" pitchFamily="34" charset="0"/>
              </a:rPr>
              <a:t>закона </a:t>
            </a:r>
            <a:r>
              <a:rPr lang="ru-RU" sz="1900" b="1" dirty="0">
                <a:solidFill>
                  <a:srgbClr val="254061"/>
                </a:solidFill>
                <a:latin typeface="Verdana" pitchFamily="34" charset="0"/>
              </a:rPr>
              <a:t>о закупках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721" y="962811"/>
            <a:ext cx="10878985" cy="1269751"/>
          </a:xfrm>
          <a:prstGeom prst="roundRect">
            <a:avLst/>
          </a:prstGeom>
          <a:solidFill>
            <a:srgbClr val="DCE6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r>
              <a:rPr lang="ru-RU" sz="1900" b="1" dirty="0" smtClean="0">
                <a:solidFill>
                  <a:srgbClr val="254061"/>
                </a:solidFill>
              </a:rPr>
              <a:t>Федеральный закон от </a:t>
            </a:r>
            <a:r>
              <a:rPr lang="ru-RU" sz="1900" b="1" dirty="0">
                <a:solidFill>
                  <a:srgbClr val="254061"/>
                </a:solidFill>
              </a:rPr>
              <a:t>18.07.2011 № 223-ФЗ </a:t>
            </a:r>
            <a:endParaRPr lang="ru-RU" sz="1900" b="1" dirty="0" smtClean="0">
              <a:solidFill>
                <a:srgbClr val="254061"/>
              </a:solidFill>
            </a:endParaRPr>
          </a:p>
          <a:p>
            <a:pPr algn="ctr">
              <a:defRPr/>
            </a:pPr>
            <a:r>
              <a:rPr lang="ru-RU" sz="1900" b="1" dirty="0" smtClean="0">
                <a:solidFill>
                  <a:srgbClr val="254061"/>
                </a:solidFill>
              </a:rPr>
              <a:t>«</a:t>
            </a:r>
            <a:r>
              <a:rPr lang="ru-RU" sz="1900" b="1" dirty="0">
                <a:solidFill>
                  <a:srgbClr val="254061"/>
                </a:solidFill>
              </a:rPr>
              <a:t>О закупках товаров, работ, услуг отдельными видами юридических лиц» </a:t>
            </a:r>
            <a:endParaRPr lang="ru-RU" sz="1900" b="1" dirty="0" smtClean="0">
              <a:solidFill>
                <a:srgbClr val="254061"/>
              </a:solidFill>
            </a:endParaRPr>
          </a:p>
          <a:p>
            <a:pPr algn="ctr">
              <a:defRPr/>
            </a:pPr>
            <a:r>
              <a:rPr lang="ru-RU" sz="1900" i="1" dirty="0" smtClean="0">
                <a:solidFill>
                  <a:srgbClr val="254061"/>
                </a:solidFill>
              </a:rPr>
              <a:t>(</a:t>
            </a:r>
            <a:r>
              <a:rPr lang="ru-RU" sz="1900" i="1" dirty="0">
                <a:solidFill>
                  <a:srgbClr val="254061"/>
                </a:solidFill>
              </a:rPr>
              <a:t>Закон о закупках)</a:t>
            </a:r>
          </a:p>
        </p:txBody>
      </p:sp>
      <p:sp>
        <p:nvSpPr>
          <p:cNvPr id="16" name="Номер слайда 29"/>
          <p:cNvSpPr>
            <a:spLocks noGrp="1"/>
          </p:cNvSpPr>
          <p:nvPr>
            <p:ph type="sldNum" sz="quarter" idx="4294967295"/>
          </p:nvPr>
        </p:nvSpPr>
        <p:spPr>
          <a:xfrm>
            <a:off x="325290" y="6491286"/>
            <a:ext cx="476085" cy="366714"/>
          </a:xfrm>
          <a:prstGeom prst="rect">
            <a:avLst/>
          </a:prstGeom>
          <a:noFill/>
        </p:spPr>
        <p:txBody>
          <a:bodyPr/>
          <a:lstStyle/>
          <a:p>
            <a:fld id="{43E4BE48-E018-4F5B-8D6E-69B82CD8F294}" type="slidenum">
              <a:rPr lang="en-US" sz="120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pPr/>
              <a:t>5</a:t>
            </a:fld>
            <a:endParaRPr lang="en-US" sz="12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48135" y="6581155"/>
            <a:ext cx="9666047" cy="366712"/>
          </a:xfrm>
          <a:noFill/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Взаимодействие ОАО «РЖД» и научно-промышленного потенциала Санкт-Петербурга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 14.02.2019</a:t>
            </a:r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algn="l"/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8674" name="Picture 2" descr="https://rusanalitic.ru/files/market_news/965_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769" y="2596683"/>
            <a:ext cx="5081674" cy="3560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51991" y="1"/>
            <a:ext cx="10657971" cy="1021335"/>
          </a:xfrm>
        </p:spPr>
        <p:txBody>
          <a:bodyPr anchor="ctr"/>
          <a:lstStyle/>
          <a:p>
            <a:r>
              <a:rPr lang="ru-RU" dirty="0"/>
              <a:t>Публикация информации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/>
              <a:t>закупках товаров, работ, услуг ОАО «РЖД»</a:t>
            </a:r>
          </a:p>
        </p:txBody>
      </p:sp>
      <p:pic>
        <p:nvPicPr>
          <p:cNvPr id="1026" name="Picture 2" descr="C:\Users\ЛаврентьевН\Desktop\ржд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5463" y="3000377"/>
            <a:ext cx="2540583" cy="2976329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ЛаврентьевН\Desktop\ЕИ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7027" y="3000376"/>
            <a:ext cx="2631317" cy="2976331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26198" y="1373876"/>
            <a:ext cx="2540583" cy="120863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>
              <a:spcAft>
                <a:spcPts val="2112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сайте                  ОАО «РЖД»                 в разделе «Тендеры»</a:t>
            </a:r>
          </a:p>
          <a:p>
            <a:pPr algn="ctr"/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http://tender.rzd.ru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66780" y="1373876"/>
            <a:ext cx="2722052" cy="1440000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>
              <a:spcAft>
                <a:spcPts val="2112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Единой информационной системе в сфере закупок</a:t>
            </a:r>
          </a:p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http://zakupki.gov.ru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99912" y="1396960"/>
            <a:ext cx="3008698" cy="1370218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электронной площадке России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РТС-Тендер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секции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«Секция закупок 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ОАО «РЖД»</a:t>
            </a:r>
          </a:p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http://rzd.rts-tender.ru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573826" y="1390650"/>
            <a:ext cx="2812788" cy="115477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электронном магазине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ОАО «РЖД»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(до 500 тыс.руб. с учетом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НДС)</a:t>
            </a:r>
          </a:p>
          <a:p>
            <a:pPr algn="ctr">
              <a:spcBef>
                <a:spcPts val="0"/>
              </a:spcBef>
              <a:spcAft>
                <a:spcPts val="1408"/>
              </a:spcAft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https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://eshoprzd.ru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" name="Рисунок 25" descr="Безымянный.pn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3826" y="3000376"/>
            <a:ext cx="2812788" cy="2976331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C:\Users\ЛаврентьевН\Desktop\РТС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49324" y="2990822"/>
            <a:ext cx="2903521" cy="2985884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Номер слайда 29"/>
          <p:cNvSpPr>
            <a:spLocks noGrp="1"/>
          </p:cNvSpPr>
          <p:nvPr>
            <p:ph type="sldNum" sz="quarter" idx="4294967295"/>
          </p:nvPr>
        </p:nvSpPr>
        <p:spPr>
          <a:xfrm>
            <a:off x="325290" y="6491286"/>
            <a:ext cx="476085" cy="366714"/>
          </a:xfrm>
          <a:prstGeom prst="rect">
            <a:avLst/>
          </a:prstGeom>
          <a:noFill/>
        </p:spPr>
        <p:txBody>
          <a:bodyPr/>
          <a:lstStyle/>
          <a:p>
            <a:fld id="{43E4BE48-E018-4F5B-8D6E-69B82CD8F294}" type="slidenum">
              <a:rPr lang="en-US" sz="120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pPr/>
              <a:t>6</a:t>
            </a:fld>
            <a:endParaRPr lang="en-US" sz="12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48135" y="6581155"/>
            <a:ext cx="9666047" cy="366712"/>
          </a:xfrm>
          <a:noFill/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Взаимодействие ОАО «РЖД» и научно-промышленного потенциала Санкт-Петербурга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 14.02.2019</a:t>
            </a:r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algn="l"/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4149" y="1"/>
            <a:ext cx="10657971" cy="1021335"/>
          </a:xfrm>
        </p:spPr>
        <p:txBody>
          <a:bodyPr anchor="ctr"/>
          <a:lstStyle/>
          <a:p>
            <a:r>
              <a:rPr lang="ru-RU" dirty="0" smtClean="0"/>
              <a:t>Раздел «Тендеры» на сайте ОАО «РЖД»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39925" t="19088" r="13243" b="18803"/>
          <a:stretch>
            <a:fillRect/>
          </a:stretch>
        </p:blipFill>
        <p:spPr bwMode="auto">
          <a:xfrm>
            <a:off x="4366541" y="1220755"/>
            <a:ext cx="715553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89575" y="2066925"/>
            <a:ext cx="4109046" cy="2781300"/>
          </a:xfrm>
          <a:prstGeom prst="roundRect">
            <a:avLst/>
          </a:prstGeom>
          <a:solidFill>
            <a:srgbClr val="DCE6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/>
            <a:r>
              <a:rPr lang="ru-RU" sz="1600" b="1" dirty="0" smtClean="0">
                <a:solidFill>
                  <a:srgbClr val="254061"/>
                </a:solidFill>
              </a:rPr>
              <a:t>В разделе «Тендеры» </a:t>
            </a:r>
          </a:p>
          <a:p>
            <a:pPr algn="ctr"/>
            <a:r>
              <a:rPr lang="ru-RU" sz="1600" dirty="0" smtClean="0">
                <a:solidFill>
                  <a:srgbClr val="254061"/>
                </a:solidFill>
              </a:rPr>
              <a:t>представлена информация о закупочной деятельности </a:t>
            </a:r>
          </a:p>
          <a:p>
            <a:pPr algn="ctr"/>
            <a:r>
              <a:rPr lang="ru-RU" sz="1600" dirty="0" smtClean="0">
                <a:solidFill>
                  <a:srgbClr val="254061"/>
                </a:solidFill>
              </a:rPr>
              <a:t>ОАО «РЖД», </a:t>
            </a:r>
          </a:p>
          <a:p>
            <a:pPr algn="ctr"/>
            <a:r>
              <a:rPr lang="ru-RU" sz="1600" dirty="0" smtClean="0">
                <a:solidFill>
                  <a:srgbClr val="254061"/>
                </a:solidFill>
              </a:rPr>
              <a:t>методические материалы для потенциальных  поставщиков, </a:t>
            </a:r>
          </a:p>
          <a:p>
            <a:pPr algn="ctr"/>
            <a:r>
              <a:rPr lang="ru-RU" sz="1600" dirty="0" smtClean="0">
                <a:solidFill>
                  <a:srgbClr val="254061"/>
                </a:solidFill>
              </a:rPr>
              <a:t>нормативные документы, контактная информация</a:t>
            </a:r>
            <a:endParaRPr lang="ru-RU" sz="1600" dirty="0">
              <a:solidFill>
                <a:srgbClr val="254061"/>
              </a:solidFill>
            </a:endParaRPr>
          </a:p>
        </p:txBody>
      </p:sp>
      <p:sp>
        <p:nvSpPr>
          <p:cNvPr id="8" name="Номер слайда 29"/>
          <p:cNvSpPr>
            <a:spLocks noGrp="1"/>
          </p:cNvSpPr>
          <p:nvPr>
            <p:ph type="sldNum" sz="quarter" idx="4294967295"/>
          </p:nvPr>
        </p:nvSpPr>
        <p:spPr>
          <a:xfrm>
            <a:off x="325290" y="6491286"/>
            <a:ext cx="476085" cy="366714"/>
          </a:xfrm>
          <a:prstGeom prst="rect">
            <a:avLst/>
          </a:prstGeom>
          <a:noFill/>
        </p:spPr>
        <p:txBody>
          <a:bodyPr/>
          <a:lstStyle/>
          <a:p>
            <a:fld id="{43E4BE48-E018-4F5B-8D6E-69B82CD8F294}" type="slidenum">
              <a:rPr lang="en-US" sz="120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pPr/>
              <a:t>7</a:t>
            </a:fld>
            <a:endParaRPr lang="en-US" sz="12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48135" y="6581155"/>
            <a:ext cx="9666047" cy="366712"/>
          </a:xfrm>
          <a:noFill/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Взаимодействие ОАО «РЖД» и научно-промышленного потенциала Санкт-Петербурга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 14.02.2019</a:t>
            </a:r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algn="l"/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663" t="33400" r="50588" b="54700"/>
          <a:stretch>
            <a:fillRect/>
          </a:stretch>
        </p:blipFill>
        <p:spPr bwMode="auto">
          <a:xfrm>
            <a:off x="4309276" y="2180862"/>
            <a:ext cx="2775427" cy="150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moyaokruga.ru/img/image_big/81d14526-ad9f-4fa8-8a01-29ed730b26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481" y="4197086"/>
            <a:ext cx="2104904" cy="1435395"/>
          </a:xfrm>
          <a:prstGeom prst="rect">
            <a:avLst/>
          </a:prstGeom>
          <a:noFill/>
        </p:spPr>
      </p:pic>
      <p:sp>
        <p:nvSpPr>
          <p:cNvPr id="57346" name="Title 8"/>
          <p:cNvSpPr>
            <a:spLocks noGrp="1"/>
          </p:cNvSpPr>
          <p:nvPr>
            <p:ph type="title" idx="4294967295"/>
          </p:nvPr>
        </p:nvSpPr>
        <p:spPr>
          <a:xfrm>
            <a:off x="243736" y="1"/>
            <a:ext cx="11278339" cy="809625"/>
          </a:xfrm>
        </p:spPr>
        <p:txBody>
          <a:bodyPr anchor="ctr"/>
          <a:lstStyle/>
          <a:p>
            <a:pPr eaLnBrk="1" hangingPunct="1"/>
            <a:r>
              <a:rPr lang="ru-RU" dirty="0" smtClean="0">
                <a:ea typeface="ＭＳ Ｐゴシック" pitchFamily="34" charset="-128"/>
              </a:rPr>
              <a:t>Промышленный потенциал Санкт-Петербурга 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187" name="Таблица 186"/>
          <p:cNvGraphicFramePr>
            <a:graphicFrameLocks noGrp="1"/>
          </p:cNvGraphicFramePr>
          <p:nvPr/>
        </p:nvGraphicFramePr>
        <p:xfrm>
          <a:off x="11885833" y="674688"/>
          <a:ext cx="1758865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8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225*225*225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6358" marR="106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246*246*246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6358" marR="106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56*88*146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6358" marR="106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8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56*88*170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6358" marR="106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8A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224*37*33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6358" marR="106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252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90*93*97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6358" marR="106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D6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231*235*239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6358" marR="106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112*116*68</a:t>
                      </a:r>
                    </a:p>
                  </a:txBody>
                  <a:tcPr marL="106358" marR="106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744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112*116*93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6358" marR="106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745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206*216*224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6358" marR="106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243*242*237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6358" marR="106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E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210*232*232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6358" marR="106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219*220*169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6358" marR="106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CA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250*186*173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6358" marR="106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AA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0*101*131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6358" marR="106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83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52323" y="1049306"/>
            <a:ext cx="5912976" cy="323155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b="1" i="1" spc="-100" dirty="0" smtClean="0">
                <a:ln w="1905"/>
                <a:solidFill>
                  <a:srgbClr val="254061"/>
                </a:solidFill>
                <a:latin typeface="+mn-lt"/>
              </a:rPr>
              <a:t>Основная номенклатура закупок</a:t>
            </a:r>
            <a:endParaRPr lang="ru-RU" b="1" i="1" spc="-100" dirty="0">
              <a:ln w="1905"/>
              <a:solidFill>
                <a:srgbClr val="25406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2683" y="1049306"/>
            <a:ext cx="5580082" cy="323155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b="1" i="1" spc="-100" dirty="0" smtClean="0">
                <a:ln w="1905"/>
                <a:solidFill>
                  <a:srgbClr val="254061"/>
                </a:solidFill>
                <a:latin typeface="+mn-lt"/>
              </a:rPr>
              <a:t>Основные предприятия-поставщики</a:t>
            </a:r>
            <a:endParaRPr lang="ru-RU" b="1" i="1" spc="-100" dirty="0">
              <a:ln w="1905"/>
              <a:solidFill>
                <a:srgbClr val="254061"/>
              </a:solidFill>
              <a:latin typeface="+mn-lt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39670" y="1461924"/>
            <a:ext cx="4203266" cy="4795283"/>
            <a:chOff x="120080" y="1605517"/>
            <a:chExt cx="3613720" cy="4795283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59490" y="1605517"/>
              <a:ext cx="3545371" cy="4795283"/>
            </a:xfrm>
            <a:prstGeom prst="roundRect">
              <a:avLst/>
            </a:prstGeom>
            <a:solidFill>
              <a:srgbClr val="DCE6F2"/>
            </a:solidFill>
            <a:ln w="25400">
              <a:solidFill>
                <a:srgbClr val="2540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20080" y="1968269"/>
              <a:ext cx="3613720" cy="3985696"/>
            </a:xfrm>
            <a:prstGeom prst="rect">
              <a:avLst/>
            </a:prstGeom>
          </p:spPr>
          <p:txBody>
            <a:bodyPr wrap="square" lIns="91429" tIns="45715" rIns="91429" bIns="45715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ru-RU" sz="15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ru-RU" sz="14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запасные части путевых</a:t>
              </a:r>
            </a:p>
            <a:p>
              <a:r>
                <a:rPr lang="ru-RU" sz="14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машин</a:t>
              </a:r>
            </a:p>
            <a:p>
              <a:endParaRPr lang="ru-RU" sz="1400" b="1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ru-RU" sz="14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запасные части для путевой</a:t>
              </a:r>
            </a:p>
            <a:p>
              <a:r>
                <a:rPr lang="ru-RU" sz="14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техники (металлообработка)</a:t>
              </a:r>
            </a:p>
            <a:p>
              <a:endParaRPr lang="ru-RU" sz="1400" b="1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ru-RU" sz="14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турникетное оборудование</a:t>
              </a:r>
            </a:p>
            <a:p>
              <a:endParaRPr lang="ru-RU" sz="1400" b="1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ru-RU" sz="14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запасные части  </a:t>
              </a:r>
            </a:p>
            <a:p>
              <a:r>
                <a:rPr lang="ru-RU" sz="14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электропоездов</a:t>
              </a:r>
            </a:p>
            <a:p>
              <a:endParaRPr lang="ru-RU" sz="1400" b="1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ru-RU" sz="14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запасные части локомотивов</a:t>
              </a:r>
            </a:p>
            <a:p>
              <a:endParaRPr lang="ru-RU" sz="1400" b="1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ru-RU" sz="14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светотехническая продукция</a:t>
              </a:r>
            </a:p>
            <a:p>
              <a:endParaRPr lang="ru-RU" sz="1400" b="1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ru-RU" sz="14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оборудование </a:t>
              </a:r>
            </a:p>
            <a:p>
              <a:r>
                <a:rPr lang="ru-RU" sz="14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контрольно-измерительное </a:t>
              </a:r>
            </a:p>
            <a:p>
              <a:r>
                <a:rPr lang="ru-RU" sz="14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и диагностическое</a:t>
              </a:r>
              <a:endParaRPr lang="ru-RU" sz="1400" b="1" dirty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567608" y="4062075"/>
            <a:ext cx="2172497" cy="323155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b="1" i="1" spc="-100" dirty="0" smtClean="0">
                <a:ln w="1905"/>
                <a:solidFill>
                  <a:srgbClr val="254061"/>
                </a:solidFill>
                <a:latin typeface="+mn-lt"/>
              </a:rPr>
              <a:t>Заказчик</a:t>
            </a:r>
            <a:endParaRPr lang="ru-RU" b="1" i="1" spc="-100" dirty="0">
              <a:ln w="1905"/>
              <a:solidFill>
                <a:srgbClr val="254061"/>
              </a:solidFill>
              <a:latin typeface="+mn-lt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7114355" y="1461924"/>
            <a:ext cx="4263695" cy="4800533"/>
            <a:chOff x="6116502" y="1576223"/>
            <a:chExt cx="3665673" cy="4800533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6116502" y="1576223"/>
              <a:ext cx="3665673" cy="4800533"/>
            </a:xfrm>
            <a:prstGeom prst="roundRect">
              <a:avLst/>
            </a:prstGeom>
            <a:solidFill>
              <a:srgbClr val="DCE6F2"/>
            </a:solidFill>
            <a:ln w="25400">
              <a:solidFill>
                <a:srgbClr val="2540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endParaRPr lang="ru-RU"/>
            </a:p>
          </p:txBody>
        </p:sp>
        <p:pic>
          <p:nvPicPr>
            <p:cNvPr id="3079" name="Picture 7" descr="http://accons.ru/assets/images/Zvezda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10618" y="5308104"/>
              <a:ext cx="1584785" cy="721221"/>
            </a:xfrm>
            <a:prstGeom prst="rect">
              <a:avLst/>
            </a:prstGeom>
            <a:solidFill>
              <a:srgbClr val="DCE6F2"/>
            </a:solidFill>
            <a:ln w="25400">
              <a:solidFill>
                <a:srgbClr val="254061"/>
              </a:solidFill>
            </a:ln>
          </p:spPr>
        </p:pic>
        <p:pic>
          <p:nvPicPr>
            <p:cNvPr id="3081" name="Picture 9" descr="http://spb.spravka.city/public_files/company/logo/2441/logo-742209-sankt-peterbur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51523" y="5295900"/>
              <a:ext cx="1590673" cy="727968"/>
            </a:xfrm>
            <a:prstGeom prst="rect">
              <a:avLst/>
            </a:prstGeom>
            <a:solidFill>
              <a:srgbClr val="DCE6F2"/>
            </a:solidFill>
            <a:ln w="25400">
              <a:solidFill>
                <a:srgbClr val="254061"/>
              </a:solidFill>
            </a:ln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08445" y="2698620"/>
              <a:ext cx="3305175" cy="508328"/>
            </a:xfrm>
            <a:prstGeom prst="rect">
              <a:avLst/>
            </a:prstGeom>
            <a:solidFill>
              <a:srgbClr val="DCE6F2"/>
            </a:solidFill>
            <a:ln w="25400">
              <a:solidFill>
                <a:srgbClr val="254061"/>
              </a:solidFill>
              <a:miter lim="800000"/>
              <a:headEnd/>
              <a:tailEnd/>
            </a:ln>
          </p:spPr>
        </p:pic>
        <p:pic>
          <p:nvPicPr>
            <p:cNvPr id="3077" name="Picture 5" descr="http://gciskander.ru/wp-content/uploads/2015/11/pr8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9955" y="3799543"/>
              <a:ext cx="1153970" cy="1221063"/>
            </a:xfrm>
            <a:prstGeom prst="rect">
              <a:avLst/>
            </a:prstGeom>
            <a:noFill/>
          </p:spPr>
        </p:pic>
        <p:pic>
          <p:nvPicPr>
            <p:cNvPr id="11266" name="Picture 2" descr="Радиоавионика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7FAFF"/>
                </a:clrFrom>
                <a:clrTo>
                  <a:srgbClr val="F7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2570" y="1912937"/>
              <a:ext cx="3321051" cy="630401"/>
            </a:xfrm>
            <a:prstGeom prst="rect">
              <a:avLst/>
            </a:prstGeom>
            <a:noFill/>
          </p:spPr>
        </p:pic>
        <p:pic>
          <p:nvPicPr>
            <p:cNvPr id="11268" name="Picture 4" descr="http://www.nfenergo.ru/design/images/logo.jpg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DFA"/>
                </a:clrFrom>
                <a:clrTo>
                  <a:srgbClr val="FFFD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79870" y="3406800"/>
              <a:ext cx="3371851" cy="441300"/>
            </a:xfrm>
            <a:prstGeom prst="rect">
              <a:avLst/>
            </a:prstGeom>
            <a:noFill/>
          </p:spPr>
        </p:pic>
      </p:grpSp>
      <p:sp>
        <p:nvSpPr>
          <p:cNvPr id="21" name="Номер слайда 29"/>
          <p:cNvSpPr>
            <a:spLocks noGrp="1"/>
          </p:cNvSpPr>
          <p:nvPr>
            <p:ph type="sldNum" sz="quarter" idx="4294967295"/>
          </p:nvPr>
        </p:nvSpPr>
        <p:spPr>
          <a:xfrm>
            <a:off x="325290" y="6491286"/>
            <a:ext cx="476085" cy="366714"/>
          </a:xfrm>
          <a:prstGeom prst="rect">
            <a:avLst/>
          </a:prstGeom>
          <a:noFill/>
        </p:spPr>
        <p:txBody>
          <a:bodyPr/>
          <a:lstStyle/>
          <a:p>
            <a:fld id="{43E4BE48-E018-4F5B-8D6E-69B82CD8F294}" type="slidenum">
              <a:rPr lang="en-US" sz="120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pPr/>
              <a:t>8</a:t>
            </a:fld>
            <a:endParaRPr lang="en-US" sz="12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48135" y="6581155"/>
            <a:ext cx="9666047" cy="366712"/>
          </a:xfrm>
          <a:noFill/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Взаимодействие ОАО «РЖД» и научно-промышленного потенциала Санкт-Петербурга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 14.02.2019</a:t>
            </a:r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algn="l"/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/>
          </p:cNvSpPr>
          <p:nvPr/>
        </p:nvSpPr>
        <p:spPr bwMode="auto">
          <a:xfrm>
            <a:off x="136025" y="188915"/>
            <a:ext cx="11250026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1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</p:txBody>
      </p:sp>
      <p:sp>
        <p:nvSpPr>
          <p:cNvPr id="9261" name="AutoShape 45" descr="СПбГУ"/>
          <p:cNvSpPr>
            <a:spLocks noChangeAspect="1" noChangeArrowheads="1"/>
          </p:cNvSpPr>
          <p:nvPr/>
        </p:nvSpPr>
        <p:spPr bwMode="auto">
          <a:xfrm>
            <a:off x="196036" y="-144463"/>
            <a:ext cx="38406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63" name="AutoShape 47" descr="СПбГУ"/>
          <p:cNvSpPr>
            <a:spLocks noChangeAspect="1" noChangeArrowheads="1"/>
          </p:cNvSpPr>
          <p:nvPr/>
        </p:nvSpPr>
        <p:spPr bwMode="auto">
          <a:xfrm>
            <a:off x="196036" y="-144463"/>
            <a:ext cx="38406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67" name="AutoShape 51" descr="https://www.spbstu.ru/local/templates/main/img/polytech_logo.svg"/>
          <p:cNvSpPr>
            <a:spLocks noChangeAspect="1" noChangeArrowheads="1"/>
          </p:cNvSpPr>
          <p:nvPr/>
        </p:nvSpPr>
        <p:spPr bwMode="auto">
          <a:xfrm>
            <a:off x="196036" y="-144463"/>
            <a:ext cx="38406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71" name="AutoShape 55" descr="https://itsmylight.ru/media/uploads/PGUPS.jpg"/>
          <p:cNvSpPr>
            <a:spLocks noChangeAspect="1" noChangeArrowheads="1"/>
          </p:cNvSpPr>
          <p:nvPr/>
        </p:nvSpPr>
        <p:spPr bwMode="auto">
          <a:xfrm>
            <a:off x="196036" y="-144463"/>
            <a:ext cx="38406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068350" y="1662665"/>
            <a:ext cx="4187308" cy="4320000"/>
          </a:xfrm>
          <a:prstGeom prst="roundRect">
            <a:avLst/>
          </a:prstGeom>
          <a:solidFill>
            <a:srgbClr val="DCE6F2"/>
          </a:solidFill>
          <a:ln w="25400"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42928" y="1634092"/>
            <a:ext cx="4187308" cy="4320000"/>
          </a:xfrm>
          <a:prstGeom prst="roundRect">
            <a:avLst/>
          </a:prstGeom>
          <a:solidFill>
            <a:srgbClr val="DCE6F2"/>
          </a:solidFill>
          <a:ln w="25400"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 dirty="0"/>
          </a:p>
        </p:txBody>
      </p:sp>
      <p:pic>
        <p:nvPicPr>
          <p:cNvPr id="9273" name="Picture 57" descr="https://vuzomaniya.ru/wp-content/uploads/2018/10/23341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74932" y="1812406"/>
            <a:ext cx="980830" cy="778395"/>
          </a:xfrm>
          <a:prstGeom prst="rect">
            <a:avLst/>
          </a:prstGeom>
          <a:noFill/>
        </p:spPr>
      </p:pic>
      <p:pic>
        <p:nvPicPr>
          <p:cNvPr id="9277" name="Picture 61" descr="http://www.vko-ckv.ru/upload/medialibrary/e96/e96d9502bf153ee0595657f9547688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FF9"/>
              </a:clrFrom>
              <a:clrTo>
                <a:srgbClr val="F5FFF9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7762" y="3185741"/>
            <a:ext cx="3746403" cy="80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9" name="Picture 43" descr="https://proxy.imgsmail.ru/?email=liliyasb%40mail.ru&amp;e=1539993279&amp;h=dc2Ts9SAOVgz6Q_h31imig&amp;url171=cmVzLmd1YXAucnUvZmlsZXMvbG9nb3MvZnVsbC9ndWFwLWZ1bGwtbGluZS5wbmc~&amp;is_https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6600" y="3276575"/>
            <a:ext cx="4011887" cy="864096"/>
          </a:xfrm>
          <a:prstGeom prst="rect">
            <a:avLst/>
          </a:prstGeom>
          <a:noFill/>
        </p:spPr>
      </p:pic>
      <p:pic>
        <p:nvPicPr>
          <p:cNvPr id="9265" name="Picture 49" descr="https://pr.spbu.ru/images/simvolika/head/03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291" y="2586583"/>
            <a:ext cx="3361074" cy="785267"/>
          </a:xfrm>
          <a:prstGeom prst="rect">
            <a:avLst/>
          </a:prstGeom>
          <a:noFill/>
        </p:spPr>
      </p:pic>
      <p:pic>
        <p:nvPicPr>
          <p:cNvPr id="9269" name="Picture 53" descr="https://elearning.hse.ru/mirror/pubs/share/22535266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4887" y="4125443"/>
            <a:ext cx="2744279" cy="537969"/>
          </a:xfrm>
          <a:prstGeom prst="rect">
            <a:avLst/>
          </a:prstGeom>
          <a:noFill/>
        </p:spPr>
      </p:pic>
      <p:pic>
        <p:nvPicPr>
          <p:cNvPr id="9275" name="Picture 59" descr="Eltez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1343" y="1973982"/>
            <a:ext cx="2804742" cy="792088"/>
          </a:xfrm>
          <a:prstGeom prst="rect">
            <a:avLst/>
          </a:prstGeom>
          <a:noFill/>
        </p:spPr>
      </p:pic>
      <p:pic>
        <p:nvPicPr>
          <p:cNvPr id="9279" name="Picture 63" descr="http://www.nfenergo.ru/design/images/log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3FEF9"/>
              </a:clrFrom>
              <a:clrTo>
                <a:srgbClr val="F3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841" y="4381501"/>
            <a:ext cx="3823238" cy="726554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7046192" y="1001681"/>
            <a:ext cx="4243226" cy="323155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b="1" i="1" spc="-100" dirty="0" smtClean="0">
                <a:ln w="1905"/>
                <a:solidFill>
                  <a:srgbClr val="254061"/>
                </a:solidFill>
                <a:latin typeface="+mn-lt"/>
              </a:rPr>
              <a:t>Высшие учебные заведения</a:t>
            </a:r>
            <a:endParaRPr lang="ru-RU" b="1" i="1" spc="-100" dirty="0">
              <a:ln w="1905"/>
              <a:solidFill>
                <a:srgbClr val="254061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1011206"/>
            <a:ext cx="4717997" cy="323155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b="1" i="1" spc="-100" dirty="0" smtClean="0">
                <a:ln w="1905"/>
                <a:solidFill>
                  <a:srgbClr val="254061"/>
                </a:solidFill>
                <a:latin typeface="+mn-lt"/>
              </a:rPr>
              <a:t>Разработчики новых продуктов</a:t>
            </a:r>
            <a:endParaRPr lang="ru-RU" b="1" i="1" spc="-100" dirty="0">
              <a:ln w="1905"/>
              <a:solidFill>
                <a:srgbClr val="254061"/>
              </a:solidFill>
              <a:latin typeface="+mn-lt"/>
            </a:endParaRPr>
          </a:p>
        </p:txBody>
      </p:sp>
      <p:sp>
        <p:nvSpPr>
          <p:cNvPr id="42" name="Title 8"/>
          <p:cNvSpPr txBox="1">
            <a:spLocks/>
          </p:cNvSpPr>
          <p:nvPr/>
        </p:nvSpPr>
        <p:spPr bwMode="auto">
          <a:xfrm>
            <a:off x="243736" y="1"/>
            <a:ext cx="11278339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Verdana"/>
              </a:rPr>
              <a:t>Научно-производственный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Verdana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Verdana"/>
              </a:rPr>
              <a:t>потенциал Санкт-Петербурга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34" charset="-128"/>
              <a:cs typeface="Verdana"/>
            </a:endParaRPr>
          </a:p>
        </p:txBody>
      </p:sp>
      <p:pic>
        <p:nvPicPr>
          <p:cNvPr id="47" name="Picture 2" descr="http://moyaokruga.ru/img/image_big/81d14526-ad9f-4fa8-8a01-29ed730b26f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36876" y="2796911"/>
            <a:ext cx="2104904" cy="143539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4623002" y="2661900"/>
            <a:ext cx="2172497" cy="323155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b="1" i="1" spc="-100" dirty="0" smtClean="0">
                <a:ln w="1905"/>
                <a:solidFill>
                  <a:srgbClr val="254061"/>
                </a:solidFill>
                <a:latin typeface="+mn-lt"/>
              </a:rPr>
              <a:t>Заказчик</a:t>
            </a:r>
            <a:endParaRPr lang="ru-RU" b="1" i="1" spc="-100" dirty="0">
              <a:ln w="1905"/>
              <a:solidFill>
                <a:srgbClr val="254061"/>
              </a:solidFill>
              <a:latin typeface="+mn-lt"/>
            </a:endParaRPr>
          </a:p>
        </p:txBody>
      </p:sp>
      <p:sp>
        <p:nvSpPr>
          <p:cNvPr id="49" name="Номер слайда 29"/>
          <p:cNvSpPr>
            <a:spLocks noGrp="1"/>
          </p:cNvSpPr>
          <p:nvPr>
            <p:ph type="sldNum" sz="quarter" idx="4294967295"/>
          </p:nvPr>
        </p:nvSpPr>
        <p:spPr>
          <a:xfrm>
            <a:off x="325290" y="6491286"/>
            <a:ext cx="476085" cy="366714"/>
          </a:xfrm>
          <a:prstGeom prst="rect">
            <a:avLst/>
          </a:prstGeom>
          <a:noFill/>
        </p:spPr>
        <p:txBody>
          <a:bodyPr/>
          <a:lstStyle/>
          <a:p>
            <a:fld id="{43E4BE48-E018-4F5B-8D6E-69B82CD8F294}" type="slidenum">
              <a:rPr lang="en-US" sz="120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pPr/>
              <a:t>9</a:t>
            </a:fld>
            <a:endParaRPr lang="en-US" sz="12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48135" y="6581155"/>
            <a:ext cx="9666047" cy="366712"/>
          </a:xfrm>
          <a:noFill/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Взаимодействие ОАО «РЖД» и научно-промышленного потенциала Санкт-Петербурга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| 14.02.2019</a:t>
            </a:r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algn="l"/>
            <a:endParaRPr lang="en-US" sz="1200" dirty="0" smtClean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5602" name="Picture 2" descr="http://xn--80apbncz.xn--p1ai/uploadedfiles/1-022018/images/anonces_small_1456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638" y="4787439"/>
            <a:ext cx="2780808" cy="1044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S3bQ4yM0KaTONqcWdsiw"/>
</p:tagLst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>
        <a:spAutoFit/>
      </a:bodyPr>
      <a:lstStyle>
        <a:defPPr>
          <a:defRPr sz="1000"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40080</TotalTime>
  <Words>879</Words>
  <Application>Microsoft Office PowerPoint</Application>
  <PresentationFormat>Произвольный</PresentationFormat>
  <Paragraphs>316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Взаимодействие ОАО «РЖД»  и научно-промышленного потенциала  Санкт-Петербурга    </vt:lpstr>
      <vt:lpstr>Слайд 2</vt:lpstr>
      <vt:lpstr>   Достижения 2018 года </vt:lpstr>
      <vt:lpstr>Целевые задачи, реализуемые в рамках  Долгосрочной программы развития </vt:lpstr>
      <vt:lpstr>   Правовое обеспечение системы закупок ОАО «РЖД» </vt:lpstr>
      <vt:lpstr>Публикация информации  о закупках товаров, работ, услуг ОАО «РЖД»</vt:lpstr>
      <vt:lpstr>Раздел «Тендеры» на сайте ОАО «РЖД»</vt:lpstr>
      <vt:lpstr>Промышленный потенциал Санкт-Петербурга 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freelance</dc:creator>
  <cp:lastModifiedBy>HP</cp:lastModifiedBy>
  <cp:revision>5131</cp:revision>
  <cp:lastPrinted>2016-02-16T12:34:54Z</cp:lastPrinted>
  <dcterms:created xsi:type="dcterms:W3CDTF">2010-06-10T07:47:26Z</dcterms:created>
  <dcterms:modified xsi:type="dcterms:W3CDTF">2019-02-14T10:19:43Z</dcterms:modified>
</cp:coreProperties>
</file>