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  <p:sldMasterId id="2147483928" r:id="rId2"/>
  </p:sldMasterIdLst>
  <p:notesMasterIdLst>
    <p:notesMasterId r:id="rId22"/>
  </p:notesMasterIdLst>
  <p:handoutMasterIdLst>
    <p:handoutMasterId r:id="rId23"/>
  </p:handoutMasterIdLst>
  <p:sldIdLst>
    <p:sldId id="480" r:id="rId3"/>
    <p:sldId id="518" r:id="rId4"/>
    <p:sldId id="824" r:id="rId5"/>
    <p:sldId id="839" r:id="rId6"/>
    <p:sldId id="840" r:id="rId7"/>
    <p:sldId id="830" r:id="rId8"/>
    <p:sldId id="845" r:id="rId9"/>
    <p:sldId id="834" r:id="rId10"/>
    <p:sldId id="838" r:id="rId11"/>
    <p:sldId id="822" r:id="rId12"/>
    <p:sldId id="819" r:id="rId13"/>
    <p:sldId id="817" r:id="rId14"/>
    <p:sldId id="696" r:id="rId15"/>
    <p:sldId id="841" r:id="rId16"/>
    <p:sldId id="844" r:id="rId17"/>
    <p:sldId id="843" r:id="rId18"/>
    <p:sldId id="827" r:id="rId19"/>
    <p:sldId id="820" r:id="rId20"/>
    <p:sldId id="458" r:id="rId21"/>
  </p:sldIdLst>
  <p:sldSz cx="9144000" cy="6858000" type="screen4x3"/>
  <p:notesSz cx="6877050" cy="9656763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ерновая Валентина" initials="ТВВ" lastIdx="4" clrIdx="0"/>
  <p:cmAuthor id="1" name="Самоварова Ольга Владимировна" initials="СОВ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147EB"/>
    <a:srgbClr val="D66508"/>
    <a:srgbClr val="F6DBD2"/>
    <a:srgbClr val="CCFFCC"/>
    <a:srgbClr val="1E7435"/>
    <a:srgbClr val="1871A8"/>
    <a:srgbClr val="4D4E51"/>
    <a:srgbClr val="E96E09"/>
    <a:srgbClr val="FD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7467" autoAdjust="0"/>
  </p:normalViewPr>
  <p:slideViewPr>
    <p:cSldViewPr snapToGrid="0">
      <p:cViewPr>
        <p:scale>
          <a:sx n="93" d="100"/>
          <a:sy n="93" d="100"/>
        </p:scale>
        <p:origin x="-918" y="72"/>
      </p:cViewPr>
      <p:guideLst>
        <p:guide orient="horz" pos="2160"/>
        <p:guide orient="horz" pos="2148"/>
        <p:guide pos="2880"/>
      </p:guideLst>
    </p:cSldViewPr>
  </p:slideViewPr>
  <p:outlineViewPr>
    <p:cViewPr>
      <p:scale>
        <a:sx n="33" d="100"/>
        <a:sy n="33" d="100"/>
      </p:scale>
      <p:origin x="0" y="12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C0B82D-53DA-4CBA-8B3E-A4AE0BCA8BB5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1134EE-534E-43AC-9314-6A08284965CF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 rIns="468000" bIns="828000"/>
        <a:lstStyle/>
        <a:p>
          <a:r>
            <a:rPr lang="ru-RU" sz="1800" b="1" dirty="0" smtClean="0">
              <a:solidFill>
                <a:schemeClr val="tx1"/>
              </a:solidFill>
            </a:rPr>
            <a:t>СПП СПб</a:t>
          </a:r>
          <a:endParaRPr lang="ru-RU" sz="1800" b="1" dirty="0">
            <a:solidFill>
              <a:schemeClr val="tx1"/>
            </a:solidFill>
          </a:endParaRPr>
        </a:p>
      </dgm:t>
    </dgm:pt>
    <dgm:pt modelId="{4DC5AC4B-9844-49B0-B114-CEDA1F316EE3}" type="parTrans" cxnId="{7C44D797-A4F5-49BB-8648-99F73080F97D}">
      <dgm:prSet/>
      <dgm:spPr/>
      <dgm:t>
        <a:bodyPr/>
        <a:lstStyle/>
        <a:p>
          <a:endParaRPr lang="ru-RU"/>
        </a:p>
      </dgm:t>
    </dgm:pt>
    <dgm:pt modelId="{E30BE70F-0A40-4CD6-BB64-434414AE6BB1}" type="sibTrans" cxnId="{7C44D797-A4F5-49BB-8648-99F73080F97D}">
      <dgm:prSet/>
      <dgm:spPr/>
      <dgm:t>
        <a:bodyPr/>
        <a:lstStyle/>
        <a:p>
          <a:endParaRPr lang="ru-RU"/>
        </a:p>
      </dgm:t>
    </dgm:pt>
    <dgm:pt modelId="{9FA8EB0F-C26B-4185-AEAA-E6292AB6A759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 lIns="324000" rIns="0" bIns="648000"/>
        <a:lstStyle/>
        <a:p>
          <a:r>
            <a:rPr lang="ru-RU" sz="1800" b="1" dirty="0" smtClean="0"/>
            <a:t>Органы власти СПб</a:t>
          </a:r>
          <a:endParaRPr lang="ru-RU" sz="1800" b="1" dirty="0"/>
        </a:p>
      </dgm:t>
    </dgm:pt>
    <dgm:pt modelId="{1AC55F88-85CA-4196-B868-C3E4E41CAC03}" type="parTrans" cxnId="{BEDDB3D6-D665-4D0F-8EF4-62618FD131AA}">
      <dgm:prSet/>
      <dgm:spPr/>
      <dgm:t>
        <a:bodyPr/>
        <a:lstStyle/>
        <a:p>
          <a:endParaRPr lang="ru-RU"/>
        </a:p>
      </dgm:t>
    </dgm:pt>
    <dgm:pt modelId="{7147DD71-0327-40CF-8F50-BDF094993886}" type="sibTrans" cxnId="{BEDDB3D6-D665-4D0F-8EF4-62618FD131AA}">
      <dgm:prSet/>
      <dgm:spPr/>
      <dgm:t>
        <a:bodyPr/>
        <a:lstStyle/>
        <a:p>
          <a:endParaRPr lang="ru-RU"/>
        </a:p>
      </dgm:t>
    </dgm:pt>
    <dgm:pt modelId="{7A603770-9F71-424D-8572-0E4317D62B14}">
      <dgm:prSet phldrT="[Текст]" custT="1"/>
      <dgm:spPr>
        <a:solidFill>
          <a:srgbClr val="002060"/>
        </a:solidFill>
      </dgm:spPr>
      <dgm:t>
        <a:bodyPr lIns="216000" tIns="720000" rIns="0"/>
        <a:lstStyle/>
        <a:p>
          <a:r>
            <a:rPr lang="ru-RU" sz="1800" b="1" dirty="0" smtClean="0"/>
            <a:t>Заказчики</a:t>
          </a:r>
          <a:endParaRPr lang="ru-RU" sz="1800" b="1" dirty="0"/>
        </a:p>
      </dgm:t>
    </dgm:pt>
    <dgm:pt modelId="{A6904C27-1F34-4D83-9AC0-FC7DBEA4BCD4}" type="parTrans" cxnId="{73AF3C0A-EFD5-4037-BB29-9C8A71307BC1}">
      <dgm:prSet/>
      <dgm:spPr/>
      <dgm:t>
        <a:bodyPr/>
        <a:lstStyle/>
        <a:p>
          <a:endParaRPr lang="ru-RU"/>
        </a:p>
      </dgm:t>
    </dgm:pt>
    <dgm:pt modelId="{2803369E-FC14-4ECA-A3FE-B50FB9CA4223}" type="sibTrans" cxnId="{73AF3C0A-EFD5-4037-BB29-9C8A71307BC1}">
      <dgm:prSet/>
      <dgm:spPr/>
      <dgm:t>
        <a:bodyPr/>
        <a:lstStyle/>
        <a:p>
          <a:endParaRPr lang="ru-RU"/>
        </a:p>
      </dgm:t>
    </dgm:pt>
    <dgm:pt modelId="{C2EEBADC-31CA-403E-B44C-46AD1019FA13}">
      <dgm:prSet phldrT="[Текст]" custT="1"/>
      <dgm:spPr>
        <a:solidFill>
          <a:schemeClr val="tx1"/>
        </a:solidFill>
      </dgm:spPr>
      <dgm:t>
        <a:bodyPr lIns="0" tIns="720000" rIns="216000"/>
        <a:lstStyle/>
        <a:p>
          <a:r>
            <a:rPr lang="ru-RU" sz="1800" b="1" dirty="0" smtClean="0"/>
            <a:t>Профсоюзы</a:t>
          </a:r>
          <a:endParaRPr lang="ru-RU" sz="1800" b="1" dirty="0"/>
        </a:p>
      </dgm:t>
    </dgm:pt>
    <dgm:pt modelId="{553314DF-8A7C-490B-83C9-3F551551A9DB}" type="parTrans" cxnId="{8DBDD043-3F84-4191-A5A8-D0B3061B4AD7}">
      <dgm:prSet/>
      <dgm:spPr/>
      <dgm:t>
        <a:bodyPr/>
        <a:lstStyle/>
        <a:p>
          <a:endParaRPr lang="ru-RU"/>
        </a:p>
      </dgm:t>
    </dgm:pt>
    <dgm:pt modelId="{3331AD52-47D3-4F9E-AFEF-336D3759BBAA}" type="sibTrans" cxnId="{8DBDD043-3F84-4191-A5A8-D0B3061B4AD7}">
      <dgm:prSet/>
      <dgm:spPr/>
      <dgm:t>
        <a:bodyPr/>
        <a:lstStyle/>
        <a:p>
          <a:endParaRPr lang="ru-RU"/>
        </a:p>
      </dgm:t>
    </dgm:pt>
    <dgm:pt modelId="{6EC63BD7-1BE4-4A7B-852E-DDBEF5E3A948}" type="pres">
      <dgm:prSet presAssocID="{6BC0B82D-53DA-4CBA-8B3E-A4AE0BCA8BB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122CE7-450E-4279-B62B-46C02DB13CC8}" type="pres">
      <dgm:prSet presAssocID="{6BC0B82D-53DA-4CBA-8B3E-A4AE0BCA8BB5}" presName="children" presStyleCnt="0"/>
      <dgm:spPr/>
    </dgm:pt>
    <dgm:pt modelId="{2461C79E-31A3-4E18-9916-9B0918BF4259}" type="pres">
      <dgm:prSet presAssocID="{6BC0B82D-53DA-4CBA-8B3E-A4AE0BCA8BB5}" presName="childPlaceholder" presStyleCnt="0"/>
      <dgm:spPr/>
    </dgm:pt>
    <dgm:pt modelId="{C64A6A98-1559-4A60-A024-6FC910CB1B13}" type="pres">
      <dgm:prSet presAssocID="{6BC0B82D-53DA-4CBA-8B3E-A4AE0BCA8BB5}" presName="circle" presStyleCnt="0"/>
      <dgm:spPr/>
    </dgm:pt>
    <dgm:pt modelId="{B6DEB8B1-8369-444D-9ECD-693731B4E82C}" type="pres">
      <dgm:prSet presAssocID="{6BC0B82D-53DA-4CBA-8B3E-A4AE0BCA8BB5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3FC9F-E173-4A21-99DF-F5394BCA5F09}" type="pres">
      <dgm:prSet presAssocID="{6BC0B82D-53DA-4CBA-8B3E-A4AE0BCA8BB5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767CF-E22F-47B1-AE30-3C2651FEF949}" type="pres">
      <dgm:prSet presAssocID="{6BC0B82D-53DA-4CBA-8B3E-A4AE0BCA8BB5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A5527-F7B3-44B8-BD4A-73DA3FB81AA0}" type="pres">
      <dgm:prSet presAssocID="{6BC0B82D-53DA-4CBA-8B3E-A4AE0BCA8BB5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D1CA03-9115-4760-805D-ED1B945C5587}" type="pres">
      <dgm:prSet presAssocID="{6BC0B82D-53DA-4CBA-8B3E-A4AE0BCA8BB5}" presName="quadrantPlaceholder" presStyleCnt="0"/>
      <dgm:spPr/>
    </dgm:pt>
    <dgm:pt modelId="{2881EABC-8034-47E5-8F0B-5150AC999409}" type="pres">
      <dgm:prSet presAssocID="{6BC0B82D-53DA-4CBA-8B3E-A4AE0BCA8BB5}" presName="center1" presStyleLbl="fgShp" presStyleIdx="0" presStyleCnt="2"/>
      <dgm:spPr/>
    </dgm:pt>
    <dgm:pt modelId="{7C09669D-74EF-48DD-A92D-04A604A359AB}" type="pres">
      <dgm:prSet presAssocID="{6BC0B82D-53DA-4CBA-8B3E-A4AE0BCA8BB5}" presName="center2" presStyleLbl="fgShp" presStyleIdx="1" presStyleCnt="2"/>
      <dgm:spPr/>
    </dgm:pt>
  </dgm:ptLst>
  <dgm:cxnLst>
    <dgm:cxn modelId="{58AD410B-3F42-4707-9BA4-3F589613E718}" type="presOf" srcId="{C2EEBADC-31CA-403E-B44C-46AD1019FA13}" destId="{FA4A5527-F7B3-44B8-BD4A-73DA3FB81AA0}" srcOrd="0" destOrd="0" presId="urn:microsoft.com/office/officeart/2005/8/layout/cycle4"/>
    <dgm:cxn modelId="{BEDDB3D6-D665-4D0F-8EF4-62618FD131AA}" srcId="{6BC0B82D-53DA-4CBA-8B3E-A4AE0BCA8BB5}" destId="{9FA8EB0F-C26B-4185-AEAA-E6292AB6A759}" srcOrd="1" destOrd="0" parTransId="{1AC55F88-85CA-4196-B868-C3E4E41CAC03}" sibTransId="{7147DD71-0327-40CF-8F50-BDF094993886}"/>
    <dgm:cxn modelId="{73AF3C0A-EFD5-4037-BB29-9C8A71307BC1}" srcId="{6BC0B82D-53DA-4CBA-8B3E-A4AE0BCA8BB5}" destId="{7A603770-9F71-424D-8572-0E4317D62B14}" srcOrd="2" destOrd="0" parTransId="{A6904C27-1F34-4D83-9AC0-FC7DBEA4BCD4}" sibTransId="{2803369E-FC14-4ECA-A3FE-B50FB9CA4223}"/>
    <dgm:cxn modelId="{7C44D797-A4F5-49BB-8648-99F73080F97D}" srcId="{6BC0B82D-53DA-4CBA-8B3E-A4AE0BCA8BB5}" destId="{CD1134EE-534E-43AC-9314-6A08284965CF}" srcOrd="0" destOrd="0" parTransId="{4DC5AC4B-9844-49B0-B114-CEDA1F316EE3}" sibTransId="{E30BE70F-0A40-4CD6-BB64-434414AE6BB1}"/>
    <dgm:cxn modelId="{65614D60-7E26-4D87-BAA5-1154F49A313F}" type="presOf" srcId="{CD1134EE-534E-43AC-9314-6A08284965CF}" destId="{B6DEB8B1-8369-444D-9ECD-693731B4E82C}" srcOrd="0" destOrd="0" presId="urn:microsoft.com/office/officeart/2005/8/layout/cycle4"/>
    <dgm:cxn modelId="{D213D197-7C8B-4791-BA08-18450BA7C796}" type="presOf" srcId="{7A603770-9F71-424D-8572-0E4317D62B14}" destId="{AE6767CF-E22F-47B1-AE30-3C2651FEF949}" srcOrd="0" destOrd="0" presId="urn:microsoft.com/office/officeart/2005/8/layout/cycle4"/>
    <dgm:cxn modelId="{1EB3A82E-86AC-4361-B493-60F8EC4C91C8}" type="presOf" srcId="{6BC0B82D-53DA-4CBA-8B3E-A4AE0BCA8BB5}" destId="{6EC63BD7-1BE4-4A7B-852E-DDBEF5E3A948}" srcOrd="0" destOrd="0" presId="urn:microsoft.com/office/officeart/2005/8/layout/cycle4"/>
    <dgm:cxn modelId="{8DBDD043-3F84-4191-A5A8-D0B3061B4AD7}" srcId="{6BC0B82D-53DA-4CBA-8B3E-A4AE0BCA8BB5}" destId="{C2EEBADC-31CA-403E-B44C-46AD1019FA13}" srcOrd="3" destOrd="0" parTransId="{553314DF-8A7C-490B-83C9-3F551551A9DB}" sibTransId="{3331AD52-47D3-4F9E-AFEF-336D3759BBAA}"/>
    <dgm:cxn modelId="{A0B6B4BE-2C5B-47B9-9C17-DB9FCBA1B6D6}" type="presOf" srcId="{9FA8EB0F-C26B-4185-AEAA-E6292AB6A759}" destId="{7463FC9F-E173-4A21-99DF-F5394BCA5F09}" srcOrd="0" destOrd="0" presId="urn:microsoft.com/office/officeart/2005/8/layout/cycle4"/>
    <dgm:cxn modelId="{F9D06929-1B7D-4C78-8F97-89EA14ACA31B}" type="presParOf" srcId="{6EC63BD7-1BE4-4A7B-852E-DDBEF5E3A948}" destId="{08122CE7-450E-4279-B62B-46C02DB13CC8}" srcOrd="0" destOrd="0" presId="urn:microsoft.com/office/officeart/2005/8/layout/cycle4"/>
    <dgm:cxn modelId="{2E18B3BC-AC44-4848-9BDE-298B28CC6695}" type="presParOf" srcId="{08122CE7-450E-4279-B62B-46C02DB13CC8}" destId="{2461C79E-31A3-4E18-9916-9B0918BF4259}" srcOrd="0" destOrd="0" presId="urn:microsoft.com/office/officeart/2005/8/layout/cycle4"/>
    <dgm:cxn modelId="{D105DEFC-53E6-4C97-97F2-60A72338C2C5}" type="presParOf" srcId="{6EC63BD7-1BE4-4A7B-852E-DDBEF5E3A948}" destId="{C64A6A98-1559-4A60-A024-6FC910CB1B13}" srcOrd="1" destOrd="0" presId="urn:microsoft.com/office/officeart/2005/8/layout/cycle4"/>
    <dgm:cxn modelId="{D53233B9-79A6-4315-9F53-5F945B6874A6}" type="presParOf" srcId="{C64A6A98-1559-4A60-A024-6FC910CB1B13}" destId="{B6DEB8B1-8369-444D-9ECD-693731B4E82C}" srcOrd="0" destOrd="0" presId="urn:microsoft.com/office/officeart/2005/8/layout/cycle4"/>
    <dgm:cxn modelId="{4EC9E256-4D61-4D09-878E-08DE17735D16}" type="presParOf" srcId="{C64A6A98-1559-4A60-A024-6FC910CB1B13}" destId="{7463FC9F-E173-4A21-99DF-F5394BCA5F09}" srcOrd="1" destOrd="0" presId="urn:microsoft.com/office/officeart/2005/8/layout/cycle4"/>
    <dgm:cxn modelId="{866E27B3-7494-40F8-99E4-29035CDFE8C7}" type="presParOf" srcId="{C64A6A98-1559-4A60-A024-6FC910CB1B13}" destId="{AE6767CF-E22F-47B1-AE30-3C2651FEF949}" srcOrd="2" destOrd="0" presId="urn:microsoft.com/office/officeart/2005/8/layout/cycle4"/>
    <dgm:cxn modelId="{27857A45-F6AC-4408-B046-0290FE7CCBFC}" type="presParOf" srcId="{C64A6A98-1559-4A60-A024-6FC910CB1B13}" destId="{FA4A5527-F7B3-44B8-BD4A-73DA3FB81AA0}" srcOrd="3" destOrd="0" presId="urn:microsoft.com/office/officeart/2005/8/layout/cycle4"/>
    <dgm:cxn modelId="{09ECAAAA-0F72-4953-AAE2-8B32CEDE08B2}" type="presParOf" srcId="{C64A6A98-1559-4A60-A024-6FC910CB1B13}" destId="{D7D1CA03-9115-4760-805D-ED1B945C5587}" srcOrd="4" destOrd="0" presId="urn:microsoft.com/office/officeart/2005/8/layout/cycle4"/>
    <dgm:cxn modelId="{C5A6D4F9-25B4-4109-A059-C9BC39E4E433}" type="presParOf" srcId="{6EC63BD7-1BE4-4A7B-852E-DDBEF5E3A948}" destId="{2881EABC-8034-47E5-8F0B-5150AC999409}" srcOrd="2" destOrd="0" presId="urn:microsoft.com/office/officeart/2005/8/layout/cycle4"/>
    <dgm:cxn modelId="{38EECD6A-6377-4053-9287-AC253F5F61DD}" type="presParOf" srcId="{6EC63BD7-1BE4-4A7B-852E-DDBEF5E3A948}" destId="{7C09669D-74EF-48DD-A92D-04A604A359A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EB8B1-8369-444D-9ECD-693731B4E82C}">
      <dsp:nvSpPr>
        <dsp:cNvPr id="0" name=""/>
        <dsp:cNvSpPr/>
      </dsp:nvSpPr>
      <dsp:spPr>
        <a:xfrm>
          <a:off x="1723693" y="286211"/>
          <a:ext cx="2174206" cy="2174206"/>
        </a:xfrm>
        <a:prstGeom prst="pieWedg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468000" bIns="828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СПП СПб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2360503" y="923021"/>
        <a:ext cx="1537396" cy="1537396"/>
      </dsp:txXfrm>
    </dsp:sp>
    <dsp:sp modelId="{7463FC9F-E173-4A21-99DF-F5394BCA5F09}">
      <dsp:nvSpPr>
        <dsp:cNvPr id="0" name=""/>
        <dsp:cNvSpPr/>
      </dsp:nvSpPr>
      <dsp:spPr>
        <a:xfrm rot="5400000">
          <a:off x="3998326" y="286211"/>
          <a:ext cx="2174206" cy="2174206"/>
        </a:xfrm>
        <a:prstGeom prst="pieWedg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000" tIns="128016" rIns="0" bIns="648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Органы власти СПб</a:t>
          </a:r>
          <a:endParaRPr lang="ru-RU" sz="1800" b="1" kern="1200" dirty="0"/>
        </a:p>
      </dsp:txBody>
      <dsp:txXfrm rot="-5400000">
        <a:off x="3998326" y="923021"/>
        <a:ext cx="1537396" cy="1537396"/>
      </dsp:txXfrm>
    </dsp:sp>
    <dsp:sp modelId="{AE6767CF-E22F-47B1-AE30-3C2651FEF949}">
      <dsp:nvSpPr>
        <dsp:cNvPr id="0" name=""/>
        <dsp:cNvSpPr/>
      </dsp:nvSpPr>
      <dsp:spPr>
        <a:xfrm rot="10800000">
          <a:off x="3998326" y="2560844"/>
          <a:ext cx="2174206" cy="2174206"/>
        </a:xfrm>
        <a:prstGeom prst="pieWedg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00" tIns="720000" rIns="0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Заказчики</a:t>
          </a:r>
          <a:endParaRPr lang="ru-RU" sz="1800" b="1" kern="1200" dirty="0"/>
        </a:p>
      </dsp:txBody>
      <dsp:txXfrm rot="10800000">
        <a:off x="3998326" y="2560844"/>
        <a:ext cx="1537396" cy="1537396"/>
      </dsp:txXfrm>
    </dsp:sp>
    <dsp:sp modelId="{FA4A5527-F7B3-44B8-BD4A-73DA3FB81AA0}">
      <dsp:nvSpPr>
        <dsp:cNvPr id="0" name=""/>
        <dsp:cNvSpPr/>
      </dsp:nvSpPr>
      <dsp:spPr>
        <a:xfrm rot="16200000">
          <a:off x="1723693" y="2560844"/>
          <a:ext cx="2174206" cy="2174206"/>
        </a:xfrm>
        <a:prstGeom prst="pieWedg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20000" rIns="216000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Профсоюзы</a:t>
          </a:r>
          <a:endParaRPr lang="ru-RU" sz="1800" b="1" kern="1200" dirty="0"/>
        </a:p>
      </dsp:txBody>
      <dsp:txXfrm rot="5400000">
        <a:off x="2360503" y="2560844"/>
        <a:ext cx="1537396" cy="1537396"/>
      </dsp:txXfrm>
    </dsp:sp>
    <dsp:sp modelId="{2881EABC-8034-47E5-8F0B-5150AC999409}">
      <dsp:nvSpPr>
        <dsp:cNvPr id="0" name=""/>
        <dsp:cNvSpPr/>
      </dsp:nvSpPr>
      <dsp:spPr>
        <a:xfrm>
          <a:off x="3572774" y="2058717"/>
          <a:ext cx="750678" cy="65276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9669D-74EF-48DD-A92D-04A604A359AB}">
      <dsp:nvSpPr>
        <dsp:cNvPr id="0" name=""/>
        <dsp:cNvSpPr/>
      </dsp:nvSpPr>
      <dsp:spPr>
        <a:xfrm rot="10800000">
          <a:off x="3572774" y="2309780"/>
          <a:ext cx="750678" cy="65276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4B78F-8D76-4B10-8D7D-FBEBD5AD4C65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ООО "ЦКП" - член группы "SPG"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9115A-40C4-4638-A2DE-12A39BA8E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772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1F16E-94DA-426F-819D-5A5D40605F5B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2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7706" y="4586962"/>
            <a:ext cx="5501640" cy="43455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ООО "ЦКП" - член группы "SPG"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92C65-ED8B-4ECD-9BD0-E2A588140B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1062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92C65-ED8B-4ECD-9BD0-E2A588140B3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61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92C65-ED8B-4ECD-9BD0-E2A588140B3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7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92C65-ED8B-4ECD-9BD0-E2A588140B3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9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92C65-ED8B-4ECD-9BD0-E2A588140B3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49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4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 userDrawn="1"/>
        </p:nvSpPr>
        <p:spPr>
          <a:xfrm>
            <a:off x="420044" y="1472558"/>
            <a:ext cx="252000" cy="4176464"/>
          </a:xfrm>
          <a:prstGeom prst="rect">
            <a:avLst/>
          </a:prstGeom>
          <a:solidFill>
            <a:srgbClr val="00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>
            <a:spLocks noGrp="1"/>
          </p:cNvSpPr>
          <p:nvPr>
            <p:ph type="ctrTitle"/>
          </p:nvPr>
        </p:nvSpPr>
        <p:spPr>
          <a:xfrm>
            <a:off x="1187624" y="2768702"/>
            <a:ext cx="7041976" cy="1862063"/>
          </a:xfrm>
        </p:spPr>
        <p:txBody>
          <a:bodyPr anchor="b"/>
          <a:lstStyle>
            <a:lvl1pPr>
              <a:defRPr sz="28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87624" y="4703790"/>
            <a:ext cx="7037824" cy="80121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Rectangle 42"/>
          <p:cNvSpPr/>
          <p:nvPr userDrawn="1"/>
        </p:nvSpPr>
        <p:spPr>
          <a:xfrm>
            <a:off x="8460432" y="1472558"/>
            <a:ext cx="252000" cy="4176464"/>
          </a:xfrm>
          <a:prstGeom prst="rect">
            <a:avLst/>
          </a:prstGeom>
          <a:solidFill>
            <a:srgbClr val="00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187624" y="5913304"/>
            <a:ext cx="6840000" cy="2397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418114" y="824486"/>
            <a:ext cx="251992" cy="252000"/>
          </a:xfrm>
          <a:prstGeom prst="rect">
            <a:avLst/>
          </a:prstGeom>
          <a:solidFill>
            <a:srgbClr val="00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8460432" y="824486"/>
            <a:ext cx="251992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1187624" y="824486"/>
            <a:ext cx="6840000" cy="2397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418114" y="5913304"/>
            <a:ext cx="251992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8460432" y="5913304"/>
            <a:ext cx="251992" cy="252000"/>
          </a:xfrm>
          <a:prstGeom prst="rect">
            <a:avLst/>
          </a:prstGeom>
          <a:solidFill>
            <a:srgbClr val="00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31800" y="77788"/>
            <a:ext cx="8280400" cy="1550987"/>
          </a:xfrm>
        </p:spPr>
        <p:txBody>
          <a:bodyPr anchor="ctr"/>
          <a:lstStyle>
            <a:lvl1pPr>
              <a:defRPr sz="3600" b="0"/>
            </a:lvl1pPr>
          </a:lstStyle>
          <a:p>
            <a:r>
              <a:rPr lang="en-GB" altLang="zh-CN" dirty="0" smtClean="0"/>
              <a:t>Title</a:t>
            </a:r>
            <a:endParaRPr lang="en-GB" altLang="zh-CN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31800" y="1773238"/>
            <a:ext cx="8280400" cy="1079690"/>
          </a:xfrm>
        </p:spPr>
        <p:txBody>
          <a:bodyPr tIns="45720" rIns="54000" bIns="45720"/>
          <a:lstStyle>
            <a:lvl1pPr marL="0" indent="0">
              <a:buFont typeface="Arial" charset="0"/>
              <a:buNone/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en-GB" altLang="zh-CN" dirty="0" smtClean="0"/>
              <a:t>Sub-title</a:t>
            </a:r>
            <a:endParaRPr lang="en-GB" altLang="zh-CN" dirty="0"/>
          </a:p>
        </p:txBody>
      </p:sp>
      <p:pic>
        <p:nvPicPr>
          <p:cNvPr id="8" name="Picture 5" descr="Logo SE A4 Blan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9620" y="5257800"/>
            <a:ext cx="2576512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 descr="C:\Users\Tsypkina Olga\Documents\Elektroschit-logo-white-big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38779" y="6232521"/>
            <a:ext cx="2312302" cy="418755"/>
          </a:xfrm>
          <a:prstGeom prst="rect">
            <a:avLst/>
          </a:prstGeom>
          <a:noFill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 marL="1316038" indent="-233363">
              <a:tabLst/>
              <a:defRPr sz="1400">
                <a:solidFill>
                  <a:schemeClr val="tx1"/>
                </a:solidFill>
              </a:defRPr>
            </a:lvl4pPr>
            <a:lvl5pPr marL="1543050" indent="-1682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003232" cy="77809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651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52736"/>
            <a:ext cx="9144000" cy="0"/>
          </a:xfrm>
          <a:prstGeom prst="line">
            <a:avLst/>
          </a:prstGeom>
          <a:ln w="31750">
            <a:solidFill>
              <a:srgbClr val="003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ld_slide_number"/>
          <p:cNvSpPr/>
          <p:nvPr userDrawn="1"/>
        </p:nvSpPr>
        <p:spPr>
          <a:xfrm>
            <a:off x="8593835" y="6397346"/>
            <a:ext cx="254000" cy="25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4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200" tIns="76200" rIns="76200" bIns="76200" rtlCol="0" anchor="ctr">
            <a:noAutofit/>
          </a:bodyPr>
          <a:lstStyle/>
          <a:p>
            <a:pPr algn="ctr">
              <a:lnSpc>
                <a:spcPct val="90000"/>
              </a:lnSpc>
            </a:pPr>
            <a:fld id="{ABE67E99-17DC-4A24-AAD7-D052978633DD}" type="slidenum">
              <a:rPr lang="ru-RU" sz="1400" b="1" smtClean="0">
                <a:solidFill>
                  <a:srgbClr val="626469"/>
                </a:solidFill>
                <a:latin typeface="Arial"/>
              </a:rPr>
              <a:t>‹#›</a:t>
            </a:fld>
            <a:endParaRPr lang="ru-RU" sz="1400" b="1" dirty="0">
              <a:solidFill>
                <a:srgbClr val="626469"/>
              </a:solidFill>
              <a:latin typeface="Arial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72"/>
          <a:stretch/>
        </p:blipFill>
        <p:spPr bwMode="auto">
          <a:xfrm>
            <a:off x="218815" y="6408329"/>
            <a:ext cx="255722" cy="260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E4899D0C-9AAD-4E35-9535-89C44339B0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vmlDrawing" Target="../drawings/vmlDrawing3.v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5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54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08760"/>
            <a:ext cx="8280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" bIns="1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dirty="0" smtClean="0"/>
              <a:t>First level</a:t>
            </a:r>
          </a:p>
          <a:p>
            <a:pPr lvl="1"/>
            <a:r>
              <a:rPr lang="en-GB" altLang="zh-CN" dirty="0" smtClean="0"/>
              <a:t>Second level</a:t>
            </a:r>
          </a:p>
          <a:p>
            <a:pPr lvl="2"/>
            <a:r>
              <a:rPr lang="en-GB" altLang="zh-CN" dirty="0" smtClean="0"/>
              <a:t>Third level</a:t>
            </a:r>
          </a:p>
          <a:p>
            <a:pPr marL="1316038" lvl="3" indent="-233363" algn="l" defTabSz="914400" rtl="0" eaLnBrk="1" fontAlgn="base" latinLnBrk="0" hangingPunct="1">
              <a:spcBef>
                <a:spcPts val="384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tabLst/>
            </a:pPr>
            <a:r>
              <a:rPr lang="en-GB" altLang="zh-CN" dirty="0" smtClean="0"/>
              <a:t>Fourth level</a:t>
            </a:r>
          </a:p>
          <a:p>
            <a:pPr marL="1543050" lvl="4" indent="-168275" algn="l" defTabSz="914400" rtl="0" eaLnBrk="1" fontAlgn="base" latinLnBrk="0" hangingPunct="1">
              <a:spcBef>
                <a:spcPts val="384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</a:pPr>
            <a:r>
              <a:rPr lang="en-GB" altLang="zh-CN" dirty="0" smtClean="0"/>
              <a:t>Fifth level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62001"/>
            <a:ext cx="8280400" cy="83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" rIns="0" bIns="1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dirty="0" smtClean="0"/>
              <a:t>Title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458200" y="6546057"/>
            <a:ext cx="273539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defTabSz="661988" eaLnBrk="0" fontAlgn="base" hangingPunct="0">
              <a:spcBef>
                <a:spcPct val="0"/>
              </a:spcBef>
              <a:spcAft>
                <a:spcPct val="0"/>
              </a:spcAft>
            </a:pPr>
            <a:fld id="{ABE67E99-17DC-4A24-AAD7-D052978633DD}" type="slidenum">
              <a:rPr lang="ru-RU" sz="800" b="1" smtClean="0">
                <a:solidFill>
                  <a:srgbClr val="626469"/>
                </a:solidFill>
                <a:latin typeface="+mn-lt"/>
              </a:rPr>
              <a:pPr/>
              <a:t>‹#›</a:t>
            </a:fld>
            <a:endParaRPr lang="fr-FR" sz="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Simple"/>
          <p:cNvSpPr/>
          <p:nvPr/>
        </p:nvSpPr>
        <p:spPr>
          <a:xfrm>
            <a:off x="431800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lang="ru-RU" sz="700" smtClean="0">
                <a:solidFill>
                  <a:srgbClr val="808080"/>
                </a:solidFill>
              </a:rPr>
              <a:t>Блок-схема ФМ ОСК.</a:t>
            </a:r>
            <a:r>
              <a:rPr lang="en-US" sz="700" smtClean="0">
                <a:solidFill>
                  <a:srgbClr val="808080"/>
                </a:solidFill>
              </a:rPr>
              <a:t>pptx</a:t>
            </a:r>
            <a:endParaRPr lang="ru-RU" sz="700" dirty="0">
              <a:solidFill>
                <a:srgbClr val="80808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ts val="384"/>
        </a:spcBef>
        <a:spcAft>
          <a:spcPct val="0"/>
        </a:spcAft>
        <a:buClr>
          <a:schemeClr val="accent1"/>
        </a:buClr>
        <a:buFont typeface="Arial" pitchFamily="34" charset="0"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569913" indent="-225425" algn="l" rtl="0" eaLnBrk="1" fontAlgn="base" hangingPunct="1">
        <a:spcBef>
          <a:spcPts val="384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914400" indent="-227013" algn="l" rtl="0" eaLnBrk="1" fontAlgn="base" hangingPunct="1">
        <a:spcBef>
          <a:spcPts val="384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1751013" indent="-228600" algn="l" rtl="0" eaLnBrk="1" fontAlgn="base" hangingPunct="1">
        <a:spcBef>
          <a:spcPts val="384"/>
        </a:spcBef>
        <a:spcAft>
          <a:spcPct val="0"/>
        </a:spcAft>
        <a:buChar char="–"/>
        <a:defRPr lang="en-GB" altLang="zh-CN" sz="1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159000" indent="-228600" algn="l" rtl="0" eaLnBrk="1" fontAlgn="base" hangingPunct="1">
        <a:spcBef>
          <a:spcPts val="384"/>
        </a:spcBef>
        <a:spcAft>
          <a:spcPct val="0"/>
        </a:spcAft>
        <a:buChar char="»"/>
        <a:defRPr lang="en-GB" altLang="zh-CN" sz="14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61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73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30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87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g-group.ru/" TargetMode="External"/><Relationship Id="rId2" Type="http://schemas.openxmlformats.org/officeDocument/2006/relationships/hyperlink" Target="mailto:samovarova@spg-group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pb.ru/gov/admin/elin-ei/news/15908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187625" y="3000529"/>
            <a:ext cx="7041976" cy="854881"/>
          </a:xfrm>
        </p:spPr>
        <p:txBody>
          <a:bodyPr anchor="t" anchorCtr="0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производительности труда</a:t>
            </a:r>
            <a:b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поддержке занятости</a:t>
            </a:r>
            <a:b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894558" y="4708823"/>
            <a:ext cx="5400600" cy="8168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solidFill>
                  <a:srgbClr val="4D4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Самоварова О.В.</a:t>
            </a:r>
          </a:p>
          <a:p>
            <a:pPr algn="ctr"/>
            <a:r>
              <a:rPr lang="ru-RU" sz="1200" b="1" dirty="0" smtClean="0">
                <a:solidFill>
                  <a:srgbClr val="4D4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Управляющий партнер ГК </a:t>
            </a:r>
            <a:r>
              <a:rPr lang="en-US" sz="1200" b="1" dirty="0" smtClean="0">
                <a:solidFill>
                  <a:srgbClr val="4D4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SPG</a:t>
            </a:r>
            <a:endParaRPr lang="ru-RU" sz="1200" b="1" dirty="0" smtClean="0">
              <a:solidFill>
                <a:srgbClr val="4D4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</a:pPr>
            <a:endParaRPr lang="ru-RU" sz="1500" b="1" spc="-100" dirty="0" smtClean="0">
              <a:solidFill>
                <a:srgbClr val="D66508"/>
              </a:solidFill>
              <a:latin typeface="Arial Narrow" panose="020B0506020202030204" pitchFamily="34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</a:pPr>
            <a:r>
              <a:rPr lang="ru-RU" sz="1500" b="1" spc="-100" dirty="0" smtClean="0">
                <a:solidFill>
                  <a:srgbClr val="D66508"/>
                </a:solidFill>
                <a:latin typeface="Arial Narrow" panose="020B0506020202030204" pitchFamily="34" charset="0"/>
              </a:rPr>
              <a:t>Санкт-Петербург </a:t>
            </a:r>
            <a:endParaRPr lang="ru-RU" sz="1500" b="1" spc="-100" dirty="0">
              <a:solidFill>
                <a:srgbClr val="D66508"/>
              </a:solidFill>
              <a:latin typeface="Arial Narrow" panose="020B0506020202030204" pitchFamily="34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</a:pPr>
            <a:r>
              <a:rPr lang="ru-RU" sz="1500" b="1" spc="-100" dirty="0" smtClean="0">
                <a:solidFill>
                  <a:srgbClr val="D66508"/>
                </a:solidFill>
                <a:latin typeface="Arial Narrow" panose="020B0506020202030204" pitchFamily="34" charset="0"/>
              </a:rPr>
              <a:t>18 апреля  2019 года</a:t>
            </a:r>
            <a:endParaRPr lang="ru-RU" sz="1500" b="1" spc="-100" dirty="0">
              <a:solidFill>
                <a:srgbClr val="D66508"/>
              </a:solidFill>
              <a:latin typeface="Arial Narrow" panose="020B0506020202030204" pitchFamily="34" charset="0"/>
            </a:endParaRPr>
          </a:p>
          <a:p>
            <a:pPr algn="ctr"/>
            <a:endParaRPr lang="ru-RU" sz="1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1472558"/>
            <a:ext cx="2856294" cy="71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5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глубока !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im0-tub-ru.yandex.net/i?id=2a643a391a982b950946c97c60a3ebb1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89511"/>
            <a:ext cx="8254951" cy="515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3909" y="1593567"/>
            <a:ext cx="4353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</a:rPr>
              <a:t>ПРОИЗВОДИТЕЛЬНОСТЬ ТРУДА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3249751"/>
            <a:ext cx="2243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</a:rPr>
              <a:t>ЗАНЯТОСТЬ</a:t>
            </a:r>
            <a:endParaRPr lang="ru-RU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58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Непростые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34075" y="1876430"/>
            <a:ext cx="3009900" cy="3533769"/>
          </a:xfrm>
        </p:spPr>
        <p:txBody>
          <a:bodyPr>
            <a:normAutofit fontScale="92500"/>
          </a:bodyPr>
          <a:lstStyle/>
          <a:p>
            <a:r>
              <a:rPr lang="ru-RU" sz="1800" b="1" dirty="0" smtClean="0"/>
              <a:t>Что еще (кроме обучения) надо сделать, чтобы обеспечить ежегодный показатель роста производительности труда в СПБ?</a:t>
            </a:r>
          </a:p>
          <a:p>
            <a:endParaRPr lang="ru-RU" sz="1800" b="1" dirty="0" smtClean="0"/>
          </a:p>
          <a:p>
            <a:endParaRPr lang="ru-RU" sz="1800" b="1" dirty="0" smtClean="0"/>
          </a:p>
          <a:p>
            <a:r>
              <a:rPr lang="ru-RU" sz="1800" b="1" dirty="0" smtClean="0"/>
              <a:t>Как вовлечь в это  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843</a:t>
            </a:r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/>
              <a:t>Санкт-Петербургских предприятия ?</a:t>
            </a:r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3374" y="1385542"/>
            <a:ext cx="51911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условиях рыночной экономики возможности </a:t>
            </a:r>
            <a:r>
              <a:rPr lang="ru-RU" dirty="0" smtClean="0"/>
              <a:t>РОИВ прямо </a:t>
            </a:r>
            <a:r>
              <a:rPr lang="ru-RU" dirty="0"/>
              <a:t>повлиять на повышение производительности труда довольно </a:t>
            </a:r>
            <a:r>
              <a:rPr lang="ru-RU" dirty="0" smtClean="0"/>
              <a:t>ограничены…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Пока, в рамках </a:t>
            </a:r>
            <a:r>
              <a:rPr lang="ru-RU" dirty="0" smtClean="0"/>
              <a:t>реализации нацпроекта </a:t>
            </a:r>
            <a:r>
              <a:rPr lang="ru-RU" dirty="0"/>
              <a:t>акцент сделан на </a:t>
            </a:r>
            <a:r>
              <a:rPr lang="ru-RU" dirty="0" smtClean="0"/>
              <a:t>обучении (1,5 млрд), но это</a:t>
            </a:r>
            <a:r>
              <a:rPr lang="ru-RU" dirty="0"/>
              <a:t>, скорее, задача менеджмента предприятий, чем </a:t>
            </a:r>
            <a:r>
              <a:rPr lang="ru-RU" dirty="0" smtClean="0"/>
              <a:t>государства…</a:t>
            </a:r>
          </a:p>
          <a:p>
            <a:pPr algn="just"/>
            <a:endParaRPr lang="ru-RU" dirty="0"/>
          </a:p>
          <a:p>
            <a:r>
              <a:rPr lang="ru-RU" dirty="0"/>
              <a:t>Переход к инновационной экономике требует изменения не только сложившейся структуры занятости, что предполагает сокращение неэффективных устаревших рабочих </a:t>
            </a:r>
            <a:r>
              <a:rPr lang="ru-RU" dirty="0" smtClean="0"/>
              <a:t>мест… </a:t>
            </a:r>
          </a:p>
          <a:p>
            <a:endParaRPr lang="ru-RU" dirty="0"/>
          </a:p>
          <a:p>
            <a:r>
              <a:rPr lang="ru-RU" dirty="0"/>
              <a:t>Нужно еще и заменять их новыми, высокопроизводительными рабочими местами,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также повышать качество рабочей </a:t>
            </a:r>
            <a:r>
              <a:rPr lang="ru-RU" dirty="0" smtClean="0"/>
              <a:t>силы…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5255417" y="3538549"/>
            <a:ext cx="1271589" cy="4953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97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2376"/>
            <a:ext cx="8003232" cy="778098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Здравый смысл и статистика</a:t>
            </a:r>
            <a:r>
              <a:rPr lang="ru-RU" dirty="0" smtClean="0"/>
              <a:t>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подсказывают</a:t>
            </a:r>
            <a:r>
              <a:rPr lang="ru-RU" dirty="0" smtClean="0"/>
              <a:t> –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нужно заниматься не столько производительностью труда, </a:t>
            </a:r>
            <a:b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сколько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обеспечением экономического роста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350" y="1335465"/>
            <a:ext cx="4695825" cy="507486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ru-RU" sz="1800" dirty="0">
                <a:latin typeface="Arial Narrow" panose="020B0606020202030204" pitchFamily="34" charset="0"/>
              </a:rPr>
              <a:t>В 2000-х годах, когда на высоких нефтяных ценах экономика росла по 5-8% в год, годовые темпы роста производительности труда достигали 7-7,5</a:t>
            </a:r>
            <a:r>
              <a:rPr lang="ru-RU" sz="1800" dirty="0" smtClean="0">
                <a:latin typeface="Arial Narrow" panose="020B0606020202030204" pitchFamily="34" charset="0"/>
              </a:rPr>
              <a:t>% (за </a:t>
            </a:r>
            <a:r>
              <a:rPr lang="ru-RU" sz="1800" dirty="0">
                <a:latin typeface="Arial Narrow" panose="020B0606020202030204" pitchFamily="34" charset="0"/>
              </a:rPr>
              <a:t>исключением 2009 года, когда в кризис этот показатель упал на 4,1</a:t>
            </a:r>
            <a:r>
              <a:rPr lang="ru-RU" sz="1800" dirty="0" smtClean="0">
                <a:latin typeface="Arial Narrow" panose="020B0606020202030204" pitchFamily="34" charset="0"/>
              </a:rPr>
              <a:t>%) 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latin typeface="Arial Narrow" panose="020B0606020202030204" pitchFamily="34" charset="0"/>
              </a:rPr>
              <a:t>На </a:t>
            </a:r>
            <a:r>
              <a:rPr lang="ru-RU" sz="1800" dirty="0">
                <a:latin typeface="Arial Narrow" panose="020B0606020202030204" pitchFamily="34" charset="0"/>
              </a:rPr>
              <a:t>замедление роста экономики в первой половине 2010-х и кризис 2015-2016 годов производительность отреагировала зеркально: </a:t>
            </a:r>
            <a:r>
              <a:rPr lang="ru-RU" sz="1800" dirty="0" smtClean="0">
                <a:latin typeface="Arial Narrow" panose="020B0606020202030204" pitchFamily="34" charset="0"/>
              </a:rPr>
              <a:t> к </a:t>
            </a:r>
            <a:r>
              <a:rPr lang="ru-RU" sz="1800" dirty="0">
                <a:latin typeface="Arial Narrow" panose="020B0606020202030204" pitchFamily="34" charset="0"/>
              </a:rPr>
              <a:t>2013 году ее рост замедлился до 2,2%, </a:t>
            </a:r>
            <a:r>
              <a:rPr lang="ru-RU" sz="1800" dirty="0" smtClean="0">
                <a:latin typeface="Arial Narrow" panose="020B0606020202030204" pitchFamily="34" charset="0"/>
              </a:rPr>
              <a:t>в </a:t>
            </a:r>
            <a:r>
              <a:rPr lang="ru-RU" sz="1800" dirty="0">
                <a:latin typeface="Arial Narrow" panose="020B0606020202030204" pitchFamily="34" charset="0"/>
              </a:rPr>
              <a:t>2014 году - до 0,7% </a:t>
            </a:r>
            <a:r>
              <a:rPr lang="ru-RU" sz="1800" dirty="0" smtClean="0">
                <a:latin typeface="Arial Narrow" panose="020B0606020202030204" pitchFamily="34" charset="0"/>
              </a:rPr>
              <a:t>и </a:t>
            </a:r>
            <a:r>
              <a:rPr lang="ru-RU" sz="1800" dirty="0">
                <a:latin typeface="Arial Narrow" panose="020B0606020202030204" pitchFamily="34" charset="0"/>
              </a:rPr>
              <a:t>упал на 1,9% в </a:t>
            </a:r>
            <a:r>
              <a:rPr lang="ru-RU" sz="1800" dirty="0" smtClean="0">
                <a:latin typeface="Arial Narrow" panose="020B0606020202030204" pitchFamily="34" charset="0"/>
              </a:rPr>
              <a:t>2015 году и </a:t>
            </a:r>
            <a:r>
              <a:rPr lang="ru-RU" sz="1800" dirty="0">
                <a:latin typeface="Arial Narrow" panose="020B0606020202030204" pitchFamily="34" charset="0"/>
              </a:rPr>
              <a:t>0,3% в 2016 году. </a:t>
            </a:r>
            <a:endParaRPr lang="ru-RU" sz="1800" dirty="0" smtClean="0"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ru-RU" sz="1800" dirty="0" err="1" smtClean="0">
                <a:latin typeface="Arial Narrow" panose="020B0606020202030204" pitchFamily="34" charset="0"/>
              </a:rPr>
              <a:t>Послекризисное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восстановление идет слабо (1,5% в 2017 году). </a:t>
            </a:r>
            <a:endParaRPr lang="ru-RU" sz="1800" dirty="0" smtClean="0"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latin typeface="Arial Narrow" panose="020B0606020202030204" pitchFamily="34" charset="0"/>
              </a:rPr>
              <a:t>В </a:t>
            </a:r>
            <a:r>
              <a:rPr lang="ru-RU" sz="1800" dirty="0">
                <a:latin typeface="Arial Narrow" panose="020B0606020202030204" pitchFamily="34" charset="0"/>
              </a:rPr>
              <a:t>2019 году, по прогнозу минэкономразвития, показатель вырастет на 1,3% </a:t>
            </a:r>
            <a:r>
              <a:rPr lang="ru-RU" sz="1800" dirty="0" smtClean="0">
                <a:latin typeface="Arial Narrow" panose="020B0606020202030204" pitchFamily="34" charset="0"/>
              </a:rPr>
              <a:t> и </a:t>
            </a:r>
            <a:r>
              <a:rPr lang="ru-RU" sz="1800" dirty="0">
                <a:latin typeface="Arial Narrow" panose="020B0606020202030204" pitchFamily="34" charset="0"/>
              </a:rPr>
              <a:t>ускорится до 3,1% к 2024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38800" y="1335465"/>
            <a:ext cx="33718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Тенденции очевидны: в 2000-х, когда темпы роста ВВП были впечатляющими и производительность росла довольно быстро, </a:t>
            </a:r>
          </a:p>
          <a:p>
            <a:r>
              <a:rPr lang="ru-RU" dirty="0">
                <a:latin typeface="Arial Narrow" panose="020B0606020202030204" pitchFamily="34" charset="0"/>
              </a:rPr>
              <a:t>а в 2010-е годы она замедлилась, </a:t>
            </a:r>
          </a:p>
          <a:p>
            <a:r>
              <a:rPr lang="ru-RU" dirty="0">
                <a:latin typeface="Arial Narrow" panose="020B0606020202030204" pitchFamily="34" charset="0"/>
              </a:rPr>
              <a:t>в 2015-2016 годах и вовсе падала из-за снижения ВВП</a:t>
            </a:r>
            <a:r>
              <a:rPr lang="ru-RU" dirty="0" smtClean="0">
                <a:latin typeface="Arial Narrow" panose="020B0606020202030204" pitchFamily="34" charset="0"/>
              </a:rPr>
              <a:t>.</a:t>
            </a:r>
          </a:p>
          <a:p>
            <a:endParaRPr lang="ru-RU" dirty="0">
              <a:latin typeface="Arial Narrow" panose="020B0606020202030204" pitchFamily="34" charset="0"/>
            </a:endParaRPr>
          </a:p>
          <a:p>
            <a:pPr algn="just"/>
            <a:r>
              <a:rPr lang="ru-RU" b="1" dirty="0" smtClean="0">
                <a:solidFill>
                  <a:srgbClr val="D66508"/>
                </a:solidFill>
                <a:latin typeface="Arial Narrow" panose="020B0606020202030204" pitchFamily="34" charset="0"/>
              </a:rPr>
              <a:t>Как </a:t>
            </a:r>
            <a:r>
              <a:rPr lang="ru-RU" b="1" dirty="0">
                <a:solidFill>
                  <a:srgbClr val="D66508"/>
                </a:solidFill>
                <a:latin typeface="Arial Narrow" panose="020B0606020202030204" pitchFamily="34" charset="0"/>
              </a:rPr>
              <a:t>только начинается экономический рост </a:t>
            </a:r>
            <a:r>
              <a:rPr lang="ru-RU" b="1" dirty="0">
                <a:latin typeface="Arial Narrow" panose="020B0606020202030204" pitchFamily="34" charset="0"/>
              </a:rPr>
              <a:t>(загрузка предприятий заказами), </a:t>
            </a:r>
            <a:endParaRPr lang="ru-RU" b="1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b="1" dirty="0" smtClean="0">
                <a:solidFill>
                  <a:srgbClr val="D66508"/>
                </a:solidFill>
                <a:latin typeface="Arial Narrow" panose="020B0606020202030204" pitchFamily="34" charset="0"/>
              </a:rPr>
              <a:t>растет </a:t>
            </a:r>
            <a:r>
              <a:rPr lang="ru-RU" b="1" dirty="0">
                <a:solidFill>
                  <a:srgbClr val="D66508"/>
                </a:solidFill>
                <a:latin typeface="Arial Narrow" panose="020B0606020202030204" pitchFamily="34" charset="0"/>
              </a:rPr>
              <a:t>производительность, потому что рабочая сила используется эффективнее, </a:t>
            </a:r>
            <a:endParaRPr lang="ru-RU" b="1" dirty="0" smtClean="0">
              <a:solidFill>
                <a:srgbClr val="D66508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 smtClean="0">
                <a:solidFill>
                  <a:srgbClr val="D66508"/>
                </a:solidFill>
                <a:latin typeface="Arial Narrow" panose="020B0606020202030204" pitchFamily="34" charset="0"/>
              </a:rPr>
              <a:t>и </a:t>
            </a:r>
            <a:r>
              <a:rPr lang="ru-RU" b="1" dirty="0">
                <a:solidFill>
                  <a:srgbClr val="D66508"/>
                </a:solidFill>
                <a:latin typeface="Arial Narrow" panose="020B0606020202030204" pitchFamily="34" charset="0"/>
              </a:rPr>
              <a:t>наоборот. </a:t>
            </a:r>
            <a:endParaRPr lang="ru-RU" b="1" dirty="0" smtClean="0">
              <a:solidFill>
                <a:srgbClr val="D66508"/>
              </a:solidFill>
              <a:latin typeface="Arial Narrow" panose="020B0606020202030204" pitchFamily="34" charset="0"/>
            </a:endParaRPr>
          </a:p>
          <a:p>
            <a:endParaRPr lang="ru-RU" dirty="0" smtClean="0">
              <a:latin typeface="Arial Narrow" panose="020B060602020203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4607718" y="3593309"/>
            <a:ext cx="1271589" cy="4953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29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7373020" y="1269753"/>
            <a:ext cx="1562100" cy="2449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635952" y="1269753"/>
            <a:ext cx="1562100" cy="2449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77855" y="1269753"/>
            <a:ext cx="1562100" cy="2449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91662" y="1269753"/>
            <a:ext cx="1562100" cy="2449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0902" y="1285142"/>
            <a:ext cx="1562100" cy="2449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77855" y="3821566"/>
            <a:ext cx="1562100" cy="222230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0902" y="3821564"/>
            <a:ext cx="1562100" cy="22223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80250" y="3829680"/>
            <a:ext cx="1562100" cy="221418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405962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Окна возможностей  - новые отрасли и рынки , возможные направления поддержки  предприятий Петербурга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221" y="1427220"/>
            <a:ext cx="156210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spcAft>
                <a:spcPts val="600"/>
              </a:spcAft>
              <a:defRPr sz="1200" b="1"/>
            </a:lvl1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dirty="0" smtClean="0"/>
              <a:t>Существенные изменения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политической и социально-экономической внешней и внутренней </a:t>
            </a:r>
            <a:r>
              <a:rPr lang="ru-RU" dirty="0" smtClean="0"/>
              <a:t>среде,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dirty="0" smtClean="0"/>
              <a:t>Санкции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ru-RU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ru-RU" dirty="0" smtClean="0"/>
          </a:p>
          <a:p>
            <a:pPr algn="l"/>
            <a:endParaRPr lang="ru-RU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u="sng" dirty="0" smtClean="0">
                <a:solidFill>
                  <a:schemeClr val="accent5"/>
                </a:solidFill>
              </a:rPr>
              <a:t>Внутренний </a:t>
            </a:r>
            <a:r>
              <a:rPr lang="ru-RU" u="sng" dirty="0" err="1" smtClean="0">
                <a:solidFill>
                  <a:schemeClr val="accent5"/>
                </a:solidFill>
              </a:rPr>
              <a:t>платежеспособ-ный</a:t>
            </a:r>
            <a:r>
              <a:rPr lang="ru-RU" u="sng" dirty="0" smtClean="0">
                <a:solidFill>
                  <a:schemeClr val="accent5"/>
                </a:solidFill>
              </a:rPr>
              <a:t> спрос - </a:t>
            </a:r>
            <a:r>
              <a:rPr lang="ru-RU" dirty="0"/>
              <a:t>у</a:t>
            </a:r>
            <a:r>
              <a:rPr lang="ru-RU" dirty="0" smtClean="0"/>
              <a:t>довлетворение планов и потребностей монополистов и крупного бизнеса</a:t>
            </a:r>
            <a:endParaRPr lang="ru-RU" u="sng" dirty="0" smtClean="0">
              <a:solidFill>
                <a:schemeClr val="accent5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dirty="0" err="1" smtClean="0"/>
              <a:t>Импорто</a:t>
            </a:r>
            <a:r>
              <a:rPr lang="ru-RU" dirty="0" smtClean="0"/>
              <a:t>-замещение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9303" y="1388328"/>
            <a:ext cx="1418035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Стимулирование экспорта </a:t>
            </a:r>
            <a:r>
              <a:rPr lang="ru-RU" sz="1200" b="1" dirty="0" err="1" smtClean="0"/>
              <a:t>конкуренто</a:t>
            </a:r>
            <a:r>
              <a:rPr lang="ru-RU" sz="1200" b="1" dirty="0" smtClean="0"/>
              <a:t>-способной продукции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/>
          </a:p>
          <a:p>
            <a:pPr>
              <a:spcAft>
                <a:spcPts val="600"/>
              </a:spcAft>
            </a:pPr>
            <a:endParaRPr lang="ru-RU" sz="1200" b="1" dirty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u="sng" dirty="0" smtClean="0">
                <a:solidFill>
                  <a:schemeClr val="accent6">
                    <a:lumMod val="75000"/>
                  </a:schemeClr>
                </a:solidFill>
              </a:rPr>
              <a:t>Создание международных технопарков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ru-RU" sz="1200" b="1" dirty="0" smtClean="0"/>
              <a:t>промышленных зон за рубежом – сборочных производств (по примеру автомобильного кластера СПб)</a:t>
            </a:r>
            <a:endParaRPr lang="ru-RU" sz="1200" b="1" u="sng" dirty="0">
              <a:solidFill>
                <a:schemeClr val="accent5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11428" y="1388328"/>
            <a:ext cx="1407320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Снижение объемов закупок МО РФ 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/>
              <a:t>Н</a:t>
            </a:r>
            <a:r>
              <a:rPr lang="ru-RU" sz="1200" b="1" dirty="0" smtClean="0"/>
              <a:t>еобходимость повышения доли продукции гражданского назначения для ОПК 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 smtClean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err="1" smtClean="0"/>
              <a:t>Диверсифика-ция</a:t>
            </a:r>
            <a:r>
              <a:rPr lang="ru-RU" sz="1200" b="1" dirty="0" smtClean="0"/>
              <a:t> ОПК 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Выход ОПК  на гражданские рынки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u="sng" dirty="0" smtClean="0">
                <a:solidFill>
                  <a:schemeClr val="accent5"/>
                </a:solidFill>
              </a:rPr>
              <a:t>Создание новых гражданских  рынков и отраслей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 flipV="1">
            <a:off x="706958" y="3365792"/>
            <a:ext cx="609987" cy="443949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flipV="1">
            <a:off x="2453911" y="3377616"/>
            <a:ext cx="609987" cy="443949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flipV="1">
            <a:off x="4267718" y="3377615"/>
            <a:ext cx="609987" cy="443949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384505" y="1383003"/>
            <a:ext cx="1550615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Развитие экономики Санкт-Петербурга</a:t>
            </a:r>
            <a:endParaRPr lang="ru-RU" sz="1200" b="1" dirty="0"/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Новая отрасль - Кардинальные </a:t>
            </a:r>
            <a:r>
              <a:rPr lang="ru-RU" sz="1200" b="1" dirty="0"/>
              <a:t>изменения принципов сбора и утилизации мусора (ТКО</a:t>
            </a:r>
            <a:r>
              <a:rPr lang="ru-RU" sz="1200" b="1" dirty="0" smtClean="0"/>
              <a:t>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773234" y="1383004"/>
            <a:ext cx="1316841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Освоение Арктики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Северный морской путь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/>
              <a:t>Освоение богатств мирового океана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2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608960" y="3829680"/>
            <a:ext cx="1562100" cy="221418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Разработка </a:t>
            </a:r>
            <a:r>
              <a:rPr lang="ru-RU" sz="1200" b="1" dirty="0">
                <a:solidFill>
                  <a:schemeClr val="tx1"/>
                </a:solidFill>
              </a:rPr>
              <a:t>новых </a:t>
            </a:r>
            <a:r>
              <a:rPr lang="ru-RU" sz="1200" b="1" dirty="0" smtClean="0">
                <a:solidFill>
                  <a:schemeClr val="tx1"/>
                </a:solidFill>
              </a:rPr>
              <a:t>технологий и</a:t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1200" b="1" dirty="0" smtClean="0">
                <a:solidFill>
                  <a:schemeClr val="tx1"/>
                </a:solidFill>
              </a:rPr>
              <a:t> в/т продукции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u="sng" dirty="0">
                <a:solidFill>
                  <a:schemeClr val="accent5"/>
                </a:solidFill>
              </a:rPr>
              <a:t>Создание новых рынков, в </a:t>
            </a:r>
            <a:r>
              <a:rPr lang="ru-RU" sz="1200" b="1" u="sng" dirty="0" err="1">
                <a:solidFill>
                  <a:schemeClr val="accent5"/>
                </a:solidFill>
              </a:rPr>
              <a:t>т.ч</a:t>
            </a:r>
            <a:r>
              <a:rPr lang="ru-RU" sz="1200" b="1" u="sng" dirty="0">
                <a:solidFill>
                  <a:schemeClr val="accent5"/>
                </a:solidFill>
              </a:rPr>
              <a:t>. глобальных</a:t>
            </a:r>
          </a:p>
          <a:p>
            <a:pPr>
              <a:spcAft>
                <a:spcPts val="600"/>
              </a:spcAft>
            </a:pP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8" name="Равнобедренный треугольник 27"/>
          <p:cNvSpPr/>
          <p:nvPr/>
        </p:nvSpPr>
        <p:spPr>
          <a:xfrm flipV="1">
            <a:off x="6085016" y="3385731"/>
            <a:ext cx="609987" cy="443949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 flipV="1">
            <a:off x="7849076" y="3385730"/>
            <a:ext cx="609987" cy="443949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384505" y="3829681"/>
            <a:ext cx="1562100" cy="221418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Разработка </a:t>
            </a:r>
            <a:r>
              <a:rPr lang="ru-RU" sz="1200" b="1" dirty="0">
                <a:solidFill>
                  <a:schemeClr val="tx1"/>
                </a:solidFill>
              </a:rPr>
              <a:t>новых </a:t>
            </a:r>
            <a:r>
              <a:rPr lang="ru-RU" sz="1200" b="1" dirty="0" smtClean="0">
                <a:solidFill>
                  <a:schemeClr val="tx1"/>
                </a:solidFill>
              </a:rPr>
              <a:t>технологий и</a:t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1200" b="1" dirty="0" smtClean="0">
                <a:solidFill>
                  <a:schemeClr val="tx1"/>
                </a:solidFill>
              </a:rPr>
              <a:t> в/т продукции</a:t>
            </a:r>
          </a:p>
          <a:p>
            <a:pPr marL="85725" indent="-85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b="1" u="sng" dirty="0">
                <a:solidFill>
                  <a:schemeClr val="accent5"/>
                </a:solidFill>
              </a:rPr>
              <a:t>Создание новых рынков</a:t>
            </a:r>
          </a:p>
          <a:p>
            <a:pPr>
              <a:spcAft>
                <a:spcPts val="600"/>
              </a:spcAft>
            </a:pP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830214" y="33857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17041" y="336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21868" y="336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39166" y="336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03226" y="336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1751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439150" cy="778098"/>
          </a:xfrm>
        </p:spPr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ТРЕХСТОРОННЕЕ СОГЛАШЕНИЕ САНКТ-ПЕТЕРБУРГА </a:t>
            </a:r>
            <a:b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2017–2019 ГОДЫ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(заключено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12.09.2016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312/16-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С)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695" y="1123951"/>
            <a:ext cx="5043971" cy="1271586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sz="1800" b="1" dirty="0" smtClean="0"/>
              <a:t>Участники Соглашения: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800" dirty="0" smtClean="0"/>
              <a:t>Правительство Санкт-Петербурга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800" dirty="0" smtClean="0"/>
              <a:t>Ленинградская </a:t>
            </a:r>
            <a:r>
              <a:rPr lang="ru-RU" sz="1800" dirty="0"/>
              <a:t>Федерация </a:t>
            </a:r>
            <a:r>
              <a:rPr lang="ru-RU" sz="1800" dirty="0" smtClean="0"/>
              <a:t>Профсоюзов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800" dirty="0" smtClean="0"/>
              <a:t>СПП Санкт-Петербурга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2245" y="5163036"/>
            <a:ext cx="48779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D66508"/>
                </a:solidFill>
              </a:rPr>
              <a:t>35</a:t>
            </a:r>
            <a:r>
              <a:rPr lang="ru-RU" dirty="0"/>
              <a:t> </a:t>
            </a:r>
            <a:r>
              <a:rPr lang="ru-RU" dirty="0" smtClean="0"/>
              <a:t>показателей реализации Соглашения (региональных стандартов </a:t>
            </a:r>
            <a:r>
              <a:rPr lang="ru-RU" dirty="0"/>
              <a:t>достойного </a:t>
            </a:r>
            <a:r>
              <a:rPr lang="ru-RU" dirty="0" smtClean="0"/>
              <a:t>труда)</a:t>
            </a:r>
            <a:endParaRPr lang="ru-RU" dirty="0"/>
          </a:p>
          <a:p>
            <a:endParaRPr lang="ru-RU" sz="800" dirty="0"/>
          </a:p>
          <a:p>
            <a:r>
              <a:rPr lang="ru-RU" b="1" dirty="0" smtClean="0">
                <a:solidFill>
                  <a:srgbClr val="D66508"/>
                </a:solidFill>
              </a:rPr>
              <a:t>Производительности </a:t>
            </a:r>
            <a:r>
              <a:rPr lang="ru-RU" b="1" dirty="0">
                <a:solidFill>
                  <a:srgbClr val="D66508"/>
                </a:solidFill>
              </a:rPr>
              <a:t>труда среди них – </a:t>
            </a:r>
            <a:r>
              <a:rPr lang="ru-RU" b="1" dirty="0" smtClean="0">
                <a:solidFill>
                  <a:srgbClr val="D66508"/>
                </a:solidFill>
              </a:rPr>
              <a:t>НЕТ!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19693" y="2338388"/>
            <a:ext cx="5043971" cy="281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sz="1600" b="1" dirty="0" smtClean="0"/>
              <a:t>Основные сферы регулирования Соглашения: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Развитие инвестиций и инноваций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Развитие МСП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Экологическая безопасность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Рост заработной платы / легализация доходов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Содействие занятости / снижение безработицы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Повышение квалификации кадров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Социальная защита населения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1600" dirty="0" smtClean="0"/>
              <a:t>Охрана </a:t>
            </a:r>
            <a:r>
              <a:rPr lang="ru-RU" sz="1600" dirty="0" smtClean="0"/>
              <a:t>труда</a:t>
            </a:r>
            <a:endParaRPr lang="ru-RU" sz="1600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5268439" y="1143000"/>
            <a:ext cx="3577271" cy="5158810"/>
            <a:chOff x="5192239" y="1142999"/>
            <a:chExt cx="3577271" cy="5305009"/>
          </a:xfrm>
        </p:grpSpPr>
        <p:pic>
          <p:nvPicPr>
            <p:cNvPr id="118786" name="Picture 2" descr="https://www.gov.spb.ru/static/writable/cache/8d/7d/8d7d9b3acd16d16e579a65c9f33e7099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2239" y="1142999"/>
              <a:ext cx="3577271" cy="2352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Объект 2"/>
            <p:cNvSpPr txBox="1">
              <a:spLocks/>
            </p:cNvSpPr>
            <p:nvPr/>
          </p:nvSpPr>
          <p:spPr>
            <a:xfrm>
              <a:off x="5192239" y="3569245"/>
              <a:ext cx="3577271" cy="28787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Font typeface="Arial" pitchFamily="34" charset="0"/>
                <a:buNone/>
              </a:pPr>
              <a:r>
                <a:rPr lang="ru-RU" sz="1800" b="1" dirty="0">
                  <a:solidFill>
                    <a:srgbClr val="D66508"/>
                  </a:solidFill>
                </a:rPr>
                <a:t>НЕОБХОДИМО: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ru-RU" sz="1800" dirty="0" smtClean="0"/>
                <a:t>Дополнить Соглашение положениями, касающимися </a:t>
              </a:r>
              <a:r>
                <a:rPr lang="ru-RU" sz="1800" b="1" dirty="0">
                  <a:solidFill>
                    <a:srgbClr val="D66508"/>
                  </a:solidFill>
                </a:rPr>
                <a:t>повышения производительности труда</a:t>
              </a:r>
              <a:r>
                <a:rPr lang="ru-RU" sz="1800" dirty="0" smtClean="0"/>
                <a:t>;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ru-RU" sz="1800" dirty="0" smtClean="0"/>
                <a:t>Добавить в систему показателей реализации Соглашения показатель </a:t>
              </a:r>
              <a:r>
                <a:rPr lang="ru-RU" sz="1800" b="1" dirty="0">
                  <a:solidFill>
                    <a:srgbClr val="D66508"/>
                  </a:solidFill>
                </a:rPr>
                <a:t>«Производительность труда»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1686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6915150" cy="778098"/>
          </a:xfrm>
        </p:spPr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Интересы участников Соглашения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повышения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производительности труда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597186355"/>
              </p:ext>
            </p:extLst>
          </p:nvPr>
        </p:nvGraphicFramePr>
        <p:xfrm>
          <a:off x="609598" y="1169987"/>
          <a:ext cx="7896227" cy="5021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Овал 8"/>
          <p:cNvSpPr/>
          <p:nvPr/>
        </p:nvSpPr>
        <p:spPr>
          <a:xfrm>
            <a:off x="3536830" y="3115765"/>
            <a:ext cx="2078965" cy="12750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latin typeface="Arial Narrow" panose="020B0606020202030204" pitchFamily="34" charset="0"/>
              </a:rPr>
              <a:t>Трехстороннее Соглашение</a:t>
            </a: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</a:rPr>
              <a:t>(включая </a:t>
            </a:r>
            <a:r>
              <a:rPr lang="ru-RU" sz="1600" b="1" dirty="0" smtClean="0">
                <a:latin typeface="Arial Narrow" panose="020B0606020202030204" pitchFamily="34" charset="0"/>
              </a:rPr>
              <a:t>  ППТ)</a:t>
            </a:r>
            <a:endParaRPr lang="ru-RU" sz="1600" b="1" dirty="0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6355" y="3906858"/>
            <a:ext cx="259763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Повышение заработной платы работников;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Повышение уровня занятости;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Повышение уровня профессиональных компетенций работников;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Повышение уровня охраны труда и снижение производственного травматизма.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70195" y="1049358"/>
            <a:ext cx="244523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Реализация Национального проекта;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Повышение налоговых доходов бюджета;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Повышение уровня благосостояния населения СПб;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Улучшение экологической ситуации;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Вовлечение людей преклонного возраста в экономические процессы.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98770" y="4001423"/>
            <a:ext cx="244523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Помощь в реализации корпоративных программ </a:t>
            </a:r>
            <a:r>
              <a:rPr lang="ru-RU" sz="1400" dirty="0" err="1" smtClean="0"/>
              <a:t>импортозамещения</a:t>
            </a:r>
            <a:r>
              <a:rPr lang="ru-RU" sz="1400" dirty="0" smtClean="0"/>
              <a:t>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Снижение цен на закупаемую продукцию;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Соответствие качества продукции стандартам Заказчика;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Соблюдение сроков и условий поставок.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16355" y="1144608"/>
            <a:ext cx="31215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/>
              <a:t>Помощь в поиске заказов 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Оптимизация </a:t>
            </a:r>
            <a:r>
              <a:rPr lang="ru-RU" sz="1400" dirty="0" smtClean="0"/>
              <a:t>системы поддержки промышленности</a:t>
            </a:r>
            <a:br>
              <a:rPr lang="ru-RU" sz="1400" dirty="0" smtClean="0"/>
            </a:br>
            <a:r>
              <a:rPr lang="ru-RU" sz="1400" dirty="0" smtClean="0"/>
              <a:t> и субъектов МСП в части нацеленности на ПТ;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Закупки за счет госзаказа;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1400" dirty="0" smtClean="0"/>
              <a:t>Развитие </a:t>
            </a:r>
            <a:r>
              <a:rPr lang="ru-RU" sz="1400" dirty="0" smtClean="0"/>
              <a:t>компетенций</a:t>
            </a:r>
            <a:br>
              <a:rPr lang="ru-RU" sz="1400" dirty="0" smtClean="0"/>
            </a:br>
            <a:r>
              <a:rPr lang="ru-RU" sz="1400" dirty="0" smtClean="0"/>
              <a:t> в области ПТ.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17715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553450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dirty="0" smtClean="0"/>
              <a:t>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подходе</a:t>
            </a:r>
            <a:r>
              <a:rPr lang="ru-RU" dirty="0" smtClean="0"/>
              <a:t> 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повышению производительности  труда в регионе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704850" y="1351897"/>
            <a:ext cx="7772400" cy="4960990"/>
            <a:chOff x="161925" y="1238250"/>
            <a:chExt cx="5810250" cy="496099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61925" y="1238250"/>
              <a:ext cx="5810250" cy="4476750"/>
              <a:chOff x="161925" y="1847848"/>
              <a:chExt cx="7277100" cy="4314827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552450" y="5695950"/>
                <a:ext cx="6448426" cy="4667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Оптимизация (настройка) системы господдержки</a:t>
                </a:r>
                <a:endParaRPr lang="ru-RU" b="1" dirty="0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552450" y="3000375"/>
                <a:ext cx="1714500" cy="2695575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Развитие систем управления </a:t>
                </a:r>
              </a:p>
              <a:p>
                <a:pPr algn="ctr"/>
                <a:r>
                  <a:rPr lang="ru-RU" dirty="0" smtClean="0"/>
                  <a:t>промышленных предприятий</a:t>
                </a: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2943225" y="3000373"/>
                <a:ext cx="1714500" cy="2695575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Развитие кадров и содействие занятости</a:t>
                </a:r>
                <a:endParaRPr lang="ru-RU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5286376" y="3000375"/>
                <a:ext cx="1714500" cy="2695575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Содействие созданию новых в/т отраслей и рабочих мест,</a:t>
                </a:r>
              </a:p>
              <a:p>
                <a:pPr algn="ctr"/>
                <a:r>
                  <a:rPr lang="ru-RU" dirty="0" smtClean="0"/>
                  <a:t>Повышение </a:t>
                </a:r>
                <a:r>
                  <a:rPr lang="ru-RU" dirty="0" smtClean="0"/>
                  <a:t>доступности госзаказа</a:t>
                </a:r>
              </a:p>
              <a:p>
                <a:pPr algn="ctr"/>
                <a:r>
                  <a:rPr lang="ru-RU" dirty="0" smtClean="0"/>
                  <a:t>и монополистов</a:t>
                </a:r>
              </a:p>
              <a:p>
                <a:pPr algn="ctr"/>
                <a:r>
                  <a:rPr lang="ru-RU" dirty="0" smtClean="0"/>
                  <a:t>  </a:t>
                </a:r>
                <a:endParaRPr lang="ru-RU" dirty="0"/>
              </a:p>
            </p:txBody>
          </p:sp>
          <p:sp>
            <p:nvSpPr>
              <p:cNvPr id="12" name="Равнобедренный треугольник 11"/>
              <p:cNvSpPr/>
              <p:nvPr/>
            </p:nvSpPr>
            <p:spPr>
              <a:xfrm>
                <a:off x="161925" y="1847848"/>
                <a:ext cx="7277100" cy="1152527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smtClean="0"/>
                  <a:t>Повышение производительности труда </a:t>
                </a:r>
                <a:endParaRPr lang="ru-RU" sz="2400" b="1" dirty="0"/>
              </a:p>
              <a:p>
                <a:pPr algn="ctr"/>
                <a:endParaRPr lang="ru-RU" dirty="0"/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473732" y="5715000"/>
              <a:ext cx="5148612" cy="484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Соглашение между промышленностью и СПб</a:t>
              </a:r>
              <a:endParaRPr lang="ru-RU" b="1" dirty="0"/>
            </a:p>
          </p:txBody>
        </p:sp>
      </p:grpSp>
      <p:sp>
        <p:nvSpPr>
          <p:cNvPr id="3" name="Овал 2"/>
          <p:cNvSpPr/>
          <p:nvPr/>
        </p:nvSpPr>
        <p:spPr>
          <a:xfrm>
            <a:off x="491706" y="4908430"/>
            <a:ext cx="7985544" cy="174253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96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55" y="238255"/>
            <a:ext cx="8859327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Носители компетенций  и лидеры в области ПТ  -  </a:t>
            </a:r>
            <a:b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быстрорастущие  технологические 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  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техногазели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992" y="3549320"/>
            <a:ext cx="4120116" cy="24163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1800" b="1" dirty="0" smtClean="0"/>
              <a:t>ОСОБЕННОСТИ  ПОВЕДЕНИЯ</a:t>
            </a:r>
            <a:endParaRPr lang="ru-RU" sz="1800" dirty="0" smtClean="0"/>
          </a:p>
          <a:p>
            <a:pPr marL="457200" indent="-342900">
              <a:spcBef>
                <a:spcPts val="1200"/>
              </a:spcBef>
              <a:buFont typeface="+mj-lt"/>
              <a:buAutoNum type="arabicPeriod"/>
            </a:pPr>
            <a:r>
              <a:rPr lang="ru-RU" sz="1600" dirty="0"/>
              <a:t>Главный фактор успеха -  вывод на рынок новых продуктов</a:t>
            </a:r>
          </a:p>
          <a:p>
            <a:pPr marL="457200" indent="-342900">
              <a:spcBef>
                <a:spcPts val="1200"/>
              </a:spcBef>
              <a:buFont typeface="+mj-lt"/>
              <a:buAutoNum type="arabicPeriod"/>
            </a:pPr>
            <a:r>
              <a:rPr lang="ru-RU" sz="1600" dirty="0"/>
              <a:t>Основа </a:t>
            </a:r>
            <a:r>
              <a:rPr lang="ru-RU" sz="1600" dirty="0" smtClean="0"/>
              <a:t>стратегии </a:t>
            </a:r>
            <a:r>
              <a:rPr lang="ru-RU" sz="1600" dirty="0"/>
              <a:t>- разработка новых продуктов и технологий</a:t>
            </a:r>
          </a:p>
          <a:p>
            <a:pPr marL="457200" indent="-342900">
              <a:spcBef>
                <a:spcPts val="1200"/>
              </a:spcBef>
              <a:buFont typeface="+mj-lt"/>
              <a:buAutoNum type="arabicPeriod"/>
            </a:pPr>
            <a:r>
              <a:rPr lang="ru-RU" sz="1600" dirty="0" smtClean="0"/>
              <a:t>Нацеленность  коллектива на инновации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1935" y="6408088"/>
            <a:ext cx="21836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По данным проекта РВК «</a:t>
            </a:r>
            <a:r>
              <a:rPr lang="ru-RU" sz="1000" dirty="0" err="1" smtClean="0"/>
              <a:t>ТехУспех</a:t>
            </a:r>
            <a:r>
              <a:rPr lang="ru-RU" sz="1000" dirty="0" smtClean="0"/>
              <a:t>» </a:t>
            </a:r>
            <a:endParaRPr lang="ru-RU" sz="1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7935" y="1379495"/>
            <a:ext cx="376392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ОТЛИЧИТЕЛЬНЫЕ  ПРИЗНАКИ </a:t>
            </a:r>
            <a:endParaRPr lang="ru-RU" dirty="0" smtClean="0"/>
          </a:p>
          <a:p>
            <a:pPr marL="457200" indent="-342900">
              <a:spcBef>
                <a:spcPts val="12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ru-RU" sz="1600" dirty="0"/>
              <a:t>Средний возраст компании - 20 лет</a:t>
            </a:r>
          </a:p>
          <a:p>
            <a:pPr marL="457200" indent="-342900">
              <a:spcBef>
                <a:spcPts val="12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ru-RU" sz="1600" dirty="0" smtClean="0"/>
              <a:t>Большое </a:t>
            </a:r>
            <a:r>
              <a:rPr lang="ru-RU" sz="1600" dirty="0"/>
              <a:t>внимание  компания уделяет команде</a:t>
            </a:r>
          </a:p>
          <a:p>
            <a:pPr marL="457200" indent="-342900">
              <a:spcBef>
                <a:spcPts val="12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ru-RU" sz="1600" dirty="0"/>
              <a:t>Успех  компании неразрывно связан с  личностью ее лидера</a:t>
            </a:r>
          </a:p>
          <a:p>
            <a:pPr marL="457200" indent="-342900">
              <a:spcBef>
                <a:spcPts val="12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ru-RU" sz="1600" dirty="0" smtClean="0"/>
              <a:t>Средний </a:t>
            </a:r>
            <a:r>
              <a:rPr lang="ru-RU" sz="1600" dirty="0"/>
              <a:t>возраст  лидера -  55 </a:t>
            </a:r>
            <a:r>
              <a:rPr lang="ru-RU" sz="1600" dirty="0" smtClean="0"/>
              <a:t>лет </a:t>
            </a:r>
          </a:p>
          <a:p>
            <a:pPr marL="457200" indent="-342900">
              <a:spcBef>
                <a:spcPts val="12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ru-RU" sz="1600" dirty="0" smtClean="0"/>
              <a:t>Лидер объединяет </a:t>
            </a:r>
            <a:r>
              <a:rPr lang="ru-RU" sz="1600" dirty="0"/>
              <a:t>в себе </a:t>
            </a:r>
            <a:r>
              <a:rPr lang="ru-RU" sz="1600" dirty="0" smtClean="0"/>
              <a:t>сразу четыре </a:t>
            </a:r>
            <a:r>
              <a:rPr lang="ru-RU" sz="1600" dirty="0"/>
              <a:t>роли: </a:t>
            </a:r>
            <a:endParaRPr lang="ru-RU" sz="1600" dirty="0" smtClean="0"/>
          </a:p>
          <a:p>
            <a:pPr marL="62230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морального </a:t>
            </a:r>
            <a:r>
              <a:rPr lang="ru-RU" sz="1600" dirty="0"/>
              <a:t>авторитета, </a:t>
            </a:r>
            <a:endParaRPr lang="ru-RU" sz="1600" dirty="0" smtClean="0"/>
          </a:p>
          <a:p>
            <a:pPr marL="62230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руководителя</a:t>
            </a:r>
            <a:r>
              <a:rPr lang="ru-RU" sz="1600" dirty="0"/>
              <a:t>, </a:t>
            </a:r>
            <a:endParaRPr lang="ru-RU" sz="1600" dirty="0" smtClean="0"/>
          </a:p>
          <a:p>
            <a:pPr marL="62230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собственника</a:t>
            </a:r>
            <a:r>
              <a:rPr lang="ru-RU" sz="1600" dirty="0"/>
              <a:t>, </a:t>
            </a:r>
            <a:endParaRPr lang="ru-RU" sz="1600" dirty="0" smtClean="0"/>
          </a:p>
          <a:p>
            <a:pPr marL="62230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и </a:t>
            </a:r>
            <a:r>
              <a:rPr lang="ru-RU" sz="1600" dirty="0"/>
              <a:t>ключевого технического специалиста. </a:t>
            </a:r>
            <a:endParaRPr lang="ru-RU" sz="1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20992" y="1480161"/>
            <a:ext cx="4082905" cy="184665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Рост  выручки  на </a:t>
            </a:r>
            <a:r>
              <a:rPr lang="ru-RU" sz="1600" dirty="0"/>
              <a:t>35% </a:t>
            </a:r>
            <a:r>
              <a:rPr lang="ru-RU" sz="1600" dirty="0" smtClean="0"/>
              <a:t>в год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Доля расходов на НИОКР - 12% от ежегодного оборота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Рост расходов  на инновации  - на 19%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Средний </a:t>
            </a:r>
            <a:r>
              <a:rPr lang="ru-RU" sz="1600" dirty="0"/>
              <a:t>объем выручки </a:t>
            </a:r>
            <a:r>
              <a:rPr lang="ru-RU" sz="1600" dirty="0" smtClean="0"/>
              <a:t>- 1,6 </a:t>
            </a:r>
            <a:r>
              <a:rPr lang="ru-RU" sz="1600" dirty="0"/>
              <a:t>млрд </a:t>
            </a:r>
            <a:r>
              <a:rPr lang="ru-RU" sz="1600" dirty="0" err="1" smtClean="0"/>
              <a:t>руб</a:t>
            </a:r>
            <a:r>
              <a:rPr lang="ru-RU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Средняя </a:t>
            </a:r>
            <a:r>
              <a:rPr lang="ru-RU" sz="1600" dirty="0"/>
              <a:t>численность сотрудников </a:t>
            </a:r>
            <a:r>
              <a:rPr lang="ru-RU" sz="1600" dirty="0" smtClean="0"/>
              <a:t>– </a:t>
            </a:r>
            <a:br>
              <a:rPr lang="ru-RU" sz="1600" dirty="0" smtClean="0"/>
            </a:br>
            <a:r>
              <a:rPr lang="ru-RU" sz="1600" dirty="0" smtClean="0"/>
              <a:t>500 чел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43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Возможные стратегические  приоритеты в вопросе повышения производительности  труда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66700" y="1152525"/>
            <a:ext cx="852487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ru-RU" sz="2000" dirty="0"/>
              <a:t>Ч</a:t>
            </a:r>
            <a:r>
              <a:rPr lang="ru-RU" sz="2000" dirty="0" smtClean="0"/>
              <a:t>тобы </a:t>
            </a:r>
            <a:r>
              <a:rPr lang="ru-RU" sz="2000" dirty="0"/>
              <a:t>повысить производительность </a:t>
            </a:r>
            <a:r>
              <a:rPr lang="ru-RU" sz="2000" dirty="0" smtClean="0"/>
              <a:t>труда в СПб, региональные органы власти и промышленники СПб могут сделать три вещи:</a:t>
            </a:r>
          </a:p>
          <a:p>
            <a:pPr marL="114300" indent="0">
              <a:buNone/>
            </a:pPr>
            <a:endParaRPr lang="ru-RU" sz="2000" dirty="0"/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000" dirty="0" smtClean="0"/>
              <a:t>Стимулировать экономический рост - загружать </a:t>
            </a:r>
            <a:r>
              <a:rPr lang="ru-RU" sz="2000" dirty="0"/>
              <a:t>имеющиеся мощности за счет роста </a:t>
            </a:r>
            <a:r>
              <a:rPr lang="ru-RU" sz="2000" dirty="0" smtClean="0"/>
              <a:t>внутреннего спроса </a:t>
            </a:r>
            <a:r>
              <a:rPr lang="ru-RU" sz="2000" dirty="0"/>
              <a:t>и тем самым </a:t>
            </a:r>
            <a:r>
              <a:rPr lang="ru-RU" sz="2000" dirty="0" smtClean="0"/>
              <a:t>делать </a:t>
            </a:r>
            <a:r>
              <a:rPr lang="ru-RU" sz="2000" dirty="0"/>
              <a:t>использование труда более эффективным.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Ключ </a:t>
            </a:r>
            <a:r>
              <a:rPr lang="ru-RU" sz="2000" b="1" dirty="0"/>
              <a:t>к повышению производительности лежит </a:t>
            </a:r>
            <a:r>
              <a:rPr lang="ru-RU" sz="2000" b="1" dirty="0" smtClean="0"/>
              <a:t>в создании новых </a:t>
            </a:r>
            <a:r>
              <a:rPr lang="ru-RU" sz="2000" b="1" dirty="0" smtClean="0"/>
              <a:t>рынков, получении  заказов  и </a:t>
            </a:r>
            <a:r>
              <a:rPr lang="ru-RU" sz="2000" b="1" dirty="0" smtClean="0"/>
              <a:t>в инвестициях.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arabicPeriod"/>
            </a:pPr>
            <a:r>
              <a:rPr lang="ru-RU" sz="2000" dirty="0" smtClean="0"/>
              <a:t>Договориться о порядке совместных действий в Соглашении:</a:t>
            </a:r>
          </a:p>
          <a:p>
            <a:pPr marL="89535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промышленники повышают производительность труда, </a:t>
            </a:r>
          </a:p>
          <a:p>
            <a:pPr marL="89535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РОИВ обеспечивает нацеленность </a:t>
            </a:r>
            <a:r>
              <a:rPr lang="ru-RU" sz="2000" smtClean="0"/>
              <a:t>системы </a:t>
            </a:r>
            <a:r>
              <a:rPr lang="ru-RU" sz="2000" smtClean="0"/>
              <a:t>господдержки </a:t>
            </a:r>
            <a:r>
              <a:rPr lang="ru-RU" sz="2000" dirty="0" smtClean="0"/>
              <a:t>на рост объема заказов и подготовку кадров в области ПТ, трансфер компетенций лидеров </a:t>
            </a:r>
            <a:r>
              <a:rPr lang="ru-RU" sz="2000" dirty="0" smtClean="0"/>
              <a:t>– </a:t>
            </a:r>
            <a:r>
              <a:rPr lang="ru-RU" sz="2000" dirty="0" err="1" smtClean="0"/>
              <a:t>техногазелей</a:t>
            </a:r>
            <a:r>
              <a:rPr lang="ru-RU" sz="2000" dirty="0" smtClean="0"/>
              <a:t> в задачи повышения ПТ</a:t>
            </a:r>
            <a:endParaRPr lang="ru-RU" sz="2000" dirty="0" smtClean="0"/>
          </a:p>
          <a:p>
            <a:pPr marL="457200" indent="-457200" algn="just">
              <a:spcBef>
                <a:spcPts val="1200"/>
              </a:spcBef>
              <a:buFont typeface="+mj-lt"/>
              <a:buAutoNum type="arabicPeriod" startAt="3"/>
            </a:pPr>
            <a:r>
              <a:rPr lang="ru-RU" sz="2000" dirty="0"/>
              <a:t>Содействие </a:t>
            </a:r>
            <a:r>
              <a:rPr lang="ru-RU" sz="2000" dirty="0" smtClean="0"/>
              <a:t>включению </a:t>
            </a:r>
            <a:r>
              <a:rPr lang="ru-RU" sz="2000" dirty="0" err="1" smtClean="0"/>
              <a:t>госкорпораций</a:t>
            </a:r>
            <a:r>
              <a:rPr lang="ru-RU" sz="2000" dirty="0" smtClean="0"/>
              <a:t> к </a:t>
            </a:r>
            <a:r>
              <a:rPr lang="ru-RU" sz="2000" dirty="0"/>
              <a:t>реализации </a:t>
            </a:r>
            <a:r>
              <a:rPr lang="ru-RU" sz="2000" dirty="0" smtClean="0"/>
              <a:t>нацпроектов, в целях реализации их потенциала </a:t>
            </a:r>
            <a:endParaRPr lang="ru-RU" sz="2000" dirty="0"/>
          </a:p>
          <a:p>
            <a:pPr marL="457200" indent="-457200">
              <a:buFont typeface="+mj-lt"/>
              <a:buAutoNum type="arabicPeriod" startAt="3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64887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416824" cy="158417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0787" y="1176448"/>
            <a:ext cx="7041976" cy="3824111"/>
          </a:xfrm>
        </p:spPr>
        <p:txBody>
          <a:bodyPr/>
          <a:lstStyle/>
          <a:p>
            <a:pPr algn="ctr"/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  ЗА   ВНИМАНИЕ  !</a:t>
            </a:r>
            <a:b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Ольга Самоварова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к.э.н.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Управляющий  партнер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руппы компаний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SPG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samovarova@spg-group.ru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+7(812) 313-31-21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ГК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SPG 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www.spg-group.ru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34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  </a:t>
            </a:r>
            <a:r>
              <a:rPr lang="en-US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SPG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397" y="1241751"/>
            <a:ext cx="3771900" cy="207487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 smtClean="0"/>
              <a:t>Опыт работы</a:t>
            </a:r>
            <a:r>
              <a:rPr lang="en-US" sz="1600" dirty="0" smtClean="0"/>
              <a:t>–</a:t>
            </a:r>
            <a:r>
              <a:rPr lang="ru-RU" sz="1600" dirty="0" smtClean="0"/>
              <a:t> более </a:t>
            </a:r>
            <a:r>
              <a:rPr lang="ru-RU" sz="2000" b="1" dirty="0" smtClean="0">
                <a:solidFill>
                  <a:schemeClr val="accent1"/>
                </a:solidFill>
              </a:rPr>
              <a:t>25</a:t>
            </a:r>
            <a:r>
              <a:rPr lang="ru-RU" sz="1600" dirty="0" smtClean="0"/>
              <a:t> лет</a:t>
            </a:r>
          </a:p>
          <a:p>
            <a:r>
              <a:rPr lang="ru-RU" sz="1600" dirty="0" smtClean="0"/>
              <a:t>Более </a:t>
            </a:r>
            <a:r>
              <a:rPr lang="ru-RU" sz="2000" b="1" dirty="0">
                <a:solidFill>
                  <a:schemeClr val="accent1"/>
                </a:solidFill>
              </a:rPr>
              <a:t>2,5 </a:t>
            </a:r>
            <a:r>
              <a:rPr lang="ru-RU" sz="2000" b="1" dirty="0" err="1">
                <a:solidFill>
                  <a:schemeClr val="accent1"/>
                </a:solidFill>
              </a:rPr>
              <a:t>тыс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клиентов</a:t>
            </a:r>
          </a:p>
          <a:p>
            <a:r>
              <a:rPr lang="ru-RU" sz="1600" dirty="0" smtClean="0"/>
              <a:t>В том числе – около </a:t>
            </a:r>
            <a:r>
              <a:rPr lang="ru-RU" sz="2000" b="1" dirty="0" smtClean="0">
                <a:solidFill>
                  <a:schemeClr val="accent1"/>
                </a:solidFill>
              </a:rPr>
              <a:t>100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пром.предприятий</a:t>
            </a:r>
            <a:r>
              <a:rPr lang="ru-RU" sz="1600" dirty="0" smtClean="0"/>
              <a:t> (вкл. ОПК)  и более </a:t>
            </a:r>
            <a:r>
              <a:rPr lang="ru-RU" sz="2100" b="1" dirty="0" smtClean="0">
                <a:solidFill>
                  <a:schemeClr val="accent1"/>
                </a:solidFill>
              </a:rPr>
              <a:t>10 </a:t>
            </a:r>
            <a:r>
              <a:rPr lang="ru-RU" sz="1600" dirty="0" smtClean="0"/>
              <a:t>крупнейших российских корпораций и концернов . 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78000" y="1241751"/>
            <a:ext cx="3318323" cy="320305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/>
            </a:lvl1pPr>
            <a:lvl2pPr marL="640080" indent="-2286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/>
            </a:lvl2pPr>
            <a:lvl3pPr marL="1005840" indent="-2286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</a:lvl3pPr>
            <a:lvl4pPr marL="1280160" indent="-2286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/>
            </a:lvl4pPr>
            <a:lvl5pPr marL="1554480" indent="-2286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baseline="0"/>
            </a:lvl5pPr>
            <a:lvl6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baseline="0"/>
            </a:lvl6pPr>
            <a:lvl7pPr marL="1920240" indent="-18288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/>
            </a:lvl7pPr>
            <a:lvl8pPr marL="2103120" indent="-18288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/>
            </a:lvl8pPr>
            <a:lvl9pPr marL="2286000" indent="-18288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/>
            </a:lvl9pPr>
          </a:lstStyle>
          <a:p>
            <a:pPr marL="114300" indent="0">
              <a:buClr>
                <a:srgbClr val="E36C09"/>
              </a:buClr>
              <a:buNone/>
            </a:pPr>
            <a:r>
              <a:rPr lang="ru-RU" dirty="0">
                <a:solidFill>
                  <a:srgbClr val="1F497D"/>
                </a:solidFill>
              </a:rPr>
              <a:t>Аудиторско-консалтинговый </a:t>
            </a:r>
            <a:r>
              <a:rPr lang="ru-RU" dirty="0" smtClean="0">
                <a:solidFill>
                  <a:srgbClr val="1F497D"/>
                </a:solidFill>
              </a:rPr>
              <a:t>холдинг:</a:t>
            </a:r>
          </a:p>
          <a:p>
            <a:pPr>
              <a:buClr>
                <a:srgbClr val="E36C09"/>
              </a:buClr>
            </a:pPr>
            <a:r>
              <a:rPr lang="ru-RU" b="1" dirty="0" smtClean="0">
                <a:solidFill>
                  <a:srgbClr val="1F497D"/>
                </a:solidFill>
              </a:rPr>
              <a:t>Центр компетенций </a:t>
            </a:r>
            <a:r>
              <a:rPr lang="ru-RU" dirty="0" smtClean="0">
                <a:solidFill>
                  <a:srgbClr val="1F497D"/>
                </a:solidFill>
              </a:rPr>
              <a:t>в области создания вертикальных  систем стратегического управления для интегрированных структур</a:t>
            </a:r>
          </a:p>
          <a:p>
            <a:pPr>
              <a:buClr>
                <a:srgbClr val="E36C09"/>
              </a:buClr>
            </a:pPr>
            <a:r>
              <a:rPr lang="ru-RU" b="1" dirty="0" smtClean="0">
                <a:solidFill>
                  <a:srgbClr val="1F497D"/>
                </a:solidFill>
              </a:rPr>
              <a:t>Договорные интегрированные структуры </a:t>
            </a:r>
            <a:r>
              <a:rPr lang="ru-RU" dirty="0">
                <a:solidFill>
                  <a:srgbClr val="1F497D"/>
                </a:solidFill>
              </a:rPr>
              <a:t>-</a:t>
            </a:r>
            <a:r>
              <a:rPr lang="ru-RU" dirty="0" smtClean="0">
                <a:solidFill>
                  <a:srgbClr val="1F497D"/>
                </a:solidFill>
              </a:rPr>
              <a:t>промышленные кластеры с участием крупного бизнеса (ПАО «Газпром»)</a:t>
            </a:r>
          </a:p>
          <a:p>
            <a:pPr>
              <a:buClr>
                <a:srgbClr val="E36C09"/>
              </a:buClr>
            </a:pPr>
            <a:r>
              <a:rPr lang="ru-RU" b="1" dirty="0" smtClean="0">
                <a:solidFill>
                  <a:srgbClr val="1F497D"/>
                </a:solidFill>
              </a:rPr>
              <a:t>Акселератор</a:t>
            </a:r>
            <a:r>
              <a:rPr lang="ru-RU" dirty="0" smtClean="0">
                <a:solidFill>
                  <a:srgbClr val="1F497D"/>
                </a:solidFill>
              </a:rPr>
              <a:t> гражданских проектов для ОПК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8001" y="4626126"/>
            <a:ext cx="3318322" cy="14939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  <a:lvl1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/>
            </a:lvl1pPr>
            <a:lvl2pPr marL="640080" indent="-2286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/>
            </a:lvl2pPr>
            <a:lvl3pPr marL="1005840" indent="-2286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</a:lvl3pPr>
            <a:lvl4pPr marL="1280160" indent="-2286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/>
            </a:lvl4pPr>
            <a:lvl5pPr marL="1554480" indent="-2286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baseline="0"/>
            </a:lvl5pPr>
            <a:lvl6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baseline="0"/>
            </a:lvl6pPr>
            <a:lvl7pPr marL="1920240" indent="-18288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/>
            </a:lvl7pPr>
            <a:lvl8pPr marL="2103120" indent="-18288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/>
            </a:lvl8pPr>
            <a:lvl9pPr marL="2286000" indent="-18288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/>
            </a:lvl9pPr>
          </a:lstStyle>
          <a:p>
            <a:pPr>
              <a:buClr>
                <a:srgbClr val="E36C09"/>
              </a:buClr>
            </a:pPr>
            <a:r>
              <a:rPr lang="ru-RU" sz="2000" b="1" dirty="0" smtClean="0">
                <a:solidFill>
                  <a:srgbClr val="E36C09"/>
                </a:solidFill>
              </a:rPr>
              <a:t>22 </a:t>
            </a:r>
            <a:r>
              <a:rPr lang="ru-RU" b="1" dirty="0" smtClean="0">
                <a:solidFill>
                  <a:srgbClr val="E36C09"/>
                </a:solidFill>
              </a:rPr>
              <a:t> </a:t>
            </a:r>
            <a:r>
              <a:rPr lang="ru-RU" b="1" dirty="0">
                <a:solidFill>
                  <a:srgbClr val="1F497D"/>
                </a:solidFill>
              </a:rPr>
              <a:t>место</a:t>
            </a:r>
            <a:r>
              <a:rPr lang="ru-RU" dirty="0">
                <a:solidFill>
                  <a:srgbClr val="1F497D"/>
                </a:solidFill>
              </a:rPr>
              <a:t> среди крупнейших </a:t>
            </a:r>
            <a:r>
              <a:rPr lang="ru-RU" dirty="0" smtClean="0">
                <a:solidFill>
                  <a:srgbClr val="1F497D"/>
                </a:solidFill>
              </a:rPr>
              <a:t>аудиторско-консалтинговых компаний России</a:t>
            </a:r>
            <a:br>
              <a:rPr lang="ru-RU" dirty="0" smtClean="0">
                <a:solidFill>
                  <a:srgbClr val="1F497D"/>
                </a:solidFill>
              </a:rPr>
            </a:br>
            <a:r>
              <a:rPr lang="ru-RU" dirty="0" smtClean="0">
                <a:solidFill>
                  <a:srgbClr val="1F497D"/>
                </a:solidFill>
              </a:rPr>
              <a:t>по рейтингу Эксперт-РА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396" y="3467819"/>
            <a:ext cx="3743325" cy="26522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114300">
              <a:spcBef>
                <a:spcPct val="20000"/>
              </a:spcBef>
              <a:buClr>
                <a:srgbClr val="E36C09"/>
              </a:buClr>
            </a:pPr>
            <a:r>
              <a:rPr lang="ru-RU" sz="1600" dirty="0" smtClean="0">
                <a:solidFill>
                  <a:srgbClr val="1F497D"/>
                </a:solidFill>
              </a:rPr>
              <a:t>За последние 10 лет:</a:t>
            </a:r>
          </a:p>
          <a:p>
            <a:pPr marL="400050" indent="-285750">
              <a:spcBef>
                <a:spcPct val="20000"/>
              </a:spcBef>
              <a:buClr>
                <a:srgbClr val="E36C09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</a:rPr>
              <a:t>Больше </a:t>
            </a:r>
            <a:r>
              <a:rPr lang="ru-RU" sz="2400" b="1" dirty="0">
                <a:solidFill>
                  <a:srgbClr val="E36C09"/>
                </a:solidFill>
              </a:rPr>
              <a:t>500</a:t>
            </a:r>
            <a:r>
              <a:rPr lang="ru-RU" sz="1600" dirty="0">
                <a:solidFill>
                  <a:srgbClr val="1F497D"/>
                </a:solidFill>
              </a:rPr>
              <a:t> финансовых </a:t>
            </a:r>
            <a:r>
              <a:rPr lang="ru-RU" sz="1600" dirty="0" smtClean="0">
                <a:solidFill>
                  <a:srgbClr val="1F497D"/>
                </a:solidFill>
              </a:rPr>
              <a:t>аудитов</a:t>
            </a:r>
            <a:endParaRPr lang="ru-RU" sz="1600" dirty="0">
              <a:solidFill>
                <a:srgbClr val="1F497D"/>
              </a:solidFill>
            </a:endParaRPr>
          </a:p>
          <a:p>
            <a:pPr marL="342900" indent="-228600">
              <a:spcBef>
                <a:spcPct val="20000"/>
              </a:spcBef>
              <a:buClr>
                <a:srgbClr val="E36C09"/>
              </a:buClr>
              <a:buFont typeface="Arial" pitchFamily="34" charset="0"/>
              <a:buChar char="•"/>
            </a:pPr>
            <a:r>
              <a:rPr lang="ru-RU" sz="1600" dirty="0">
                <a:solidFill>
                  <a:srgbClr val="1F497D"/>
                </a:solidFill>
              </a:rPr>
              <a:t>Больше </a:t>
            </a:r>
            <a:r>
              <a:rPr lang="ru-RU" sz="2400" b="1" dirty="0">
                <a:solidFill>
                  <a:srgbClr val="E36C09"/>
                </a:solidFill>
              </a:rPr>
              <a:t>100</a:t>
            </a:r>
            <a:r>
              <a:rPr lang="ru-RU" sz="1600" dirty="0">
                <a:solidFill>
                  <a:srgbClr val="1F497D"/>
                </a:solidFill>
              </a:rPr>
              <a:t> технологических аудитов </a:t>
            </a:r>
            <a:endParaRPr lang="ru-RU" sz="1600" dirty="0" smtClean="0">
              <a:solidFill>
                <a:srgbClr val="1F497D"/>
              </a:solidFill>
            </a:endParaRPr>
          </a:p>
          <a:p>
            <a:pPr marL="342900" indent="-228600">
              <a:spcBef>
                <a:spcPct val="20000"/>
              </a:spcBef>
              <a:buClr>
                <a:srgbClr val="E36C09"/>
              </a:buCl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</a:rPr>
              <a:t>Около </a:t>
            </a:r>
            <a:r>
              <a:rPr lang="ru-RU" sz="2600" b="1" dirty="0" smtClean="0">
                <a:solidFill>
                  <a:srgbClr val="E36C09"/>
                </a:solidFill>
              </a:rPr>
              <a:t>100</a:t>
            </a:r>
            <a:r>
              <a:rPr lang="ru-RU" sz="1600" dirty="0" smtClean="0">
                <a:solidFill>
                  <a:srgbClr val="1F497D"/>
                </a:solidFill>
              </a:rPr>
              <a:t> консалтинговых проектов</a:t>
            </a:r>
          </a:p>
          <a:p>
            <a:pPr marL="342900" indent="-228600">
              <a:spcBef>
                <a:spcPct val="20000"/>
              </a:spcBef>
              <a:buClr>
                <a:srgbClr val="E36C09"/>
              </a:buCl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</a:rPr>
              <a:t>Около  </a:t>
            </a:r>
            <a:r>
              <a:rPr lang="ru-RU" sz="2600" b="1" dirty="0" smtClean="0">
                <a:solidFill>
                  <a:srgbClr val="E36C09"/>
                </a:solidFill>
              </a:rPr>
              <a:t>20 </a:t>
            </a:r>
            <a:r>
              <a:rPr lang="ru-RU" sz="1600" dirty="0" smtClean="0">
                <a:solidFill>
                  <a:srgbClr val="1F497D"/>
                </a:solidFill>
              </a:rPr>
              <a:t> аудитов   долгосрочных программ развития в ОПК</a:t>
            </a:r>
            <a:endParaRPr lang="ru-RU" sz="1600" dirty="0">
              <a:solidFill>
                <a:srgbClr val="1F497D"/>
              </a:solidFill>
            </a:endParaRPr>
          </a:p>
        </p:txBody>
      </p:sp>
      <p:pic>
        <p:nvPicPr>
          <p:cNvPr id="4100" name="Picture 4" descr="https://openclipart.org/image/2400px/svg_to_png/88843/arrows-double-revers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69" y="2843278"/>
            <a:ext cx="1733023" cy="1408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3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 descr="http://static1.repo.aif.ru/1/83/1253988/825a63c54e9bcb52a30f9d4a25234d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883866"/>
            <a:ext cx="5814703" cy="386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43587" y="2102941"/>
            <a:ext cx="268128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/>
              <a:t>Производительность </a:t>
            </a:r>
            <a:r>
              <a:rPr lang="ru-RU" sz="2000" b="1" dirty="0" smtClean="0"/>
              <a:t>труда в </a:t>
            </a:r>
            <a:r>
              <a:rPr lang="ru-RU" sz="2000" b="1" dirty="0"/>
              <a:t>России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в </a:t>
            </a:r>
            <a:r>
              <a:rPr lang="ru-RU" sz="2000" b="1" dirty="0"/>
              <a:t>экономике в целом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 </a:t>
            </a:r>
            <a:r>
              <a:rPr lang="ru-RU" sz="2000" b="1" dirty="0"/>
              <a:t>по отраслям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в </a:t>
            </a:r>
            <a:r>
              <a:rPr lang="ru-RU" sz="2000" b="1" dirty="0"/>
              <a:t>2-3 раза ниже,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чем </a:t>
            </a:r>
            <a:r>
              <a:rPr lang="ru-RU" sz="2000" b="1" dirty="0"/>
              <a:t>в других развитых </a:t>
            </a:r>
            <a:r>
              <a:rPr lang="ru-RU" sz="2000" b="1" dirty="0" smtClean="0"/>
              <a:t>странах.</a:t>
            </a:r>
          </a:p>
          <a:p>
            <a:pPr algn="ctr">
              <a:spcAft>
                <a:spcPts val="1200"/>
              </a:spcAft>
            </a:pPr>
            <a:r>
              <a:rPr lang="ru-RU" sz="4000" b="1" dirty="0" smtClean="0">
                <a:sym typeface="Wingdings" panose="05000000000000000000" pitchFamily="2" charset="2"/>
              </a:rPr>
              <a:t></a:t>
            </a:r>
            <a:endParaRPr lang="ru-RU" sz="4000" b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003232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Производительность труда в России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4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1" y="238255"/>
            <a:ext cx="8515846" cy="778098"/>
          </a:xfrm>
        </p:spPr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Поручения Президента </a:t>
            </a:r>
            <a:b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повышению производительности труда провалены 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9312" y="1312484"/>
            <a:ext cx="807985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Как </a:t>
            </a:r>
            <a:r>
              <a:rPr lang="ru-RU" sz="1400" dirty="0" smtClean="0"/>
              <a:t>на </a:t>
            </a:r>
            <a:r>
              <a:rPr lang="ru-RU" sz="1400" dirty="0"/>
              <a:t>государственном уровне </a:t>
            </a:r>
            <a:r>
              <a:rPr lang="ru-RU" sz="1400" dirty="0" smtClean="0"/>
              <a:t>решалась проблема падения темпов роста производительности труда: </a:t>
            </a:r>
          </a:p>
          <a:p>
            <a:endParaRPr lang="en-US" sz="1400" dirty="0" smtClean="0"/>
          </a:p>
          <a:p>
            <a:pPr marL="342900" indent="-342900" algn="just">
              <a:buAutoNum type="arabicParenR"/>
            </a:pPr>
            <a:r>
              <a:rPr lang="ru-RU" sz="1400" dirty="0" smtClean="0"/>
              <a:t>2012 </a:t>
            </a:r>
            <a:r>
              <a:rPr lang="ru-RU" sz="1400" dirty="0"/>
              <a:t>год. 7 мая в Указе Президента РФ от №596 официально определена задача повышения ПТ в 1,5 раза до 2018 </a:t>
            </a:r>
            <a:r>
              <a:rPr lang="ru-RU" sz="1400" dirty="0" smtClean="0"/>
              <a:t>года</a:t>
            </a:r>
            <a:r>
              <a:rPr lang="ru-RU" sz="1400" dirty="0"/>
              <a:t>;</a:t>
            </a:r>
            <a:endParaRPr lang="en-US" sz="1400" dirty="0" smtClean="0"/>
          </a:p>
          <a:p>
            <a:pPr marL="342900" indent="-342900" algn="just">
              <a:buAutoNum type="arabicParenR"/>
            </a:pPr>
            <a:r>
              <a:rPr lang="ru-RU" sz="1400" dirty="0" smtClean="0"/>
              <a:t>2014 </a:t>
            </a:r>
            <a:r>
              <a:rPr lang="ru-RU" sz="1400" dirty="0"/>
              <a:t>год. 9 июля принят план мероприятий по обеспечению повышения ПТ определен распоряжением Правительства РФ № Пр-2821 от 5 декабря 2014 года, № </a:t>
            </a:r>
            <a:r>
              <a:rPr lang="ru-RU" sz="1400" dirty="0" smtClean="0"/>
              <a:t>1250-р</a:t>
            </a:r>
            <a:r>
              <a:rPr lang="ru-RU" sz="1400" dirty="0"/>
              <a:t>;</a:t>
            </a:r>
            <a:endParaRPr lang="en-US" sz="1400" dirty="0" smtClean="0"/>
          </a:p>
          <a:p>
            <a:pPr marL="342900" indent="-342900" algn="just">
              <a:buAutoNum type="arabicParenR"/>
            </a:pPr>
            <a:r>
              <a:rPr lang="ru-RU" sz="1400" dirty="0" smtClean="0"/>
              <a:t>2014 </a:t>
            </a:r>
            <a:r>
              <a:rPr lang="ru-RU" sz="1400" dirty="0"/>
              <a:t>год. 4 декабря в Послании Президента РФ Федеральному собранию РФ вновь поставлена задача Правительству РФ по повышению ПТ не менее 5% </a:t>
            </a:r>
            <a:r>
              <a:rPr lang="ru-RU" sz="1400" dirty="0" smtClean="0"/>
              <a:t>ежегодно</a:t>
            </a:r>
            <a:r>
              <a:rPr lang="ru-RU" sz="1400" dirty="0"/>
              <a:t>;</a:t>
            </a:r>
            <a:endParaRPr lang="en-US" sz="1400" dirty="0" smtClean="0"/>
          </a:p>
          <a:p>
            <a:pPr marL="342900" indent="-342900" algn="just">
              <a:buAutoNum type="arabicParenR"/>
            </a:pPr>
            <a:r>
              <a:rPr lang="ru-RU" sz="1400" dirty="0" smtClean="0"/>
              <a:t>2015 </a:t>
            </a:r>
            <a:r>
              <a:rPr lang="ru-RU" sz="1400" dirty="0"/>
              <a:t>год. 7 мая на заседании Комиссии по мониторингу достижения целевых показателей социально-экономического развития Президент РФ говорит: «Мы по прежнему не можем задействовать ключевой резерв развития экономики, имею в виду рост ПТ».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9756" y="3896731"/>
            <a:ext cx="8079415" cy="77127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1824" y="4874986"/>
            <a:ext cx="2600075" cy="1415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95424" y="4860409"/>
            <a:ext cx="2527189" cy="1415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53591" y="4864054"/>
            <a:ext cx="2565621" cy="1411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57361" y="4982487"/>
            <a:ext cx="24132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Предполагалось, что в 2018 г. производительность труда должна вырасти по сравнению с 2011 г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</a:rPr>
              <a:t>в полтора раза</a:t>
            </a:r>
            <a:r>
              <a:rPr lang="ru-RU" sz="1200" dirty="0"/>
              <a:t>, т. е. будет расти не меньше чем на 6% в </a:t>
            </a:r>
            <a:r>
              <a:rPr lang="ru-RU" sz="1200" dirty="0" smtClean="0"/>
              <a:t>год 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0623" y="5093806"/>
            <a:ext cx="2337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Но динамика в 2012–2015 гг. оказалась намного ниже. Мало того, темпы </a:t>
            </a:r>
            <a:r>
              <a:rPr lang="ru-RU" sz="1200" dirty="0" smtClean="0"/>
              <a:t>снижались 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67559" y="4935444"/>
            <a:ext cx="23376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chemeClr val="accent6">
                    <a:lumMod val="75000"/>
                  </a:schemeClr>
                </a:solidFill>
              </a:rPr>
              <a:t>Ни один из вариантов прогноза </a:t>
            </a:r>
            <a:r>
              <a:rPr lang="ru-RU" sz="1200" dirty="0"/>
              <a:t>производительности труда в 2011–2015 гг. </a:t>
            </a: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</a:rPr>
              <a:t>не был реализован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sz="1200" dirty="0"/>
              <a:t> констатируют эксперты </a:t>
            </a:r>
            <a:r>
              <a:rPr lang="ru-RU" sz="1200" dirty="0" smtClean="0"/>
              <a:t>Аналитического </a:t>
            </a:r>
            <a:r>
              <a:rPr lang="ru-RU" sz="1200" dirty="0"/>
              <a:t>центра при </a:t>
            </a:r>
            <a:r>
              <a:rPr lang="ru-RU" sz="1200" dirty="0" smtClean="0"/>
              <a:t>правительстве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9985" y="4020759"/>
            <a:ext cx="7718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Далее на заседании </a:t>
            </a:r>
            <a:r>
              <a:rPr lang="ru-RU" sz="1400" b="1" dirty="0" smtClean="0">
                <a:solidFill>
                  <a:schemeClr val="bg1"/>
                </a:solidFill>
              </a:rPr>
              <a:t>Комиссии по мониторингу Президент задал </a:t>
            </a:r>
            <a:r>
              <a:rPr lang="ru-RU" sz="1400" b="1" dirty="0">
                <a:solidFill>
                  <a:schemeClr val="bg1"/>
                </a:solidFill>
              </a:rPr>
              <a:t>вопрос: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«</a:t>
            </a:r>
            <a:r>
              <a:rPr lang="ru-RU" sz="1400" b="1" dirty="0">
                <a:solidFill>
                  <a:schemeClr val="bg1"/>
                </a:solidFill>
              </a:rPr>
              <a:t>Почему не удаётся выйти на устойчивые темпы роста ПТ по всей экономике</a:t>
            </a:r>
            <a:r>
              <a:rPr lang="ru-RU" sz="1400" b="1" dirty="0" smtClean="0">
                <a:solidFill>
                  <a:schemeClr val="bg1"/>
                </a:solidFill>
              </a:rPr>
              <a:t>?»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7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 подход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4903" y="4744982"/>
            <a:ext cx="8193824" cy="156966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rgbClr val="D66508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По итогам </a:t>
            </a:r>
            <a:r>
              <a:rPr lang="ru-RU" sz="1200" dirty="0" smtClean="0"/>
              <a:t>заседания президиума Совета при Президенте Российской Федерации по стратегическому развитию и национальным проектам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24 декабря 2018 года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 smtClean="0"/>
              <a:t>утвержден </a:t>
            </a:r>
            <a:r>
              <a:rPr lang="ru-RU" sz="1200" b="1" dirty="0"/>
              <a:t>паспорт национального проекта</a:t>
            </a:r>
            <a:r>
              <a:rPr lang="ru-RU" sz="1200" dirty="0"/>
              <a:t> </a:t>
            </a:r>
            <a:r>
              <a:rPr lang="ru-RU" sz="1200" b="1" dirty="0"/>
              <a:t>«Производительность труда и поддержка занятости»</a:t>
            </a:r>
            <a:r>
              <a:rPr lang="ru-RU" sz="1200" dirty="0"/>
              <a:t>.</a:t>
            </a:r>
          </a:p>
          <a:p>
            <a:pPr algn="just"/>
            <a:r>
              <a:rPr lang="ru-RU" sz="1200" b="1" dirty="0" smtClean="0"/>
              <a:t>Паспорт </a:t>
            </a:r>
            <a:r>
              <a:rPr lang="ru-RU" sz="1200" b="1" dirty="0"/>
              <a:t>нацпроекта </a:t>
            </a:r>
            <a:r>
              <a:rPr lang="ru-RU" sz="1200" dirty="0"/>
              <a:t>разработан Минэкономразвития России во исполнение Указа Президента Российской Федерации от 7 мая 2018 года № 204 «О национальных целях и стратегических задачах развития Российской Федерации на период до 2024 года» и </a:t>
            </a:r>
            <a:r>
              <a:rPr lang="ru-RU" sz="1200" b="1" dirty="0"/>
              <a:t>включает в себя три федеральных проекта</a:t>
            </a:r>
            <a:r>
              <a:rPr lang="ru-RU" sz="1200" dirty="0"/>
              <a:t>: </a:t>
            </a:r>
            <a:r>
              <a:rPr lang="ru-RU" sz="1200" b="1" dirty="0"/>
              <a:t>«Системные меры по повышению производительности труда», «Адресная поддержка повышения производительности труда на предприятиях», «Поддержка занятости и повышение эффективности рынка труда для обеспечения роста производительности труда».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4907" y="1176215"/>
            <a:ext cx="1808924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pPr>
              <a:tabLst>
                <a:tab pos="144000" algn="l"/>
              </a:tabLst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24.10.2018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400" dirty="0"/>
              <a:t>Президент России Владимир Путин подписал протокол заседания Совета при президенте по стратегическому развитию и нацпроектам</a:t>
            </a:r>
            <a:r>
              <a:rPr lang="en-US" sz="1400" dirty="0"/>
              <a:t> </a:t>
            </a:r>
            <a:endParaRPr lang="ru-RU" sz="1400" dirty="0" smtClean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313831" y="2724544"/>
            <a:ext cx="437320" cy="442771"/>
          </a:xfrm>
          <a:prstGeom prst="rightArrow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50093" y="1167686"/>
            <a:ext cx="5448634" cy="646331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«Утвердить представленные ключевые параметры национальных проектов программ по основным направлениям стратегического развития Российской Федерации»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50093" y="2041038"/>
            <a:ext cx="5448634" cy="646331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«привести нацпроекты в соответствие с основными параметрами, обратив особое внимание на необходимость определения конкретных способов, этапов и методов выполнения задач и достижения целей и </a:t>
            </a:r>
            <a:r>
              <a:rPr lang="ru-RU" sz="1200" dirty="0" smtClean="0"/>
              <a:t>показателей»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50093" y="3057998"/>
            <a:ext cx="5448634" cy="830997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Согласно </a:t>
            </a:r>
            <a:r>
              <a:rPr lang="ru-RU" sz="1200" dirty="0"/>
              <a:t>тексту протокола, </a:t>
            </a:r>
            <a:r>
              <a:rPr lang="ru-RU" sz="1200" dirty="0" err="1"/>
              <a:t>кабмину</a:t>
            </a:r>
            <a:r>
              <a:rPr lang="ru-RU" sz="1200" dirty="0"/>
              <a:t> </a:t>
            </a:r>
            <a:r>
              <a:rPr lang="ru-RU" sz="1200" dirty="0" smtClean="0"/>
              <a:t>нужно </a:t>
            </a:r>
            <a:r>
              <a:rPr lang="ru-RU" sz="1200" dirty="0"/>
              <a:t>принять меры по финансовому обеспечению достижения предусмотренных нацпроектами целей и целевых показателей, а также </a:t>
            </a:r>
            <a:r>
              <a:rPr lang="ru-RU" sz="1200" b="1" dirty="0"/>
              <a:t>обеспечить участие государственных корпораций и компаний с </a:t>
            </a:r>
            <a:r>
              <a:rPr lang="ru-RU" sz="1200" b="1" dirty="0" err="1"/>
              <a:t>госучастием</a:t>
            </a:r>
            <a:r>
              <a:rPr lang="ru-RU" sz="1200" b="1" dirty="0"/>
              <a:t> в реализации национальных проектов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50093" y="4141836"/>
            <a:ext cx="5448634" cy="461665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err="1" smtClean="0"/>
              <a:t>Госкорпорации</a:t>
            </a:r>
            <a:r>
              <a:rPr lang="ru-RU" sz="1200" dirty="0" smtClean="0"/>
              <a:t> </a:t>
            </a:r>
            <a:r>
              <a:rPr lang="ru-RU" sz="1200" dirty="0"/>
              <a:t>"Внешэкономбанк" обеспечить координацию участия институтов развития в реализации нацпроектов</a:t>
            </a:r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2818739" y="1176215"/>
            <a:ext cx="294198" cy="35394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17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24199" y="3763148"/>
            <a:ext cx="5924551" cy="438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24198" y="2904296"/>
            <a:ext cx="5924551" cy="438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24199" y="3343275"/>
            <a:ext cx="5924551" cy="4389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38255"/>
            <a:ext cx="8462513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 – комплексный подход к пакету нацпроектов   2019 – 2024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126" y="1420965"/>
            <a:ext cx="2438400" cy="46166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anose="020B0606020202030204" pitchFamily="34" charset="0"/>
              </a:rPr>
              <a:t>Президентский указ </a:t>
            </a:r>
            <a:endParaRPr lang="ru-RU" sz="1400" b="1" dirty="0" smtClean="0">
              <a:latin typeface="Arial Narrow" panose="020B0606020202030204" pitchFamily="34" charset="0"/>
            </a:endParaRP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от </a:t>
            </a:r>
            <a:r>
              <a:rPr lang="ru-RU" sz="1400" b="1" dirty="0">
                <a:latin typeface="Arial Narrow" panose="020B0606020202030204" pitchFamily="34" charset="0"/>
              </a:rPr>
              <a:t>7 мая 2018 года </a:t>
            </a:r>
            <a:endParaRPr lang="ru-RU" sz="1400" b="1" dirty="0" smtClean="0">
              <a:latin typeface="Arial Narrow" panose="020B0606020202030204" pitchFamily="34" charset="0"/>
            </a:endParaRP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о </a:t>
            </a:r>
            <a:r>
              <a:rPr lang="ru-RU" sz="1400" b="1" dirty="0">
                <a:latin typeface="Arial Narrow" panose="020B0606020202030204" pitchFamily="34" charset="0"/>
              </a:rPr>
              <a:t>национальных целях развития</a:t>
            </a:r>
            <a:r>
              <a:rPr lang="ru-RU" sz="1400" dirty="0">
                <a:latin typeface="Arial Narrow" panose="020B0606020202030204" pitchFamily="34" charset="0"/>
              </a:rPr>
              <a:t/>
            </a:r>
            <a:br>
              <a:rPr lang="ru-RU" sz="1400" dirty="0">
                <a:latin typeface="Arial Narrow" panose="020B0606020202030204" pitchFamily="34" charset="0"/>
              </a:rPr>
            </a:br>
            <a:r>
              <a:rPr lang="ru-RU" sz="1400" dirty="0">
                <a:latin typeface="Arial Narrow" panose="020B0606020202030204" pitchFamily="34" charset="0"/>
              </a:rPr>
              <a:t/>
            </a:r>
            <a:br>
              <a:rPr lang="ru-RU" sz="1400" dirty="0">
                <a:latin typeface="Arial Narrow" panose="020B0606020202030204" pitchFamily="34" charset="0"/>
              </a:rPr>
            </a:br>
            <a:r>
              <a:rPr lang="ru-RU" sz="1400" dirty="0">
                <a:latin typeface="Arial Narrow" panose="020B0606020202030204" pitchFamily="34" charset="0"/>
              </a:rPr>
              <a:t>• </a:t>
            </a:r>
            <a:r>
              <a:rPr lang="ru-RU" sz="1400" i="1" dirty="0">
                <a:latin typeface="Arial Narrow" panose="020B0606020202030204" pitchFamily="34" charset="0"/>
              </a:rPr>
              <a:t>Сумма расходов по 13 нацпроектам</a:t>
            </a:r>
            <a:r>
              <a:rPr lang="ru-RU" sz="1400" dirty="0">
                <a:latin typeface="Arial Narrow" panose="020B0606020202030204" pitchFamily="34" charset="0"/>
              </a:rPr>
              <a:t> ─ </a:t>
            </a:r>
            <a:r>
              <a:rPr lang="ru-RU" sz="1400" b="1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25,7  </a:t>
            </a:r>
            <a:r>
              <a:rPr lang="ru-R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трлн руб</a:t>
            </a:r>
            <a:r>
              <a:rPr lang="ru-RU" sz="14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/>
            </a:r>
            <a:br>
              <a:rPr lang="ru-RU" sz="1400" dirty="0">
                <a:latin typeface="Arial Narrow" panose="020B0606020202030204" pitchFamily="34" charset="0"/>
              </a:rPr>
            </a:br>
            <a:r>
              <a:rPr lang="ru-RU" sz="1400" dirty="0">
                <a:latin typeface="Arial Narrow" panose="020B0606020202030204" pitchFamily="34" charset="0"/>
              </a:rPr>
              <a:t>• </a:t>
            </a:r>
            <a:r>
              <a:rPr lang="ru-RU" sz="1400" i="1" dirty="0">
                <a:latin typeface="Arial Narrow" panose="020B0606020202030204" pitchFamily="34" charset="0"/>
              </a:rPr>
              <a:t>Сроки</a:t>
            </a:r>
            <a:r>
              <a:rPr lang="ru-RU" sz="1400" dirty="0">
                <a:latin typeface="Arial Narrow" panose="020B0606020202030204" pitchFamily="34" charset="0"/>
              </a:rPr>
              <a:t> ─ </a:t>
            </a:r>
            <a:r>
              <a:rPr lang="ru-R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с 2019 по 2024 </a:t>
            </a:r>
            <a:r>
              <a:rPr lang="ru-RU" sz="1400" b="1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год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/>
            </a:r>
            <a:br>
              <a:rPr lang="ru-RU" sz="1400" dirty="0">
                <a:latin typeface="Arial Narrow" panose="020B0606020202030204" pitchFamily="34" charset="0"/>
              </a:rPr>
            </a:br>
            <a:r>
              <a:rPr lang="ru-RU" sz="1400" dirty="0">
                <a:latin typeface="Arial Narrow" panose="020B0606020202030204" pitchFamily="34" charset="0"/>
              </a:rPr>
              <a:t>• </a:t>
            </a:r>
            <a:r>
              <a:rPr lang="ru-RU" sz="1400" i="1" dirty="0">
                <a:latin typeface="Arial Narrow" panose="020B0606020202030204" pitchFamily="34" charset="0"/>
              </a:rPr>
              <a:t>Крупнейшие нацпроекты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latin typeface="Arial Narrow" panose="020B0606020202030204" pitchFamily="34" charset="0"/>
              </a:rPr>
              <a:t>─</a:t>
            </a:r>
          </a:p>
          <a:p>
            <a:pPr marL="171450" indent="-171450">
              <a:buFontTx/>
              <a:buChar char="-"/>
            </a:pPr>
            <a:r>
              <a:rPr lang="ru-RU" sz="1400" dirty="0" smtClean="0">
                <a:latin typeface="Arial Narrow" panose="020B0606020202030204" pitchFamily="34" charset="0"/>
              </a:rPr>
              <a:t> автодорожный  (</a:t>
            </a:r>
            <a:r>
              <a:rPr lang="ru-RU" sz="1400" dirty="0">
                <a:latin typeface="Arial Narrow" panose="020B0606020202030204" pitchFamily="34" charset="0"/>
              </a:rPr>
              <a:t>8,42 трлн руб. до 2024 года); </a:t>
            </a:r>
          </a:p>
          <a:p>
            <a:pPr marL="171450" indent="-171450">
              <a:buFontTx/>
              <a:buChar char="-"/>
            </a:pPr>
            <a:r>
              <a:rPr lang="ru-RU" sz="1400" dirty="0" smtClean="0">
                <a:latin typeface="Arial Narrow" panose="020B0606020202030204" pitchFamily="34" charset="0"/>
              </a:rPr>
              <a:t>демографический </a:t>
            </a:r>
            <a:r>
              <a:rPr lang="ru-RU" sz="1400" dirty="0">
                <a:latin typeface="Arial Narrow" panose="020B0606020202030204" pitchFamily="34" charset="0"/>
              </a:rPr>
              <a:t>(3,55 трлн руб.); </a:t>
            </a:r>
            <a:endParaRPr lang="ru-RU" sz="1400" dirty="0" smtClean="0">
              <a:latin typeface="Arial Narrow" panose="020B0606020202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 smtClean="0">
                <a:latin typeface="Arial Narrow" panose="020B0606020202030204" pitchFamily="34" charset="0"/>
              </a:rPr>
              <a:t>инфраструктурный </a:t>
            </a:r>
            <a:r>
              <a:rPr lang="ru-RU" sz="1400" dirty="0">
                <a:latin typeface="Arial Narrow" panose="020B0606020202030204" pitchFamily="34" charset="0"/>
              </a:rPr>
              <a:t>(1,79 трлн руб.); </a:t>
            </a:r>
            <a:endParaRPr lang="ru-RU" sz="1400" dirty="0" smtClean="0">
              <a:latin typeface="Arial Narrow" panose="020B0606020202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latin typeface="Arial Narrow" panose="020B0606020202030204" pitchFamily="34" charset="0"/>
              </a:rPr>
              <a:t>проект "цифровой экономики" (1,31 трлн руб.)</a:t>
            </a:r>
          </a:p>
          <a:p>
            <a:pPr marL="171450" indent="-171450">
              <a:buFontTx/>
              <a:buChar char="-"/>
            </a:pPr>
            <a:endParaRPr lang="ru-RU" sz="1400" dirty="0" smtClean="0">
              <a:latin typeface="Arial Narrow" panose="020B0606020202030204" pitchFamily="34" charset="0"/>
            </a:endParaRPr>
          </a:p>
          <a:p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24199" y="1217964"/>
            <a:ext cx="5857875" cy="5336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200" b="1" dirty="0" smtClean="0">
                <a:latin typeface="Arial Narrow" panose="020B0606020202030204" pitchFamily="34" charset="0"/>
              </a:rPr>
              <a:t>1. ЗДРАВООХРАНЕНИЕ</a:t>
            </a:r>
            <a:r>
              <a:rPr lang="ru-RU" sz="1200" dirty="0" smtClean="0">
                <a:latin typeface="Arial Narrow" panose="020B0606020202030204" pitchFamily="34" charset="0"/>
              </a:rPr>
              <a:t> ─ </a:t>
            </a:r>
            <a:r>
              <a:rPr lang="ru-RU" sz="1200" dirty="0">
                <a:latin typeface="Arial Narrow" panose="020B0606020202030204" pitchFamily="34" charset="0"/>
              </a:rPr>
              <a:t>борьба с </a:t>
            </a:r>
            <a:r>
              <a:rPr lang="ru-RU" sz="1200" dirty="0" err="1">
                <a:latin typeface="Arial Narrow" panose="020B0606020202030204" pitchFamily="34" charset="0"/>
              </a:rPr>
              <a:t>онкозаболеваниями</a:t>
            </a:r>
            <a:r>
              <a:rPr lang="ru-RU" sz="1200" dirty="0">
                <a:latin typeface="Arial Narrow" panose="020B0606020202030204" pitchFamily="34" charset="0"/>
              </a:rPr>
              <a:t>, борьба с </a:t>
            </a:r>
            <a:r>
              <a:rPr lang="ru-RU" sz="1200" dirty="0" smtClean="0">
                <a:latin typeface="Arial Narrow" panose="020B0606020202030204" pitchFamily="34" charset="0"/>
              </a:rPr>
              <a:t>ССЗ, </a:t>
            </a:r>
            <a:r>
              <a:rPr lang="ru-RU" sz="1200" dirty="0">
                <a:latin typeface="Arial Narrow" panose="020B0606020202030204" pitchFamily="34" charset="0"/>
              </a:rPr>
              <a:t>цифровизация здравоохранения, снижение смертности от онкологических заболеваний за счёт введения </a:t>
            </a:r>
            <a:r>
              <a:rPr lang="ru-RU" sz="1200" dirty="0" smtClean="0">
                <a:latin typeface="Arial Narrow" panose="020B0606020202030204" pitchFamily="34" charset="0"/>
              </a:rPr>
              <a:t>стандартных </a:t>
            </a:r>
            <a:r>
              <a:rPr lang="ru-RU" sz="1200" dirty="0">
                <a:latin typeface="Arial Narrow" panose="020B0606020202030204" pitchFamily="34" charset="0"/>
              </a:rPr>
              <a:t>протоколов лечения</a:t>
            </a:r>
            <a:r>
              <a:rPr lang="ru-RU" sz="1200" dirty="0" smtClean="0">
                <a:latin typeface="Arial Narrow" panose="020B0606020202030204" pitchFamily="34" charset="0"/>
              </a:rPr>
              <a:t>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 smtClean="0">
                <a:latin typeface="Arial Narrow" panose="020B0606020202030204" pitchFamily="34" charset="0"/>
              </a:rPr>
              <a:t>2. ОБРАЗОВАНИЕ</a:t>
            </a:r>
            <a:r>
              <a:rPr lang="ru-RU" sz="1200" dirty="0" smtClean="0">
                <a:latin typeface="Arial Narrow" panose="020B0606020202030204" pitchFamily="34" charset="0"/>
              </a:rPr>
              <a:t> ─ новые школы и общежития, цифровизация учебников и учебных курсов.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 smtClean="0">
                <a:latin typeface="Arial Narrow" panose="020B0606020202030204" pitchFamily="34" charset="0"/>
              </a:rPr>
              <a:t>3. ДЕМОГРАФИЯ</a:t>
            </a:r>
            <a:r>
              <a:rPr lang="ru-RU" sz="1200" dirty="0" smtClean="0">
                <a:latin typeface="Arial Narrow" panose="020B0606020202030204" pitchFamily="34" charset="0"/>
              </a:rPr>
              <a:t> — строительство яслей для детей в возрасте до трёх лет, полное устранение дефицита мест.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 smtClean="0">
                <a:latin typeface="Arial Narrow" panose="020B0606020202030204" pitchFamily="34" charset="0"/>
              </a:rPr>
              <a:t>4. ЖИЛЬЁ И ГОРОДСКАЯ СРЕДА</a:t>
            </a:r>
            <a:r>
              <a:rPr lang="ru-RU" sz="1200" dirty="0" smtClean="0">
                <a:latin typeface="Arial Narrow" panose="020B0606020202030204" pitchFamily="34" charset="0"/>
              </a:rPr>
              <a:t> — технологии стандартизированного жилья и "комфортная городская среда", "немосковская </a:t>
            </a:r>
            <a:r>
              <a:rPr lang="ru-RU" sz="1200" dirty="0" err="1" smtClean="0">
                <a:latin typeface="Arial Narrow" panose="020B0606020202030204" pitchFamily="34" charset="0"/>
              </a:rPr>
              <a:t>урбанистика</a:t>
            </a:r>
            <a:r>
              <a:rPr lang="ru-RU" sz="1200" dirty="0" smtClean="0">
                <a:latin typeface="Arial Narrow" panose="020B0606020202030204" pitchFamily="34" charset="0"/>
              </a:rPr>
              <a:t>".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5. </a:t>
            </a:r>
            <a:r>
              <a:rPr lang="ru-RU" sz="1200" b="1" dirty="0" smtClean="0">
                <a:latin typeface="Arial Narrow" panose="020B0606020202030204" pitchFamily="34" charset="0"/>
              </a:rPr>
              <a:t>МЕЖДУНАРОДНАЯ </a:t>
            </a:r>
            <a:r>
              <a:rPr lang="ru-RU" sz="1200" b="1" dirty="0">
                <a:latin typeface="Arial Narrow" panose="020B0606020202030204" pitchFamily="34" charset="0"/>
              </a:rPr>
              <a:t>КООПЕРАЦИЯ И </a:t>
            </a:r>
            <a:r>
              <a:rPr lang="ru-RU" sz="1200" b="1" dirty="0" smtClean="0">
                <a:latin typeface="Arial Narrow" panose="020B0606020202030204" pitchFamily="34" charset="0"/>
              </a:rPr>
              <a:t>ЭКСПОРТ</a:t>
            </a:r>
            <a:r>
              <a:rPr lang="ru-RU" sz="1200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─ развитие </a:t>
            </a:r>
            <a:r>
              <a:rPr lang="ru-RU" sz="1200" i="1" dirty="0" smtClean="0">
                <a:latin typeface="Arial Narrow" panose="020B0606020202030204" pitchFamily="34" charset="0"/>
              </a:rPr>
              <a:t>Российского экспортного центра</a:t>
            </a:r>
            <a:r>
              <a:rPr lang="ru-RU" sz="1200" dirty="0" smtClean="0">
                <a:latin typeface="Arial Narrow" panose="020B0606020202030204" pitchFamily="34" charset="0"/>
              </a:rPr>
              <a:t> и стимулирование экспорта.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6. </a:t>
            </a:r>
            <a:r>
              <a:rPr lang="ru-RU" sz="1200" b="1" dirty="0" smtClean="0">
                <a:latin typeface="Arial Narrow" panose="020B0606020202030204" pitchFamily="34" charset="0"/>
              </a:rPr>
              <a:t>ПОВЫШЕНИЕ </a:t>
            </a:r>
            <a:r>
              <a:rPr lang="ru-RU" sz="1200" b="1" dirty="0">
                <a:latin typeface="Arial Narrow" panose="020B0606020202030204" pitchFamily="34" charset="0"/>
              </a:rPr>
              <a:t>ПРОИЗВОДИТЕЛЬНОСТИ </a:t>
            </a:r>
            <a:r>
              <a:rPr lang="ru-RU" sz="1200" b="1" dirty="0" smtClean="0">
                <a:latin typeface="Arial Narrow" panose="020B0606020202030204" pitchFamily="34" charset="0"/>
              </a:rPr>
              <a:t>ТРУДА И ПОДДЕРЖКА ЗАНЯТОСТИ </a:t>
            </a:r>
            <a:r>
              <a:rPr lang="ru-RU" sz="1200" dirty="0" smtClean="0">
                <a:latin typeface="Arial Narrow" panose="020B0606020202030204" pitchFamily="34" charset="0"/>
              </a:rPr>
              <a:t>─ увеличение </a:t>
            </a:r>
            <a:r>
              <a:rPr lang="ru-RU" sz="1200" i="1" dirty="0" smtClean="0">
                <a:latin typeface="Arial Narrow" panose="020B0606020202030204" pitchFamily="34" charset="0"/>
              </a:rPr>
              <a:t>Фонда развития промышленности</a:t>
            </a:r>
            <a:r>
              <a:rPr lang="ru-RU" sz="1200" dirty="0" smtClean="0">
                <a:latin typeface="Arial Narrow" panose="020B0606020202030204" pitchFamily="34" charset="0"/>
              </a:rPr>
              <a:t> и подготовка кадров.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7. </a:t>
            </a:r>
            <a:r>
              <a:rPr lang="ru-RU" sz="1200" b="1" dirty="0" smtClean="0">
                <a:latin typeface="Arial Narrow" panose="020B0606020202030204" pitchFamily="34" charset="0"/>
              </a:rPr>
              <a:t>РАЗВИТИЕ </a:t>
            </a:r>
            <a:r>
              <a:rPr lang="ru-RU" sz="1200" b="1" dirty="0">
                <a:latin typeface="Arial Narrow" panose="020B0606020202030204" pitchFamily="34" charset="0"/>
              </a:rPr>
              <a:t>МАЛОГО И СРЕДНЕГО ПРЕДПРИНИМАТЕЛЬСТВА </a:t>
            </a:r>
            <a:r>
              <a:rPr lang="ru-RU" sz="1200" dirty="0" smtClean="0">
                <a:latin typeface="Arial Narrow" panose="020B0606020202030204" pitchFamily="34" charset="0"/>
              </a:rPr>
              <a:t>─ поддержка институтов развития — "Корпорации МСП", МСП-банка и др.; господдержка фермерства.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 smtClean="0">
                <a:latin typeface="Arial Narrow" panose="020B0606020202030204" pitchFamily="34" charset="0"/>
              </a:rPr>
              <a:t>8. БЕЗОПАСНЫЕ И КАЧЕСТВЕННЫЕ АВТОМОБИЛЬНЫЕ ДОРОГИ </a:t>
            </a:r>
            <a:r>
              <a:rPr lang="ru-RU" sz="1200" dirty="0" smtClean="0">
                <a:latin typeface="Arial Narrow" panose="020B0606020202030204" pitchFamily="34" charset="0"/>
              </a:rPr>
              <a:t>— ремонт трасс в мегаполисах — 68 городов.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9. </a:t>
            </a:r>
            <a:r>
              <a:rPr lang="ru-RU" sz="1200" b="1" dirty="0" smtClean="0">
                <a:latin typeface="Arial Narrow" panose="020B0606020202030204" pitchFamily="34" charset="0"/>
              </a:rPr>
              <a:t>ЭКОЛОГИЯ </a:t>
            </a:r>
            <a:r>
              <a:rPr lang="ru-RU" sz="1200" dirty="0" smtClean="0">
                <a:latin typeface="Arial Narrow" panose="020B0606020202030204" pitchFamily="34" charset="0"/>
              </a:rPr>
              <a:t>— решение мусорной проблемы, улучшение </a:t>
            </a:r>
            <a:r>
              <a:rPr lang="ru-RU" sz="1200" dirty="0" err="1" smtClean="0">
                <a:latin typeface="Arial Narrow" panose="020B0606020202030204" pitchFamily="34" charset="0"/>
              </a:rPr>
              <a:t>экоситуации</a:t>
            </a:r>
            <a:r>
              <a:rPr lang="ru-RU" sz="1200" dirty="0" smtClean="0">
                <a:latin typeface="Arial Narrow" panose="020B0606020202030204" pitchFamily="34" charset="0"/>
              </a:rPr>
              <a:t> в 12 центрах металлургии и нефтепереработки, решение проблем с питьевой водой.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10. </a:t>
            </a:r>
            <a:r>
              <a:rPr lang="ru-RU" sz="1200" b="1" dirty="0" smtClean="0">
                <a:latin typeface="Arial Narrow" panose="020B0606020202030204" pitchFamily="34" charset="0"/>
              </a:rPr>
              <a:t>ЦИФРОВАЯ ЭКОНОМИКА</a:t>
            </a:r>
            <a:r>
              <a:rPr lang="ru-RU" sz="1200" dirty="0" smtClean="0">
                <a:latin typeface="Arial Narrow" panose="020B0606020202030204" pitchFamily="34" charset="0"/>
              </a:rPr>
              <a:t>— цифровая широкополосная связь для госсектора, школ и больниц, фундамент будущего "цифрового государства".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11. </a:t>
            </a:r>
            <a:r>
              <a:rPr lang="ru-RU" sz="1200" b="1" dirty="0" smtClean="0">
                <a:latin typeface="Arial Narrow" panose="020B0606020202030204" pitchFamily="34" charset="0"/>
              </a:rPr>
              <a:t>НАУКА </a:t>
            </a:r>
            <a:r>
              <a:rPr lang="ru-RU" sz="1200" dirty="0" smtClean="0">
                <a:latin typeface="Arial Narrow" panose="020B0606020202030204" pitchFamily="34" charset="0"/>
              </a:rPr>
              <a:t>— обновление приборной базы, господдержка НИИ и РАН..</a:t>
            </a:r>
            <a:br>
              <a:rPr lang="ru-RU" sz="1200" dirty="0" smtClean="0">
                <a:latin typeface="Arial Narrow" panose="020B0606020202030204" pitchFamily="34" charset="0"/>
              </a:rPr>
            </a:br>
            <a:r>
              <a:rPr lang="ru-RU" sz="1200" b="1" dirty="0" smtClean="0">
                <a:latin typeface="Arial Narrow" panose="020B0606020202030204" pitchFamily="34" charset="0"/>
              </a:rPr>
              <a:t>12. КУЛЬТУРА</a:t>
            </a:r>
            <a:r>
              <a:rPr lang="ru-RU" sz="1200" dirty="0" smtClean="0">
                <a:latin typeface="Arial Narrow" panose="020B0606020202030204" pitchFamily="34" charset="0"/>
              </a:rPr>
              <a:t>— </a:t>
            </a:r>
            <a:r>
              <a:rPr lang="ru-RU" sz="1200" dirty="0">
                <a:latin typeface="Arial Narrow" panose="020B0606020202030204" pitchFamily="34" charset="0"/>
              </a:rPr>
              <a:t>ремонт музеев, концертных </a:t>
            </a:r>
            <a:r>
              <a:rPr lang="ru-RU" sz="1200" dirty="0" smtClean="0">
                <a:latin typeface="Arial Narrow" panose="020B0606020202030204" pitchFamily="34" charset="0"/>
              </a:rPr>
              <a:t>залов, театров и ВЦ, ремонт муниципальных библиотек и сельских клубов, "укрепление российской гражданской идентичности на основе духовно-нравственных и культурных ценностей народов РФ".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790701" y="1123948"/>
            <a:ext cx="399538" cy="5411863"/>
          </a:xfrm>
          <a:prstGeom prst="leftBrace">
            <a:avLst>
              <a:gd name="adj1" fmla="val 8333"/>
              <a:gd name="adj2" fmla="val 46457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0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003232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Профиль </a:t>
            </a:r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нацпроекта </a:t>
            </a: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«Повышение производительности труда и поддержка занятости»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070926"/>
              </p:ext>
            </p:extLst>
          </p:nvPr>
        </p:nvGraphicFramePr>
        <p:xfrm>
          <a:off x="171450" y="1171694"/>
          <a:ext cx="8810625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899"/>
                <a:gridCol w="7073726"/>
              </a:tblGrid>
              <a:tr h="153345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Сроки реализации</a:t>
                      </a:r>
                      <a:endParaRPr lang="ru-RU" sz="1400" b="1" kern="120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2019−2024 годы.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8027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Стоимость проекта</a:t>
                      </a:r>
                      <a:endParaRPr lang="ru-RU" sz="1400" b="1" kern="120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Суммарная стоимость нацпроекта составляет </a:t>
                      </a:r>
                      <a:r>
                        <a:rPr lang="ru-RU" sz="1400" b="1" dirty="0" smtClean="0"/>
                        <a:t>52 млрд рублей</a:t>
                      </a:r>
                      <a:r>
                        <a:rPr lang="ru-RU" sz="1400" dirty="0" smtClean="0"/>
                        <a:t>, из которых около </a:t>
                      </a:r>
                    </a:p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ru-RU" sz="1400" b="1" dirty="0" smtClean="0"/>
                        <a:t>6 млрд</a:t>
                      </a:r>
                      <a:r>
                        <a:rPr lang="ru-RU" sz="1400" dirty="0" smtClean="0"/>
                        <a:t> — из внебюджетных источников.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8027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Контур проекта</a:t>
                      </a:r>
                      <a:endParaRPr lang="ru-RU" sz="1400" b="1" kern="120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Над увеличением производительности будут работать в </a:t>
                      </a:r>
                      <a:r>
                        <a:rPr lang="ru-RU" sz="1400" b="1" dirty="0" smtClean="0"/>
                        <a:t>31 регионе</a:t>
                      </a:r>
                      <a:r>
                        <a:rPr lang="ru-RU" sz="1400" dirty="0" smtClean="0"/>
                        <a:t>.  За шесть лет в программе должны принять участие не менее </a:t>
                      </a:r>
                      <a:r>
                        <a:rPr lang="ru-RU" sz="1400" b="1" dirty="0" smtClean="0"/>
                        <a:t>10 тыс</a:t>
                      </a:r>
                      <a:r>
                        <a:rPr lang="ru-RU" sz="1400" dirty="0" smtClean="0"/>
                        <a:t>. средних и крупных предприятий.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8027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Цель проекта</a:t>
                      </a:r>
                      <a:endParaRPr lang="ru-RU" sz="1400" b="1" kern="120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Ускорить темп роста производительности на средних и крупных предприятиях базовых </a:t>
                      </a:r>
                      <a:r>
                        <a:rPr lang="ru-RU" sz="1400" dirty="0" err="1" smtClean="0"/>
                        <a:t>несырьевых</a:t>
                      </a:r>
                      <a:r>
                        <a:rPr lang="ru-RU" sz="1400" dirty="0" smtClean="0"/>
                        <a:t> отраслей до </a:t>
                      </a:r>
                      <a:r>
                        <a:rPr lang="ru-RU" sz="1400" b="1" dirty="0" smtClean="0"/>
                        <a:t>5</a:t>
                      </a:r>
                      <a:r>
                        <a:rPr lang="ru-RU" sz="1400" b="1" dirty="0" smtClean="0"/>
                        <a:t>% </a:t>
                      </a:r>
                      <a:r>
                        <a:rPr lang="ru-RU" sz="1400" b="1" dirty="0" smtClean="0"/>
                        <a:t>и более в </a:t>
                      </a:r>
                      <a:r>
                        <a:rPr lang="ru-RU" sz="1400" b="1" dirty="0" smtClean="0"/>
                        <a:t>год к 2024 </a:t>
                      </a:r>
                      <a:r>
                        <a:rPr lang="ru-RU" sz="1400" b="1" dirty="0" smtClean="0"/>
                        <a:t>году  (</a:t>
                      </a:r>
                      <a:r>
                        <a:rPr lang="ru-RU" sz="1400" dirty="0" smtClean="0"/>
                        <a:t>с </a:t>
                      </a:r>
                      <a:r>
                        <a:rPr lang="ru-RU" sz="1400" dirty="0" smtClean="0"/>
                        <a:t>1,4% в 2018 </a:t>
                      </a:r>
                      <a:r>
                        <a:rPr lang="ru-RU" sz="1400" dirty="0" smtClean="0"/>
                        <a:t>году).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5369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участия</a:t>
                      </a:r>
                      <a:endParaRPr lang="ru-RU" sz="1400" b="1" kern="120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Объем годовой выручки должен составлять от 400 млн руб. до 30 млрд руб.;</a:t>
                      </a:r>
                    </a:p>
                    <a:p>
                      <a:pPr marL="171450" indent="-171450" algn="just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Принадлежность к пяти базовым </a:t>
                      </a:r>
                      <a:r>
                        <a:rPr lang="ru-RU" sz="1400" dirty="0" err="1" smtClean="0"/>
                        <a:t>несырьевым</a:t>
                      </a:r>
                      <a:r>
                        <a:rPr lang="ru-RU" sz="1400" dirty="0" smtClean="0"/>
                        <a:t> отраслям (обрабатывающие производства, сельское хозяйство, транспорт, торговля и строительство)</a:t>
                      </a:r>
                    </a:p>
                    <a:p>
                      <a:pPr marL="171450" indent="-171450" algn="just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Доля иностранного участия в капитале не должна превышать 25%.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1448" y="3846032"/>
            <a:ext cx="4933952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1"/>
                </a:solidFill>
              </a:rPr>
              <a:t>РЕЗУЛЬТАТЫ 2018 ГОДА </a:t>
            </a:r>
            <a:r>
              <a:rPr lang="ru-RU" sz="1400" b="1" dirty="0" smtClean="0">
                <a:solidFill>
                  <a:schemeClr val="accent1"/>
                </a:solidFill>
              </a:rPr>
              <a:t> </a:t>
            </a:r>
            <a:endParaRPr lang="ru-RU" sz="1400" dirty="0"/>
          </a:p>
          <a:p>
            <a:pPr algn="just">
              <a:lnSpc>
                <a:spcPct val="90000"/>
              </a:lnSpc>
            </a:pPr>
            <a:r>
              <a:rPr lang="ru-RU" sz="1400" dirty="0" smtClean="0"/>
              <a:t>Около </a:t>
            </a:r>
            <a:r>
              <a:rPr lang="ru-RU" sz="1400" b="1" dirty="0"/>
              <a:t>70%</a:t>
            </a:r>
            <a:r>
              <a:rPr lang="ru-RU" sz="1400" dirty="0"/>
              <a:t> пилотных предприятий, принявших участие в нацпроекте по производительности труда, продемонстрировали рост производительности более чем на </a:t>
            </a:r>
            <a:r>
              <a:rPr lang="ru-RU" sz="1400" b="1" dirty="0"/>
              <a:t>10%, </a:t>
            </a:r>
            <a:r>
              <a:rPr lang="ru-RU" sz="1400" dirty="0"/>
              <a:t>рост выручки </a:t>
            </a:r>
            <a:r>
              <a:rPr lang="ru-RU" sz="1400" b="1" dirty="0"/>
              <a:t>13%</a:t>
            </a:r>
            <a:r>
              <a:rPr lang="ru-RU" sz="1400" dirty="0"/>
              <a:t>, рост налоговых поступлений </a:t>
            </a:r>
            <a:r>
              <a:rPr lang="ru-RU" sz="1400" b="1" dirty="0"/>
              <a:t>19%</a:t>
            </a:r>
            <a:r>
              <a:rPr lang="ru-RU" sz="1400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1448" y="5237715"/>
            <a:ext cx="867727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1"/>
                </a:solidFill>
              </a:rPr>
              <a:t>ПЛАН НА 2019 ГОД: </a:t>
            </a:r>
          </a:p>
          <a:p>
            <a:pPr algn="just">
              <a:lnSpc>
                <a:spcPct val="90000"/>
              </a:lnSpc>
            </a:pPr>
            <a:r>
              <a:rPr lang="ru-RU" sz="1400" dirty="0"/>
              <a:t>Начало реализации национального проекта в </a:t>
            </a:r>
            <a:r>
              <a:rPr lang="ru-RU" sz="1400" b="1" dirty="0"/>
              <a:t>15 российских регионах</a:t>
            </a:r>
            <a:r>
              <a:rPr lang="ru-RU" sz="1400" dirty="0"/>
              <a:t>. В реализации нацпроекта </a:t>
            </a:r>
            <a:r>
              <a:rPr lang="ru-RU" sz="1400" dirty="0" smtClean="0"/>
              <a:t>2019 </a:t>
            </a:r>
            <a:r>
              <a:rPr lang="ru-RU" sz="1400" dirty="0"/>
              <a:t>году примут участие </a:t>
            </a:r>
            <a:r>
              <a:rPr lang="ru-RU" sz="1400" b="1" dirty="0"/>
              <a:t>400</a:t>
            </a:r>
            <a:r>
              <a:rPr lang="ru-RU" sz="1400" dirty="0"/>
              <a:t> российских </a:t>
            </a:r>
            <a:r>
              <a:rPr lang="ru-RU" sz="1400" b="1" dirty="0"/>
              <a:t>предприятий</a:t>
            </a:r>
            <a:r>
              <a:rPr lang="ru-RU" sz="1400" dirty="0"/>
              <a:t>. Рост производительности труда на половине из них за один год составит </a:t>
            </a:r>
            <a:r>
              <a:rPr lang="ru-RU" sz="1400" b="1" dirty="0"/>
              <a:t>10 и более процентов</a:t>
            </a:r>
            <a:r>
              <a:rPr lang="ru-RU" sz="1400" dirty="0"/>
              <a:t>. Для еще </a:t>
            </a:r>
            <a:r>
              <a:rPr lang="ru-RU" sz="1400" b="1" dirty="0"/>
              <a:t>5</a:t>
            </a:r>
            <a:r>
              <a:rPr lang="ru-RU" sz="1400" dirty="0" smtClean="0"/>
              <a:t> </a:t>
            </a:r>
            <a:r>
              <a:rPr lang="ru-RU" sz="1400" dirty="0"/>
              <a:t>регионов предусмотрят особый статус, позволяющий начать первую фазу реализации проекта.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31" t="10856" b="68176"/>
          <a:stretch/>
        </p:blipFill>
        <p:spPr bwMode="auto">
          <a:xfrm>
            <a:off x="5372100" y="3808063"/>
            <a:ext cx="3629025" cy="152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трелка вниз 7"/>
          <p:cNvSpPr/>
          <p:nvPr/>
        </p:nvSpPr>
        <p:spPr>
          <a:xfrm>
            <a:off x="3876675" y="4929406"/>
            <a:ext cx="771525" cy="47625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029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23096"/>
              </p:ext>
            </p:extLst>
          </p:nvPr>
        </p:nvGraphicFramePr>
        <p:xfrm>
          <a:off x="200022" y="1143001"/>
          <a:ext cx="8677277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528"/>
                <a:gridCol w="6381749"/>
              </a:tblGrid>
              <a:tr h="2440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Федеральный проект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Задачи проекта</a:t>
                      </a:r>
                      <a:endParaRPr lang="ru-RU" sz="1400" dirty="0"/>
                    </a:p>
                  </a:txBody>
                  <a:tcPr/>
                </a:tc>
              </a:tr>
              <a:tr h="219639">
                <a:tc rowSpan="8">
                  <a:txBody>
                    <a:bodyPr/>
                    <a:lstStyle/>
                    <a:p>
                      <a:pPr marL="228600" indent="-228600" algn="ctr">
                        <a:buFont typeface="+mj-lt"/>
                        <a:buAutoNum type="arabicPeriod"/>
                      </a:pPr>
                      <a:r>
                        <a:rPr lang="ru-RU" sz="1200" b="1" dirty="0" smtClean="0"/>
                        <a:t>СИСТЕМНЫЕ МЕРЫ</a:t>
                      </a:r>
                      <a:r>
                        <a:rPr lang="ru-RU" sz="1200" b="1" baseline="0" dirty="0" smtClean="0"/>
                        <a:t> ПО ПОВЫШЕНИЮ ПРОИЗВОДИТЕЛЬНОСТИ ТРУДА</a:t>
                      </a:r>
                      <a:endParaRPr lang="ru-RU" sz="12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Стимулирование предприятий к повышению производительности труда</a:t>
                      </a:r>
                      <a:endParaRPr lang="ru-RU" sz="1200" b="1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Снижение административно-правовых ограничений для роста производительности труда</a:t>
                      </a:r>
                      <a:endParaRPr lang="ru-RU" sz="1200" dirty="0"/>
                    </a:p>
                  </a:txBody>
                  <a:tcPr/>
                </a:tc>
              </a:tr>
              <a:tr h="366064">
                <a:tc v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Формирование системы подготовки кадров, направленной на обучение управленческого звена предприятий</a:t>
                      </a:r>
                      <a:endParaRPr lang="ru-RU" sz="1200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Международное взаимодействие</a:t>
                      </a:r>
                      <a:endParaRPr lang="ru-RU" sz="1200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Методологическое</a:t>
                      </a:r>
                      <a:r>
                        <a:rPr lang="ru-RU" sz="1200" b="0" baseline="0" dirty="0" smtClean="0"/>
                        <a:t> сопровождение</a:t>
                      </a:r>
                      <a:endParaRPr lang="ru-RU" sz="1200" b="0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Поддержка выхода на внешние рынки</a:t>
                      </a:r>
                      <a:endParaRPr lang="ru-RU" sz="1200" b="1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Поддержка</a:t>
                      </a:r>
                      <a:r>
                        <a:rPr lang="ru-RU" sz="1200" baseline="0" dirty="0" smtClean="0"/>
                        <a:t> внедрения инструментов автоматизации и использование цифровых технологий</a:t>
                      </a:r>
                      <a:endParaRPr lang="ru-RU" sz="1200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Организация взаимодействия с государственными компаниями</a:t>
                      </a:r>
                      <a:endParaRPr lang="ru-RU" sz="1200" b="1" dirty="0"/>
                    </a:p>
                  </a:txBody>
                  <a:tcPr/>
                </a:tc>
              </a:tr>
              <a:tr h="366064">
                <a:tc rowSpan="5">
                  <a:txBody>
                    <a:bodyPr/>
                    <a:lstStyle/>
                    <a:p>
                      <a:pPr marL="228600" indent="-228600" algn="ctr">
                        <a:buFont typeface="+mj-lt"/>
                        <a:buAutoNum type="arabicPeriod" startAt="2"/>
                      </a:pPr>
                      <a:r>
                        <a:rPr lang="ru-RU" sz="1200" b="1" dirty="0" smtClean="0"/>
                        <a:t>АДРЕСНАЯ ПОДДЕРЖКА ПОВЫШЕНИЯ ПРОИЗВОДИТЕЛЬНОСТИ ТРУДА НА ПРЕДПРИЯТИЯХ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Формирование системы методической и организационной поддержки повышения производительности труда на предприятиях</a:t>
                      </a:r>
                      <a:endParaRPr lang="ru-RU" sz="1200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Формирование системы обучения</a:t>
                      </a:r>
                      <a:r>
                        <a:rPr lang="ru-RU" sz="1200" baseline="0" dirty="0" smtClean="0"/>
                        <a:t> сотрудников предприятий</a:t>
                      </a:r>
                      <a:endParaRPr lang="ru-RU" sz="1200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Формирование системы методической и организационной поддержки в субъектах</a:t>
                      </a:r>
                      <a:endParaRPr lang="ru-RU" sz="1200" dirty="0"/>
                    </a:p>
                  </a:txBody>
                  <a:tcPr/>
                </a:tc>
              </a:tr>
              <a:tr h="366064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Стимулирование субъектов РФ к повышению производительности труда через систему грантовой</a:t>
                      </a:r>
                      <a:r>
                        <a:rPr lang="ru-RU" sz="1200" b="1" baseline="0" dirty="0" smtClean="0"/>
                        <a:t> поддержки</a:t>
                      </a:r>
                      <a:endParaRPr lang="ru-RU" sz="1200" b="1" dirty="0"/>
                    </a:p>
                  </a:txBody>
                  <a:tcPr/>
                </a:tc>
              </a:tr>
              <a:tr h="219639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Определение пула компаний - партнёров в реализации национального проекта</a:t>
                      </a:r>
                      <a:endParaRPr lang="ru-RU" sz="1200" b="1" dirty="0"/>
                    </a:p>
                  </a:txBody>
                  <a:tcPr/>
                </a:tc>
              </a:tr>
              <a:tr h="219639">
                <a:tc rowSpan="2"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ЗАНЯТОСТИ И ПОВЫШЕНИЕ ЭФФЕКТИВНОСТИ РЫНКА ТРУДА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Формирование системы</a:t>
                      </a:r>
                      <a:r>
                        <a:rPr lang="ru-RU" sz="1200" b="1" baseline="0" dirty="0" smtClean="0"/>
                        <a:t> подготовки кадров,</a:t>
                      </a:r>
                      <a:r>
                        <a:rPr lang="ru-RU" sz="1200" baseline="0" dirty="0" smtClean="0"/>
                        <a:t> обучение основа производительности труда</a:t>
                      </a:r>
                      <a:endParaRPr lang="ru-RU" sz="1200" dirty="0"/>
                    </a:p>
                  </a:txBody>
                  <a:tcPr/>
                </a:tc>
              </a:tr>
              <a:tr h="366064">
                <a:tc v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Поддержка</a:t>
                      </a:r>
                      <a:r>
                        <a:rPr lang="ru-RU" sz="1200" baseline="0" dirty="0" smtClean="0"/>
                        <a:t> внедрения цифровых и платформенных решений в целях поддержки и развития инфраструктуры занятости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38255"/>
            <a:ext cx="8003232" cy="77809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проекты в рамках нацпроекта «Повышение производительности труда и поддержка занятости»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14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Февраль 2019 - Национальный проект «Производительность труда и  поддержка  занятости»  стартовал в Петербурге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046" y="1654879"/>
            <a:ext cx="4175803" cy="4810125"/>
          </a:xfrm>
        </p:spPr>
        <p:txBody>
          <a:bodyPr>
            <a:noAutofit/>
          </a:bodyPr>
          <a:lstStyle/>
          <a:p>
            <a:pPr algn="just" fontAlgn="base"/>
            <a:r>
              <a:rPr lang="ru-RU" sz="1600" dirty="0" smtClean="0"/>
              <a:t>К </a:t>
            </a:r>
            <a:r>
              <a:rPr lang="ru-RU" sz="1600" dirty="0"/>
              <a:t>2024 году темпы роста производительности труда на средних и крупных предприятиях базовых </a:t>
            </a:r>
            <a:r>
              <a:rPr lang="ru-RU" sz="1600" dirty="0" err="1"/>
              <a:t>несырьевых</a:t>
            </a:r>
            <a:r>
              <a:rPr lang="ru-RU" sz="1600" dirty="0"/>
              <a:t> отраслей ежегодно должны увеличиваться на 5%.</a:t>
            </a:r>
          </a:p>
          <a:p>
            <a:pPr algn="just" fontAlgn="base"/>
            <a:r>
              <a:rPr lang="ru-RU" sz="1600" dirty="0"/>
              <a:t>В этом году </a:t>
            </a:r>
            <a:r>
              <a:rPr lang="ru-RU" sz="1600" b="1" dirty="0"/>
              <a:t>в Петербурге участвовать в нацпроекте будут 17 предприятий, а к 2024 году их число должно достичь 843.</a:t>
            </a:r>
          </a:p>
          <a:p>
            <a:pPr algn="just" fontAlgn="base"/>
            <a:r>
              <a:rPr lang="ru-RU" sz="1600" dirty="0" smtClean="0"/>
              <a:t>Участие </a:t>
            </a:r>
            <a:r>
              <a:rPr lang="ru-RU" sz="1600" dirty="0"/>
              <a:t>в нацпроекте потребует изменений в работе Службы занятости населения Санкт-Петербурга: предстоит обновить и стандартизировать процессы, снизить дисбаланс спроса и предложения на рынке труда, в целом улучшить взаимодействие между всеми участниками рынка.</a:t>
            </a:r>
          </a:p>
          <a:p>
            <a:pPr marL="114300" indent="0" algn="just">
              <a:buNone/>
            </a:pP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80917" y="1682740"/>
            <a:ext cx="342493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600" dirty="0"/>
              <a:t>Участие в нацпроекте позволит петербургским предприятиям получить доступ к займам на </a:t>
            </a:r>
            <a:r>
              <a:rPr lang="ru-RU" sz="1600" dirty="0" err="1"/>
              <a:t>техперевооружение</a:t>
            </a:r>
            <a:r>
              <a:rPr lang="ru-RU" sz="1600" dirty="0"/>
              <a:t> под 1% от Фонда развития промышленности, грантам на НИОКР от фонда "</a:t>
            </a:r>
            <a:r>
              <a:rPr lang="ru-RU" sz="1600" dirty="0" err="1"/>
              <a:t>Сколково</a:t>
            </a:r>
            <a:r>
              <a:rPr lang="ru-RU" sz="1600" dirty="0"/>
              <a:t>", налоговым преференциям, льготным кредитам, принять участие в экспортном акселераторе для выхода на новые рынки. </a:t>
            </a:r>
          </a:p>
          <a:p>
            <a:pPr algn="just" fontAlgn="base"/>
            <a:r>
              <a:rPr lang="ru-RU" sz="1600" dirty="0"/>
              <a:t>Кроме того, </a:t>
            </a:r>
            <a:r>
              <a:rPr lang="ru-RU" sz="1600" dirty="0" smtClean="0"/>
              <a:t>предлагается возможность </a:t>
            </a:r>
            <a:r>
              <a:rPr lang="ru-RU" sz="1600" dirty="0"/>
              <a:t>получить адресную помощь для переобучения сотрудников, экспертную и методическую поддержку для масштабирования проектов.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47775" y="1124903"/>
            <a:ext cx="6991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https://www.gov.spb.ru/gov/admin/elin-ei/news/159083/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3337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5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Другая 16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E36C09"/>
      </a:accent1>
      <a:accent2>
        <a:srgbClr val="F79646"/>
      </a:accent2>
      <a:accent3>
        <a:srgbClr val="E36C09"/>
      </a:accent3>
      <a:accent4>
        <a:srgbClr val="F79646"/>
      </a:accent4>
      <a:accent5>
        <a:srgbClr val="E36C09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PPT08_EN 2">
      <a:dk1>
        <a:srgbClr val="000000"/>
      </a:dk1>
      <a:lt1>
        <a:srgbClr val="FFFFFF"/>
      </a:lt1>
      <a:dk2>
        <a:srgbClr val="000000"/>
      </a:dk2>
      <a:lt2>
        <a:srgbClr val="626469"/>
      </a:lt2>
      <a:accent1>
        <a:srgbClr val="009530"/>
      </a:accent1>
      <a:accent2>
        <a:srgbClr val="B10043"/>
      </a:accent2>
      <a:accent3>
        <a:srgbClr val="FFFFFF"/>
      </a:accent3>
      <a:accent4>
        <a:srgbClr val="000000"/>
      </a:accent4>
      <a:accent5>
        <a:srgbClr val="AAC8AD"/>
      </a:accent5>
      <a:accent6>
        <a:srgbClr val="A0003C"/>
      </a:accent6>
      <a:hlink>
        <a:srgbClr val="42B4E6"/>
      </a:hlink>
      <a:folHlink>
        <a:srgbClr val="4FA600"/>
      </a:folHlink>
    </a:clrScheme>
    <a:fontScheme name="PPT08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>
          <a:solidFill>
            <a:srgbClr val="EAEAEA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9FA0A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 err="1" smtClean="0"/>
        </a:defPPr>
      </a:lstStyle>
    </a:txDef>
  </a:objectDefaults>
  <a:extraClrSchemeLst>
    <a:extraClrScheme>
      <a:clrScheme name="PPT08_EN 1">
        <a:dk1>
          <a:srgbClr val="FFFFFF"/>
        </a:dk1>
        <a:lt1>
          <a:srgbClr val="FFFFFF"/>
        </a:lt1>
        <a:dk2>
          <a:srgbClr val="B10043"/>
        </a:dk2>
        <a:lt2>
          <a:srgbClr val="FFFFFF"/>
        </a:lt2>
        <a:accent1>
          <a:srgbClr val="FFFFFF"/>
        </a:accent1>
        <a:accent2>
          <a:srgbClr val="B10043"/>
        </a:accent2>
        <a:accent3>
          <a:srgbClr val="D5AAB0"/>
        </a:accent3>
        <a:accent4>
          <a:srgbClr val="DADADA"/>
        </a:accent4>
        <a:accent5>
          <a:srgbClr val="FFFFFF"/>
        </a:accent5>
        <a:accent6>
          <a:srgbClr val="A0003C"/>
        </a:accent6>
        <a:hlink>
          <a:srgbClr val="42B4E6"/>
        </a:hlink>
        <a:folHlink>
          <a:srgbClr val="9FA0A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08_EN 2">
        <a:dk1>
          <a:srgbClr val="000000"/>
        </a:dk1>
        <a:lt1>
          <a:srgbClr val="FFFFFF"/>
        </a:lt1>
        <a:dk2>
          <a:srgbClr val="000000"/>
        </a:dk2>
        <a:lt2>
          <a:srgbClr val="626469"/>
        </a:lt2>
        <a:accent1>
          <a:srgbClr val="009530"/>
        </a:accent1>
        <a:accent2>
          <a:srgbClr val="B10043"/>
        </a:accent2>
        <a:accent3>
          <a:srgbClr val="FFFFFF"/>
        </a:accent3>
        <a:accent4>
          <a:srgbClr val="000000"/>
        </a:accent4>
        <a:accent5>
          <a:srgbClr val="AAC8AD"/>
        </a:accent5>
        <a:accent6>
          <a:srgbClr val="A0003C"/>
        </a:accent6>
        <a:hlink>
          <a:srgbClr val="42B4E6"/>
        </a:hlink>
        <a:folHlink>
          <a:srgbClr val="4FA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08_EN 3">
        <a:dk1>
          <a:srgbClr val="FFFFFF"/>
        </a:dk1>
        <a:lt1>
          <a:srgbClr val="FFFFFF"/>
        </a:lt1>
        <a:dk2>
          <a:srgbClr val="42B4E6"/>
        </a:dk2>
        <a:lt2>
          <a:srgbClr val="FFFFFF"/>
        </a:lt2>
        <a:accent1>
          <a:srgbClr val="FFFFFF"/>
        </a:accent1>
        <a:accent2>
          <a:srgbClr val="B10043"/>
        </a:accent2>
        <a:accent3>
          <a:srgbClr val="B0D6F0"/>
        </a:accent3>
        <a:accent4>
          <a:srgbClr val="DADADA"/>
        </a:accent4>
        <a:accent5>
          <a:srgbClr val="FFFFFF"/>
        </a:accent5>
        <a:accent6>
          <a:srgbClr val="A0003C"/>
        </a:accent6>
        <a:hlink>
          <a:srgbClr val="42B4E6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08_EN 4">
        <a:dk1>
          <a:srgbClr val="FFFFFF"/>
        </a:dk1>
        <a:lt1>
          <a:srgbClr val="FFFFFF"/>
        </a:lt1>
        <a:dk2>
          <a:srgbClr val="4FA60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B2D0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08_EN 5">
        <a:dk1>
          <a:srgbClr val="FFFFFF"/>
        </a:dk1>
        <a:lt1>
          <a:srgbClr val="FFFFFF"/>
        </a:lt1>
        <a:dk2>
          <a:srgbClr val="00953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AC8AD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PT08_EN 4">
    <a:dk1>
      <a:srgbClr val="FFFFFF"/>
    </a:dk1>
    <a:lt1>
      <a:srgbClr val="FFFFFF"/>
    </a:lt1>
    <a:dk2>
      <a:srgbClr val="4FA600"/>
    </a:dk2>
    <a:lt2>
      <a:srgbClr val="FFFFFF"/>
    </a:lt2>
    <a:accent1>
      <a:srgbClr val="FFFFFF"/>
    </a:accent1>
    <a:accent2>
      <a:srgbClr val="FFFFFF"/>
    </a:accent2>
    <a:accent3>
      <a:srgbClr val="B2D0AA"/>
    </a:accent3>
    <a:accent4>
      <a:srgbClr val="DADADA"/>
    </a:accent4>
    <a:accent5>
      <a:srgbClr val="FFFFFF"/>
    </a:accent5>
    <a:accent6>
      <a:srgbClr val="E7E7E7"/>
    </a:accent6>
    <a:hlink>
      <a:srgbClr val="FFFFF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36658</TotalTime>
  <Words>1838</Words>
  <Application>Microsoft Office PowerPoint</Application>
  <PresentationFormat>Экран (4:3)</PresentationFormat>
  <Paragraphs>262</Paragraphs>
  <Slides>19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Соседство</vt:lpstr>
      <vt:lpstr>blank</vt:lpstr>
      <vt:lpstr>think-cell Slide</vt:lpstr>
      <vt:lpstr>О производительности труда и поддержке занятости   </vt:lpstr>
      <vt:lpstr>Группа  SPG  </vt:lpstr>
      <vt:lpstr>Производительность труда в России</vt:lpstr>
      <vt:lpstr>Поручения Президента  по повышению производительности труда провалены ?</vt:lpstr>
      <vt:lpstr>Новый  подход</vt:lpstr>
      <vt:lpstr>Важно – комплексный подход к пакету нацпроектов   2019 – 2024</vt:lpstr>
      <vt:lpstr>Профиль нацпроекта «Повышение производительности труда и поддержка занятости»</vt:lpstr>
      <vt:lpstr>Федеральные проекты в рамках нацпроекта «Повышение производительности труда и поддержка занятости»</vt:lpstr>
      <vt:lpstr>Февраль 2019 - Национальный проект «Производительность труда и  поддержка  занятости»  стартовал в Петербурге</vt:lpstr>
      <vt:lpstr>Проблема  –  глубока !</vt:lpstr>
      <vt:lpstr>Непростые вопросы</vt:lpstr>
      <vt:lpstr>Здравый смысл и статистика подсказывают – нужно заниматься не столько производительностью труда,  сколько обеспечением экономического роста</vt:lpstr>
      <vt:lpstr>Окна возможностей  - новые отрасли и рынки , возможные направления поддержки  предприятий Петербурга</vt:lpstr>
      <vt:lpstr>ТРЕХСТОРОННЕЕ СОГЛАШЕНИЕ САНКТ-ПЕТЕРБУРГА  НА 2017–2019 ГОДЫ (заключено 12.09.2016 № 312/16-С)</vt:lpstr>
      <vt:lpstr>Интересы участников Соглашения в части повышения производительности труда</vt:lpstr>
      <vt:lpstr>О  подходе  к повышению производительности  труда в регионе</vt:lpstr>
      <vt:lpstr>Носители компетенций  и лидеры в области ПТ  -   быстрорастущие  технологические  предприятия   (техногазели)</vt:lpstr>
      <vt:lpstr>Возможные стратегические  приоритеты в вопросе повышения производительности  труда</vt:lpstr>
      <vt:lpstr>СПАСИБО   ЗА   ВНИМАНИЕ  !  Ольга Самоварова к.э.н. Управляющий  партнер  Группы компаний   SPG  samovarova@spg-group.ru +7(812) 313-31-21 Сайт ГК SPG : www.spg-group.ru   </vt:lpstr>
    </vt:vector>
  </TitlesOfParts>
  <Company>Панацея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кластеризации промышленности</dc:title>
  <dc:creator>Самоварова Ольга Владимировна</dc:creator>
  <cp:lastModifiedBy>Самоварова Ольга Владимировна</cp:lastModifiedBy>
  <cp:revision>2460</cp:revision>
  <cp:lastPrinted>2014-08-20T08:54:29Z</cp:lastPrinted>
  <dcterms:created xsi:type="dcterms:W3CDTF">2013-10-17T15:25:18Z</dcterms:created>
  <dcterms:modified xsi:type="dcterms:W3CDTF">2019-04-18T10:49:14Z</dcterms:modified>
</cp:coreProperties>
</file>