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1" r:id="rId2"/>
    <p:sldId id="299" r:id="rId3"/>
    <p:sldId id="298" r:id="rId4"/>
    <p:sldId id="297" r:id="rId5"/>
    <p:sldId id="300" r:id="rId6"/>
    <p:sldId id="296" r:id="rId7"/>
    <p:sldId id="301" r:id="rId8"/>
    <p:sldId id="302" r:id="rId9"/>
    <p:sldId id="303" r:id="rId10"/>
    <p:sldId id="292" r:id="rId11"/>
  </p:sldIdLst>
  <p:sldSz cx="12192000" cy="6858000"/>
  <p:notesSz cx="9601200" cy="150876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AF6"/>
    <a:srgbClr val="7571A3"/>
    <a:srgbClr val="6F6B9D"/>
    <a:srgbClr val="322C5A"/>
    <a:srgbClr val="2C2850"/>
    <a:srgbClr val="2C284A"/>
    <a:srgbClr val="2C284F"/>
    <a:srgbClr val="2C2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 snapToGrid="0">
      <p:cViewPr>
        <p:scale>
          <a:sx n="75" d="100"/>
          <a:sy n="75" d="100"/>
        </p:scale>
        <p:origin x="-1950" y="-864"/>
      </p:cViewPr>
      <p:guideLst>
        <p:guide orient="horz" pos="2183"/>
        <p:guide orient="horz" pos="2162"/>
        <p:guide orient="horz" pos="261"/>
        <p:guide orient="horz" pos="858"/>
        <p:guide orient="horz" pos="1246"/>
        <p:guide orient="horz" pos="3731"/>
        <p:guide orient="horz" pos="2648"/>
        <p:guide pos="3840"/>
        <p:guide pos="425"/>
        <p:guide pos="6255"/>
        <p:guide pos="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lIns="141034" tIns="70517" rIns="141034" bIns="705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lIns="141034" tIns="70517" rIns="141034" bIns="705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smtClean="0">
                <a:latin typeface="+mn-lt"/>
              </a:defRPr>
            </a:lvl1pPr>
          </a:lstStyle>
          <a:p>
            <a:pPr>
              <a:defRPr/>
            </a:pPr>
            <a:fld id="{41A5D18A-A45C-4D95-91EF-00EB2DC2FC4E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131888"/>
            <a:ext cx="10058400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34" tIns="70517" rIns="141034" bIns="705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lIns="141034" tIns="70517" rIns="141034" bIns="7051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lIns="141034" tIns="70517" rIns="141034" bIns="705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lIns="141034" tIns="70517" rIns="141034" bIns="705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smtClean="0">
                <a:latin typeface="+mn-lt"/>
              </a:defRPr>
            </a:lvl1pPr>
          </a:lstStyle>
          <a:p>
            <a:pPr>
              <a:defRPr/>
            </a:pPr>
            <a:fld id="{C3B13C7F-CFD8-4A8C-AB13-001754168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98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D885-15B5-4168-843C-7F2DBDAC9C53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006A-A87A-449C-8328-39611B9DD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7912-BBDC-4750-8E85-C92CEEDEE021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EA14-FBA0-4E72-ACB7-E6FA22E2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E656-38AB-4059-A641-6237C4E9EDAD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CA20-C13A-43A0-8FCA-8CD3EE209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DF7F-51C1-4BFC-B289-5CD42A9CD711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9949-9C08-4F46-80D5-165F8A3A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2348-FDCA-4BE3-827F-FDB291863D57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875A-9A45-4B5C-9786-A7B3F9C7B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11D5-DFB8-4A0F-8191-CC82C0E23FF6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AE2C-A041-4F24-9B73-559F3C41E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CF91-BB63-450A-B80E-B8A7C5235B1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B030-5D84-4D21-BB09-FA45026A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13CE-4C96-4BB9-88D4-F7A00F8F3AD1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606C-DE90-43E2-8414-12E829D50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AF3C4-F248-4ECC-BC82-1DA0AA21079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AFEF-18DD-4AB8-B236-D5725B554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D02C-61E4-42CC-8374-4C0C48F2D66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0953-1BF5-4E9C-9D9F-3D70DC7AA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C139-FD94-4F4A-9215-7B2E8AFF0ED1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A832-5291-45CE-9E7B-F696A8B97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BD8185-56B4-469C-980A-073E6B37C89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C37A46-BF40-43B6-9F2E-BE2A142D0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ark.ru/lib/?type=45" TargetMode="External"/><Relationship Id="rId3" Type="http://schemas.openxmlformats.org/officeDocument/2006/relationships/hyperlink" Target="http://www.kp-plant.ru/" TargetMode="External"/><Relationship Id="rId7" Type="http://schemas.openxmlformats.org/officeDocument/2006/relationships/hyperlink" Target="https://spknano.ru/monitoring-rynka-trud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www.kos-nark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p-plant.ru/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ipe-lab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op.site/" TargetMode="External"/><Relationship Id="rId5" Type="http://schemas.openxmlformats.org/officeDocument/2006/relationships/hyperlink" Target="http://yandex.ru/clck/jsredir?bu=5gqh34&amp;from=yandex.ru;search/;web;;&amp;text=&amp;etext=8744.dnVphNu77MZ6O31GoV9y_9xZ58RKd122-B0ToWFukEAS89pEr7Psy70bzwwR6uma.44767e30e60b1a0bbc0e50b4aba4fd148138a920&amp;uuid=&amp;state=PEtFfuTeVD4jaxywoSUvtB2i7c0_vxGd2E9eR729KuIQGpPxcKWQSHSdfi63Is_-FTQakDLX4Cm898924SG_gw3_Ej3CZklP&amp;&amp;cst=AiuY0DBWFJ5fN_r-AEszk0JYtrLLyUcUMn0gENCjSN7pm1RGldRvzMtHjwYKJCh-8HTBiYhwc_iS3bInjyehxrvKDcyJEAic012n93iFDnB3V3yJ_eqNtAgVA765vVL0kbxy1Qc55QICW1Qi9MC5eJeroDIkewl0Lmwos98i4we3JwuzDUecDHb_qrw9Bp_ashIC9jA3iUFCVBYcDFtlBjbNWgTyjlTGxERNlnHvH5-V6ct20CWably9H0WjzIy9TC2s-ekqhziWkE3s4RPEmiPRY5FkOR01q7ZF-WAPP3jMZ4fHVk56e08qQ79_8l-pqlTDd0r1J7sb9XH1iCTX6Wa-RNmkgwDlqC4yz1NoIsjMo-fZ7NMg74QEtixi_-LFtgQazWpWO_CzBtOxSzV6KygHeSdCre-RkFW5Tgd48iaVq7itJdotwMRLEROkHJdRolJuwmPyADO_D9wb-i6owWaJA_9s7soVzFtYEq8lGI2icSHDFC5wNSKQ56GRLtA2EfQJz-QBkiEs5O6qAl-efdGY7zHmhpoyiJM_tLTnUTpaZ4KUh1hzRD_3Y9331bzFbc4W9Q8ao9nz6Zj6OHzVcq6I1aYQNtgixHPqMFXr2ndCf_pz_HO5MtoCsizacdLK-yBKdWxZv_ziY_6rbAJB6DUFF6eyo9HAFshqQ8EHGenL3y3_7TxukhZUR0PXnDvQhJxYeku5HSHSQReJgpqtPBxRRl6k5JjMS_nCWQ8liTxcPsSToDnfc8_JJa_VLclvJyN_8IPu8u8J7jWLcpJvLHny85AmZ0T1UnaORGhzmMDeAWyEcUyi7jkrxgNqiIMqJlMpxzsCdG4XIDhL5WmcmD1iwSLCfGLAXiPKVdLmnRIwGfDJ8xj_ghR_qpmHpPBuvmj9nnKoWa0DeipXzHQT0TbNGfzXebWmLvTrNhbYEz_OpcI6YKq9Gztjx5KCGa14Cb81OijmlBE,&amp;data=UlNrNmk5WktYejR0eWJFYk1LdmtxZ0d0Q2llanBvaWZBOU8tcHRzb3VfOVc2VkZWS1BRZVdUVm0yMzJ6OXJsLXc2QWJwWVotZVpVcWllSjF4WXdpWDMtb2ZMZ0NhSWE0Mlh5M0pPT1ltY1lDT29UMC1ZNXd0QSws&amp;sign=695fc579c73d4fc56d3f8f87818bae1e&amp;keyno=0&amp;b64e=2&amp;ref=orjY4mGPRjk5boDnW0uvlrrd71vZw9kpVBUyA8nmgRFl4pCSefw__Hts_Nl1kYYyxy8-k_y-4JQbXomzodAXrqIRQ4XFrgemt8OOAdVeSGmM1b-qEwnZoTEFiwPgZOyj&amp;l10n=ru&amp;rp=1&amp;cts=1575470124334@@events%3D%5b%7b%22event%22:%22click%22,%22id%22:%225gqh34%22,%22cts%22:1575470124334,%22fast%22:%7b%22organic%22:1%7d,%22service%22:%22web%22,%22event-id%22:%22k3re8g1acn%22%7d%5d&amp;mc=2.7534343861887853&amp;hdtime=105359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/>
          </p:cNvSpPr>
          <p:nvPr>
            <p:ph type="ctrTitle" idx="4294967295"/>
          </p:nvPr>
        </p:nvSpPr>
        <p:spPr>
          <a:xfrm>
            <a:off x="290513" y="2832100"/>
            <a:ext cx="11710987" cy="1220788"/>
          </a:xfrm>
        </p:spPr>
        <p:txBody>
          <a:bodyPr>
            <a:noAutofit/>
          </a:bodyPr>
          <a:lstStyle/>
          <a:p>
            <a:pPr algn="ctr">
              <a:buClr>
                <a:srgbClr val="0BD0D9"/>
              </a:buClr>
              <a:buSzPct val="9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«МОДЕЛЬ КАДРОВОГО ОБЕСПЕЧЕНИЯ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(ФОРМИРОВАНИЕ ИНЖИНИРИНГОВЫХ КОМАНД), ПРИМЕНЯЕМАЯ ДЛЯ ВНЕДРЕНИЯ ПЕРЕДОВЫХ ПРОИЗВОДСТВЕННЫХ ТЕХНОЛОГИЙ»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 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158750"/>
            <a:ext cx="7699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5161327" y="6375400"/>
            <a:ext cx="2334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5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 ФЕВРАЛЯ 2020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4079875"/>
            <a:ext cx="6103938" cy="243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СЕРГЕЙ ЦЫБУКОВ,</a:t>
            </a:r>
          </a:p>
          <a:p>
            <a:pPr>
              <a:lnSpc>
                <a:spcPct val="110000"/>
              </a:lnSpc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ГЕНЕРАЛЬНЫЙ ДИРЕКТОР «НПО «КП», </a:t>
            </a:r>
          </a:p>
          <a:p>
            <a:pPr>
              <a:lnSpc>
                <a:spcPct val="110000"/>
              </a:lnSpc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ПРЕДСЕДАТЕЛЬ НАБЛЮДАТЕЛЬНОГО СОВЕТА СПБ ГАУ «ЦЕНТР ЗАНЯТОСТИ НАСЕЛЕНИЯ САНКТ-ПЕТЕРБУРГА», </a:t>
            </a:r>
          </a:p>
          <a:p>
            <a:pPr>
              <a:lnSpc>
                <a:spcPct val="110000"/>
              </a:lnSpc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ЧЛЕН СПК В НАНОИНДУСТРИИ</a:t>
            </a:r>
          </a:p>
          <a:p>
            <a:pPr>
              <a:lnSpc>
                <a:spcPct val="110000"/>
              </a:lnSpc>
            </a:pPr>
            <a:r>
              <a:rPr lang="ru-RU" sz="1600" b="1" i="1">
                <a:solidFill>
                  <a:srgbClr val="2C284A"/>
                </a:solidFill>
                <a:latin typeface="Gotham Pro Medium"/>
                <a:ea typeface="Gotham Pro Medium"/>
                <a:cs typeface="Gotham Pro Medium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512" y="828675"/>
            <a:ext cx="11698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/>
              <a:t>Совместное расширенное заседание  </a:t>
            </a:r>
            <a:r>
              <a:rPr lang="ru-RU" sz="3000" dirty="0"/>
              <a:t>Президиумов РОР и ОО </a:t>
            </a:r>
            <a:endParaRPr lang="ru-RU" sz="3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/>
              <a:t>«</a:t>
            </a:r>
            <a:r>
              <a:rPr lang="ru-RU" sz="3000" dirty="0"/>
              <a:t>Союз промышленников и предпринимателей Санкт-Петербурга»</a:t>
            </a:r>
            <a:endParaRPr lang="ru-RU" sz="3000" b="1" cap="all" dirty="0">
              <a:solidFill>
                <a:srgbClr val="3D0AF6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14343" name="Picture 2" descr="http://gdoutcrrds8ofprkovvtsr.acentr.gov.spb.ru/_nw/3/530343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07525" y="77788"/>
            <a:ext cx="269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09838" y="5461000"/>
            <a:ext cx="65325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7" tIns="46799" rIns="89997" bIns="46799">
            <a:spAutoFit/>
          </a:bodyPr>
          <a:lstStyle/>
          <a:p>
            <a:pPr algn="ctr" defTabSz="1160463" eaLnBrk="0" hangingPunct="0"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0" algn="l"/>
                <a:tab pos="568325" algn="l"/>
                <a:tab pos="1138238" algn="l"/>
                <a:tab pos="1709738" algn="l"/>
                <a:tab pos="2279650" algn="l"/>
                <a:tab pos="2849563" algn="l"/>
                <a:tab pos="3421063" algn="l"/>
                <a:tab pos="3990975" algn="l"/>
                <a:tab pos="4562475" algn="l"/>
                <a:tab pos="5132388" algn="l"/>
                <a:tab pos="5702300" algn="l"/>
                <a:tab pos="6273800" algn="l"/>
                <a:tab pos="6843713" algn="l"/>
                <a:tab pos="7413625" algn="l"/>
                <a:tab pos="7985125" algn="l"/>
                <a:tab pos="8555038" algn="l"/>
                <a:tab pos="9124950" algn="l"/>
                <a:tab pos="9696450" algn="l"/>
                <a:tab pos="10266363" algn="l"/>
                <a:tab pos="10836275" algn="l"/>
                <a:tab pos="11407775" algn="l"/>
              </a:tabLst>
            </a:pPr>
            <a:r>
              <a:rPr lang="ru-RU" altLang="ru-RU" sz="2000" b="1" dirty="0">
                <a:latin typeface="Gotham Pro"/>
                <a:ea typeface="Gotham Pro"/>
                <a:cs typeface="Gotham Pro"/>
              </a:rPr>
              <a:t>ТЕЛ/ФАКС: 542-15-21/ 542-71-48 </a:t>
            </a:r>
            <a:br>
              <a:rPr lang="ru-RU" altLang="ru-RU" sz="2000" b="1" dirty="0">
                <a:latin typeface="Gotham Pro"/>
                <a:ea typeface="Gotham Pro"/>
                <a:cs typeface="Gotham Pro"/>
              </a:rPr>
            </a:br>
            <a:r>
              <a:rPr lang="ru-RU" altLang="ru-RU" sz="2000" b="1" dirty="0">
                <a:latin typeface="Gotham Pro"/>
                <a:ea typeface="Gotham Pro"/>
                <a:cs typeface="Gotham Pro"/>
              </a:rPr>
              <a:t>САЙТ: </a:t>
            </a:r>
            <a:r>
              <a:rPr lang="en-US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H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TTP://</a:t>
            </a:r>
            <a:r>
              <a:rPr lang="en-US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W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WW.</a:t>
            </a:r>
            <a:r>
              <a:rPr lang="en-US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K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P-PLANT.</a:t>
            </a:r>
            <a:r>
              <a:rPr lang="en-US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R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U/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</a:rPr>
              <a:t>  </a:t>
            </a: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524000" y="309563"/>
            <a:ext cx="8240713" cy="812800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 anchor="ctr"/>
          <a:lstStyle/>
          <a:p>
            <a:pPr algn="ctr">
              <a:buClr>
                <a:srgbClr val="0BD0D9"/>
              </a:buClr>
              <a:buSzPct val="9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</a:pPr>
            <a:r>
              <a:rPr lang="ru-RU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ПРОСЬБА ПОДДЕРЖАТЬ НАШИ ИНИЦИАТИВЫ!</a:t>
            </a:r>
            <a:r>
              <a:rPr lang="ru-RU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/>
            </a:r>
            <a:br>
              <a:rPr lang="ru-RU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</a:br>
            <a:endParaRPr lang="ru-RU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tham Pro"/>
              <a:ea typeface="Gotham Pro"/>
              <a:cs typeface="Gotham Pro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/>
          <a:srcRect b="55684"/>
          <a:stretch>
            <a:fillRect/>
          </a:stretch>
        </p:blipFill>
        <p:spPr bwMode="auto">
          <a:xfrm>
            <a:off x="527050" y="874713"/>
            <a:ext cx="114252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9456738" y="-39688"/>
            <a:ext cx="2024062" cy="696913"/>
          </a:xfrm>
          <a:prstGeom prst="wedgeRoundRectCallout">
            <a:avLst>
              <a:gd name="adj1" fmla="val -26569"/>
              <a:gd name="adj2" fmla="val 127355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Центр «зеленых»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технологий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/>
          </a:blip>
          <a:srcRect l="2347" t="15973" r="17183" b="21735"/>
          <a:stretch>
            <a:fillRect/>
          </a:stretch>
        </p:blipFill>
        <p:spPr bwMode="auto">
          <a:xfrm>
            <a:off x="558471" y="2165673"/>
            <a:ext cx="11248628" cy="3328628"/>
          </a:xfrm>
          <a:prstGeom prst="rect">
            <a:avLst/>
          </a:prstGeom>
          <a:solidFill>
            <a:srgbClr val="7571A3"/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8" y="107950"/>
            <a:ext cx="11620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7038" y="6088063"/>
            <a:ext cx="11293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60463" eaLnBrk="0" hangingPunct="0">
              <a:buClr>
                <a:srgbClr val="0BD0D9"/>
              </a:buClr>
              <a:buSzPct val="95000"/>
              <a:tabLst>
                <a:tab pos="0" algn="l"/>
                <a:tab pos="568325" algn="l"/>
                <a:tab pos="1138238" algn="l"/>
                <a:tab pos="1709738" algn="l"/>
                <a:tab pos="2279650" algn="l"/>
                <a:tab pos="2849563" algn="l"/>
                <a:tab pos="3421063" algn="l"/>
                <a:tab pos="3990975" algn="l"/>
                <a:tab pos="4562475" algn="l"/>
                <a:tab pos="5132388" algn="l"/>
                <a:tab pos="5702300" algn="l"/>
                <a:tab pos="6273800" algn="l"/>
                <a:tab pos="6843713" algn="l"/>
                <a:tab pos="7413625" algn="l"/>
                <a:tab pos="7985125" algn="l"/>
                <a:tab pos="8555038" algn="l"/>
                <a:tab pos="9124950" algn="l"/>
                <a:tab pos="9696450" algn="l"/>
                <a:tab pos="10266363" algn="l"/>
                <a:tab pos="10836275" algn="l"/>
                <a:tab pos="11407775" algn="l"/>
              </a:tabLst>
            </a:pP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7"/>
              </a:rPr>
              <a:t>ДОПОЛНИТЕЛЬНАЯ ИНФОРМАЦИЯ: HTTPS://SPKNANO.RU/MONITORING-RYNKA-TRUDA/</a:t>
            </a: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</a:rPr>
              <a:t>, </a:t>
            </a: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HTTPS://NARK.RU/LIB/?TYPE=45</a:t>
            </a: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</a:rPr>
              <a:t>,  </a:t>
            </a: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9"/>
              </a:rPr>
              <a:t>HTTPS://WWW.KOS-NARK.RU/</a:t>
            </a:r>
            <a:endParaRPr lang="ru-RU" sz="2000" b="1">
              <a:solidFill>
                <a:srgbClr val="3D0AF6"/>
              </a:solidFill>
              <a:latin typeface="Gotham Pro"/>
              <a:ea typeface="Gotham Pro"/>
              <a:cs typeface="Gotham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27000" y="0"/>
            <a:ext cx="11950700" cy="844550"/>
          </a:xfrm>
        </p:spPr>
        <p:txBody>
          <a:bodyPr/>
          <a:lstStyle/>
          <a:p>
            <a:pPr algn="ctr"/>
            <a:r>
              <a:rPr lang="ru-RU" sz="3000" b="1" dirty="0"/>
              <a:t>V </a:t>
            </a:r>
            <a:r>
              <a:rPr lang="ru-RU" sz="3000" b="1" dirty="0" smtClean="0"/>
              <a:t>Всероссийский </a:t>
            </a:r>
            <a:r>
              <a:rPr lang="ru-RU" sz="3000" b="1" dirty="0"/>
              <a:t>форум «Национальная система квалификаций России»</a:t>
            </a:r>
            <a:endParaRPr lang="ru-RU" sz="3000" b="1" dirty="0" smtClean="0">
              <a:solidFill>
                <a:srgbClr val="6F6B9D"/>
              </a:solidFill>
              <a:latin typeface="Gotham Pro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896938" y="6537325"/>
            <a:ext cx="10515600" cy="3206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05 декабря </a:t>
            </a:r>
            <a:r>
              <a:rPr lang="ru-RU" sz="1800" dirty="0" smtClean="0"/>
              <a:t>2019 г.</a:t>
            </a:r>
          </a:p>
        </p:txBody>
      </p:sp>
      <p:pic>
        <p:nvPicPr>
          <p:cNvPr id="1026" name="Picture 2" descr="https://nark.ru/upload/iblock/309/IMGN0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99" y="696752"/>
            <a:ext cx="4254651" cy="28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Общие\anna\банк\компласт\5DM457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536" r="22958" b="-1"/>
          <a:stretch/>
        </p:blipFill>
        <p:spPr bwMode="auto">
          <a:xfrm>
            <a:off x="651173" y="696752"/>
            <a:ext cx="6168727" cy="28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kp-plant.ru/upload_data/2019/IMG-20191205-WA0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23317" r="59066" b="37033"/>
          <a:stretch/>
        </p:blipFill>
        <p:spPr bwMode="auto">
          <a:xfrm>
            <a:off x="3872358" y="3756313"/>
            <a:ext cx="4409337" cy="26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f6806cd-0b7c-4286-b4b9-6e1cc51f03bc"/>
          <p:cNvPicPr>
            <a:picLocks noChangeAspect="1" noChangeArrowheads="1"/>
          </p:cNvPicPr>
          <p:nvPr/>
        </p:nvPicPr>
        <p:blipFill>
          <a:blip r:embed="rId5"/>
          <a:srcRect t="8820"/>
          <a:stretch>
            <a:fillRect/>
          </a:stretch>
        </p:blipFill>
        <p:spPr bwMode="auto">
          <a:xfrm>
            <a:off x="666054" y="3616613"/>
            <a:ext cx="2914203" cy="1535827"/>
          </a:xfrm>
          <a:prstGeom prst="rect">
            <a:avLst/>
          </a:prstGeom>
          <a:noFill/>
        </p:spPr>
      </p:pic>
      <p:pic>
        <p:nvPicPr>
          <p:cNvPr id="14" name="Picture 2" descr="D:\Документы\2019\Цыбуков\к ролику КП\преза_ 08.10\fwd2\DSC_01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7"/>
          <a:stretch/>
        </p:blipFill>
        <p:spPr bwMode="auto">
          <a:xfrm>
            <a:off x="8720756" y="5294959"/>
            <a:ext cx="2798293" cy="14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:\Орлова\ФОТО\IMG_20160303_0818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4" y="5218760"/>
            <a:ext cx="2914203" cy="16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 bwMode="auto">
          <a:xfrm>
            <a:off x="8731326" y="3653840"/>
            <a:ext cx="278772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6F6B9D"/>
                </a:solidFill>
                <a:latin typeface="Gotham Pro"/>
                <a:ea typeface="Gotham Pro"/>
                <a:cs typeface="Gotham Pro"/>
              </a:rPr>
              <a:t>УЧЕБНЫЕ </a:t>
            </a:r>
            <a:r>
              <a:rPr lang="ru-RU" sz="3000" b="1" dirty="0">
                <a:solidFill>
                  <a:srgbClr val="6F6B9D"/>
                </a:solidFill>
                <a:latin typeface="Gotham Pro"/>
                <a:ea typeface="Gotham Pro"/>
                <a:cs typeface="Gotham Pro"/>
              </a:rPr>
              <a:t>МОДУЛИ МОДЕЛИ </a:t>
            </a:r>
            <a:r>
              <a:rPr lang="ru-RU" sz="3000" b="1" dirty="0">
                <a:solidFill>
                  <a:srgbClr val="6F6B9D"/>
                </a:solidFill>
                <a:latin typeface="Gotham Pro"/>
                <a:ea typeface="Gotham Pro"/>
                <a:cs typeface="Gotham Pro"/>
              </a:rPr>
              <a:t>КАДРОВОГО ОБЕСПЕЧЕНИЯ </a:t>
            </a:r>
            <a:endParaRPr lang="ru-RU" sz="3000" b="1" dirty="0">
              <a:solidFill>
                <a:srgbClr val="6F6B9D"/>
              </a:solidFill>
              <a:latin typeface="Gotham Pro"/>
              <a:ea typeface="Gotham Pro"/>
              <a:cs typeface="Gotham Pro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833938"/>
          </a:xfrm>
        </p:spPr>
        <p:txBody>
          <a:bodyPr/>
          <a:lstStyle/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«Подготовка инжиниринговых команд для инновационных процессов переработки вторичных полимерных материалов» (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СПбГТИ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(ТУ), ведущий партнер АО «КП»); </a:t>
            </a:r>
          </a:p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«Подготовка инжиниринговых команд для инновационных процессов разработки 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наноструктурированных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металлокерамических композиционных сверхтвердых материалов, предназначенных для работы в экстремальных условиях эксплуатации» (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СПбГТИ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(ТУ), ведущий партнер ООО «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Вириал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); </a:t>
            </a:r>
          </a:p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«Серийное производство транзисторов и диодов на основе эпитаксиальных структур карбида кремния для жестких условий эксплуатации» (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СПбГЭТУ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«ЛЭТИ», ведущий партнер ПАО «Светлана») </a:t>
            </a:r>
          </a:p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«Менеджмент в управлении бизнес-процессами проектов» (специалисты 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СПбГЭУ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) </a:t>
            </a:r>
          </a:p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«Развитие компетенций, необходимых для работы в инжиниринговой команде» (специалисты Социологической клиники СПбГУ)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112713"/>
            <a:ext cx="10515600" cy="1325562"/>
          </a:xfrm>
        </p:spPr>
        <p:txBody>
          <a:bodyPr>
            <a:normAutofit/>
          </a:bodyPr>
          <a:lstStyle/>
          <a:p>
            <a:r>
              <a:rPr lang="ru-RU" sz="3000" b="1" smtClean="0">
                <a:solidFill>
                  <a:srgbClr val="6F6B9D"/>
                </a:solidFill>
                <a:latin typeface="Gotham Pro"/>
                <a:ea typeface="Gotham Pro"/>
                <a:cs typeface="Gotham Pro"/>
              </a:rPr>
              <a:t>ПИЛОТНЫЕ КОМАНДЫ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054100"/>
            <a:ext cx="11045825" cy="4879975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Содержания учебных модулей были направлены на восполнение выявленных квалификационных дефицитов. </a:t>
            </a:r>
          </a:p>
          <a:p>
            <a:pPr marL="0" indent="0"/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Кейс №1 «Разработка композиционных полимерных смесей на основе вторичных полиэтилентерефталата, поликарбоната, полистирола, полиэтилена и др. материалов и их переработки в технические изделия с заданными свойствами». Пилотная команда – 12 человек.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Для выявленных ролей при выходном тестировании из 12 человек только 1 человек подтвердил свою квалификацию по ПС для данной производственной цепочки переработки вторичных полимеров. Для остальных ролей команды утвержденных профессиональных стандартов нет.</a:t>
            </a:r>
          </a:p>
          <a:p>
            <a:pPr marL="0" indent="0">
              <a:buFont typeface="Arial" charset="0"/>
              <a:buNone/>
            </a:pPr>
            <a:endParaRPr lang="en-US" sz="1600" b="1" dirty="0" smtClean="0">
              <a:solidFill>
                <a:srgbClr val="2C2850"/>
              </a:solidFill>
              <a:latin typeface="Gotham Pro"/>
              <a:ea typeface="Gotham Pro"/>
              <a:cs typeface="Gotham Pro"/>
            </a:endParaRPr>
          </a:p>
          <a:p>
            <a:pPr marL="0" indent="0"/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Кейс №2 «Разработка и освоение серийного производства </a:t>
            </a:r>
            <a:r>
              <a:rPr lang="ru-RU" sz="16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радиационностойких</a:t>
            </a: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высоковольтных транзисторов с максимальным напряжением 1700В и током до 25А и диодов на основе эпитаксиальных структур карбида кремния на напряжение до 1700В и ток до 20А для жестких условий эксплуатации». Пилотная команда – 7 человек. 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Необходима разработка </a:t>
            </a:r>
            <a:r>
              <a:rPr lang="ru-RU" sz="1600" b="1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проф.квалификации</a:t>
            </a:r>
            <a:r>
              <a:rPr lang="ru-RU" sz="1600" b="1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- Инженер производства транзисторов и диодов на основе эпитаксиальных структур карбида кремния для жестких условий эксплуатации (7 уровень квалификации).</a:t>
            </a:r>
            <a:endParaRPr lang="en-US" sz="1600" b="1" dirty="0" smtClean="0">
              <a:solidFill>
                <a:srgbClr val="2C2850"/>
              </a:solidFill>
              <a:latin typeface="Gotham Pro"/>
              <a:ea typeface="Gotham Pro"/>
              <a:cs typeface="Gotham Pro"/>
            </a:endParaRPr>
          </a:p>
          <a:p>
            <a:pPr marL="0" indent="0">
              <a:buFont typeface="Arial" charset="0"/>
              <a:buNone/>
            </a:pPr>
            <a:endParaRPr lang="en-US" sz="1600" dirty="0" smtClean="0">
              <a:solidFill>
                <a:srgbClr val="2C2850"/>
              </a:solidFill>
              <a:latin typeface="Gotham Pro"/>
              <a:ea typeface="Gotham Pro"/>
              <a:cs typeface="Gotham Pro"/>
            </a:endParaRPr>
          </a:p>
          <a:p>
            <a:pPr marL="0" indent="0"/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Кейс №3 «Разработка </a:t>
            </a:r>
            <a:r>
              <a:rPr lang="ru-RU" sz="16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наноструктурированных</a:t>
            </a: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металлокерамических композиционных сверхтвердых материалов, предназначенных для работы в экстремальных условиях эксплуатации». Пилотная команда – 7 человек.</a:t>
            </a:r>
            <a:endParaRPr lang="en-US" sz="1600" dirty="0" smtClean="0">
              <a:solidFill>
                <a:srgbClr val="2C2850"/>
              </a:solidFill>
              <a:latin typeface="Gotham Pro"/>
              <a:ea typeface="Gotham Pro"/>
              <a:cs typeface="Gotham Pro"/>
            </a:endParaRPr>
          </a:p>
          <a:p>
            <a:pPr marL="0" indent="0">
              <a:buFont typeface="Arial" charset="0"/>
              <a:buNone/>
            </a:pP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Члены команды успешно подтвердили квалификацию по профессиональным стандартам </a:t>
            </a:r>
            <a:r>
              <a:rPr lang="ru-RU" sz="16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ЦОКа</a:t>
            </a: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Завода «КП»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7901" r="52290" b="11111"/>
          <a:stretch/>
        </p:blipFill>
        <p:spPr bwMode="auto">
          <a:xfrm>
            <a:off x="2425700" y="280571"/>
            <a:ext cx="6451600" cy="628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4488" y="521492"/>
            <a:ext cx="1025574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7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W:\anna\сиц\2019\елка сетевые\дерево ель _ бол шриф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682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Модель кадрового обеспечения (формирование инжиниринговых команд), применяемая для внедрения передовых производственных технологий, для предприятий оборонно-промышленного </a:t>
            </a:r>
            <a:r>
              <a:rPr lang="ru-RU" b="1" dirty="0" smtClean="0"/>
              <a:t>комплекса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18 </a:t>
            </a:r>
            <a:r>
              <a:rPr lang="ru-RU" dirty="0"/>
              <a:t>марта 2020 г. состоится заседание  Комиссии по оборонно-промышленному комплексу Российского союза промышленников и предпринимателей  по теме: «Кооперация предприятий ОПК для выполнения задач диверсификации и ГОЗ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«Стратегия </a:t>
            </a:r>
            <a:r>
              <a:rPr lang="ru-RU" dirty="0"/>
              <a:t>развития электронной промышленности Российской Федерации </a:t>
            </a:r>
            <a:r>
              <a:rPr lang="ru-RU" dirty="0" smtClean="0"/>
              <a:t>на </a:t>
            </a:r>
            <a:r>
              <a:rPr lang="ru-RU" dirty="0"/>
              <a:t>период до 2030 года</a:t>
            </a:r>
            <a:r>
              <a:rPr lang="ru-RU" dirty="0" smtClean="0"/>
              <a:t>» (Распоряжение </a:t>
            </a:r>
            <a:r>
              <a:rPr lang="ru-RU" dirty="0"/>
              <a:t>Правительства Российской Федерации от 17.01.2020г. №</a:t>
            </a:r>
            <a:r>
              <a:rPr lang="ru-RU" dirty="0" smtClean="0"/>
              <a:t>20-р)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52400"/>
            <a:ext cx="11658600" cy="6273800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В рамках реализации «Стратегии развития электронной промышленности Российской Федерации на период до 2030 года» в  части ключевого направления "Научно-техническое развитие" предусматривается: разработать и промышленно освоить технологии создания и производства цифровой электроники (процессор, контроллер, память) и системного программного обеспечения, в том числе:  </a:t>
            </a:r>
            <a:r>
              <a:rPr lang="ru-RU" sz="2600" b="1" dirty="0"/>
              <a:t>технологии изготовления пластиковых </a:t>
            </a:r>
            <a:r>
              <a:rPr lang="ru-RU" sz="2600" b="1" dirty="0" smtClean="0"/>
              <a:t>корпусов </a:t>
            </a:r>
            <a:r>
              <a:rPr lang="ru-RU" sz="2600" dirty="0" smtClean="0"/>
              <a:t>для приборов, в </a:t>
            </a:r>
            <a:r>
              <a:rPr lang="ru-RU" sz="2600" dirty="0" err="1" smtClean="0"/>
              <a:t>т.ч</a:t>
            </a:r>
            <a:r>
              <a:rPr lang="ru-RU" sz="2600" dirty="0" smtClean="0"/>
              <a:t>. для </a:t>
            </a:r>
            <a:r>
              <a:rPr lang="ru-RU" sz="2600" b="1" dirty="0" smtClean="0"/>
              <a:t> </a:t>
            </a:r>
            <a:r>
              <a:rPr lang="ru-RU" sz="2600" dirty="0" smtClean="0"/>
              <a:t>Санкт-Петербургского транспортного узла</a:t>
            </a:r>
            <a:endParaRPr lang="ru-RU" sz="2600" dirty="0"/>
          </a:p>
          <a:p>
            <a:endParaRPr lang="ru-RU" sz="2600" b="1" dirty="0"/>
          </a:p>
          <a:p>
            <a:pPr marL="0" lvl="0" indent="0">
              <a:buNone/>
            </a:pPr>
            <a:r>
              <a:rPr lang="ru-RU" sz="2600" dirty="0" smtClean="0"/>
              <a:t>В </a:t>
            </a:r>
            <a:r>
              <a:rPr lang="ru-RU" sz="2600" dirty="0"/>
              <a:t>рамках национального проекта «Экология» предлагается взамен применяемого импортного организовать производство отечественного производственного оборудования (основного и вспомогательного) для переработки вторичных полимерных материалов/отходов. </a:t>
            </a:r>
            <a:endParaRPr lang="ru-RU" sz="2600" dirty="0" smtClean="0"/>
          </a:p>
          <a:p>
            <a:pPr lvl="0"/>
            <a:endParaRPr lang="ru-RU" sz="2600" dirty="0" smtClean="0"/>
          </a:p>
          <a:p>
            <a:pPr marL="0" lvl="0" indent="0">
              <a:buNone/>
            </a:pPr>
            <a:r>
              <a:rPr lang="ru-RU" sz="2600" dirty="0" smtClean="0"/>
              <a:t>В </a:t>
            </a:r>
            <a:r>
              <a:rPr lang="ru-RU" sz="2600" dirty="0"/>
              <a:t>рамках стратегии развития Арктики до 2035 г. предлагается  создание специальных образцов техники, приборов  и комплектующих для </a:t>
            </a:r>
            <a:r>
              <a:rPr lang="ru-RU" sz="2600" dirty="0" smtClean="0"/>
              <a:t>Арктики, включая создание «цифровых двойников».</a:t>
            </a:r>
          </a:p>
          <a:p>
            <a:pPr lvl="0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635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3900"/>
            <a:ext cx="10515600" cy="5453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Приглашаем посетить круглые столы в рамках  </a:t>
            </a:r>
            <a:r>
              <a:rPr lang="ru-RU" sz="3200" dirty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Петербургского международного форума </a:t>
            </a:r>
            <a:r>
              <a:rPr lang="ru-RU" sz="3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труда-2020</a:t>
            </a:r>
          </a:p>
          <a:p>
            <a:pPr marL="0" indent="0">
              <a:buNone/>
            </a:pPr>
            <a:endParaRPr lang="ru-RU" sz="3200" dirty="0">
              <a:solidFill>
                <a:srgbClr val="2C2850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г</a:t>
            </a:r>
            <a:r>
              <a:rPr lang="ru-RU" sz="2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. Санкт-Петербург</a:t>
            </a:r>
            <a:r>
              <a:rPr lang="ru-RU" sz="2200" dirty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, 27 </a:t>
            </a:r>
            <a:r>
              <a:rPr lang="ru-RU" sz="2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февраля </a:t>
            </a:r>
            <a:r>
              <a:rPr lang="ru-RU" sz="2200" dirty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2020 - 28 </a:t>
            </a:r>
            <a:r>
              <a:rPr lang="ru-RU" sz="2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февраля </a:t>
            </a:r>
            <a:r>
              <a:rPr lang="ru-RU" sz="2200" dirty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2020</a:t>
            </a:r>
          </a:p>
        </p:txBody>
      </p:sp>
      <p:pic>
        <p:nvPicPr>
          <p:cNvPr id="5" name="Picture 5" descr="W:\anna\сиц\2019\LOGO_FIOP_20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99" y="4024622"/>
            <a:ext cx="3373448" cy="1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n--80aoirhhwu.xn--p1ai/wp-content/uploads/2017/10/ARCHK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82" y="4044558"/>
            <a:ext cx="2539916" cy="13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59048" y="5459079"/>
            <a:ext cx="145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hlinkClick r:id="rId5"/>
              </a:rPr>
              <a:t>арчксзфо.рф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7816" y="5394795"/>
            <a:ext cx="175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https://fiop.site/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58400" y="5459079"/>
            <a:ext cx="331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</a:t>
            </a:r>
            <a:r>
              <a:rPr lang="en-US" dirty="0" smtClean="0">
                <a:hlinkClick r:id="rId7"/>
              </a:rPr>
              <a:t>://</a:t>
            </a:r>
            <a:r>
              <a:rPr lang="en-US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 W</a:t>
            </a:r>
            <a:r>
              <a:rPr lang="ru-RU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WW.</a:t>
            </a:r>
            <a:r>
              <a:rPr lang="en-US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K</a:t>
            </a:r>
            <a:r>
              <a:rPr lang="ru-RU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P-PLANT.</a:t>
            </a:r>
            <a:r>
              <a:rPr lang="en-US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R</a:t>
            </a:r>
            <a:r>
              <a:rPr lang="ru-RU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U </a:t>
            </a:r>
            <a:r>
              <a:rPr lang="en-US" dirty="0" smtClean="0">
                <a:hlinkClick r:id="rId7"/>
              </a:rPr>
              <a:t>/</a:t>
            </a:r>
            <a:endParaRPr lang="ru-RU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39288" y="4182285"/>
            <a:ext cx="11620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630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«МОДЕЛЬ КАДРОВОГО ОБЕСПЕЧЕНИЯ  (ФОРМИРОВАНИЕ ИНЖИНИРИНГОВЫХ КОМАНД), ПРИМЕНЯЕМАЯ ДЛЯ ВНЕДРЕНИЯ ПЕРЕДОВЫХ ПРОИЗВОДСТВЕННЫХ ТЕХНОЛОГИЙ»  </vt:lpstr>
      <vt:lpstr>V Всероссийский форум «Национальная система квалификаций России»</vt:lpstr>
      <vt:lpstr>УЧЕБНЫЕ МОДУЛИ МОДЕЛИ КАДРОВОГО ОБЕСПЕЧЕНИЯ </vt:lpstr>
      <vt:lpstr>ПИЛОТНЫЕ КОМАНДЫ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user</cp:lastModifiedBy>
  <cp:revision>111</cp:revision>
  <dcterms:created xsi:type="dcterms:W3CDTF">2019-10-04T11:21:42Z</dcterms:created>
  <dcterms:modified xsi:type="dcterms:W3CDTF">2020-02-05T11:17:45Z</dcterms:modified>
</cp:coreProperties>
</file>