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343" r:id="rId3"/>
    <p:sldId id="350" r:id="rId4"/>
    <p:sldId id="259" r:id="rId5"/>
    <p:sldId id="344" r:id="rId6"/>
    <p:sldId id="342" r:id="rId7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737" autoAdjust="0"/>
  </p:normalViewPr>
  <p:slideViewPr>
    <p:cSldViewPr>
      <p:cViewPr varScale="1">
        <p:scale>
          <a:sx n="148" d="100"/>
          <a:sy n="148" d="100"/>
        </p:scale>
        <p:origin x="-570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750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6CB6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FA8-4377-985D-A93FCA165CB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E4003A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FA8-4377-985D-A93FCA165CB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00B8EE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FA8-4377-985D-A93FCA165C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6939392"/>
        <c:axId val="146438912"/>
      </c:barChart>
      <c:catAx>
        <c:axId val="62693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6438912"/>
        <c:crosses val="autoZero"/>
        <c:auto val="1"/>
        <c:lblAlgn val="ctr"/>
        <c:lblOffset val="100"/>
        <c:noMultiLvlLbl val="0"/>
      </c:catAx>
      <c:valAx>
        <c:axId val="146438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26939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4C209-086A-45A7-A52C-A47BE2172337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D4026-CECE-4D62-B6A7-8FD2B5E105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293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DB279-8AAE-4728-BED0-C1AD8F3F88D4}" type="slidenum">
              <a:rPr lang="ru-RU">
                <a:solidFill>
                  <a:prstClr val="black"/>
                </a:solidFill>
              </a:rPr>
              <a:pPr/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042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21" y="4516042"/>
            <a:ext cx="3214688" cy="546497"/>
          </a:xfrm>
          <a:prstGeom prst="rect">
            <a:avLst/>
          </a:prstGeom>
        </p:spPr>
      </p:pic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606028"/>
          </a:xfrm>
          <a:prstGeom prst="rect">
            <a:avLst/>
          </a:prstGeom>
          <a:gradFill flip="none" rotWithShape="1">
            <a:gsLst>
              <a:gs pos="0">
                <a:srgbClr val="004F9F"/>
              </a:gs>
              <a:gs pos="50000">
                <a:srgbClr val="006CB6"/>
              </a:gs>
              <a:gs pos="100000">
                <a:srgbClr val="00B8E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51222" y="89893"/>
            <a:ext cx="8641556" cy="510183"/>
          </a:xfrm>
        </p:spPr>
        <p:txBody>
          <a:bodyPr anchor="t">
            <a:normAutofit/>
          </a:bodyPr>
          <a:lstStyle>
            <a:lvl1pPr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0"/>
          </p:nvPr>
        </p:nvSpPr>
        <p:spPr>
          <a:xfrm>
            <a:off x="251222" y="828675"/>
            <a:ext cx="8641556" cy="3687366"/>
          </a:xfrm>
        </p:spPr>
        <p:txBody>
          <a:bodyPr/>
          <a:lstStyle>
            <a:lvl1pPr marL="0" indent="0">
              <a:buNone/>
              <a:defRPr>
                <a:solidFill>
                  <a:srgbClr val="004F9F"/>
                </a:solidFill>
              </a:defRPr>
            </a:lvl1pPr>
            <a:lvl2pPr marL="342900" indent="0">
              <a:buNone/>
              <a:defRPr>
                <a:solidFill>
                  <a:srgbClr val="004F9F"/>
                </a:solidFill>
              </a:defRPr>
            </a:lvl2pPr>
            <a:lvl3pPr marL="685800" indent="0">
              <a:buNone/>
              <a:defRPr>
                <a:solidFill>
                  <a:srgbClr val="004F9F"/>
                </a:solidFill>
              </a:defRPr>
            </a:lvl3pPr>
            <a:lvl4pPr marL="1028700" indent="0">
              <a:buNone/>
              <a:defRPr>
                <a:solidFill>
                  <a:srgbClr val="004F9F"/>
                </a:solidFill>
              </a:defRPr>
            </a:lvl4pPr>
            <a:lvl5pPr marL="1371600" indent="0">
              <a:buNone/>
              <a:defRPr>
                <a:solidFill>
                  <a:srgbClr val="004F9F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08370020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4247" userDrawn="1">
          <p15:clr>
            <a:srgbClr val="FBAE40"/>
          </p15:clr>
        </p15:guide>
        <p15:guide id="4" orient="horz" pos="504" userDrawn="1">
          <p15:clr>
            <a:srgbClr val="FBAE40"/>
          </p15:clr>
        </p15:guide>
        <p15:guide id="5" pos="211" userDrawn="1">
          <p15:clr>
            <a:srgbClr val="FBAE40"/>
          </p15:clr>
        </p15:guide>
        <p15:guide id="6" pos="7469" userDrawn="1">
          <p15:clr>
            <a:srgbClr val="FBAE40"/>
          </p15:clr>
        </p15:guide>
        <p15:guide id="7" orient="horz" pos="73" userDrawn="1">
          <p15:clr>
            <a:srgbClr val="FBAE40"/>
          </p15:clr>
        </p15:guide>
        <p15:guide id="8" pos="756" userDrawn="1">
          <p15:clr>
            <a:srgbClr val="FBAE40"/>
          </p15:clr>
        </p15:guide>
        <p15:guide id="9" orient="horz" pos="379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2269A-1450-425A-8510-099E02C6019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72490-FF67-411C-8B65-4B4F03C1A9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890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2269A-1450-425A-8510-099E02C6019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72490-FF67-411C-8B65-4B4F03C1A9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013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2269A-1450-425A-8510-099E02C6019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72490-FF67-411C-8B65-4B4F03C1A9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955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2269A-1450-425A-8510-099E02C6019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72490-FF67-411C-8B65-4B4F03C1A9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180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7"/>
          <p:cNvSpPr/>
          <p:nvPr userDrawn="1"/>
        </p:nvSpPr>
        <p:spPr>
          <a:xfrm>
            <a:off x="0" y="5010150"/>
            <a:ext cx="9144000" cy="152400"/>
          </a:xfrm>
          <a:prstGeom prst="rect">
            <a:avLst/>
          </a:prstGeom>
          <a:gradFill>
            <a:gsLst>
              <a:gs pos="0">
                <a:srgbClr val="002060"/>
              </a:gs>
              <a:gs pos="34000">
                <a:srgbClr val="0D4ED1"/>
              </a:gs>
              <a:gs pos="100000">
                <a:srgbClr val="004EE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r" defTabSz="685800">
              <a:defRPr/>
            </a:pPr>
            <a:endParaRPr lang="ru-RU" sz="1000" dirty="0">
              <a:solidFill>
                <a:prstClr val="white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752600" y="2432819"/>
            <a:ext cx="6248400" cy="101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04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ll/>
      </p:transition>
    </mc:Choice>
    <mc:Fallback xmlns="">
      <p:transition spd="slow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22" y="4510088"/>
            <a:ext cx="3214688" cy="546497"/>
          </a:xfrm>
          <a:prstGeom prst="rect">
            <a:avLst/>
          </a:prstGeom>
        </p:spPr>
      </p:pic>
      <p:sp>
        <p:nvSpPr>
          <p:cNvPr id="4" name="Прямоугольник 3"/>
          <p:cNvSpPr/>
          <p:nvPr userDrawn="1"/>
        </p:nvSpPr>
        <p:spPr>
          <a:xfrm>
            <a:off x="0" y="89892"/>
            <a:ext cx="9144000" cy="516136"/>
          </a:xfrm>
          <a:prstGeom prst="rect">
            <a:avLst/>
          </a:prstGeom>
          <a:gradFill flip="none" rotWithShape="1">
            <a:gsLst>
              <a:gs pos="0">
                <a:srgbClr val="004F9F"/>
              </a:gs>
              <a:gs pos="50000">
                <a:srgbClr val="006CB6"/>
              </a:gs>
              <a:gs pos="100000">
                <a:srgbClr val="00B8E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51222" y="89893"/>
            <a:ext cx="8641556" cy="510183"/>
          </a:xfrm>
        </p:spPr>
        <p:txBody>
          <a:bodyPr anchor="t">
            <a:normAutofit/>
          </a:bodyPr>
          <a:lstStyle>
            <a:lvl1pPr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graphicFrame>
        <p:nvGraphicFramePr>
          <p:cNvPr id="8" name="Диаграмма 7"/>
          <p:cNvGraphicFramePr/>
          <p:nvPr userDrawn="1">
            <p:extLst>
              <p:ext uri="{D42A27DB-BD31-4B8C-83A1-F6EECF244321}">
                <p14:modId xmlns:p14="http://schemas.microsoft.com/office/powerpoint/2010/main" val="2331497636"/>
              </p:ext>
            </p:extLst>
          </p:nvPr>
        </p:nvGraphicFramePr>
        <p:xfrm>
          <a:off x="251221" y="757452"/>
          <a:ext cx="8641556" cy="3746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3157121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4247">
          <p15:clr>
            <a:srgbClr val="FBAE40"/>
          </p15:clr>
        </p15:guide>
        <p15:guide id="4" orient="horz" pos="504">
          <p15:clr>
            <a:srgbClr val="FBAE40"/>
          </p15:clr>
        </p15:guide>
        <p15:guide id="5" pos="211">
          <p15:clr>
            <a:srgbClr val="FBAE40"/>
          </p15:clr>
        </p15:guide>
        <p15:guide id="6" pos="7469">
          <p15:clr>
            <a:srgbClr val="FBAE40"/>
          </p15:clr>
        </p15:guide>
        <p15:guide id="7" orient="horz" pos="73">
          <p15:clr>
            <a:srgbClr val="FBAE40"/>
          </p15:clr>
        </p15:guide>
        <p15:guide id="8" pos="756">
          <p15:clr>
            <a:srgbClr val="FBAE40"/>
          </p15:clr>
        </p15:guide>
        <p15:guide id="9" orient="horz" pos="379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2269A-1450-425A-8510-099E02C6019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72490-FF67-411C-8B65-4B4F03C1A9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625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2269A-1450-425A-8510-099E02C6019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72490-FF67-411C-8B65-4B4F03C1A9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119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2269A-1450-425A-8510-099E02C6019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72490-FF67-411C-8B65-4B4F03C1A9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398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2269A-1450-425A-8510-099E02C6019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72490-FF67-411C-8B65-4B4F03C1A9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674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2269A-1450-425A-8510-099E02C6019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72490-FF67-411C-8B65-4B4F03C1A9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439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2269A-1450-425A-8510-099E02C6019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72490-FF67-411C-8B65-4B4F03C1A9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319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2269A-1450-425A-8510-099E02C6019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72490-FF67-411C-8B65-4B4F03C1A9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252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A62269A-1450-425A-8510-099E02C6019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04.02.2020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CF572490-FF67-411C-8B65-4B4F03C1A9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668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11" Type="http://schemas.openxmlformats.org/officeDocument/2006/relationships/image" Target="../media/image15.jp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jpg"/><Relationship Id="rId1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A9599942-E47D-4789-A64C-01001161A112}"/>
              </a:ext>
            </a:extLst>
          </p:cNvPr>
          <p:cNvSpPr txBox="1">
            <a:spLocks/>
          </p:cNvSpPr>
          <p:nvPr/>
        </p:nvSpPr>
        <p:spPr>
          <a:xfrm>
            <a:off x="107504" y="3507854"/>
            <a:ext cx="8641556" cy="8986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900"/>
              </a:spcAft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Реализация программ дополнительного профессионального образования </a:t>
            </a:r>
          </a:p>
          <a:p>
            <a:pPr algn="ctr">
              <a:spcAft>
                <a:spcPts val="900"/>
              </a:spcAft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в ГУАП для граждан предпенсионного возраста в рамках национального проекта «Демография»</a:t>
            </a:r>
          </a:p>
          <a:p>
            <a:pPr algn="ctr">
              <a:spcAft>
                <a:spcPts val="900"/>
              </a:spcAft>
            </a:pPr>
            <a:endParaRPr lang="ru-RU" sz="1600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50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ll/>
      </p:transition>
    </mc:Choice>
    <mc:Fallback xmlns="">
      <p:transition spd="slow">
        <p:pull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600" dirty="0"/>
              <a:t>ГУАП – крупный международный научный и образовательный центр</a:t>
            </a:r>
            <a:r>
              <a:rPr lang="ru-RU" sz="1600" dirty="0" smtClean="0"/>
              <a:t>. </a:t>
            </a: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700" b="1" dirty="0">
                <a:solidFill>
                  <a:schemeClr val="accent1">
                    <a:lumMod val="75000"/>
                  </a:schemeClr>
                </a:solidFill>
              </a:rPr>
              <a:t>Факультет дополнительного профессионального образования (ФДПО) ГУАП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</a:rPr>
              <a:t> – единый образовательный центр университета, реализующий образовательные программы повышения квалификации и профессиональной переподготовки по всем направлениям (профилям) подготовки специалистов в рамках Лицензии Федеральной службы по надзору в сфере образования и науки, большая часть которых по приоритетным направлениям развития экономики России</a:t>
            </a:r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24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ru-RU" sz="1700" i="1" dirty="0" smtClean="0"/>
          </a:p>
          <a:p>
            <a:pPr algn="just"/>
            <a:endParaRPr lang="ru-RU" sz="1700" i="1" dirty="0"/>
          </a:p>
          <a:p>
            <a:pPr algn="just"/>
            <a:endParaRPr lang="ru-RU" sz="1700" i="1" dirty="0" smtClean="0"/>
          </a:p>
          <a:p>
            <a:pPr algn="just"/>
            <a:endParaRPr lang="ru-RU" sz="1700" i="1" dirty="0"/>
          </a:p>
          <a:p>
            <a:pPr algn="just"/>
            <a:endParaRPr lang="ru-RU" sz="1700" i="1" dirty="0" smtClean="0"/>
          </a:p>
          <a:p>
            <a:pPr algn="just"/>
            <a:endParaRPr lang="ru-RU" sz="1700" i="1" dirty="0"/>
          </a:p>
          <a:p>
            <a:pPr algn="just"/>
            <a:endParaRPr lang="ru-RU" sz="1700" b="1" i="1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772" y="2355726"/>
            <a:ext cx="2788060" cy="14746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390732"/>
            <a:ext cx="2287128" cy="14746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390732"/>
            <a:ext cx="2186087" cy="145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772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Национальный проект «Демография»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ru-RU" dirty="0" smtClean="0"/>
              <a:t>В ГУАП успешно реализована программа дополнительного профессионального образования лиц </a:t>
            </a:r>
            <a:r>
              <a:rPr lang="ru-RU" dirty="0"/>
              <a:t>предпенсионного возраста в рамках </a:t>
            </a:r>
            <a:r>
              <a:rPr lang="ru-RU" dirty="0" smtClean="0"/>
              <a:t>национального </a:t>
            </a:r>
            <a:r>
              <a:rPr lang="ru-RU" dirty="0"/>
              <a:t>проекта «Демография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Период обучения</a:t>
            </a:r>
            <a:r>
              <a:rPr lang="ru-RU" dirty="0"/>
              <a:t>:</a:t>
            </a:r>
            <a:r>
              <a:rPr lang="ru-RU" dirty="0" smtClean="0"/>
              <a:t> </a:t>
            </a:r>
            <a:r>
              <a:rPr lang="en-US" dirty="0" smtClean="0"/>
              <a:t>IV </a:t>
            </a:r>
            <a:r>
              <a:rPr lang="ru-RU" dirty="0" smtClean="0"/>
              <a:t>квартал 2019</a:t>
            </a:r>
          </a:p>
          <a:p>
            <a:r>
              <a:rPr lang="ru-RU" dirty="0" smtClean="0"/>
              <a:t>Обучено: 82 человека </a:t>
            </a:r>
          </a:p>
          <a:p>
            <a:r>
              <a:rPr lang="ru-RU" dirty="0" smtClean="0"/>
              <a:t>Программа: «Корпоративная защита от внутренних угроз информационной безопасности с использованием современных программных средств»</a:t>
            </a:r>
          </a:p>
          <a:p>
            <a:r>
              <a:rPr lang="ru-RU" dirty="0" smtClean="0"/>
              <a:t>Объем: 72 часа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114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9893"/>
            <a:ext cx="8641258" cy="609649"/>
          </a:xfrm>
        </p:spPr>
        <p:txBody>
          <a:bodyPr>
            <a:noAutofit/>
          </a:bodyPr>
          <a:lstStyle/>
          <a:p>
            <a:pPr algn="ctr">
              <a:spcAft>
                <a:spcPts val="900"/>
              </a:spcAft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Санкт-Петербургский государственный университет аэрокосмического приборостроения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9" y="627534"/>
            <a:ext cx="864096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Открыты к сотрудничеству  с руководителями предприятий и организаций с целью обучения граждан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 возрасте 50-ти лет и старше. </a:t>
            </a:r>
          </a:p>
          <a:p>
            <a:pPr algn="just"/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Важным </a:t>
            </a:r>
            <a:r>
              <a:rPr lang="ru-RU" smtClean="0">
                <a:solidFill>
                  <a:schemeClr val="accent1">
                    <a:lumMod val="75000"/>
                  </a:schemeClr>
                </a:solidFill>
              </a:rPr>
              <a:t>для ГУАП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является роль социального партнера, образовательного центра, который участвует в разработке и реализации программ направленных на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обучение граждан предпенсионного возраста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востребованным в экономике навыкам 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компетенциям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, а также сохранение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занятости граждан старшего поколения. </a:t>
            </a:r>
          </a:p>
          <a:p>
            <a:pPr algn="just"/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ru-RU" sz="2200" b="1" dirty="0" smtClean="0"/>
          </a:p>
          <a:p>
            <a:pPr algn="just"/>
            <a:endParaRPr lang="ru-RU" sz="2200" b="1" dirty="0"/>
          </a:p>
        </p:txBody>
      </p:sp>
      <p:sp>
        <p:nvSpPr>
          <p:cNvPr id="5" name="object 9"/>
          <p:cNvSpPr/>
          <p:nvPr/>
        </p:nvSpPr>
        <p:spPr>
          <a:xfrm>
            <a:off x="2757715" y="2792349"/>
            <a:ext cx="668135" cy="4431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10"/>
          <p:cNvSpPr/>
          <p:nvPr/>
        </p:nvSpPr>
        <p:spPr>
          <a:xfrm>
            <a:off x="467544" y="2700050"/>
            <a:ext cx="659190" cy="5354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11"/>
          <p:cNvSpPr/>
          <p:nvPr/>
        </p:nvSpPr>
        <p:spPr>
          <a:xfrm>
            <a:off x="3912387" y="2700050"/>
            <a:ext cx="782904" cy="7405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12"/>
          <p:cNvSpPr/>
          <p:nvPr/>
        </p:nvSpPr>
        <p:spPr>
          <a:xfrm>
            <a:off x="1619672" y="2750446"/>
            <a:ext cx="647111" cy="6299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13"/>
          <p:cNvSpPr/>
          <p:nvPr/>
        </p:nvSpPr>
        <p:spPr>
          <a:xfrm>
            <a:off x="3203848" y="3679086"/>
            <a:ext cx="1038865" cy="59813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4"/>
          <p:cNvSpPr/>
          <p:nvPr/>
        </p:nvSpPr>
        <p:spPr>
          <a:xfrm>
            <a:off x="4330290" y="3537359"/>
            <a:ext cx="1923580" cy="50538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5"/>
          <p:cNvSpPr/>
          <p:nvPr/>
        </p:nvSpPr>
        <p:spPr>
          <a:xfrm>
            <a:off x="6876256" y="2714424"/>
            <a:ext cx="886707" cy="5990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6"/>
          <p:cNvSpPr/>
          <p:nvPr/>
        </p:nvSpPr>
        <p:spPr>
          <a:xfrm>
            <a:off x="8172400" y="2817700"/>
            <a:ext cx="481029" cy="5743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8"/>
          <p:cNvSpPr/>
          <p:nvPr/>
        </p:nvSpPr>
        <p:spPr>
          <a:xfrm>
            <a:off x="5292080" y="2798999"/>
            <a:ext cx="941204" cy="6117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831097"/>
            <a:ext cx="1350419" cy="117728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440559"/>
            <a:ext cx="1629399" cy="882382"/>
          </a:xfrm>
          <a:prstGeom prst="rect">
            <a:avLst/>
          </a:prstGeom>
        </p:spPr>
      </p:pic>
      <p:sp>
        <p:nvSpPr>
          <p:cNvPr id="17" name="object 11"/>
          <p:cNvSpPr/>
          <p:nvPr/>
        </p:nvSpPr>
        <p:spPr>
          <a:xfrm>
            <a:off x="3628007" y="4521123"/>
            <a:ext cx="2032004" cy="45661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9"/>
          <p:cNvSpPr/>
          <p:nvPr/>
        </p:nvSpPr>
        <p:spPr>
          <a:xfrm>
            <a:off x="1473449" y="3612967"/>
            <a:ext cx="1586668" cy="25019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82" y="4325954"/>
            <a:ext cx="1524000" cy="2667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CC15022F-6CD1-40B6-9A5B-3A61C806017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001" y="3573374"/>
            <a:ext cx="1189216" cy="58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510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/>
              <a:t>Преимущества государственного обучения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23528" y="1059582"/>
            <a:ext cx="4104456" cy="3168352"/>
          </a:xfrm>
        </p:spPr>
        <p:txBody>
          <a:bodyPr>
            <a:normAutofit fontScale="62500" lnSpcReduction="20000"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1900" b="1" dirty="0">
                <a:solidFill>
                  <a:schemeClr val="accent1">
                    <a:lumMod val="75000"/>
                  </a:schemeClr>
                </a:solidFill>
              </a:rPr>
              <a:t>Стабильный учебный процесс государственного </a:t>
            </a:r>
            <a:r>
              <a:rPr lang="ru-RU" sz="1900" b="1" dirty="0" smtClean="0">
                <a:solidFill>
                  <a:schemeClr val="accent1">
                    <a:lumMod val="75000"/>
                  </a:schemeClr>
                </a:solidFill>
              </a:rPr>
              <a:t>университета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900" b="1" dirty="0" smtClean="0">
                <a:solidFill>
                  <a:schemeClr val="accent1">
                    <a:lumMod val="75000"/>
                  </a:schemeClr>
                </a:solidFill>
              </a:rPr>
              <a:t>Наличие мощной инфраструктуры учебного заведения, высококвалифицированного профессорско-преподавательского состава, адекватного профильному обучению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900" b="1" dirty="0">
                <a:solidFill>
                  <a:schemeClr val="accent1">
                    <a:lumMod val="75000"/>
                  </a:schemeClr>
                </a:solidFill>
              </a:rPr>
              <a:t>Формирование дополнительных профессиональных программ подготовки с присвоением квалификации с участием специалистов </a:t>
            </a:r>
            <a:r>
              <a:rPr lang="ru-RU" sz="1900" b="1" dirty="0" smtClean="0">
                <a:solidFill>
                  <a:schemeClr val="accent1">
                    <a:lumMod val="75000"/>
                  </a:schemeClr>
                </a:solidFill>
              </a:rPr>
              <a:t>предприятий. Ориентированность </a:t>
            </a:r>
            <a:r>
              <a:rPr lang="ru-RU" sz="1900" b="1" dirty="0">
                <a:solidFill>
                  <a:schemeClr val="accent1">
                    <a:lumMod val="75000"/>
                  </a:schemeClr>
                </a:solidFill>
              </a:rPr>
              <a:t>на обучение </a:t>
            </a:r>
            <a:r>
              <a:rPr lang="ru-RU" sz="1900" b="1" dirty="0" smtClean="0">
                <a:solidFill>
                  <a:schemeClr val="accent1">
                    <a:lumMod val="75000"/>
                  </a:schemeClr>
                </a:solidFill>
              </a:rPr>
              <a:t>тех навыков и компетенций, в которых нуждаются слушатели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900" b="1" dirty="0" smtClean="0">
                <a:solidFill>
                  <a:schemeClr val="accent1">
                    <a:lumMod val="75000"/>
                  </a:schemeClr>
                </a:solidFill>
              </a:rPr>
              <a:t>ФДПО </a:t>
            </a:r>
            <a:r>
              <a:rPr lang="ru-RU" sz="1900" b="1" dirty="0">
                <a:solidFill>
                  <a:schemeClr val="accent1">
                    <a:lumMod val="75000"/>
                  </a:schemeClr>
                </a:solidFill>
              </a:rPr>
              <a:t>ГУАП организует повышение квалификации специалистов в форме стажировки. </a:t>
            </a:r>
            <a:r>
              <a:rPr lang="ru-RU" sz="1900" b="1" dirty="0" smtClean="0">
                <a:solidFill>
                  <a:schemeClr val="accent1">
                    <a:lumMod val="75000"/>
                  </a:schemeClr>
                </a:solidFill>
              </a:rPr>
              <a:t>Имеет контакты </a:t>
            </a:r>
            <a:r>
              <a:rPr lang="ru-RU" sz="1900" b="1" dirty="0">
                <a:solidFill>
                  <a:schemeClr val="accent1">
                    <a:lumMod val="75000"/>
                  </a:schemeClr>
                </a:solidFill>
              </a:rPr>
              <a:t>с зарубежными учебными организациями и промышленными предприятиями для организации стажировок за </a:t>
            </a:r>
            <a:r>
              <a:rPr lang="ru-RU" sz="1900" b="1" dirty="0" smtClean="0">
                <a:solidFill>
                  <a:schemeClr val="accent1">
                    <a:lumMod val="75000"/>
                  </a:schemeClr>
                </a:solidFill>
              </a:rPr>
              <a:t>рубежом.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900" b="1" dirty="0">
                <a:solidFill>
                  <a:schemeClr val="accent1">
                    <a:lumMod val="75000"/>
                  </a:schemeClr>
                </a:solidFill>
              </a:rPr>
              <a:t>Развитая система информационного обеспечения для использования дистанционных технологий обучения по дополнительным профессиональным </a:t>
            </a:r>
            <a:r>
              <a:rPr lang="ru-RU" sz="1900" b="1" dirty="0" smtClean="0">
                <a:solidFill>
                  <a:schemeClr val="accent1">
                    <a:lumMod val="75000"/>
                  </a:schemeClr>
                </a:solidFill>
              </a:rPr>
              <a:t>программам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059582"/>
            <a:ext cx="4311632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513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9" y="1873938"/>
            <a:ext cx="3821620" cy="25477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Контакты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51520" y="843558"/>
            <a:ext cx="8641556" cy="3687366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Добро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пожаловать в Санкт-Петербургский Государственный университет аэрокосмического приборостроения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! </a:t>
            </a:r>
          </a:p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Декан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факультета дополнительного профессионального образования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ГУАП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к.э.н.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Мельниченко Александра Михайловна</a:t>
            </a:r>
          </a:p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Санкт-Петербург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ул.Гастелло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д.15,ауд.С-36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тел.: 8 911 296 34 00 </a:t>
            </a:r>
            <a:br>
              <a:rPr lang="ru-RU" sz="1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E-mail: fdpo_guap@list.ru</a:t>
            </a:r>
            <a:br>
              <a:rPr lang="ru-RU" sz="1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http://fdpo.guap.ru 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890039047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uap_template.potx" id="{D99BD60C-0258-4808-90B8-7A087FEC9851}" vid="{8BFAD102-6EEE-4656-810A-7D00CE487CE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</TotalTime>
  <Words>291</Words>
  <Application>Microsoft Office PowerPoint</Application>
  <PresentationFormat>Экран (16:9)</PresentationFormat>
  <Paragraphs>34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1_Тема Office</vt:lpstr>
      <vt:lpstr>Презентация PowerPoint</vt:lpstr>
      <vt:lpstr>ГУАП – крупный международный научный и образовательный центр. </vt:lpstr>
      <vt:lpstr>Национальный проект «Демография» </vt:lpstr>
      <vt:lpstr>Санкт-Петербургский государственный университет аэрокосмического приборостроения</vt:lpstr>
      <vt:lpstr>Преимущества государственного обучения</vt:lpstr>
      <vt:lpstr>Контакты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Ласкина Ирина Ивановна</dc:creator>
  <cp:lastModifiedBy>user</cp:lastModifiedBy>
  <cp:revision>100</cp:revision>
  <cp:lastPrinted>2020-02-04T09:06:23Z</cp:lastPrinted>
  <dcterms:created xsi:type="dcterms:W3CDTF">2019-12-18T11:06:37Z</dcterms:created>
  <dcterms:modified xsi:type="dcterms:W3CDTF">2020-02-04T12:51:03Z</dcterms:modified>
</cp:coreProperties>
</file>