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712" r:id="rId3"/>
  </p:sldMasterIdLst>
  <p:notesMasterIdLst>
    <p:notesMasterId r:id="rId19"/>
  </p:notesMasterIdLst>
  <p:sldIdLst>
    <p:sldId id="643" r:id="rId4"/>
    <p:sldId id="638" r:id="rId5"/>
    <p:sldId id="640" r:id="rId6"/>
    <p:sldId id="649" r:id="rId7"/>
    <p:sldId id="650" r:id="rId8"/>
    <p:sldId id="651" r:id="rId9"/>
    <p:sldId id="617" r:id="rId10"/>
    <p:sldId id="625" r:id="rId11"/>
    <p:sldId id="626" r:id="rId12"/>
    <p:sldId id="628" r:id="rId13"/>
    <p:sldId id="644" r:id="rId14"/>
    <p:sldId id="637" r:id="rId15"/>
    <p:sldId id="598" r:id="rId16"/>
    <p:sldId id="592" r:id="rId17"/>
    <p:sldId id="618" r:id="rId18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rgbClr val="FFFFFF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FFFFFF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FFFFFF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FFFFFF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FFFFFF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FFFFFF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FFFFFF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FFFFFF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FFFFFF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rkady Silenko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77D"/>
    <a:srgbClr val="FF0000"/>
    <a:srgbClr val="0000FF"/>
    <a:srgbClr val="1F497D"/>
    <a:srgbClr val="A0BB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94" autoAdjust="0"/>
    <p:restoredTop sz="97942" autoAdjust="0"/>
  </p:normalViewPr>
  <p:slideViewPr>
    <p:cSldViewPr>
      <p:cViewPr varScale="1">
        <p:scale>
          <a:sx n="98" d="100"/>
          <a:sy n="98" d="100"/>
        </p:scale>
        <p:origin x="90" y="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9529329085484772E-2"/>
          <c:y val="3.4786028154714294E-2"/>
          <c:w val="0.87372708757637496"/>
          <c:h val="0.8740761817037557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2700">
                <a:noFill/>
                <a:prstDash val="solid"/>
              </a:ln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2700">
                <a:noFill/>
                <a:prstDash val="solid"/>
              </a:ln>
            </c:spPr>
          </c:dPt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u="none" strike="noStrike" baseline="0">
                    <a:solidFill>
                      <a:srgbClr val="1F477D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Лист1!$B$2:$B$3</c:f>
              <c:numCache>
                <c:formatCode>General</c:formatCode>
                <c:ptCount val="2"/>
                <c:pt idx="0">
                  <c:v>71</c:v>
                </c:pt>
                <c:pt idx="1">
                  <c:v>200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44714184"/>
        <c:axId val="444712616"/>
      </c:barChart>
      <c:catAx>
        <c:axId val="444714184"/>
        <c:scaling>
          <c:orientation val="minMax"/>
        </c:scaling>
        <c:delete val="1"/>
        <c:axPos val="b"/>
        <c:majorTickMark val="out"/>
        <c:minorTickMark val="none"/>
        <c:tickLblPos val="nextTo"/>
        <c:crossAx val="444712616"/>
        <c:crosses val="autoZero"/>
        <c:auto val="0"/>
        <c:lblAlgn val="ctr"/>
        <c:lblOffset val="100"/>
        <c:noMultiLvlLbl val="0"/>
      </c:catAx>
      <c:valAx>
        <c:axId val="4447126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4447141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220"/>
      <c:rAngAx val="0"/>
    </c:view3D>
    <c:floor>
      <c:thickness val="0"/>
    </c:floor>
    <c:sideWall>
      <c:thickness val="0"/>
      <c:spPr>
        <a:noFill/>
        <a:ln w="22935">
          <a:noFill/>
        </a:ln>
      </c:spPr>
    </c:sideWall>
    <c:backWall>
      <c:thickness val="0"/>
      <c:spPr>
        <a:noFill/>
        <a:ln w="22935">
          <a:noFill/>
        </a:ln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5B9BD5"/>
              </a:solidFill>
              <a:ln w="11468">
                <a:solidFill>
                  <a:srgbClr val="FFFFFF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ED7D31"/>
              </a:solidFill>
              <a:ln w="11468">
                <a:solidFill>
                  <a:srgbClr val="FFFFFF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3.4348873374384754E-2"/>
                  <c:y val="0.1459740973108219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8601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Лист2!$A$36:$A$37</c:f>
              <c:strCache>
                <c:ptCount val="2"/>
                <c:pt idx="0">
                  <c:v>НИЯУ МИФИ</c:v>
                </c:pt>
                <c:pt idx="1">
                  <c:v>Стронние организации</c:v>
                </c:pt>
              </c:strCache>
            </c:strRef>
          </c:cat>
          <c:val>
            <c:numRef>
              <c:f>Лист2!$B$36:$B$37</c:f>
              <c:numCache>
                <c:formatCode>General</c:formatCode>
                <c:ptCount val="2"/>
                <c:pt idx="0">
                  <c:v>67</c:v>
                </c:pt>
                <c:pt idx="1">
                  <c:v>8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84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84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/>
      <c:overlay val="0"/>
      <c:spPr>
        <a:noFill/>
        <a:ln w="22935">
          <a:noFill/>
        </a:ln>
      </c:spPr>
      <c:txPr>
        <a:bodyPr rot="0" spcFirstLastPara="1" vertOverflow="ellipsis" vert="horz" wrap="square" anchor="ctr" anchorCtr="1"/>
        <a:lstStyle/>
        <a:p>
          <a:pPr>
            <a:defRPr sz="813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4867757433531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Лист2!$A$29:$A$32</c:f>
              <c:strCache>
                <c:ptCount val="4"/>
                <c:pt idx="0">
                  <c:v>ЯЭК</c:v>
                </c:pt>
                <c:pt idx="1">
                  <c:v>ЯОК</c:v>
                </c:pt>
                <c:pt idx="2">
                  <c:v>АРМЗ</c:v>
                </c:pt>
                <c:pt idx="3">
                  <c:v>ФЦРБ</c:v>
                </c:pt>
              </c:strCache>
            </c:strRef>
          </c:cat>
          <c:val>
            <c:numRef>
              <c:f>Лист2!$B$29:$B$32</c:f>
              <c:numCache>
                <c:formatCode>General</c:formatCode>
                <c:ptCount val="4"/>
                <c:pt idx="0">
                  <c:v>6</c:v>
                </c:pt>
                <c:pt idx="1">
                  <c:v>2</c:v>
                </c:pt>
                <c:pt idx="2">
                  <c:v>4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56899224"/>
        <c:axId val="356894520"/>
        <c:axId val="0"/>
      </c:bar3DChart>
      <c:catAx>
        <c:axId val="356899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6894520"/>
        <c:crosses val="autoZero"/>
        <c:auto val="1"/>
        <c:lblAlgn val="ctr"/>
        <c:lblOffset val="100"/>
        <c:noMultiLvlLbl val="0"/>
      </c:catAx>
      <c:valAx>
        <c:axId val="356894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6899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0.19620093602621297"/>
                  <c:y val="-8.66595169426615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3361912076748753"/>
                  <c:y val="-0.2308329733809010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9530001715272241E-2"/>
                  <c:y val="-0.117980663331851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7178557102038748E-2"/>
                  <c:y val="-5.31455379873714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3717092736770645E-2"/>
                  <c:y val="-3.22424602003003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1691579186804488E-2"/>
                  <c:y val="-1.8231796213135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1F477D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Лист2!$A$4:$A$9</c:f>
              <c:strCache>
                <c:ptCount val="6"/>
                <c:pt idx="0">
                  <c:v>ЯЭК</c:v>
                </c:pt>
                <c:pt idx="1">
                  <c:v>ЯОК</c:v>
                </c:pt>
                <c:pt idx="2">
                  <c:v>ПАТЭС</c:v>
                </c:pt>
                <c:pt idx="3">
                  <c:v>АРМЗ</c:v>
                </c:pt>
                <c:pt idx="4">
                  <c:v>ФЦ ЯРБ</c:v>
                </c:pt>
                <c:pt idx="5">
                  <c:v>Атомфлот</c:v>
                </c:pt>
              </c:strCache>
            </c:strRef>
          </c:cat>
          <c:val>
            <c:numRef>
              <c:f>Лист2!$B$4:$B$9</c:f>
              <c:numCache>
                <c:formatCode>General</c:formatCode>
                <c:ptCount val="6"/>
                <c:pt idx="0">
                  <c:v>37</c:v>
                </c:pt>
                <c:pt idx="1">
                  <c:v>16</c:v>
                </c:pt>
                <c:pt idx="2">
                  <c:v>5</c:v>
                </c:pt>
                <c:pt idx="3">
                  <c:v>2</c:v>
                </c:pt>
                <c:pt idx="4">
                  <c:v>6</c:v>
                </c:pt>
                <c:pt idx="5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24"/>
      <c:hPercent val="95"/>
      <c:rotY val="44"/>
      <c:depthPercent val="100"/>
      <c:rAngAx val="1"/>
    </c:view3D>
    <c:floor>
      <c:thickness val="0"/>
      <c:spPr>
        <a:solidFill>
          <a:srgbClr val="C0C0C0"/>
        </a:solidFill>
        <a:ln w="3175" cap="flat" cmpd="sng" algn="ctr">
          <a:solidFill>
            <a:srgbClr val="000000"/>
          </a:solidFill>
          <a:prstDash val="solid"/>
          <a:round/>
        </a:ln>
        <a:effectLst/>
        <a:sp3d contourW="3175">
          <a:contourClr>
            <a:srgbClr val="000000"/>
          </a:contourClr>
        </a:sp3d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3289902280130291E-3"/>
          <c:y val="6.2374245472837021E-2"/>
          <c:w val="0.94861022450873889"/>
          <c:h val="0.82595573440643866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'E:\1111111111111111\[Книга1.xls]Лист1'!$B$1</c:f>
              <c:strCache>
                <c:ptCount val="1"/>
                <c:pt idx="0">
                  <c:v>Количество БП, охваченных ПС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numFmt formatCode="0%" sourceLinked="0"/>
            <c:spPr>
              <a:noFill/>
              <a:ln w="11752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6" b="1" i="0" u="none" strike="noStrike" kern="1200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'E:\1111111111111111\[Книга1.xls]Лист1'!$A$2:$A$6</c:f>
              <c:strCache>
                <c:ptCount val="5"/>
                <c:pt idx="0">
                  <c:v>Управление отношениями с внешней средой</c:v>
                </c:pt>
                <c:pt idx="1">
                  <c:v>Планирование, координация и развитие</c:v>
                </c:pt>
                <c:pt idx="2">
                  <c:v>Безопасность и контроль</c:v>
                </c:pt>
                <c:pt idx="3">
                  <c:v>Операционные процессы</c:v>
                </c:pt>
                <c:pt idx="4">
                  <c:v>Поддерживающие процессы</c:v>
                </c:pt>
              </c:strCache>
            </c:strRef>
          </c:cat>
          <c:val>
            <c:numRef>
              <c:f>'E:\1111111111111111\[Книга1.xls]Лист1'!$B$2:$B$6</c:f>
              <c:numCache>
                <c:formatCode>General</c:formatCode>
                <c:ptCount val="5"/>
                <c:pt idx="0">
                  <c:v>0.89</c:v>
                </c:pt>
                <c:pt idx="1">
                  <c:v>0.88</c:v>
                </c:pt>
                <c:pt idx="2">
                  <c:v>0.89</c:v>
                </c:pt>
                <c:pt idx="3">
                  <c:v>0.93</c:v>
                </c:pt>
                <c:pt idx="4">
                  <c:v>0.6</c:v>
                </c:pt>
              </c:numCache>
            </c:numRef>
          </c:val>
        </c:ser>
        <c:ser>
          <c:idx val="1"/>
          <c:order val="1"/>
          <c:tx>
            <c:strRef>
              <c:f>'E:\1111111111111111\[Книга1.xls]Лист1'!$C$1</c:f>
              <c:strCache>
                <c:ptCount val="1"/>
                <c:pt idx="0">
                  <c:v>Количество БП, не охваченных ПС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numFmt formatCode="0%" sourceLinked="0"/>
            <c:spPr>
              <a:noFill/>
              <a:ln w="11752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6" b="1" i="0" u="none" strike="noStrike" kern="1200" baseline="0">
                    <a:solidFill>
                      <a:srgbClr val="FFFFFF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'E:\1111111111111111\[Книга1.xls]Лист1'!$A$2:$A$6</c:f>
              <c:strCache>
                <c:ptCount val="5"/>
                <c:pt idx="0">
                  <c:v>Управление отношениями с внешней средой</c:v>
                </c:pt>
                <c:pt idx="1">
                  <c:v>Планирование, координация и развитие</c:v>
                </c:pt>
                <c:pt idx="2">
                  <c:v>Безопасность и контроль</c:v>
                </c:pt>
                <c:pt idx="3">
                  <c:v>Операционные процессы</c:v>
                </c:pt>
                <c:pt idx="4">
                  <c:v>Поддерживающие процессы</c:v>
                </c:pt>
              </c:strCache>
            </c:strRef>
          </c:cat>
          <c:val>
            <c:numRef>
              <c:f>'E:\1111111111111111\[Книга1.xls]Лист1'!$C$2:$C$6</c:f>
              <c:numCache>
                <c:formatCode>General</c:formatCode>
                <c:ptCount val="5"/>
                <c:pt idx="0">
                  <c:v>0.11</c:v>
                </c:pt>
                <c:pt idx="1">
                  <c:v>0.12</c:v>
                </c:pt>
                <c:pt idx="2">
                  <c:v>0.11</c:v>
                </c:pt>
                <c:pt idx="3">
                  <c:v>7.0000000000000007E-2</c:v>
                </c:pt>
                <c:pt idx="4">
                  <c:v>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43394232"/>
        <c:axId val="240812400"/>
        <c:axId val="0"/>
      </c:bar3DChart>
      <c:catAx>
        <c:axId val="243394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1469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600" b="0" i="0" u="none" strike="noStrike" kern="1200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240812400"/>
        <c:crosses val="autoZero"/>
        <c:auto val="1"/>
        <c:lblAlgn val="ctr"/>
        <c:lblOffset val="100"/>
        <c:tickMarkSkip val="1"/>
        <c:noMultiLvlLbl val="0"/>
      </c:catAx>
      <c:valAx>
        <c:axId val="24081240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243394232"/>
        <c:crosses val="autoZero"/>
        <c:crossBetween val="between"/>
      </c:valAx>
      <c:spPr>
        <a:noFill/>
        <a:ln w="11752">
          <a:noFill/>
        </a:ln>
        <a:effectLst/>
      </c:spPr>
    </c:plotArea>
    <c:legend>
      <c:legendPos val="b"/>
      <c:layout>
        <c:manualLayout>
          <c:xMode val="edge"/>
          <c:yMode val="edge"/>
          <c:x val="3.0869993164514199E-2"/>
          <c:y val="0.971830985915493"/>
          <c:w val="0.85250268762461345"/>
          <c:h val="2.5150905432595572E-2"/>
        </c:manualLayout>
      </c:layout>
      <c:overlay val="0"/>
      <c:spPr>
        <a:solidFill>
          <a:srgbClr val="FFFFFF"/>
        </a:solidFill>
        <a:ln w="1469">
          <a:solidFill>
            <a:srgbClr val="FFFFFF"/>
          </a:solidFill>
          <a:prstDash val="solid"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 w="9525" cap="flat" cmpd="sng" algn="ctr">
      <a:noFill/>
      <a:prstDash val="solid"/>
    </a:ln>
    <a:effectLst/>
  </c:spPr>
  <c:txPr>
    <a:bodyPr/>
    <a:lstStyle/>
    <a:p>
      <a:pPr>
        <a:defRPr sz="706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910863205592608"/>
          <c:y val="4.785895678125391E-2"/>
          <c:w val="0.52080280250449351"/>
          <c:h val="0.8287156200543446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Лист2!$N$3</c:f>
              <c:strCache>
                <c:ptCount val="1"/>
                <c:pt idx="0">
                  <c:v>Студенты сп/бак.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Лист2!$O$2:$U$2</c:f>
              <c:strCache>
                <c:ptCount val="7"/>
                <c:pt idx="0">
                  <c:v>НИЯУ МИФИ</c:v>
                </c:pt>
                <c:pt idx="1">
                  <c:v>ИАТЭ НИЯУ МИФИ</c:v>
                </c:pt>
                <c:pt idx="2">
                  <c:v>СарФТИ НИЯУ МИФИ</c:v>
                </c:pt>
                <c:pt idx="3">
                  <c:v>ИГЭУ</c:v>
                </c:pt>
                <c:pt idx="4">
                  <c:v>НГТУ</c:v>
                </c:pt>
                <c:pt idx="5">
                  <c:v>РоАЭС</c:v>
                </c:pt>
                <c:pt idx="6">
                  <c:v>РФЯЦ ВНИИЭФ</c:v>
                </c:pt>
              </c:strCache>
            </c:strRef>
          </c:cat>
          <c:val>
            <c:numRef>
              <c:f>Лист2!$O$3:$U$3</c:f>
              <c:numCache>
                <c:formatCode>General</c:formatCode>
                <c:ptCount val="7"/>
                <c:pt idx="0">
                  <c:v>90</c:v>
                </c:pt>
                <c:pt idx="1">
                  <c:v>31</c:v>
                </c:pt>
                <c:pt idx="2">
                  <c:v>13</c:v>
                </c:pt>
                <c:pt idx="3">
                  <c:v>10</c:v>
                </c:pt>
                <c:pt idx="4">
                  <c:v>33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Лист2!$N$4</c:f>
              <c:strCache>
                <c:ptCount val="1"/>
                <c:pt idx="0">
                  <c:v>Магистранты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Лист2!$O$2:$U$2</c:f>
              <c:strCache>
                <c:ptCount val="7"/>
                <c:pt idx="0">
                  <c:v>НИЯУ МИФИ</c:v>
                </c:pt>
                <c:pt idx="1">
                  <c:v>ИАТЭ НИЯУ МИФИ</c:v>
                </c:pt>
                <c:pt idx="2">
                  <c:v>СарФТИ НИЯУ МИФИ</c:v>
                </c:pt>
                <c:pt idx="3">
                  <c:v>ИГЭУ</c:v>
                </c:pt>
                <c:pt idx="4">
                  <c:v>НГТУ</c:v>
                </c:pt>
                <c:pt idx="5">
                  <c:v>РоАЭС</c:v>
                </c:pt>
                <c:pt idx="6">
                  <c:v>РФЯЦ ВНИИЭФ</c:v>
                </c:pt>
              </c:strCache>
            </c:strRef>
          </c:cat>
          <c:val>
            <c:numRef>
              <c:f>Лист2!$O$4:$U$4</c:f>
              <c:numCache>
                <c:formatCode>General</c:formatCode>
                <c:ptCount val="7"/>
                <c:pt idx="0">
                  <c:v>9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Лист2!$N$5</c:f>
              <c:strCache>
                <c:ptCount val="1"/>
                <c:pt idx="0">
                  <c:v>Аспиранты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Лист2!$O$2:$U$2</c:f>
              <c:strCache>
                <c:ptCount val="7"/>
                <c:pt idx="0">
                  <c:v>НИЯУ МИФИ</c:v>
                </c:pt>
                <c:pt idx="1">
                  <c:v>ИАТЭ НИЯУ МИФИ</c:v>
                </c:pt>
                <c:pt idx="2">
                  <c:v>СарФТИ НИЯУ МИФИ</c:v>
                </c:pt>
                <c:pt idx="3">
                  <c:v>ИГЭУ</c:v>
                </c:pt>
                <c:pt idx="4">
                  <c:v>НГТУ</c:v>
                </c:pt>
                <c:pt idx="5">
                  <c:v>РоАЭС</c:v>
                </c:pt>
                <c:pt idx="6">
                  <c:v>РФЯЦ ВНИИЭФ</c:v>
                </c:pt>
              </c:strCache>
            </c:strRef>
          </c:cat>
          <c:val>
            <c:numRef>
              <c:f>Лист2!$O$5:$U$5</c:f>
              <c:numCache>
                <c:formatCode>General</c:formatCode>
                <c:ptCount val="7"/>
                <c:pt idx="0">
                  <c:v>0</c:v>
                </c:pt>
                <c:pt idx="1">
                  <c:v>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Лист2!$N$6</c:f>
              <c:strCache>
                <c:ptCount val="1"/>
                <c:pt idx="0">
                  <c:v>Сотрудники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Лист2!$O$2:$U$2</c:f>
              <c:strCache>
                <c:ptCount val="7"/>
                <c:pt idx="0">
                  <c:v>НИЯУ МИФИ</c:v>
                </c:pt>
                <c:pt idx="1">
                  <c:v>ИАТЭ НИЯУ МИФИ</c:v>
                </c:pt>
                <c:pt idx="2">
                  <c:v>СарФТИ НИЯУ МИФИ</c:v>
                </c:pt>
                <c:pt idx="3">
                  <c:v>ИГЭУ</c:v>
                </c:pt>
                <c:pt idx="4">
                  <c:v>НГТУ</c:v>
                </c:pt>
                <c:pt idx="5">
                  <c:v>РоАЭС</c:v>
                </c:pt>
                <c:pt idx="6">
                  <c:v>РФЯЦ ВНИИЭФ</c:v>
                </c:pt>
              </c:strCache>
            </c:strRef>
          </c:cat>
          <c:val>
            <c:numRef>
              <c:f>Лист2!$O$6:$U$6</c:f>
              <c:numCache>
                <c:formatCode>General</c:formatCode>
                <c:ptCount val="7"/>
                <c:pt idx="0">
                  <c:v>0</c:v>
                </c:pt>
                <c:pt idx="1">
                  <c:v>3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8</c:v>
                </c:pt>
                <c:pt idx="6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09268208"/>
        <c:axId val="309268600"/>
      </c:barChart>
      <c:catAx>
        <c:axId val="3092682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3175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3092686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09268600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rgbClr val="000000"/>
              </a:solidFill>
              <a:prstDash val="solid"/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 w="3175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309268208"/>
        <c:crosses val="autoZero"/>
        <c:crossBetween val="between"/>
      </c:valAx>
      <c:spPr>
        <a:noFill/>
        <a:ln w="12701">
          <a:solidFill>
            <a:srgbClr val="808080"/>
          </a:solidFill>
          <a:prstDash val="solid"/>
        </a:ln>
        <a:effectLst/>
      </c:spPr>
    </c:plotArea>
    <c:legend>
      <c:legendPos val="r"/>
      <c:layout>
        <c:manualLayout>
          <c:xMode val="edge"/>
          <c:yMode val="edge"/>
          <c:x val="0.72975106407518997"/>
          <c:y val="0.23778527684039494"/>
          <c:w val="0.21021440281059439"/>
          <c:h val="0.5472324292796733"/>
        </c:manualLayout>
      </c:layout>
      <c:overlay val="0"/>
      <c:spPr>
        <a:solidFill>
          <a:srgbClr val="FFFFFF"/>
        </a:solidFill>
        <a:ln w="3175">
          <a:noFill/>
          <a:prstDash val="solid"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rgbClr val="1F477D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3175" cap="flat" cmpd="sng" algn="ctr">
      <a:noFill/>
      <a:prstDash val="solid"/>
    </a:ln>
    <a:effectLst/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8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Сертифицировано</c:v>
                </c:pt>
                <c:pt idx="1">
                  <c:v>Не сертифицировано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408</c:v>
                </c:pt>
                <c:pt idx="1">
                  <c:v>146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1F477D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24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5B9BD5"/>
              </a:solidFill>
              <a:ln w="25395">
                <a:solidFill>
                  <a:srgbClr val="FFFFFF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ED7D31"/>
              </a:solidFill>
              <a:ln w="25395">
                <a:solidFill>
                  <a:srgbClr val="FFFFFF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A5A5A5"/>
              </a:solidFill>
              <a:ln w="25395">
                <a:solidFill>
                  <a:srgbClr val="FFFFFF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FFC000"/>
              </a:solidFill>
              <a:ln w="25395">
                <a:solidFill>
                  <a:srgbClr val="FFFFFF"/>
                </a:solidFill>
                <a:prstDash val="solid"/>
              </a:ln>
            </c:spPr>
          </c:dPt>
          <c:dLbls>
            <c:dLbl>
              <c:idx val="0"/>
              <c:spPr>
                <a:noFill/>
                <a:ln w="25395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7887969699990073E-2"/>
                  <c:y val="-5.0268030809340935E-3"/>
                </c:manualLayout>
              </c:layout>
              <c:spPr>
                <a:noFill/>
                <a:ln w="25395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1F477D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7.1694740689059455E-2"/>
                  <c:y val="-4.6703670988976627E-4"/>
                </c:manualLayout>
              </c:layout>
              <c:spPr>
                <a:noFill/>
                <a:ln w="25395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1F477D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6.8789328549121231E-2"/>
                  <c:y val="-3.1923391903121864E-2"/>
                </c:manualLayout>
              </c:layout>
              <c:spPr>
                <a:noFill/>
                <a:ln w="25395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1F477D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395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3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Лист2!$S$54:$S$57</c:f>
              <c:strCache>
                <c:ptCount val="4"/>
                <c:pt idx="0">
                  <c:v>НИЯУ МИФИ</c:v>
                </c:pt>
                <c:pt idx="1">
                  <c:v>ИГЭУ</c:v>
                </c:pt>
                <c:pt idx="2">
                  <c:v>НГТУ</c:v>
                </c:pt>
                <c:pt idx="3">
                  <c:v>МЭИ</c:v>
                </c:pt>
              </c:strCache>
            </c:strRef>
          </c:cat>
          <c:val>
            <c:numRef>
              <c:f>Лист2!$T$54:$T$57</c:f>
              <c:numCache>
                <c:formatCode>0%</c:formatCode>
                <c:ptCount val="4"/>
                <c:pt idx="0">
                  <c:v>0.83</c:v>
                </c:pt>
                <c:pt idx="1">
                  <c:v>0.05</c:v>
                </c:pt>
                <c:pt idx="2">
                  <c:v>0.06</c:v>
                </c:pt>
                <c:pt idx="3">
                  <c:v>0.06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5">
          <a:noFill/>
        </a:ln>
      </c:spPr>
    </c:plotArea>
    <c:legend>
      <c:legendPos val="b"/>
      <c:layout/>
      <c:overlay val="0"/>
      <c:spPr>
        <a:noFill/>
        <a:ln w="253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rgbClr val="1F477D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513" cy="512222"/>
          </a:xfrm>
          <a:prstGeom prst="rect">
            <a:avLst/>
          </a:prstGeom>
        </p:spPr>
        <p:txBody>
          <a:bodyPr vert="horz" lIns="94778" tIns="47389" rIns="94778" bIns="473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2304" y="0"/>
            <a:ext cx="3078513" cy="512222"/>
          </a:xfrm>
          <a:prstGeom prst="rect">
            <a:avLst/>
          </a:prstGeom>
        </p:spPr>
        <p:txBody>
          <a:bodyPr vert="horz" lIns="94778" tIns="47389" rIns="94778" bIns="473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97DA1993-85BC-4381-81C4-6AA68774436B}" type="datetimeFigureOut">
              <a:rPr lang="ru-RU"/>
              <a:pPr>
                <a:defRPr/>
              </a:pPr>
              <a:t>20.09.2016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9938"/>
            <a:ext cx="5114925" cy="3835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78" tIns="47389" rIns="94778" bIns="47389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917" y="4862015"/>
            <a:ext cx="5682643" cy="4605085"/>
          </a:xfrm>
          <a:prstGeom prst="rect">
            <a:avLst/>
          </a:prstGeom>
        </p:spPr>
        <p:txBody>
          <a:bodyPr vert="horz" lIns="94778" tIns="47389" rIns="94778" bIns="47389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0755"/>
            <a:ext cx="3078513" cy="512222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2304" y="9720755"/>
            <a:ext cx="3078513" cy="512222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72281643-3FF4-47D6-8594-0EB8A993C9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9464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0F0A4B-1C03-45E0-B8F3-C6AEF45DB92C}" type="slidenum">
              <a:rPr lang="ru-RU" smtClean="0">
                <a:solidFill>
                  <a:srgbClr val="000000"/>
                </a:solidFill>
                <a:cs typeface="Arial" charset="0"/>
              </a:rPr>
              <a:pPr>
                <a:defRPr/>
              </a:pPr>
              <a:t>1</a:t>
            </a:fld>
            <a:endParaRPr lang="ru-RU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34963" y="690563"/>
            <a:ext cx="6764337" cy="50736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6982" y="5963373"/>
            <a:ext cx="6138781" cy="374265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681119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E4239D-0C77-44EE-8DCF-6319A2B2E48B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859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4022304" y="9720755"/>
            <a:ext cx="3078513" cy="512222"/>
          </a:xfrm>
          <a:prstGeom prst="rect">
            <a:avLst/>
          </a:prstGeom>
          <a:noFill/>
        </p:spPr>
        <p:txBody>
          <a:bodyPr lIns="94778" tIns="47389" rIns="94778" bIns="47389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E8BAA70-0991-46AA-8453-4A9B9D48D87D}" type="slidenum">
              <a:rPr lang="ru-RU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ru-RU" sz="120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69350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7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4022304" y="9720755"/>
            <a:ext cx="3078513" cy="512222"/>
          </a:xfrm>
          <a:prstGeom prst="rect">
            <a:avLst/>
          </a:prstGeom>
          <a:noFill/>
        </p:spPr>
        <p:txBody>
          <a:bodyPr lIns="94778" tIns="47389" rIns="94778" bIns="47389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53514DD-B998-4248-B5F5-FCB60F48B728}" type="slidenum">
              <a:rPr lang="ru-RU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ru-RU" sz="120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05792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7A9F88-4B43-4E9A-ABB4-BD02C6554A2A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943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FA2AA4-5D9C-40EA-AD09-43A0EAC4993A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9911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E82977-A748-44CB-AC1E-9DA153F5B649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2049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90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590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32CA2C8-D3D5-4739-9021-E9F08532C556}" type="slidenum">
              <a:rPr lang="ru-RU" alt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 altLang="ru-RU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751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AB8419-4576-4FFA-95C6-0ABD073E8B82}" type="slidenum">
              <a:rPr lang="ru-RU" smtClean="0">
                <a:solidFill>
                  <a:srgbClr val="000000"/>
                </a:solidFill>
                <a:cs typeface="Arial" charset="0"/>
              </a:rPr>
              <a:pPr>
                <a:defRPr/>
              </a:pPr>
              <a:t>15</a:t>
            </a:fld>
            <a:endParaRPr lang="ru-RU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34963" y="690563"/>
            <a:ext cx="6764337" cy="50736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6982" y="5963373"/>
            <a:ext cx="6138781" cy="374265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06964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>
            <a:grpSpLocks/>
          </p:cNvGrpSpPr>
          <p:nvPr/>
        </p:nvGrpSpPr>
        <p:grpSpPr bwMode="auto">
          <a:xfrm>
            <a:off x="-4763" y="-26988"/>
            <a:ext cx="9148763" cy="1917701"/>
            <a:chOff x="0" y="-2023"/>
            <a:chExt cx="9115544" cy="1918856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2023"/>
              <a:ext cx="9115544" cy="19188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Рисунок 8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83568" y="312960"/>
              <a:ext cx="1368152" cy="1337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Рисунок 9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257809" y="251827"/>
              <a:ext cx="5182841" cy="14598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004894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126AC-562B-455E-9ECE-D34B733E616E}" type="datetime1">
              <a:rPr lang="ru-RU"/>
              <a:pPr>
                <a:defRPr/>
              </a:pPr>
              <a:t>20.09.2016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97925" y="6492875"/>
            <a:ext cx="3683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DEA06-0315-4020-8182-0CED693A1A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870CC-4AFD-4C8E-B291-A4D2040B7E40}" type="datetime1">
              <a:rPr lang="ru-RU"/>
              <a:pPr>
                <a:defRPr/>
              </a:pPr>
              <a:t>20.09.2016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963B4-9B1D-479A-A243-7E1DC324C8A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41D15-9268-4504-B7D3-9FB27CE5F0C6}" type="datetime1">
              <a:rPr lang="ru-RU"/>
              <a:pPr>
                <a:defRPr/>
              </a:pPr>
              <a:t>20.09.2016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86904-2E87-4C5E-A36D-CFEA6BB5564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4" y="77789"/>
            <a:ext cx="8207375" cy="9032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68314" y="1557338"/>
            <a:ext cx="4027487" cy="45275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32788" y="6448425"/>
            <a:ext cx="811212" cy="377825"/>
          </a:xfrm>
        </p:spPr>
        <p:txBody>
          <a:bodyPr/>
          <a:lstStyle>
            <a:lvl1pPr>
              <a:defRPr sz="1800">
                <a:solidFill>
                  <a:srgbClr val="41414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AEFE5F7-2C94-4E03-8EA2-2D6873A58E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5690C-4AE5-4AC8-952D-B578BA8D4139}" type="datetime1">
              <a:rPr lang="ru-RU"/>
              <a:pPr>
                <a:defRPr/>
              </a:pPr>
              <a:t>20.09.2016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5E287-8FC2-4E74-887F-65541F93C9C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1_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875" y="352425"/>
            <a:ext cx="7758113" cy="63817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90CFB-DB2C-4260-88C8-39E74AD4B00A}" type="datetime1">
              <a:rPr lang="ru-RU"/>
              <a:pPr>
                <a:defRPr/>
              </a:pPr>
              <a:t>20.09.2016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1A9C1-D4A1-4B94-AADF-91C7396D7F8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1_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875" y="352425"/>
            <a:ext cx="7758113" cy="63817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18716-8F46-4F52-A585-F0112E45DDFC}" type="datetime1">
              <a:rPr lang="ru-RU"/>
              <a:pPr>
                <a:defRPr/>
              </a:pPr>
              <a:t>20.09.2016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700CA-D8CE-4A41-9995-211BD791295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0513" y="260350"/>
            <a:ext cx="1811337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2613" y="2181225"/>
            <a:ext cx="7866062" cy="1223963"/>
          </a:xfrm>
          <a:ln/>
          <a:effectLst/>
        </p:spPr>
        <p:txBody>
          <a:bodyPr/>
          <a:lstStyle>
            <a:lvl1pPr>
              <a:defRPr sz="3400">
                <a:solidFill>
                  <a:schemeClr val="hlink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82613" y="3789363"/>
            <a:ext cx="6653212" cy="647700"/>
          </a:xfrm>
        </p:spPr>
        <p:txBody>
          <a:bodyPr anchor="ctr"/>
          <a:lstStyle>
            <a:lvl1pPr marL="0" indent="0"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32788" y="6448425"/>
            <a:ext cx="811212" cy="3778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41414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40B5DD-E6FB-4812-B879-259578F42F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32788" y="6448425"/>
            <a:ext cx="811212" cy="3778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41414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393E1D-87F3-43E0-9B11-7CCA1EAFFE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32788" y="6448425"/>
            <a:ext cx="811212" cy="3778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41414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61B09F-6C84-4B40-B12F-13CCD84C34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7F20B-A8E0-4A97-A91F-21FCA0E6C2DD}" type="datetime1">
              <a:rPr lang="ru-RU"/>
              <a:pPr>
                <a:defRPr/>
              </a:pPr>
              <a:t>20.09.2016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D3D13-9F3F-42EF-A3FA-CEA0F48C6FF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32788" y="6448425"/>
            <a:ext cx="811212" cy="3778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41414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03F472-89D3-45FC-8CD2-C3B0795303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32788" y="6448425"/>
            <a:ext cx="811212" cy="3778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41414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ED5D0EA-4CB3-4FED-A1B6-7413BA34C1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32788" y="6448425"/>
            <a:ext cx="811212" cy="3778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41414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8EC94B-D462-401A-817D-2D0177C844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32788" y="6448425"/>
            <a:ext cx="811212" cy="3778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41414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C3C9B0-CDF1-4B18-917E-0F627408AC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32788" y="6448425"/>
            <a:ext cx="811212" cy="3778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41414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9EBF8B-F7E7-47CC-B943-F63A584802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32788" y="6448425"/>
            <a:ext cx="811212" cy="3778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41414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0C0276-0DB0-4AAF-8042-96825B7EF7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77788"/>
            <a:ext cx="2051050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77788"/>
            <a:ext cx="6003925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32788" y="6448425"/>
            <a:ext cx="811212" cy="3778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41414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FFE483-AF83-4DDE-843B-6BE1B69ACC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79513" y="5013325"/>
            <a:ext cx="7280275" cy="863600"/>
          </a:xfrm>
          <a:effectLst/>
        </p:spPr>
        <p:txBody>
          <a:bodyPr/>
          <a:lstStyle>
            <a:lvl1pPr>
              <a:defRPr sz="3400">
                <a:solidFill>
                  <a:schemeClr val="folHlink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79513" y="6092825"/>
            <a:ext cx="7280275" cy="360363"/>
          </a:xfrm>
        </p:spPr>
        <p:txBody>
          <a:bodyPr anchor="ctr"/>
          <a:lstStyle>
            <a:lvl1pPr marL="0" indent="0"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0281D-7100-4842-9822-D14068CBF4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6AEA4-6BE5-47B2-B661-3C8420B039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00525-CB84-4594-8295-ABFA07BB7832}" type="datetime1">
              <a:rPr lang="ru-RU"/>
              <a:pPr>
                <a:defRPr/>
              </a:pPr>
              <a:t>20.09.2016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1343E-F5FD-44C7-A9E5-6A861055D68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7F39E-D291-407A-908D-85A9E77E40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ACBE6-DDEE-4C0E-908D-7FC16DB3B8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13545-0158-42F8-BB2F-DD1989838A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170C2-D871-4F60-9DA3-A3A056DECE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D6364-4489-499B-B438-3057C0BC52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AF502-C034-4BC8-A0B1-EB0AE34987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016B65-8126-42A2-8586-E069D12F60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77788"/>
            <a:ext cx="2051050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77788"/>
            <a:ext cx="6003925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3411E-CC96-4EF5-A043-776DD6BC0F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05381-2595-4473-B647-0119967B5CEB}" type="datetime1">
              <a:rPr lang="ru-RU"/>
              <a:pPr>
                <a:defRPr/>
              </a:pPr>
              <a:t>20.09.2016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FBF7C-8CE7-47A9-9915-15597FB2533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895BC-53EC-4EC0-A275-B23FAD5EE6D4}" type="datetime1">
              <a:rPr lang="ru-RU"/>
              <a:pPr>
                <a:defRPr/>
              </a:pPr>
              <a:t>20.09.2016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B0316-FC8F-48B7-8530-FAAF4EF699A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F7931-CC56-4D1B-A4F0-FC7324D0F719}" type="datetime1">
              <a:rPr lang="ru-RU"/>
              <a:pPr>
                <a:defRPr/>
              </a:pPr>
              <a:t>20.09.2016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37AE9-72D9-4592-8EEE-859EDA783E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632AB-81FB-4198-BFC9-2B9016DA5F8A}" type="datetime1">
              <a:rPr lang="ru-RU"/>
              <a:pPr>
                <a:defRPr/>
              </a:pPr>
              <a:t>20.09.2016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DF039-AEF0-40BA-B2F9-0582D0C41F5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1BCDC-0CED-462F-B506-16ED7FEFF0D4}" type="datetime1">
              <a:rPr lang="ru-RU"/>
              <a:pPr>
                <a:defRPr/>
              </a:pPr>
              <a:t>20.09.2016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3A54E-7272-49CD-A495-411D167A990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118F6-2CE9-4B21-B833-84C50C02EDC4}" type="datetime1">
              <a:rPr lang="ru-RU"/>
              <a:pPr>
                <a:defRPr/>
              </a:pPr>
              <a:t>20.09.2016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FB990-CEB4-42FC-845D-9244D5AB341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ятиугольник 3"/>
          <p:cNvSpPr/>
          <p:nvPr>
            <p:custDataLst>
              <p:tags r:id="rId17"/>
            </p:custDataLst>
          </p:nvPr>
        </p:nvSpPr>
        <p:spPr>
          <a:xfrm>
            <a:off x="8821738" y="6508750"/>
            <a:ext cx="322262" cy="350838"/>
          </a:xfrm>
          <a:prstGeom prst="homePlate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531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EEBC3F22-4B14-4901-A38C-5B4A7A620FA8}" type="datetime1">
              <a:rPr lang="ru-RU"/>
              <a:pPr>
                <a:defRPr/>
              </a:pPr>
              <a:t>20.09.2016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4531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805863" y="6532563"/>
            <a:ext cx="354012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AE0C5218-37AF-4ABC-839C-1D7EAA97D89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Пятиугольник 3"/>
          <p:cNvSpPr/>
          <p:nvPr>
            <p:custDataLst>
              <p:tags r:id="rId18"/>
            </p:custDataLst>
          </p:nvPr>
        </p:nvSpPr>
        <p:spPr>
          <a:xfrm>
            <a:off x="0" y="0"/>
            <a:ext cx="250825" cy="352425"/>
          </a:xfrm>
          <a:prstGeom prst="homePlate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Пятиугольник 3"/>
          <p:cNvSpPr/>
          <p:nvPr>
            <p:custDataLst>
              <p:tags r:id="rId19"/>
            </p:custDataLst>
          </p:nvPr>
        </p:nvSpPr>
        <p:spPr>
          <a:xfrm>
            <a:off x="250825" y="342900"/>
            <a:ext cx="8056563" cy="647700"/>
          </a:xfrm>
          <a:prstGeom prst="homePlate">
            <a:avLst>
              <a:gd name="adj" fmla="val 44344"/>
            </a:avLst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Пятиугольник 3"/>
          <p:cNvSpPr/>
          <p:nvPr>
            <p:custDataLst>
              <p:tags r:id="rId20"/>
            </p:custDataLst>
          </p:nvPr>
        </p:nvSpPr>
        <p:spPr>
          <a:xfrm>
            <a:off x="251520" y="6411186"/>
            <a:ext cx="8570263" cy="18000"/>
          </a:xfrm>
          <a:prstGeom prst="homePlate">
            <a:avLst>
              <a:gd name="adj" fmla="val 0"/>
            </a:avLst>
          </a:prstGeom>
          <a:gradFill flip="none" rotWithShape="1">
            <a:gsLst>
              <a:gs pos="90000">
                <a:schemeClr val="accent1">
                  <a:lumMod val="20000"/>
                  <a:lumOff val="80000"/>
                  <a:alpha val="0"/>
                </a:schemeClr>
              </a:gs>
              <a:gs pos="10000">
                <a:schemeClr val="accent1">
                  <a:lumMod val="20000"/>
                  <a:lumOff val="80000"/>
                  <a:alpha val="0"/>
                </a:schemeClr>
              </a:gs>
              <a:gs pos="51000">
                <a:schemeClr val="tx2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Нашивка 10"/>
          <p:cNvSpPr/>
          <p:nvPr>
            <p:custDataLst>
              <p:tags r:id="rId21"/>
            </p:custDataLst>
          </p:nvPr>
        </p:nvSpPr>
        <p:spPr>
          <a:xfrm>
            <a:off x="8081963" y="342900"/>
            <a:ext cx="644525" cy="647700"/>
          </a:xfrm>
          <a:prstGeom prst="chevron">
            <a:avLst>
              <a:gd name="adj" fmla="val 44534"/>
            </a:avLst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Нашивка 11"/>
          <p:cNvSpPr/>
          <p:nvPr>
            <p:custDataLst>
              <p:tags r:id="rId22"/>
            </p:custDataLst>
          </p:nvPr>
        </p:nvSpPr>
        <p:spPr>
          <a:xfrm>
            <a:off x="8499475" y="342900"/>
            <a:ext cx="644525" cy="647700"/>
          </a:xfrm>
          <a:prstGeom prst="chevron">
            <a:avLst>
              <a:gd name="adj" fmla="val 44534"/>
            </a:avLst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38" name="Заголовок 1"/>
          <p:cNvSpPr>
            <a:spLocks noGrp="1"/>
          </p:cNvSpPr>
          <p:nvPr>
            <p:ph type="title"/>
          </p:nvPr>
        </p:nvSpPr>
        <p:spPr bwMode="auto">
          <a:xfrm>
            <a:off x="269875" y="352425"/>
            <a:ext cx="7758113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39" r:id="rId2"/>
    <p:sldLayoutId id="2147483738" r:id="rId3"/>
    <p:sldLayoutId id="2147483737" r:id="rId4"/>
    <p:sldLayoutId id="2147483736" r:id="rId5"/>
    <p:sldLayoutId id="2147483735" r:id="rId6"/>
    <p:sldLayoutId id="2147483734" r:id="rId7"/>
    <p:sldLayoutId id="2147483733" r:id="rId8"/>
    <p:sldLayoutId id="2147483732" r:id="rId9"/>
    <p:sldLayoutId id="2147483731" r:id="rId10"/>
    <p:sldLayoutId id="2147483730" r:id="rId11"/>
    <p:sldLayoutId id="2147483751" r:id="rId12"/>
    <p:sldLayoutId id="2147483729" r:id="rId13"/>
    <p:sldLayoutId id="2147483728" r:id="rId14"/>
    <p:sldLayoutId id="2147483727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 Narrow" panose="020B0606020202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 Narrow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 Narrow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 Narrow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 Narrow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07375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7788"/>
            <a:ext cx="8207375" cy="90328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Narrow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Narrow" pitchFamily="34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Narrow" pitchFamily="34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Narrow" pitchFamily="34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Narrow" pitchFamily="34" charset="0"/>
          <a:cs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58775" indent="-358775" algn="l" rtl="0" eaLnBrk="0" fontAlgn="base" hangingPunct="0">
        <a:spcBef>
          <a:spcPct val="40000"/>
        </a:spcBef>
        <a:spcAft>
          <a:spcPct val="20000"/>
        </a:spcAft>
        <a:buBlip>
          <a:blip r:embed="rId14"/>
        </a:buBlip>
        <a:defRPr sz="260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622300" indent="-261938" algn="l" rtl="0" eaLnBrk="0" fontAlgn="base" hangingPunct="0">
        <a:spcBef>
          <a:spcPct val="0"/>
        </a:spcBef>
        <a:spcAft>
          <a:spcPct val="20000"/>
        </a:spcAft>
        <a:buBlip>
          <a:blip r:embed="rId15"/>
        </a:buBlip>
        <a:defRPr sz="2400">
          <a:solidFill>
            <a:schemeClr val="tx1"/>
          </a:solidFill>
          <a:latin typeface="Arial Narrow" pitchFamily="34" charset="0"/>
          <a:cs typeface="+mn-cs"/>
        </a:defRPr>
      </a:lvl2pPr>
      <a:lvl3pPr marL="892175" indent="-268288" algn="l" rtl="0" eaLnBrk="0" fontAlgn="base" hangingPunct="0">
        <a:spcBef>
          <a:spcPct val="0"/>
        </a:spcBef>
        <a:spcAft>
          <a:spcPct val="30000"/>
        </a:spcAft>
        <a:buBlip>
          <a:blip r:embed="rId15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07375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2788" y="6448425"/>
            <a:ext cx="8112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rgbClr val="003274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E385B11-5F04-4204-AD7A-E1D44EB95C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7788"/>
            <a:ext cx="8207375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49" r:id="rId2"/>
    <p:sldLayoutId id="2147483748" r:id="rId3"/>
    <p:sldLayoutId id="2147483747" r:id="rId4"/>
    <p:sldLayoutId id="2147483746" r:id="rId5"/>
    <p:sldLayoutId id="2147483745" r:id="rId6"/>
    <p:sldLayoutId id="2147483744" r:id="rId7"/>
    <p:sldLayoutId id="2147483743" r:id="rId8"/>
    <p:sldLayoutId id="2147483742" r:id="rId9"/>
    <p:sldLayoutId id="2147483741" r:id="rId10"/>
    <p:sldLayoutId id="2147483740" r:id="rId11"/>
  </p:sldLayoutIdLst>
  <p:transition>
    <p:wipe dir="r"/>
  </p:transition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58775" indent="-358775" algn="l" rtl="0" eaLnBrk="0" fontAlgn="base" hangingPunct="0">
        <a:spcBef>
          <a:spcPct val="40000"/>
        </a:spcBef>
        <a:spcAft>
          <a:spcPct val="20000"/>
        </a:spcAft>
        <a:buBlip>
          <a:blip r:embed="rId14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0" fontAlgn="base" hangingPunct="0">
        <a:spcBef>
          <a:spcPct val="0"/>
        </a:spcBef>
        <a:spcAft>
          <a:spcPct val="2000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2pPr>
      <a:lvl3pPr marL="892175" indent="-268288" algn="l" rtl="0" eaLnBrk="0" fontAlgn="base" hangingPunct="0">
        <a:spcBef>
          <a:spcPct val="0"/>
        </a:spcBef>
        <a:spcAft>
          <a:spcPct val="30000"/>
        </a:spcAft>
        <a:buBlip>
          <a:blip r:embed="rId15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38638" y="5876925"/>
            <a:ext cx="4375150" cy="7143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1600" smtClean="0">
                <a:solidFill>
                  <a:schemeClr val="folHlink"/>
                </a:solidFill>
              </a:rPr>
              <a:t>Е.Б. Весна, </a:t>
            </a:r>
          </a:p>
          <a:p>
            <a:pPr eaLnBrk="1" hangingPunct="1">
              <a:lnSpc>
                <a:spcPct val="90000"/>
              </a:lnSpc>
            </a:pPr>
            <a:r>
              <a:rPr lang="ru-RU" sz="1600" smtClean="0">
                <a:solidFill>
                  <a:schemeClr val="folHlink"/>
                </a:solidFill>
              </a:rPr>
              <a:t>Проректор НИЯУ МИФИ</a:t>
            </a:r>
          </a:p>
        </p:txBody>
      </p:sp>
      <p:pic>
        <p:nvPicPr>
          <p:cNvPr id="43010" name="Picture 9" descr="main_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8" y="333375"/>
            <a:ext cx="9137650" cy="440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8114" name="Picture 2" descr="main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588" y="333375"/>
            <a:ext cx="9140826" cy="440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8115" name="Picture 3" descr="main_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588" y="333375"/>
            <a:ext cx="9140826" cy="440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8116" name="Picture 4" descr="main_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588" y="333375"/>
            <a:ext cx="9140826" cy="440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8117" name="Picture 5" descr="main_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57188"/>
            <a:ext cx="9139238" cy="440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5" name="c--sw3tSuYwFh9d4syvsTVb" hidden="1"/>
          <p:cNvSpPr>
            <a:spLocks noChangeArrowheads="1"/>
          </p:cNvSpPr>
          <p:nvPr/>
        </p:nvSpPr>
        <p:spPr bwMode="auto">
          <a:xfrm>
            <a:off x="63500" y="6731000"/>
            <a:ext cx="63500" cy="6350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414142"/>
              </a:solidFill>
              <a:latin typeface="Arial" charset="0"/>
            </a:endParaRPr>
          </a:p>
        </p:txBody>
      </p:sp>
      <p:sp>
        <p:nvSpPr>
          <p:cNvPr id="12" name="Заголовок 13"/>
          <p:cNvSpPr>
            <a:spLocks noGrp="1"/>
          </p:cNvSpPr>
          <p:nvPr>
            <p:ph type="ctrTitle"/>
          </p:nvPr>
        </p:nvSpPr>
        <p:spPr>
          <a:xfrm>
            <a:off x="827088" y="4724400"/>
            <a:ext cx="7921625" cy="1081088"/>
          </a:xfrm>
        </p:spPr>
        <p:txBody>
          <a:bodyPr/>
          <a:lstStyle/>
          <a:p>
            <a:pPr algn="ctr">
              <a:defRPr/>
            </a:pPr>
            <a:r>
              <a:rPr lang="ru-RU" sz="4000" dirty="0" smtClean="0">
                <a:solidFill>
                  <a:srgbClr val="000066"/>
                </a:solidFill>
                <a:latin typeface="Tahoma" pitchFamily="34" charset="0"/>
              </a:rPr>
              <a:t/>
            </a:r>
            <a:br>
              <a:rPr lang="ru-RU" sz="4000" dirty="0" smtClean="0">
                <a:solidFill>
                  <a:srgbClr val="000066"/>
                </a:solidFill>
                <a:latin typeface="Tahoma" pitchFamily="34" charset="0"/>
              </a:rPr>
            </a:br>
            <a:r>
              <a:rPr lang="ru-RU" sz="3200" dirty="0">
                <a:latin typeface="+mn-lt"/>
                <a:ea typeface="+mn-ea"/>
                <a:cs typeface="+mn-cs"/>
              </a:rPr>
              <a:t>Опыт </a:t>
            </a:r>
            <a:r>
              <a:rPr lang="ru-RU" sz="3200" dirty="0" smtClean="0">
                <a:latin typeface="+mn-lt"/>
                <a:ea typeface="+mn-ea"/>
                <a:cs typeface="+mn-cs"/>
              </a:rPr>
              <a:t>развития системы оценки квалификаций в атомной отрасли</a:t>
            </a:r>
            <a:r>
              <a:rPr lang="ru-RU" sz="4800" dirty="0" smtClean="0">
                <a:solidFill>
                  <a:srgbClr val="000066"/>
                </a:solidFill>
                <a:latin typeface="Tahoma" pitchFamily="34" charset="0"/>
              </a:rPr>
              <a:t/>
            </a:r>
            <a:br>
              <a:rPr lang="ru-RU" sz="4800" dirty="0" smtClean="0">
                <a:solidFill>
                  <a:srgbClr val="000066"/>
                </a:solidFill>
                <a:latin typeface="Tahoma" pitchFamily="34" charset="0"/>
              </a:rPr>
            </a:br>
            <a:endParaRPr lang="ru-RU" sz="4400" dirty="0"/>
          </a:p>
        </p:txBody>
      </p:sp>
      <p:pic>
        <p:nvPicPr>
          <p:cNvPr id="43017" name="Рисунок 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32138" y="188913"/>
            <a:ext cx="796925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8" name="Рисунок 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72000" y="188913"/>
            <a:ext cx="944563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858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858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858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0"/>
                                        <p:tgtEl>
                                          <p:spTgt spid="858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858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5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0"/>
                                        <p:tgtEl>
                                          <p:spTgt spid="858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55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1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0"/>
                                        <p:tgtEl>
                                          <p:spTgt spid="858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6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0"/>
                                        <p:tgtEl>
                                          <p:spTgt spid="858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1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0"/>
                                        <p:tgtEl>
                                          <p:spTgt spid="858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66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710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76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0"/>
                                        <p:tgtEl>
                                          <p:spTgt spid="858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815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0"/>
                                        <p:tgtEl>
                                          <p:spTgt spid="858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865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0"/>
                                        <p:tgtEl>
                                          <p:spTgt spid="858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91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96500"/>
                            </p:stCondLst>
                            <p:childTnLst>
                              <p:par>
                                <p:cTn id="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020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0"/>
                                        <p:tgtEl>
                                          <p:spTgt spid="858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070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0"/>
                                        <p:tgtEl>
                                          <p:spTgt spid="858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12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0"/>
                                        <p:tgtEl>
                                          <p:spTgt spid="858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170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22000"/>
                            </p:stCondLst>
                            <p:childTnLst>
                              <p:par>
                                <p:cTn id="1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27500"/>
                            </p:stCondLst>
                            <p:childTnLst>
                              <p:par>
                                <p:cTn id="1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0"/>
                                        <p:tgtEl>
                                          <p:spTgt spid="858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32500"/>
                            </p:stCondLst>
                            <p:childTnLst>
                              <p:par>
                                <p:cTn id="1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0"/>
                                        <p:tgtEl>
                                          <p:spTgt spid="858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37500"/>
                            </p:stCondLst>
                            <p:childTnLst>
                              <p:par>
                                <p:cTn id="1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0"/>
                                        <p:tgtEl>
                                          <p:spTgt spid="858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142500"/>
                            </p:stCondLst>
                            <p:childTnLst>
                              <p:par>
                                <p:cTn id="1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147500"/>
                            </p:stCondLst>
                            <p:childTnLst>
                              <p:par>
                                <p:cTn id="1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1530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0"/>
                                        <p:tgtEl>
                                          <p:spTgt spid="858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158000"/>
                            </p:stCondLst>
                            <p:childTnLst>
                              <p:par>
                                <p:cTn id="1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0"/>
                                        <p:tgtEl>
                                          <p:spTgt spid="858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16300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0"/>
                                        <p:tgtEl>
                                          <p:spTgt spid="858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168000"/>
                            </p:stCondLst>
                            <p:childTnLst>
                              <p:par>
                                <p:cTn id="1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173000"/>
                            </p:stCondLst>
                            <p:childTnLst>
                              <p:par>
                                <p:cTn id="1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 nodeType="afterGroup">
                            <p:stCondLst>
                              <p:cond delay="178500"/>
                            </p:stCondLst>
                            <p:childTnLst>
                              <p:par>
                                <p:cTn id="1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0"/>
                                        <p:tgtEl>
                                          <p:spTgt spid="858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183500"/>
                            </p:stCondLst>
                            <p:childTnLst>
                              <p:par>
                                <p:cTn id="1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0"/>
                                        <p:tgtEl>
                                          <p:spTgt spid="858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188500"/>
                            </p:stCondLst>
                            <p:childTnLst>
                              <p:par>
                                <p:cTn id="1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0"/>
                                        <p:tgtEl>
                                          <p:spTgt spid="858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 nodeType="afterGroup">
                            <p:stCondLst>
                              <p:cond delay="193500"/>
                            </p:stCondLst>
                            <p:childTnLst>
                              <p:par>
                                <p:cTn id="1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 nodeType="afterGroup">
                            <p:stCondLst>
                              <p:cond delay="198500"/>
                            </p:stCondLst>
                            <p:childTnLst>
                              <p:par>
                                <p:cTn id="20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 nodeType="afterGroup">
                            <p:stCondLst>
                              <p:cond delay="204000"/>
                            </p:stCondLst>
                            <p:childTnLst>
                              <p:par>
                                <p:cTn id="2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0"/>
                                        <p:tgtEl>
                                          <p:spTgt spid="858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 nodeType="afterGroup">
                            <p:stCondLst>
                              <p:cond delay="209000"/>
                            </p:stCondLst>
                            <p:childTnLst>
                              <p:par>
                                <p:cTn id="2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0"/>
                                        <p:tgtEl>
                                          <p:spTgt spid="858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214000"/>
                            </p:stCondLst>
                            <p:childTnLst>
                              <p:par>
                                <p:cTn id="2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0"/>
                                        <p:tgtEl>
                                          <p:spTgt spid="858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 nodeType="afterGroup">
                            <p:stCondLst>
                              <p:cond delay="219000"/>
                            </p:stCondLst>
                            <p:childTnLst>
                              <p:par>
                                <p:cTn id="2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 nodeType="afterGroup">
                            <p:stCondLst>
                              <p:cond delay="224000"/>
                            </p:stCondLst>
                            <p:childTnLst>
                              <p:par>
                                <p:cTn id="2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 nodeType="afterGroup">
                            <p:stCondLst>
                              <p:cond delay="229500"/>
                            </p:stCondLst>
                            <p:childTnLst>
                              <p:par>
                                <p:cTn id="2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0"/>
                                        <p:tgtEl>
                                          <p:spTgt spid="858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 nodeType="afterGroup">
                            <p:stCondLst>
                              <p:cond delay="234500"/>
                            </p:stCondLst>
                            <p:childTnLst>
                              <p:par>
                                <p:cTn id="2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0"/>
                                        <p:tgtEl>
                                          <p:spTgt spid="858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 nodeType="afterGroup">
                            <p:stCondLst>
                              <p:cond delay="239500"/>
                            </p:stCondLst>
                            <p:childTnLst>
                              <p:par>
                                <p:cTn id="2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0"/>
                                        <p:tgtEl>
                                          <p:spTgt spid="858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 nodeType="afterGroup">
                            <p:stCondLst>
                              <p:cond delay="244500"/>
                            </p:stCondLst>
                            <p:childTnLst>
                              <p:par>
                                <p:cTn id="2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 nodeType="afterGroup">
                            <p:stCondLst>
                              <p:cond delay="249500"/>
                            </p:stCondLst>
                            <p:childTnLst>
                              <p:par>
                                <p:cTn id="2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 nodeType="afterGroup">
                            <p:stCondLst>
                              <p:cond delay="255000"/>
                            </p:stCondLst>
                            <p:childTnLst>
                              <p:par>
                                <p:cTn id="2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0"/>
                                        <p:tgtEl>
                                          <p:spTgt spid="858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 nodeType="afterGroup">
                            <p:stCondLst>
                              <p:cond delay="260000"/>
                            </p:stCondLst>
                            <p:childTnLst>
                              <p:par>
                                <p:cTn id="2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0"/>
                                        <p:tgtEl>
                                          <p:spTgt spid="858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 nodeType="afterGroup">
                            <p:stCondLst>
                              <p:cond delay="265000"/>
                            </p:stCondLst>
                            <p:childTnLst>
                              <p:par>
                                <p:cTn id="2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0"/>
                                        <p:tgtEl>
                                          <p:spTgt spid="858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 nodeType="afterGroup">
                            <p:stCondLst>
                              <p:cond delay="270000"/>
                            </p:stCondLst>
                            <p:childTnLst>
                              <p:par>
                                <p:cTn id="2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 nodeType="afterGroup">
                            <p:stCondLst>
                              <p:cond delay="275000"/>
                            </p:stCondLst>
                            <p:childTnLst>
                              <p:par>
                                <p:cTn id="2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 nodeType="afterGroup">
                            <p:stCondLst>
                              <p:cond delay="280500"/>
                            </p:stCondLst>
                            <p:childTnLst>
                              <p:par>
                                <p:cTn id="2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5000"/>
                                        <p:tgtEl>
                                          <p:spTgt spid="858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 nodeType="afterGroup">
                            <p:stCondLst>
                              <p:cond delay="285500"/>
                            </p:stCondLst>
                            <p:childTnLst>
                              <p:par>
                                <p:cTn id="2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0"/>
                                        <p:tgtEl>
                                          <p:spTgt spid="858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 nodeType="afterGroup">
                            <p:stCondLst>
                              <p:cond delay="290500"/>
                            </p:stCondLst>
                            <p:childTnLst>
                              <p:par>
                                <p:cTn id="2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5000"/>
                                        <p:tgtEl>
                                          <p:spTgt spid="858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 nodeType="afterGroup">
                            <p:stCondLst>
                              <p:cond delay="295500"/>
                            </p:stCondLst>
                            <p:childTnLst>
                              <p:par>
                                <p:cTn id="3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50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 nodeType="afterGroup">
                            <p:stCondLst>
                              <p:cond delay="300500"/>
                            </p:stCondLst>
                            <p:childTnLst>
                              <p:par>
                                <p:cTn id="3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 nodeType="afterGroup">
                            <p:stCondLst>
                              <p:cond delay="306000"/>
                            </p:stCondLst>
                            <p:childTnLst>
                              <p:par>
                                <p:cTn id="3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0"/>
                                        <p:tgtEl>
                                          <p:spTgt spid="858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 nodeType="afterGroup">
                            <p:stCondLst>
                              <p:cond delay="311000"/>
                            </p:stCondLst>
                            <p:childTnLst>
                              <p:par>
                                <p:cTn id="3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0"/>
                                        <p:tgtEl>
                                          <p:spTgt spid="858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 nodeType="afterGroup">
                            <p:stCondLst>
                              <p:cond delay="316000"/>
                            </p:stCondLst>
                            <p:childTnLst>
                              <p:par>
                                <p:cTn id="3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5000"/>
                                        <p:tgtEl>
                                          <p:spTgt spid="858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 nodeType="afterGroup">
                            <p:stCondLst>
                              <p:cond delay="321000"/>
                            </p:stCondLst>
                            <p:childTnLst>
                              <p:par>
                                <p:cTn id="3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 nodeType="afterGroup">
                            <p:stCondLst>
                              <p:cond delay="326000"/>
                            </p:stCondLst>
                            <p:childTnLst>
                              <p:par>
                                <p:cTn id="3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 nodeType="afterGroup">
                            <p:stCondLst>
                              <p:cond delay="331500"/>
                            </p:stCondLst>
                            <p:childTnLst>
                              <p:par>
                                <p:cTn id="3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5000"/>
                                        <p:tgtEl>
                                          <p:spTgt spid="858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 nodeType="afterGroup">
                            <p:stCondLst>
                              <p:cond delay="336500"/>
                            </p:stCondLst>
                            <p:childTnLst>
                              <p:par>
                                <p:cTn id="3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5000"/>
                                        <p:tgtEl>
                                          <p:spTgt spid="858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 nodeType="afterGroup">
                            <p:stCondLst>
                              <p:cond delay="341500"/>
                            </p:stCondLst>
                            <p:childTnLst>
                              <p:par>
                                <p:cTn id="3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5000"/>
                                        <p:tgtEl>
                                          <p:spTgt spid="858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 nodeType="afterGroup">
                            <p:stCondLst>
                              <p:cond delay="346500"/>
                            </p:stCondLst>
                            <p:childTnLst>
                              <p:par>
                                <p:cTn id="3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50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 nodeType="afterGroup">
                            <p:stCondLst>
                              <p:cond delay="351500"/>
                            </p:stCondLst>
                            <p:childTnLst>
                              <p:par>
                                <p:cTn id="3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6" dur="50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 nodeType="afterGroup">
                            <p:stCondLst>
                              <p:cond delay="357000"/>
                            </p:stCondLst>
                            <p:childTnLst>
                              <p:par>
                                <p:cTn id="3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5000"/>
                                        <p:tgtEl>
                                          <p:spTgt spid="858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 nodeType="afterGroup">
                            <p:stCondLst>
                              <p:cond delay="362000"/>
                            </p:stCondLst>
                            <p:childTnLst>
                              <p:par>
                                <p:cTn id="3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5" dur="5000"/>
                                        <p:tgtEl>
                                          <p:spTgt spid="858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 nodeType="afterGroup">
                            <p:stCondLst>
                              <p:cond delay="367000"/>
                            </p:stCondLst>
                            <p:childTnLst>
                              <p:par>
                                <p:cTn id="3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5000"/>
                                        <p:tgtEl>
                                          <p:spTgt spid="858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 nodeType="afterGroup">
                            <p:stCondLst>
                              <p:cond delay="372000"/>
                            </p:stCondLst>
                            <p:childTnLst>
                              <p:par>
                                <p:cTn id="3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50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 nodeType="afterGroup">
                            <p:stCondLst>
                              <p:cond delay="377000"/>
                            </p:stCondLst>
                            <p:childTnLst>
                              <p:par>
                                <p:cTn id="3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2" dur="50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 nodeType="afterGroup">
                            <p:stCondLst>
                              <p:cond delay="382500"/>
                            </p:stCondLst>
                            <p:childTnLst>
                              <p:par>
                                <p:cTn id="3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5000"/>
                                        <p:tgtEl>
                                          <p:spTgt spid="858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 nodeType="afterGroup">
                            <p:stCondLst>
                              <p:cond delay="387500"/>
                            </p:stCondLst>
                            <p:childTnLst>
                              <p:par>
                                <p:cTn id="3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1" dur="5000"/>
                                        <p:tgtEl>
                                          <p:spTgt spid="858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 nodeType="afterGroup">
                            <p:stCondLst>
                              <p:cond delay="392500"/>
                            </p:stCondLst>
                            <p:childTnLst>
                              <p:par>
                                <p:cTn id="4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0"/>
                                        <p:tgtEl>
                                          <p:spTgt spid="858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 nodeType="afterGroup">
                            <p:stCondLst>
                              <p:cond delay="397500"/>
                            </p:stCondLst>
                            <p:childTnLst>
                              <p:par>
                                <p:cTn id="4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9" dur="50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 nodeType="afterGroup">
                            <p:stCondLst>
                              <p:cond delay="402500"/>
                            </p:stCondLst>
                            <p:childTnLst>
                              <p:par>
                                <p:cTn id="4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8" dur="50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 nodeType="afterGroup">
                            <p:stCondLst>
                              <p:cond delay="408000"/>
                            </p:stCondLst>
                            <p:childTnLst>
                              <p:par>
                                <p:cTn id="4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3" dur="5000"/>
                                        <p:tgtEl>
                                          <p:spTgt spid="858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 nodeType="afterGroup">
                            <p:stCondLst>
                              <p:cond delay="413000"/>
                            </p:stCondLst>
                            <p:childTnLst>
                              <p:par>
                                <p:cTn id="4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7" dur="5000"/>
                                        <p:tgtEl>
                                          <p:spTgt spid="858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 nodeType="afterGroup">
                            <p:stCondLst>
                              <p:cond delay="418000"/>
                            </p:stCondLst>
                            <p:childTnLst>
                              <p:par>
                                <p:cTn id="4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1" dur="5000"/>
                                        <p:tgtEl>
                                          <p:spTgt spid="858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 nodeType="afterGroup">
                            <p:stCondLst>
                              <p:cond delay="423000"/>
                            </p:stCondLst>
                            <p:childTnLst>
                              <p:par>
                                <p:cTn id="4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5" dur="50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 nodeType="afterGroup">
                            <p:stCondLst>
                              <p:cond delay="428000"/>
                            </p:stCondLst>
                            <p:childTnLst>
                              <p:par>
                                <p:cTn id="4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4" dur="50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 nodeType="afterGroup">
                            <p:stCondLst>
                              <p:cond delay="433500"/>
                            </p:stCondLst>
                            <p:childTnLst>
                              <p:par>
                                <p:cTn id="4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9" dur="5000"/>
                                        <p:tgtEl>
                                          <p:spTgt spid="858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 nodeType="afterGroup">
                            <p:stCondLst>
                              <p:cond delay="438500"/>
                            </p:stCondLst>
                            <p:childTnLst>
                              <p:par>
                                <p:cTn id="4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3" dur="5000"/>
                                        <p:tgtEl>
                                          <p:spTgt spid="858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 nodeType="afterGroup">
                            <p:stCondLst>
                              <p:cond delay="443500"/>
                            </p:stCondLst>
                            <p:childTnLst>
                              <p:par>
                                <p:cTn id="4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5000"/>
                                        <p:tgtEl>
                                          <p:spTgt spid="858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 nodeType="afterGroup">
                            <p:stCondLst>
                              <p:cond delay="448500"/>
                            </p:stCondLst>
                            <p:childTnLst>
                              <p:par>
                                <p:cTn id="4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1" dur="50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 nodeType="afterGroup">
                            <p:stCondLst>
                              <p:cond delay="453500"/>
                            </p:stCondLst>
                            <p:childTnLst>
                              <p:par>
                                <p:cTn id="4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0" dur="50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 nodeType="afterGroup">
                            <p:stCondLst>
                              <p:cond delay="459000"/>
                            </p:stCondLst>
                            <p:childTnLst>
                              <p:par>
                                <p:cTn id="4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5" dur="5000"/>
                                        <p:tgtEl>
                                          <p:spTgt spid="858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 nodeType="afterGroup">
                            <p:stCondLst>
                              <p:cond delay="464000"/>
                            </p:stCondLst>
                            <p:childTnLst>
                              <p:par>
                                <p:cTn id="4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9" dur="5000"/>
                                        <p:tgtEl>
                                          <p:spTgt spid="858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0" fill="hold" nodeType="afterGroup">
                            <p:stCondLst>
                              <p:cond delay="469000"/>
                            </p:stCondLst>
                            <p:childTnLst>
                              <p:par>
                                <p:cTn id="4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3" dur="5000"/>
                                        <p:tgtEl>
                                          <p:spTgt spid="858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 nodeType="afterGroup">
                            <p:stCondLst>
                              <p:cond delay="474000"/>
                            </p:stCondLst>
                            <p:childTnLst>
                              <p:par>
                                <p:cTn id="4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7" dur="50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 nodeType="afterGroup">
                            <p:stCondLst>
                              <p:cond delay="479000"/>
                            </p:stCondLst>
                            <p:childTnLst>
                              <p:par>
                                <p:cTn id="4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6" dur="50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8" fill="hold" nodeType="afterGroup">
                            <p:stCondLst>
                              <p:cond delay="484500"/>
                            </p:stCondLst>
                            <p:childTnLst>
                              <p:par>
                                <p:cTn id="4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1" dur="5000"/>
                                        <p:tgtEl>
                                          <p:spTgt spid="858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2" fill="hold" nodeType="afterGroup">
                            <p:stCondLst>
                              <p:cond delay="489500"/>
                            </p:stCondLst>
                            <p:childTnLst>
                              <p:par>
                                <p:cTn id="5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5" dur="5000"/>
                                        <p:tgtEl>
                                          <p:spTgt spid="858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 nodeType="afterGroup">
                            <p:stCondLst>
                              <p:cond delay="494500"/>
                            </p:stCondLst>
                            <p:childTnLst>
                              <p:par>
                                <p:cTn id="5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9" dur="5000"/>
                                        <p:tgtEl>
                                          <p:spTgt spid="858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0" fill="hold" nodeType="afterGroup">
                            <p:stCondLst>
                              <p:cond delay="499500"/>
                            </p:stCondLst>
                            <p:childTnLst>
                              <p:par>
                                <p:cTn id="5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3" dur="50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 nodeType="afterGroup">
                            <p:stCondLst>
                              <p:cond delay="504500"/>
                            </p:stCondLst>
                            <p:childTnLst>
                              <p:par>
                                <p:cTn id="5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1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2" dur="50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 nodeType="afterGroup">
                            <p:stCondLst>
                              <p:cond delay="510000"/>
                            </p:stCondLst>
                            <p:childTnLst>
                              <p:par>
                                <p:cTn id="5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7" dur="5000"/>
                                        <p:tgtEl>
                                          <p:spTgt spid="858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8" fill="hold" nodeType="afterGroup">
                            <p:stCondLst>
                              <p:cond delay="515000"/>
                            </p:stCondLst>
                            <p:childTnLst>
                              <p:par>
                                <p:cTn id="5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1" dur="5000"/>
                                        <p:tgtEl>
                                          <p:spTgt spid="858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 nodeType="afterGroup">
                            <p:stCondLst>
                              <p:cond delay="520000"/>
                            </p:stCondLst>
                            <p:childTnLst>
                              <p:par>
                                <p:cTn id="5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5" dur="5000"/>
                                        <p:tgtEl>
                                          <p:spTgt spid="858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 nodeType="afterGroup">
                            <p:stCondLst>
                              <p:cond delay="525000"/>
                            </p:stCondLst>
                            <p:childTnLst>
                              <p:par>
                                <p:cTn id="5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9" dur="50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0" fill="hold" nodeType="afterGroup">
                            <p:stCondLst>
                              <p:cond delay="530000"/>
                            </p:stCondLst>
                            <p:childTnLst>
                              <p:par>
                                <p:cTn id="5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7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8" dur="50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0" fill="hold" nodeType="afterGroup">
                            <p:stCondLst>
                              <p:cond delay="535500"/>
                            </p:stCondLst>
                            <p:childTnLst>
                              <p:par>
                                <p:cTn id="5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3" dur="5000"/>
                                        <p:tgtEl>
                                          <p:spTgt spid="858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4" fill="hold" nodeType="afterGroup">
                            <p:stCondLst>
                              <p:cond delay="540500"/>
                            </p:stCondLst>
                            <p:childTnLst>
                              <p:par>
                                <p:cTn id="5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7" dur="5000"/>
                                        <p:tgtEl>
                                          <p:spTgt spid="858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8" fill="hold" nodeType="afterGroup">
                            <p:stCondLst>
                              <p:cond delay="545500"/>
                            </p:stCondLst>
                            <p:childTnLst>
                              <p:par>
                                <p:cTn id="5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1" dur="5000"/>
                                        <p:tgtEl>
                                          <p:spTgt spid="858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 nodeType="afterGroup">
                            <p:stCondLst>
                              <p:cond delay="550500"/>
                            </p:stCondLst>
                            <p:childTnLst>
                              <p:par>
                                <p:cTn id="5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5" dur="50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6" fill="hold" nodeType="afterGroup">
                            <p:stCondLst>
                              <p:cond delay="555500"/>
                            </p:stCondLst>
                            <p:childTnLst>
                              <p:par>
                                <p:cTn id="5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4" dur="50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6" fill="hold" nodeType="afterGroup">
                            <p:stCondLst>
                              <p:cond delay="561000"/>
                            </p:stCondLst>
                            <p:childTnLst>
                              <p:par>
                                <p:cTn id="5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9" dur="5000"/>
                                        <p:tgtEl>
                                          <p:spTgt spid="858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0" fill="hold" nodeType="afterGroup">
                            <p:stCondLst>
                              <p:cond delay="566000"/>
                            </p:stCondLst>
                            <p:childTnLst>
                              <p:par>
                                <p:cTn id="5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3" dur="5000"/>
                                        <p:tgtEl>
                                          <p:spTgt spid="858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4" fill="hold" nodeType="afterGroup">
                            <p:stCondLst>
                              <p:cond delay="571000"/>
                            </p:stCondLst>
                            <p:childTnLst>
                              <p:par>
                                <p:cTn id="5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7" dur="5000"/>
                                        <p:tgtEl>
                                          <p:spTgt spid="858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8" fill="hold" nodeType="afterGroup">
                            <p:stCondLst>
                              <p:cond delay="576000"/>
                            </p:stCondLst>
                            <p:childTnLst>
                              <p:par>
                                <p:cTn id="5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1" dur="50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2" fill="hold" nodeType="afterGroup">
                            <p:stCondLst>
                              <p:cond delay="581000"/>
                            </p:stCondLst>
                            <p:childTnLst>
                              <p:par>
                                <p:cTn id="59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0" dur="50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2" fill="hold" nodeType="afterGroup">
                            <p:stCondLst>
                              <p:cond delay="586500"/>
                            </p:stCondLst>
                            <p:childTnLst>
                              <p:par>
                                <p:cTn id="6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5" dur="5000"/>
                                        <p:tgtEl>
                                          <p:spTgt spid="858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6" fill="hold" nodeType="afterGroup">
                            <p:stCondLst>
                              <p:cond delay="591500"/>
                            </p:stCondLst>
                            <p:childTnLst>
                              <p:par>
                                <p:cTn id="6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9" dur="5000"/>
                                        <p:tgtEl>
                                          <p:spTgt spid="858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0" fill="hold" nodeType="afterGroup">
                            <p:stCondLst>
                              <p:cond delay="596500"/>
                            </p:stCondLst>
                            <p:childTnLst>
                              <p:par>
                                <p:cTn id="6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3" dur="2000"/>
                                        <p:tgtEl>
                                          <p:spTgt spid="858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4" fill="hold" nodeType="afterGroup">
                            <p:stCondLst>
                              <p:cond delay="598500"/>
                            </p:stCondLst>
                            <p:childTnLst>
                              <p:par>
                                <p:cTn id="6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7" dur="50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8" fill="hold" nodeType="afterGroup">
                            <p:stCondLst>
                              <p:cond delay="603500"/>
                            </p:stCondLst>
                            <p:childTnLst>
                              <p:par>
                                <p:cTn id="6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6" dur="50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8" fill="hold" nodeType="afterGroup">
                            <p:stCondLst>
                              <p:cond delay="609000"/>
                            </p:stCondLst>
                            <p:childTnLst>
                              <p:par>
                                <p:cTn id="6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1" dur="5000"/>
                                        <p:tgtEl>
                                          <p:spTgt spid="858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2" fill="hold" nodeType="afterGroup">
                            <p:stCondLst>
                              <p:cond delay="614000"/>
                            </p:stCondLst>
                            <p:childTnLst>
                              <p:par>
                                <p:cTn id="6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5" dur="5000"/>
                                        <p:tgtEl>
                                          <p:spTgt spid="858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6" fill="hold" nodeType="afterGroup">
                            <p:stCondLst>
                              <p:cond delay="619000"/>
                            </p:stCondLst>
                            <p:childTnLst>
                              <p:par>
                                <p:cTn id="6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9" dur="5000"/>
                                        <p:tgtEl>
                                          <p:spTgt spid="858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0" fill="hold" nodeType="afterGroup">
                            <p:stCondLst>
                              <p:cond delay="624000"/>
                            </p:stCondLst>
                            <p:childTnLst>
                              <p:par>
                                <p:cTn id="6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3" dur="50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4" fill="hold" nodeType="afterGroup">
                            <p:stCondLst>
                              <p:cond delay="629000"/>
                            </p:stCondLst>
                            <p:childTnLst>
                              <p:par>
                                <p:cTn id="6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1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2" dur="50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4" fill="hold" nodeType="afterGroup">
                            <p:stCondLst>
                              <p:cond delay="634500"/>
                            </p:stCondLst>
                            <p:childTnLst>
                              <p:par>
                                <p:cTn id="6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7" dur="5000"/>
                                        <p:tgtEl>
                                          <p:spTgt spid="858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8" fill="hold" nodeType="afterGroup">
                            <p:stCondLst>
                              <p:cond delay="639500"/>
                            </p:stCondLst>
                            <p:childTnLst>
                              <p:par>
                                <p:cTn id="6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1" dur="5000"/>
                                        <p:tgtEl>
                                          <p:spTgt spid="858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2" fill="hold" nodeType="afterGroup">
                            <p:stCondLst>
                              <p:cond delay="644500"/>
                            </p:stCondLst>
                            <p:childTnLst>
                              <p:par>
                                <p:cTn id="6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5" dur="5000"/>
                                        <p:tgtEl>
                                          <p:spTgt spid="858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6" fill="hold" nodeType="afterGroup">
                            <p:stCondLst>
                              <p:cond delay="649500"/>
                            </p:stCondLst>
                            <p:childTnLst>
                              <p:par>
                                <p:cTn id="6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9" dur="50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0" fill="hold" nodeType="afterGroup">
                            <p:stCondLst>
                              <p:cond delay="654500"/>
                            </p:stCondLst>
                            <p:childTnLst>
                              <p:par>
                                <p:cTn id="6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7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8" dur="50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0" fill="hold" nodeType="afterGroup">
                            <p:stCondLst>
                              <p:cond delay="660000"/>
                            </p:stCondLst>
                            <p:childTnLst>
                              <p:par>
                                <p:cTn id="6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3" dur="5000"/>
                                        <p:tgtEl>
                                          <p:spTgt spid="858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4" fill="hold" nodeType="afterGroup">
                            <p:stCondLst>
                              <p:cond delay="665000"/>
                            </p:stCondLst>
                            <p:childTnLst>
                              <p:par>
                                <p:cTn id="6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7" dur="5000"/>
                                        <p:tgtEl>
                                          <p:spTgt spid="858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8" fill="hold" nodeType="afterGroup">
                            <p:stCondLst>
                              <p:cond delay="670000"/>
                            </p:stCondLst>
                            <p:childTnLst>
                              <p:par>
                                <p:cTn id="6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1" dur="5000"/>
                                        <p:tgtEl>
                                          <p:spTgt spid="858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2" fill="hold" nodeType="afterGroup">
                            <p:stCondLst>
                              <p:cond delay="675000"/>
                            </p:stCondLst>
                            <p:childTnLst>
                              <p:par>
                                <p:cTn id="6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5" dur="50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>
                <a:latin typeface="Arial" charset="0"/>
              </a:rPr>
              <a:t>Карта профессиональных квалификаций</a:t>
            </a:r>
          </a:p>
        </p:txBody>
      </p:sp>
      <p:sp>
        <p:nvSpPr>
          <p:cNvPr id="103426" name="Rectangle 3"/>
          <p:cNvSpPr>
            <a:spLocks noGrp="1"/>
          </p:cNvSpPr>
          <p:nvPr>
            <p:ph type="body" idx="1"/>
          </p:nvPr>
        </p:nvSpPr>
        <p:spPr>
          <a:xfrm>
            <a:off x="646610" y="4581128"/>
            <a:ext cx="7957838" cy="1800200"/>
          </a:xfrm>
        </p:spPr>
        <p:txBody>
          <a:bodyPr/>
          <a:lstStyle/>
          <a:p>
            <a:pPr marL="0" indent="0">
              <a:spcBef>
                <a:spcPts val="0"/>
              </a:spcBef>
              <a:buFont typeface="Arial" charset="0"/>
              <a:buNone/>
              <a:tabLst>
                <a:tab pos="0" algn="l"/>
              </a:tabLst>
            </a:pPr>
            <a:r>
              <a:rPr lang="en-US" sz="1400" b="1" dirty="0" smtClean="0">
                <a:solidFill>
                  <a:srgbClr val="1F47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400" b="1" dirty="0" smtClean="0">
                <a:solidFill>
                  <a:srgbClr val="1F47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Карта профессиональных квалификаций в сфере атомной энергии позволит выстроить системную работу при:</a:t>
            </a:r>
            <a:endParaRPr lang="en-US" sz="1400" b="1" dirty="0" smtClean="0">
              <a:solidFill>
                <a:srgbClr val="1F47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Font typeface="Arial" charset="0"/>
              <a:buNone/>
              <a:tabLst>
                <a:tab pos="0" algn="l"/>
              </a:tabLst>
            </a:pPr>
            <a:endParaRPr lang="en-US" sz="1400" b="1" dirty="0" smtClean="0">
              <a:solidFill>
                <a:srgbClr val="1F47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tabLst>
                <a:tab pos="361950" algn="l"/>
              </a:tabLst>
            </a:pPr>
            <a:r>
              <a:rPr lang="ru-RU" sz="1400" dirty="0" smtClean="0">
                <a:solidFill>
                  <a:srgbClr val="1F47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разработке и согласовании экспертным сообществом профессиональных стандартов </a:t>
            </a:r>
            <a:endParaRPr lang="en-US" sz="1400" dirty="0" smtClean="0">
              <a:solidFill>
                <a:srgbClr val="1F47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tabLst>
                <a:tab pos="361950" algn="l"/>
              </a:tabLst>
            </a:pPr>
            <a:r>
              <a:rPr lang="ru-RU" sz="1400" dirty="0" smtClean="0">
                <a:solidFill>
                  <a:srgbClr val="1F47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актуализации уже принятых профессиональных стандартов и выравнивании уровней квалификации в них </a:t>
            </a:r>
            <a:endParaRPr lang="en-US" sz="1400" dirty="0" smtClean="0">
              <a:solidFill>
                <a:srgbClr val="1F47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tabLst>
                <a:tab pos="361950" algn="l"/>
              </a:tabLst>
            </a:pPr>
            <a:r>
              <a:rPr lang="ru-RU" sz="1400" dirty="0" smtClean="0">
                <a:solidFill>
                  <a:srgbClr val="1F47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определении наименований квалификаций и разработке комплектов оценочных средств (КОС) для их оценки </a:t>
            </a:r>
          </a:p>
        </p:txBody>
      </p:sp>
      <p:sp>
        <p:nvSpPr>
          <p:cNvPr id="103427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2DBE887-D259-4368-840D-1FD2AF3B40A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 smtClean="0"/>
          </a:p>
        </p:txBody>
      </p:sp>
      <p:pic>
        <p:nvPicPr>
          <p:cNvPr id="103428" name="Picture 5" descr="Карта профквалификаци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8020" y="1124744"/>
            <a:ext cx="6624340" cy="3172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14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0059116"/>
              </p:ext>
            </p:extLst>
          </p:nvPr>
        </p:nvGraphicFramePr>
        <p:xfrm>
          <a:off x="269875" y="4091523"/>
          <a:ext cx="8593981" cy="2398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54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Результаты оценки квалификаций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47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13E9750-3879-4DB2-955B-CCFA7196518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 smtClean="0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9717" y="1556792"/>
            <a:ext cx="1443971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004946041"/>
              </p:ext>
            </p:extLst>
          </p:nvPr>
        </p:nvGraphicFramePr>
        <p:xfrm>
          <a:off x="1979712" y="1484784"/>
          <a:ext cx="3493824" cy="2142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1187624" y="3843263"/>
            <a:ext cx="6381750" cy="377825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sz="1200" b="1" dirty="0" smtClean="0">
                <a:solidFill>
                  <a:srgbClr val="1F477D"/>
                </a:solidFill>
                <a:latin typeface="Arial" charset="0"/>
                <a:cs typeface="Arial" charset="0"/>
              </a:rPr>
              <a:t>Соотношение групп сертифицируемых в различных организациях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 bwMode="auto">
          <a:xfrm>
            <a:off x="5345707" y="1059905"/>
            <a:ext cx="340275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200" b="1" dirty="0">
                <a:solidFill>
                  <a:srgbClr val="1F477D"/>
                </a:solidFill>
                <a:latin typeface="Arial" charset="0"/>
                <a:cs typeface="Arial" charset="0"/>
              </a:rPr>
              <a:t>Доля участия вузов ассоциации в процедуре оценки квалификаций</a:t>
            </a:r>
          </a:p>
        </p:txBody>
      </p:sp>
      <p:graphicFrame>
        <p:nvGraphicFramePr>
          <p:cNvPr id="3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4291850"/>
              </p:ext>
            </p:extLst>
          </p:nvPr>
        </p:nvGraphicFramePr>
        <p:xfrm>
          <a:off x="5630912" y="1593620"/>
          <a:ext cx="3009900" cy="1989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Объект 2"/>
          <p:cNvSpPr txBox="1">
            <a:spLocks/>
          </p:cNvSpPr>
          <p:nvPr/>
        </p:nvSpPr>
        <p:spPr bwMode="auto">
          <a:xfrm>
            <a:off x="2987824" y="1203921"/>
            <a:ext cx="1637804" cy="28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200" b="1" dirty="0" smtClean="0">
                <a:solidFill>
                  <a:srgbClr val="1F477D"/>
                </a:solidFill>
                <a:latin typeface="Arial" charset="0"/>
                <a:cs typeface="Arial" charset="0"/>
              </a:rPr>
              <a:t>2012 – 2015 гг.</a:t>
            </a:r>
            <a:endParaRPr lang="ru-RU" sz="1200" b="1" dirty="0">
              <a:solidFill>
                <a:srgbClr val="1F477D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8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5413" y="333375"/>
            <a:ext cx="8047037" cy="687388"/>
          </a:xfrm>
        </p:spPr>
        <p:txBody>
          <a:bodyPr/>
          <a:lstStyle/>
          <a:p>
            <a:pPr marL="176213" eaLnBrk="1" hangingPunct="1"/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Использования профессиональных стандартов в </a:t>
            </a:r>
            <a:b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профессиональной оценке квалификаций</a:t>
            </a:r>
          </a:p>
        </p:txBody>
      </p:sp>
      <p:sp>
        <p:nvSpPr>
          <p:cNvPr id="256088" name="Номер слайда 3"/>
          <p:cNvSpPr txBox="1">
            <a:spLocks noGrp="1"/>
          </p:cNvSpPr>
          <p:nvPr/>
        </p:nvSpPr>
        <p:spPr bwMode="auto">
          <a:xfrm>
            <a:off x="8805863" y="6532563"/>
            <a:ext cx="354012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06B092A4-C792-4520-ABAB-066609936E9B}" type="slidenum">
              <a:rPr lang="ru-RU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12</a:t>
            </a:fld>
            <a:endParaRPr lang="ru-RU" sz="1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56071" name="Group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9865069"/>
              </p:ext>
            </p:extLst>
          </p:nvPr>
        </p:nvGraphicFramePr>
        <p:xfrm>
          <a:off x="4932040" y="1794286"/>
          <a:ext cx="4023517" cy="423322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976466"/>
                <a:gridCol w="813936"/>
                <a:gridCol w="1233115"/>
              </a:tblGrid>
              <a:tr h="7127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центра оценки профессиональных квалификаций</a:t>
                      </a:r>
                      <a:endParaRPr kumimoji="0" lang="ru-RU" altLang="ru-RU" sz="9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1F47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Расположение</a:t>
                      </a:r>
                      <a:endParaRPr kumimoji="0" lang="ru-RU" altLang="ru-RU" sz="9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1F47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Статус</a:t>
                      </a:r>
                      <a:endParaRPr kumimoji="0" lang="ru-RU" altLang="ru-RU" sz="9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1F477D"/>
                    </a:solidFill>
                  </a:tcPr>
                </a:tc>
              </a:tr>
              <a:tr h="777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77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Головной экспертно-методический центр оценки и сертификации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77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профессиональных квалификаций специалистов атомной отрасли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477D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77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Москва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477D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Аккредитован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77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(решение СПК АЭ от 15.09.2016)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477D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anchor="ctr" horzOverflow="overflow"/>
                </a:tc>
              </a:tr>
              <a:tr h="6397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u="none" strike="noStrike" cap="none" normalizeH="0" baseline="0" smtClean="0">
                          <a:ln>
                            <a:noFill/>
                          </a:ln>
                          <a:solidFill>
                            <a:srgbClr val="1F477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Центр оценки и сертификации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u="none" strike="noStrike" cap="none" normalizeH="0" baseline="0" smtClean="0">
                          <a:ln>
                            <a:noFill/>
                          </a:ln>
                          <a:solidFill>
                            <a:srgbClr val="1F477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профессиональных квалификаций специалистов атомной отрасли –ресурсный центр</a:t>
                      </a:r>
                      <a:endParaRPr kumimoji="0" lang="ru-RU" alt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1F477D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u="none" strike="noStrike" cap="none" normalizeH="0" baseline="0" smtClean="0">
                          <a:ln>
                            <a:noFill/>
                          </a:ln>
                          <a:solidFill>
                            <a:srgbClr val="1F477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Обнинск</a:t>
                      </a:r>
                      <a:endParaRPr kumimoji="0" lang="ru-RU" alt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1F477D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77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Создан (планируется к аккредитации)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477D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anchor="ctr" horzOverflow="overflow"/>
                </a:tc>
              </a:tr>
              <a:tr h="7762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u="none" strike="noStrike" cap="none" normalizeH="0" baseline="0" smtClean="0">
                          <a:ln>
                            <a:noFill/>
                          </a:ln>
                          <a:solidFill>
                            <a:srgbClr val="1F477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Центр оценки и сертификации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u="none" strike="noStrike" cap="none" normalizeH="0" baseline="0" smtClean="0">
                          <a:ln>
                            <a:noFill/>
                          </a:ln>
                          <a:solidFill>
                            <a:srgbClr val="1F477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профессиональных квалификаций специалистов атомной отрасли (ядерно-энергетический комплекс) –ресурсный центр</a:t>
                      </a:r>
                      <a:endParaRPr kumimoji="0" lang="ru-RU" alt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1F477D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u="none" strike="noStrike" cap="none" normalizeH="0" baseline="0" smtClean="0">
                          <a:ln>
                            <a:noFill/>
                          </a:ln>
                          <a:solidFill>
                            <a:srgbClr val="1F477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Волгодонск</a:t>
                      </a:r>
                      <a:endParaRPr kumimoji="0" lang="ru-RU" alt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1F477D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Аккредитован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77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(решение СПК АЭ от 15.09.2016)</a:t>
                      </a:r>
                      <a:endParaRPr kumimoji="0" lang="ru-RU" altLang="ru-RU" sz="9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1F477D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anchor="ctr" horzOverflow="overflow"/>
                </a:tc>
              </a:tr>
              <a:tr h="777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77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Центр оценки и сертификации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77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профессиональных квалификаций специалистов атомной отрасли (ядерно-оружейный комплекс) –ресурсный центр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477D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u="none" strike="noStrike" cap="none" normalizeH="0" baseline="0" smtClean="0">
                          <a:ln>
                            <a:noFill/>
                          </a:ln>
                          <a:solidFill>
                            <a:srgbClr val="1F477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Саров</a:t>
                      </a:r>
                      <a:endParaRPr kumimoji="0" lang="ru-RU" alt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1F477D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77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планируется к регистрации – 2016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477D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anchor="ctr" horzOverflow="overflow"/>
                </a:tc>
              </a:tr>
            </a:tbl>
          </a:graphicData>
        </a:graphic>
      </p:graphicFrame>
      <p:graphicFrame>
        <p:nvGraphicFramePr>
          <p:cNvPr id="7" name="Group 1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2382367"/>
              </p:ext>
            </p:extLst>
          </p:nvPr>
        </p:nvGraphicFramePr>
        <p:xfrm>
          <a:off x="107504" y="1369952"/>
          <a:ext cx="4731890" cy="4865865"/>
        </p:xfrm>
        <a:graphic>
          <a:graphicData uri="http://schemas.openxmlformats.org/drawingml/2006/table">
            <a:tbl>
              <a:tblPr/>
              <a:tblGrid>
                <a:gridCol w="222514"/>
                <a:gridCol w="1160654"/>
                <a:gridCol w="2163085"/>
                <a:gridCol w="384856"/>
                <a:gridCol w="800781"/>
              </a:tblGrid>
              <a:tr h="3043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ru-RU" altLang="ru-RU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71" marR="222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77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Название университета</a:t>
                      </a:r>
                      <a:endParaRPr kumimoji="0" lang="ru-RU" altLang="ru-RU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71" marR="222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77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Специальность/направление подготовки </a:t>
                      </a:r>
                      <a:endParaRPr kumimoji="0" lang="ru-RU" altLang="ru-RU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71" marR="222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77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 студентов</a:t>
                      </a:r>
                      <a:endParaRPr kumimoji="0" lang="ru-RU" altLang="ru-RU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71" marR="222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77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Сроки проведения сертификации</a:t>
                      </a:r>
                      <a:endParaRPr kumimoji="0" lang="ru-RU" altLang="ru-RU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71" marR="222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77D"/>
                    </a:solidFill>
                  </a:tcPr>
                </a:tc>
              </a:tr>
              <a:tr h="202898">
                <a:tc rowSpan="7">
                  <a:txBody>
                    <a:bodyPr/>
                    <a:lstStyle>
                      <a:lvl1pPr marL="228600" indent="-2286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228600" marR="0" lvl="0" indent="-22860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alt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ru-RU" altLang="ru-RU" sz="7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71" marR="222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77D"/>
                    </a:solidFill>
                  </a:tcPr>
                </a:tc>
                <a:tc rowSpan="7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НИЯУ МИФИ (Москва)</a:t>
                      </a: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71" marR="222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Радиационная безопасность человека и окружающей среды </a:t>
                      </a: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71" marR="222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 rowSpan="1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Ок. 400</a:t>
                      </a: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71" marR="222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 rowSpan="1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октябрь-декабрь 2016</a:t>
                      </a: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71" marR="222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028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Физика пучков заряженных частиц и ускорительная техника </a:t>
                      </a: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71" marR="222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5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Электроника и автоматика физических установок </a:t>
                      </a: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71" marR="222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83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Ядерные физика и технологии</a:t>
                      </a: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71" marR="222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83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Ядерная энергетика и теплофизика</a:t>
                      </a: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71" marR="222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83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Ядерные реакторы и энергетические установки </a:t>
                      </a: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71" marR="222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39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Физика металлов </a:t>
                      </a: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71" marR="222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0170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2. </a:t>
                      </a:r>
                      <a:endParaRPr kumimoji="0" lang="ru-RU" altLang="ru-RU" sz="7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71" marR="222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77D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ВИТИ НИЯУ МИФИ</a:t>
                      </a: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71" marR="222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13.03.01 «Теплоэнергетика и теплотехника» </a:t>
                      </a: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71" marR="222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82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13.03.02 «Электроэнергетика и электротехника»</a:t>
                      </a: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71" marR="222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8304">
                <a:tc row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3. </a:t>
                      </a:r>
                      <a:endParaRPr kumimoji="0" lang="ru-RU" altLang="ru-RU" sz="7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71" marR="222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77D"/>
                    </a:solidFill>
                  </a:tcPr>
                </a:tc>
                <a:tc row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ИАТЭ НИЯУ МИФИ</a:t>
                      </a: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71" marR="222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14.03.01 Ядерная энергетика и теплофизика </a:t>
                      </a: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71" marR="222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83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14.03.02 Ядерные физика и технологии</a:t>
                      </a: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71" marR="222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39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12.03.01 Приборостроение </a:t>
                      </a: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71" marR="222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28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22.03.01 Материаловедение и технологии материалов </a:t>
                      </a: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71" marR="222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07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4. </a:t>
                      </a:r>
                      <a:endParaRPr kumimoji="0" lang="ru-RU" altLang="ru-RU" sz="7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71" marR="222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77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Московский государственный технический университет имени Н.Э. Баумана</a:t>
                      </a: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71" marR="222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140305 Ядерные реакторы и энергетические установки</a:t>
                      </a: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71" marR="222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71" marR="222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октября 2016 </a:t>
                      </a: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71" marR="222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69036"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5. </a:t>
                      </a:r>
                      <a:endParaRPr kumimoji="0" lang="ru-RU" altLang="ru-RU" sz="7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71" marR="222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77D"/>
                    </a:solidFill>
                  </a:tcPr>
                </a:tc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Национальный исследовательский университет "МЭИ"</a:t>
                      </a: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71" marR="222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14.03.01 Ядерная энергетика и теплофизика</a:t>
                      </a: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71" marR="222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22271" marR="222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июня 2016 </a:t>
                      </a: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71" marR="222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83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14.04.01 Ядерная энергетика и теплофизика</a:t>
                      </a: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71" marR="222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22271" marR="222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июня 2016 </a:t>
                      </a: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71" marR="222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356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13.02.02 Электроэнергетика и электротехника</a:t>
                      </a: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71" marR="222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22271" marR="222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декабря 2016</a:t>
                      </a: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71" marR="222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97820"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6. </a:t>
                      </a:r>
                      <a:endParaRPr kumimoji="0" lang="ru-RU" altLang="ru-RU" sz="7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71" marR="222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77D"/>
                    </a:solidFill>
                  </a:tcPr>
                </a:tc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Ивановский государственный энергетический университет им. В.И. Ленина</a:t>
                      </a: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71" marR="222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13.02.01 Теплоэнергетика и теплотехника</a:t>
                      </a: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71" marR="222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22271" marR="222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6 -10 октября 2016 </a:t>
                      </a: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71" marR="222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978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13.02.02 Электроэнергетика и электротехника</a:t>
                      </a: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71" marR="222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22271" marR="222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6 -10 октября 2016 </a:t>
                      </a: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71" marR="222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079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14.05.02 Атомные станции: проектирование, эксплуатация и инжиниринг </a:t>
                      </a: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71" marR="222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22271" marR="222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– 30 октября 2016 </a:t>
                      </a: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71" marR="222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240901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7. </a:t>
                      </a:r>
                      <a:endParaRPr kumimoji="0" lang="ru-RU" altLang="ru-RU" sz="7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71" marR="222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77D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Нижегородский государственный технический университет </a:t>
                      </a:r>
                      <a:br>
                        <a:rPr kumimoji="0" lang="ru-RU" alt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ru-RU" alt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им. Р.Е. Алексеева</a:t>
                      </a: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71" marR="222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14.05.01 Ядерные реакторы и материалы</a:t>
                      </a: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71" marR="222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22271" marR="222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ноября 2016</a:t>
                      </a: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71" marR="222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598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14.03.01 Ядерная энергетика и теплофизика</a:t>
                      </a: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71" marR="222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22271" marR="222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ноября 2016</a:t>
                      </a: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71" marR="222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021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8. </a:t>
                      </a:r>
                      <a:endParaRPr kumimoji="0" lang="ru-RU" altLang="ru-RU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71" marR="22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77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ФГБОУ ВПО</a:t>
                      </a:r>
                      <a:b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Нижегородский государственный университет </a:t>
                      </a:r>
                      <a:b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им. </a:t>
                      </a:r>
                      <a:r>
                        <a:rPr kumimoji="0" lang="ru-RU" altLang="ru-RU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Н.И.Лобачевского</a:t>
                      </a: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71" marR="222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03.04.03 Радиофизика</a:t>
                      </a: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71" marR="222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22271" marR="222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Октябрь 2016</a:t>
                      </a: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71" marR="222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sp>
        <p:nvSpPr>
          <p:cNvPr id="256214" name="Содержимое 2"/>
          <p:cNvSpPr>
            <a:spLocks/>
          </p:cNvSpPr>
          <p:nvPr/>
        </p:nvSpPr>
        <p:spPr bwMode="auto">
          <a:xfrm>
            <a:off x="35496" y="980728"/>
            <a:ext cx="4557514" cy="39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buFont typeface="Calibri" pitchFamily="34" charset="0"/>
              <a:buNone/>
            </a:pPr>
            <a:r>
              <a:rPr lang="ru-RU" altLang="ru-RU" sz="1100" b="1" dirty="0">
                <a:solidFill>
                  <a:srgbClr val="1F47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квалификаций студентов университетов, входящих в Ассоциацию опорных вузов ГК «</a:t>
            </a:r>
            <a:r>
              <a:rPr lang="ru-RU" altLang="ru-RU" sz="1100" b="1" dirty="0" err="1">
                <a:solidFill>
                  <a:srgbClr val="1F47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Росатом</a:t>
            </a:r>
            <a:r>
              <a:rPr lang="ru-RU" altLang="ru-RU" sz="1100" b="1" dirty="0">
                <a:solidFill>
                  <a:srgbClr val="1F47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в 2016 году</a:t>
            </a:r>
          </a:p>
        </p:txBody>
      </p:sp>
      <p:sp>
        <p:nvSpPr>
          <p:cNvPr id="256215" name="Содержимое 2"/>
          <p:cNvSpPr>
            <a:spLocks/>
          </p:cNvSpPr>
          <p:nvPr/>
        </p:nvSpPr>
        <p:spPr bwMode="auto">
          <a:xfrm>
            <a:off x="5201418" y="1412776"/>
            <a:ext cx="3313112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buFont typeface="Calibri" pitchFamily="34" charset="0"/>
              <a:buNone/>
            </a:pPr>
            <a:r>
              <a:rPr lang="ru-RU" altLang="ru-RU" sz="1100" b="1" dirty="0">
                <a:solidFill>
                  <a:srgbClr val="1F47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Центры оценки квалификаций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5" name="Содержимое 2"/>
          <p:cNvSpPr>
            <a:spLocks noGrp="1"/>
          </p:cNvSpPr>
          <p:nvPr>
            <p:ph idx="4294967295"/>
          </p:nvPr>
        </p:nvSpPr>
        <p:spPr>
          <a:xfrm>
            <a:off x="525140" y="4941168"/>
            <a:ext cx="8295332" cy="1435026"/>
          </a:xfrm>
        </p:spPr>
        <p:txBody>
          <a:bodyPr/>
          <a:lstStyle/>
          <a:p>
            <a:pPr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altLang="ru-RU" sz="1400" dirty="0" smtClean="0">
                <a:solidFill>
                  <a:srgbClr val="1F47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Положение о порядке проведения профессионально-общественной аккредитации образовательных программ в сфере атомной энергии (ПОА).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altLang="ru-RU" sz="1400" dirty="0" smtClean="0">
                <a:solidFill>
                  <a:srgbClr val="1F47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Показатели для проведения аккредитации экспертизы образовательной программы.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altLang="ru-RU" sz="1400" dirty="0" smtClean="0">
                <a:solidFill>
                  <a:srgbClr val="1F47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Правила обращения образовательных организаций, заинтересованных в получении ПОА.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altLang="ru-RU" sz="1400" dirty="0" smtClean="0">
                <a:solidFill>
                  <a:srgbClr val="1F47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Методика расчёта стоимости работ по проведению ПОА 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50825" y="306388"/>
            <a:ext cx="7885113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Профессионально-общественная аккредитация образовательных программ</a:t>
            </a:r>
          </a:p>
        </p:txBody>
      </p:sp>
      <p:sp>
        <p:nvSpPr>
          <p:cNvPr id="257027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C56CA13-2DFE-4552-A049-BC5970CDCB7D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7030" name="Содержимое 2"/>
          <p:cNvSpPr>
            <a:spLocks/>
          </p:cNvSpPr>
          <p:nvPr/>
        </p:nvSpPr>
        <p:spPr bwMode="auto">
          <a:xfrm>
            <a:off x="266326" y="2636912"/>
            <a:ext cx="8554146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ts val="0"/>
              </a:spcBef>
              <a:buFont typeface="Calibri" pitchFamily="34" charset="0"/>
              <a:buNone/>
            </a:pPr>
            <a:r>
              <a:rPr lang="ru-RU" altLang="ru-RU" sz="1200" b="1" dirty="0">
                <a:solidFill>
                  <a:srgbClr val="1F47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Решением Н</a:t>
            </a:r>
            <a:r>
              <a:rPr lang="ru-RU" altLang="ko-KR" sz="1200" b="1" dirty="0">
                <a:solidFill>
                  <a:srgbClr val="1F47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СПК </a:t>
            </a:r>
            <a:r>
              <a:rPr lang="ru-RU" altLang="ru-RU" sz="1200" b="1" dirty="0">
                <a:solidFill>
                  <a:srgbClr val="1F47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28.05.09.2016 Общественному отраслевому объединению работодателей «Союз работодателей атомной промышленности</a:t>
            </a:r>
            <a:r>
              <a:rPr lang="ru-RU" altLang="ru-RU" sz="1200" b="1" dirty="0" smtClean="0">
                <a:solidFill>
                  <a:srgbClr val="1F47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altLang="ru-RU" sz="1200" b="1" dirty="0" smtClean="0">
                <a:solidFill>
                  <a:srgbClr val="1F47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smtClean="0">
                <a:solidFill>
                  <a:srgbClr val="1F47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энергетики </a:t>
            </a:r>
            <a:r>
              <a:rPr lang="ru-RU" altLang="ru-RU" sz="1200" b="1" dirty="0">
                <a:solidFill>
                  <a:srgbClr val="1F47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науки России (</a:t>
            </a:r>
            <a:r>
              <a:rPr lang="ru-RU" altLang="ru-RU" sz="1200" b="1" dirty="0" err="1">
                <a:solidFill>
                  <a:srgbClr val="1F47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СРАПиН</a:t>
            </a:r>
            <a:r>
              <a:rPr lang="ru-RU" altLang="ru-RU" sz="1200" b="1" dirty="0">
                <a:solidFill>
                  <a:srgbClr val="1F47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России) включён в Национальный реестр профессионально-общественной аккредитации</a:t>
            </a:r>
          </a:p>
        </p:txBody>
      </p:sp>
      <p:sp>
        <p:nvSpPr>
          <p:cNvPr id="257031" name="TextBox 1"/>
          <p:cNvSpPr txBox="1">
            <a:spLocks noChangeArrowheads="1"/>
          </p:cNvSpPr>
          <p:nvPr/>
        </p:nvSpPr>
        <p:spPr bwMode="auto">
          <a:xfrm>
            <a:off x="251520" y="1059914"/>
            <a:ext cx="855434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sz="1200" b="1" dirty="0">
                <a:solidFill>
                  <a:srgbClr val="1F47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образовательные программы, реализуемые в НИЯУ МИФИ</a:t>
            </a:r>
            <a:r>
              <a:rPr lang="ru-RU" sz="1200" dirty="0">
                <a:solidFill>
                  <a:srgbClr val="1F47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интересах ГК «</a:t>
            </a:r>
            <a:r>
              <a:rPr lang="ru-RU" sz="1200" dirty="0" err="1">
                <a:solidFill>
                  <a:srgbClr val="1F47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Росатом</a:t>
            </a:r>
            <a:r>
              <a:rPr lang="ru-RU" sz="1200" dirty="0">
                <a:solidFill>
                  <a:srgbClr val="1F47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 прошли ПОА (в 4 программах учитывались результаты сертификации) в агентстве по аккредитации программ инженерного образования (</a:t>
            </a:r>
            <a:r>
              <a:rPr lang="ru-RU" sz="1200" b="1" dirty="0">
                <a:solidFill>
                  <a:srgbClr val="1F47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РОССНИО)</a:t>
            </a:r>
            <a:r>
              <a:rPr lang="ru-RU" sz="1200" dirty="0">
                <a:solidFill>
                  <a:srgbClr val="1F47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включены в </a:t>
            </a:r>
            <a:r>
              <a:rPr lang="ru-RU" sz="1200" b="1" dirty="0">
                <a:solidFill>
                  <a:srgbClr val="1F47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FEANI INDEX</a:t>
            </a:r>
            <a:r>
              <a:rPr lang="ru-RU" sz="1200" dirty="0">
                <a:solidFill>
                  <a:srgbClr val="1F47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- список инженерных программ и специальностей, которые соответствуют стандартам образования, официально признаны на национальном уровне, соответствуют европейскому уровню и признаются на территории </a:t>
            </a:r>
            <a:r>
              <a:rPr lang="ru-RU" sz="1200" b="1" dirty="0">
                <a:solidFill>
                  <a:srgbClr val="1F47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ЕС.</a:t>
            </a:r>
          </a:p>
          <a:p>
            <a:pPr>
              <a:spcBef>
                <a:spcPts val="0"/>
              </a:spcBef>
            </a:pPr>
            <a:endParaRPr lang="ru-RU" sz="1200" b="1" dirty="0">
              <a:solidFill>
                <a:srgbClr val="1F47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</a:pPr>
            <a:r>
              <a:rPr lang="ru-RU" sz="1200" b="1" dirty="0">
                <a:solidFill>
                  <a:srgbClr val="1F47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РОССНИО</a:t>
            </a:r>
            <a:r>
              <a:rPr lang="ru-RU" sz="1200" dirty="0">
                <a:solidFill>
                  <a:srgbClr val="1F47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представитель Европейской федерации национальных инженерных ассоциаций и Российский союз научных и инженерных общественных организаций (ФЕАНИ)</a:t>
            </a:r>
          </a:p>
        </p:txBody>
      </p:sp>
      <p:sp>
        <p:nvSpPr>
          <p:cNvPr id="257034" name="Содержимое 2"/>
          <p:cNvSpPr>
            <a:spLocks/>
          </p:cNvSpPr>
          <p:nvPr/>
        </p:nvSpPr>
        <p:spPr bwMode="auto">
          <a:xfrm>
            <a:off x="251520" y="4437112"/>
            <a:ext cx="828092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4500" indent="-444500" algn="ctr" eaLnBrk="0" hangingPunct="0">
              <a:spcBef>
                <a:spcPts val="0"/>
              </a:spcBef>
              <a:buFont typeface="Arial" charset="0"/>
              <a:buNone/>
            </a:pPr>
            <a:r>
              <a:rPr lang="ru-RU" altLang="ru-RU" sz="1600" b="1" dirty="0">
                <a:solidFill>
                  <a:srgbClr val="1F47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Разработанные и утверждённые документы для проведения профессионально-общественной аккредитации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251520" y="3304838"/>
            <a:ext cx="8552673" cy="1132274"/>
            <a:chOff x="324520" y="3356992"/>
            <a:chExt cx="8552673" cy="1132274"/>
          </a:xfrm>
        </p:grpSpPr>
        <p:pic>
          <p:nvPicPr>
            <p:cNvPr id="257028" name="Рисунок 2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4520" y="3484825"/>
              <a:ext cx="1727200" cy="860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7029" name="Содержимое 2"/>
            <p:cNvSpPr>
              <a:spLocks/>
            </p:cNvSpPr>
            <p:nvPr/>
          </p:nvSpPr>
          <p:spPr bwMode="auto">
            <a:xfrm>
              <a:off x="1979934" y="3481204"/>
              <a:ext cx="6840538" cy="1008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>
                <a:spcBef>
                  <a:spcPts val="0"/>
                </a:spcBef>
                <a:buFont typeface="Calibri" pitchFamily="34" charset="0"/>
                <a:buNone/>
              </a:pPr>
              <a:r>
                <a:rPr lang="ru-RU" altLang="ru-RU" sz="1200" b="1" dirty="0">
                  <a:solidFill>
                    <a:srgbClr val="1F47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Решением </a:t>
              </a:r>
              <a:r>
                <a:rPr lang="ru-RU" altLang="ko-KR" sz="1200" b="1" dirty="0">
                  <a:solidFill>
                    <a:srgbClr val="1F47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СПК АЭ</a:t>
              </a:r>
              <a:r>
                <a:rPr lang="ru-RU" altLang="ko-KR" sz="1200" dirty="0">
                  <a:solidFill>
                    <a:srgbClr val="1F47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altLang="ru-RU" sz="1200" b="1" dirty="0">
                  <a:solidFill>
                    <a:srgbClr val="1F47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 15.09.2016 Некоммерческому партнерству «Национальный ядерный инновационный консорциум» присвоен статус Уполномоченной организации для проведения (осуществления) профессионально-общественной аккредитации образовательных программ»</a:t>
              </a:r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336657" y="3356992"/>
              <a:ext cx="8540536" cy="1035279"/>
            </a:xfrm>
            <a:prstGeom prst="rect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331788"/>
            <a:ext cx="7399338" cy="576262"/>
          </a:xfrm>
        </p:spPr>
        <p:txBody>
          <a:bodyPr lIns="0" tIns="0" rIns="0" bIns="0"/>
          <a:lstStyle/>
          <a:p>
            <a:pPr eaLnBrk="1" hangingPunct="1">
              <a:lnSpc>
                <a:spcPct val="80000"/>
              </a:lnSpc>
            </a:pPr>
            <a:r>
              <a:rPr lang="ru-RU" altLang="ru-RU" sz="2000" b="1" smtClean="0">
                <a:latin typeface="Arial" panose="020B0604020202020204" pitchFamily="34" charset="0"/>
                <a:cs typeface="Arial" panose="020B0604020202020204" pitchFamily="34" charset="0"/>
              </a:rPr>
              <a:t>Отраслевая система обеспечения качества образования</a:t>
            </a:r>
          </a:p>
        </p:txBody>
      </p:sp>
      <p:sp>
        <p:nvSpPr>
          <p:cNvPr id="3" name="Скругленный прямоугольник 2"/>
          <p:cNvSpPr>
            <a:spLocks noChangeArrowheads="1"/>
          </p:cNvSpPr>
          <p:nvPr/>
        </p:nvSpPr>
        <p:spPr bwMode="auto">
          <a:xfrm>
            <a:off x="35496" y="1062241"/>
            <a:ext cx="3492500" cy="863600"/>
          </a:xfrm>
          <a:prstGeom prst="roundRect">
            <a:avLst>
              <a:gd name="adj" fmla="val 16667"/>
            </a:avLst>
          </a:prstGeom>
          <a:solidFill>
            <a:schemeClr val="accent2">
              <a:lumMod val="75000"/>
            </a:schemeClr>
          </a:solidFill>
          <a:ln w="12700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0" tIns="18000" rIns="0" bIns="18000" anchor="ctr"/>
          <a:lstStyle/>
          <a:p>
            <a:pPr algn="ctr">
              <a:defRPr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Отраслевые квалификационные рамки и профессиональные стандарты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23850" y="3213100"/>
            <a:ext cx="1608138" cy="117951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12700"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8000" tIns="18000" rIns="18000" bIns="18000" anchor="ctr"/>
          <a:lstStyle/>
          <a:p>
            <a:pPr algn="ctr">
              <a:defRPr/>
            </a:pPr>
            <a:r>
              <a:rPr lang="ru-RU" sz="12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и корректировка образовательных программ</a:t>
            </a:r>
          </a:p>
        </p:txBody>
      </p:sp>
      <p:sp>
        <p:nvSpPr>
          <p:cNvPr id="25" name="Скругленный прямоугольник 24"/>
          <p:cNvSpPr>
            <a:spLocks noChangeArrowheads="1"/>
          </p:cNvSpPr>
          <p:nvPr/>
        </p:nvSpPr>
        <p:spPr bwMode="auto">
          <a:xfrm>
            <a:off x="7451725" y="5229225"/>
            <a:ext cx="1547813" cy="1152525"/>
          </a:xfrm>
          <a:prstGeom prst="roundRect">
            <a:avLst>
              <a:gd name="adj" fmla="val 16667"/>
            </a:avLst>
          </a:prstGeom>
          <a:solidFill>
            <a:schemeClr val="accent2">
              <a:lumMod val="75000"/>
            </a:schemeClr>
          </a:solidFill>
          <a:ln w="38100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18000" tIns="18000" rIns="18000" bIns="18000" anchor="ctr"/>
          <a:lstStyle/>
          <a:p>
            <a:pPr algn="ctr">
              <a:defRPr/>
            </a:pPr>
            <a:r>
              <a:rPr lang="ru-RU" sz="1400" b="1">
                <a:latin typeface="Arial" panose="020B0604020202020204" pitchFamily="34" charset="0"/>
                <a:cs typeface="Arial" panose="020B0604020202020204" pitchFamily="34" charset="0"/>
              </a:rPr>
              <a:t>Оценка качества подготовки выпускника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95288" y="4941888"/>
            <a:ext cx="1595437" cy="11811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127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8000" tIns="18000" rIns="18000" bIns="18000" anchor="ctr"/>
          <a:lstStyle/>
          <a:p>
            <a:pPr algn="ctr">
              <a:defRPr/>
            </a:pPr>
            <a:r>
              <a:rPr lang="ru-RU" sz="12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Аккредитация образовательных программ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7451725" y="1125538"/>
            <a:ext cx="1512888" cy="89217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12700"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8000" tIns="18000" rIns="18000" bIns="18000" anchor="ctr"/>
          <a:lstStyle/>
          <a:p>
            <a:pPr algn="ctr">
              <a:defRPr/>
            </a:pPr>
            <a:r>
              <a:rPr lang="ru-RU" sz="12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Сертификация выпускников и специалистов</a:t>
            </a:r>
          </a:p>
        </p:txBody>
      </p:sp>
      <p:sp>
        <p:nvSpPr>
          <p:cNvPr id="31" name="Скругленный прямоугольник 30"/>
          <p:cNvSpPr>
            <a:spLocks noChangeArrowheads="1"/>
          </p:cNvSpPr>
          <p:nvPr/>
        </p:nvSpPr>
        <p:spPr bwMode="auto">
          <a:xfrm>
            <a:off x="3924300" y="1125538"/>
            <a:ext cx="2808288" cy="44926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18000" tIns="18000" rIns="18000" bIns="18000" anchor="ctr"/>
          <a:lstStyle/>
          <a:p>
            <a:pPr algn="ctr">
              <a:defRPr/>
            </a:pPr>
            <a:endParaRPr lang="ru-RU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Скругленный прямоугольник 31"/>
          <p:cNvSpPr>
            <a:spLocks noChangeArrowheads="1"/>
          </p:cNvSpPr>
          <p:nvPr/>
        </p:nvSpPr>
        <p:spPr bwMode="auto">
          <a:xfrm>
            <a:off x="287982" y="2276475"/>
            <a:ext cx="3563938" cy="458788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12700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18000" tIns="18000" rIns="18000" bIns="18000" anchor="ctr"/>
          <a:lstStyle/>
          <a:p>
            <a:pPr algn="ctr">
              <a:defRPr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Национальный ядерный инновационный консорциум</a:t>
            </a:r>
          </a:p>
        </p:txBody>
      </p:sp>
      <p:sp>
        <p:nvSpPr>
          <p:cNvPr id="258058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B308E03-F1BB-44DA-83B6-9489ABC25EF7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30"/>
          <p:cNvSpPr>
            <a:spLocks noChangeArrowheads="1"/>
          </p:cNvSpPr>
          <p:nvPr/>
        </p:nvSpPr>
        <p:spPr bwMode="auto">
          <a:xfrm>
            <a:off x="4140200" y="1341438"/>
            <a:ext cx="2808288" cy="44926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18000" tIns="18000" rIns="18000" bIns="18000" anchor="ctr"/>
          <a:lstStyle/>
          <a:p>
            <a:pPr algn="ctr">
              <a:defRPr/>
            </a:pPr>
            <a:endParaRPr lang="ru-RU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0"/>
          <p:cNvSpPr>
            <a:spLocks noChangeArrowheads="1"/>
          </p:cNvSpPr>
          <p:nvPr/>
        </p:nvSpPr>
        <p:spPr bwMode="auto">
          <a:xfrm>
            <a:off x="4356100" y="1557338"/>
            <a:ext cx="2808288" cy="44926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18000" tIns="18000" rIns="18000" bIns="18000" anchor="ctr"/>
          <a:lstStyle/>
          <a:p>
            <a:pPr algn="ctr">
              <a:defRPr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Отраслевые центры оценки квалификаций</a:t>
            </a:r>
          </a:p>
        </p:txBody>
      </p:sp>
      <p:sp>
        <p:nvSpPr>
          <p:cNvPr id="258061" name="AutoShape 44"/>
          <p:cNvSpPr>
            <a:spLocks noChangeArrowheads="1"/>
          </p:cNvSpPr>
          <p:nvPr/>
        </p:nvSpPr>
        <p:spPr bwMode="auto">
          <a:xfrm>
            <a:off x="5724525" y="2205038"/>
            <a:ext cx="2160588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1100" dirty="0">
                <a:solidFill>
                  <a:srgbClr val="1F47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процедур оценки квалификаций</a:t>
            </a:r>
          </a:p>
        </p:txBody>
      </p:sp>
      <p:sp>
        <p:nvSpPr>
          <p:cNvPr id="258062" name="AutoShape 47"/>
          <p:cNvSpPr>
            <a:spLocks noChangeArrowheads="1"/>
          </p:cNvSpPr>
          <p:nvPr/>
        </p:nvSpPr>
        <p:spPr bwMode="auto">
          <a:xfrm>
            <a:off x="5724525" y="2781300"/>
            <a:ext cx="2160588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1100" dirty="0">
                <a:solidFill>
                  <a:srgbClr val="1F47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Подбор и подготовка экспертов</a:t>
            </a:r>
          </a:p>
        </p:txBody>
      </p:sp>
      <p:sp>
        <p:nvSpPr>
          <p:cNvPr id="258063" name="AutoShape 48"/>
          <p:cNvSpPr>
            <a:spLocks noChangeArrowheads="1"/>
          </p:cNvSpPr>
          <p:nvPr/>
        </p:nvSpPr>
        <p:spPr bwMode="auto">
          <a:xfrm>
            <a:off x="5724525" y="3429000"/>
            <a:ext cx="2160588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1100">
                <a:solidFill>
                  <a:srgbClr val="1F47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Ведение базы экспертов</a:t>
            </a:r>
          </a:p>
        </p:txBody>
      </p:sp>
      <p:sp>
        <p:nvSpPr>
          <p:cNvPr id="258064" name="AutoShape 49"/>
          <p:cNvSpPr>
            <a:spLocks noChangeArrowheads="1"/>
          </p:cNvSpPr>
          <p:nvPr/>
        </p:nvSpPr>
        <p:spPr bwMode="auto">
          <a:xfrm>
            <a:off x="5724525" y="4005263"/>
            <a:ext cx="2160588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1100" dirty="0">
                <a:solidFill>
                  <a:srgbClr val="1F47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фонда оценочных средств</a:t>
            </a:r>
          </a:p>
        </p:txBody>
      </p:sp>
      <p:sp>
        <p:nvSpPr>
          <p:cNvPr id="258065" name="AutoShape 50"/>
          <p:cNvSpPr>
            <a:spLocks noChangeArrowheads="1"/>
          </p:cNvSpPr>
          <p:nvPr/>
        </p:nvSpPr>
        <p:spPr bwMode="auto">
          <a:xfrm>
            <a:off x="5795963" y="4652963"/>
            <a:ext cx="2160587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1100" dirty="0">
                <a:solidFill>
                  <a:srgbClr val="1F47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Выдача сертификатов</a:t>
            </a:r>
          </a:p>
        </p:txBody>
      </p:sp>
      <p:sp>
        <p:nvSpPr>
          <p:cNvPr id="258066" name="AutoShape 51"/>
          <p:cNvSpPr>
            <a:spLocks noChangeArrowheads="1"/>
          </p:cNvSpPr>
          <p:nvPr/>
        </p:nvSpPr>
        <p:spPr bwMode="auto">
          <a:xfrm>
            <a:off x="2555875" y="2852738"/>
            <a:ext cx="2664197" cy="5762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1100" dirty="0">
                <a:solidFill>
                  <a:srgbClr val="1F47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Составление рейтингов профильных вузов</a:t>
            </a:r>
          </a:p>
        </p:txBody>
      </p:sp>
      <p:sp>
        <p:nvSpPr>
          <p:cNvPr id="258067" name="AutoShape 52"/>
          <p:cNvSpPr>
            <a:spLocks noChangeArrowheads="1"/>
          </p:cNvSpPr>
          <p:nvPr/>
        </p:nvSpPr>
        <p:spPr bwMode="auto">
          <a:xfrm>
            <a:off x="2555875" y="3573463"/>
            <a:ext cx="2664197" cy="5762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1100">
                <a:solidFill>
                  <a:srgbClr val="1F47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Координация научно-методического обеспечения образовательных программ</a:t>
            </a:r>
          </a:p>
        </p:txBody>
      </p:sp>
      <p:sp>
        <p:nvSpPr>
          <p:cNvPr id="258068" name="AutoShape 53"/>
          <p:cNvSpPr>
            <a:spLocks noChangeArrowheads="1"/>
          </p:cNvSpPr>
          <p:nvPr/>
        </p:nvSpPr>
        <p:spPr bwMode="auto">
          <a:xfrm>
            <a:off x="2555875" y="4221163"/>
            <a:ext cx="2664197" cy="5762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1100">
                <a:solidFill>
                  <a:srgbClr val="1F47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Координация усилий по формированию отраслевого заказа на подготовку специалистов</a:t>
            </a:r>
          </a:p>
        </p:txBody>
      </p:sp>
      <p:sp>
        <p:nvSpPr>
          <p:cNvPr id="258069" name="AutoShape 54"/>
          <p:cNvSpPr>
            <a:spLocks noChangeArrowheads="1"/>
          </p:cNvSpPr>
          <p:nvPr/>
        </p:nvSpPr>
        <p:spPr bwMode="auto">
          <a:xfrm>
            <a:off x="2555875" y="4869160"/>
            <a:ext cx="2664197" cy="5762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1100">
                <a:solidFill>
                  <a:srgbClr val="1F47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Ведение реестра аккредитованных программ</a:t>
            </a:r>
          </a:p>
        </p:txBody>
      </p:sp>
      <p:sp>
        <p:nvSpPr>
          <p:cNvPr id="258070" name="Line 55"/>
          <p:cNvSpPr>
            <a:spLocks noChangeShapeType="1"/>
          </p:cNvSpPr>
          <p:nvPr/>
        </p:nvSpPr>
        <p:spPr bwMode="auto">
          <a:xfrm>
            <a:off x="2195513" y="2781300"/>
            <a:ext cx="0" cy="2447925"/>
          </a:xfrm>
          <a:prstGeom prst="line">
            <a:avLst/>
          </a:prstGeom>
          <a:noFill/>
          <a:ln w="19050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8071" name="Line 56"/>
          <p:cNvSpPr>
            <a:spLocks noChangeShapeType="1"/>
          </p:cNvSpPr>
          <p:nvPr/>
        </p:nvSpPr>
        <p:spPr bwMode="auto">
          <a:xfrm>
            <a:off x="2195513" y="3141663"/>
            <a:ext cx="360362" cy="0"/>
          </a:xfrm>
          <a:prstGeom prst="line">
            <a:avLst/>
          </a:prstGeom>
          <a:noFill/>
          <a:ln w="19050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трелка вправо 28"/>
          <p:cNvSpPr>
            <a:spLocks noChangeArrowheads="1"/>
          </p:cNvSpPr>
          <p:nvPr/>
        </p:nvSpPr>
        <p:spPr bwMode="auto">
          <a:xfrm>
            <a:off x="7164388" y="1341438"/>
            <a:ext cx="215900" cy="215900"/>
          </a:xfrm>
          <a:prstGeom prst="rightArrow">
            <a:avLst>
              <a:gd name="adj1" fmla="val 50000"/>
              <a:gd name="adj2" fmla="val 17315"/>
            </a:avLst>
          </a:prstGeom>
          <a:solidFill>
            <a:schemeClr val="accent1">
              <a:lumMod val="75000"/>
            </a:schemeClr>
          </a:solidFill>
          <a:ln w="25400" algn="ctr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8073" name="Line 61"/>
          <p:cNvSpPr>
            <a:spLocks noChangeShapeType="1"/>
          </p:cNvSpPr>
          <p:nvPr/>
        </p:nvSpPr>
        <p:spPr bwMode="auto">
          <a:xfrm>
            <a:off x="2195513" y="5229225"/>
            <a:ext cx="360362" cy="0"/>
          </a:xfrm>
          <a:prstGeom prst="line">
            <a:avLst/>
          </a:prstGeom>
          <a:noFill/>
          <a:ln w="19050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8074" name="Line 62"/>
          <p:cNvSpPr>
            <a:spLocks noChangeShapeType="1"/>
          </p:cNvSpPr>
          <p:nvPr/>
        </p:nvSpPr>
        <p:spPr bwMode="auto">
          <a:xfrm>
            <a:off x="2195513" y="3860800"/>
            <a:ext cx="360362" cy="0"/>
          </a:xfrm>
          <a:prstGeom prst="line">
            <a:avLst/>
          </a:prstGeom>
          <a:noFill/>
          <a:ln w="19050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8075" name="Line 63"/>
          <p:cNvSpPr>
            <a:spLocks noChangeShapeType="1"/>
          </p:cNvSpPr>
          <p:nvPr/>
        </p:nvSpPr>
        <p:spPr bwMode="auto">
          <a:xfrm>
            <a:off x="2195513" y="4508500"/>
            <a:ext cx="360362" cy="0"/>
          </a:xfrm>
          <a:prstGeom prst="line">
            <a:avLst/>
          </a:prstGeom>
          <a:noFill/>
          <a:ln w="19050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8076" name="Line 64"/>
          <p:cNvSpPr>
            <a:spLocks noChangeShapeType="1"/>
          </p:cNvSpPr>
          <p:nvPr/>
        </p:nvSpPr>
        <p:spPr bwMode="auto">
          <a:xfrm>
            <a:off x="5364163" y="2420938"/>
            <a:ext cx="360362" cy="0"/>
          </a:xfrm>
          <a:prstGeom prst="line">
            <a:avLst/>
          </a:prstGeom>
          <a:noFill/>
          <a:ln w="19050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8077" name="Line 65"/>
          <p:cNvSpPr>
            <a:spLocks noChangeShapeType="1"/>
          </p:cNvSpPr>
          <p:nvPr/>
        </p:nvSpPr>
        <p:spPr bwMode="auto">
          <a:xfrm>
            <a:off x="5364163" y="2997200"/>
            <a:ext cx="360362" cy="0"/>
          </a:xfrm>
          <a:prstGeom prst="line">
            <a:avLst/>
          </a:prstGeom>
          <a:noFill/>
          <a:ln w="19050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8078" name="Line 66"/>
          <p:cNvSpPr>
            <a:spLocks noChangeShapeType="1"/>
          </p:cNvSpPr>
          <p:nvPr/>
        </p:nvSpPr>
        <p:spPr bwMode="auto">
          <a:xfrm>
            <a:off x="5364163" y="3644900"/>
            <a:ext cx="360362" cy="0"/>
          </a:xfrm>
          <a:prstGeom prst="line">
            <a:avLst/>
          </a:prstGeom>
          <a:noFill/>
          <a:ln w="19050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8079" name="Line 67"/>
          <p:cNvSpPr>
            <a:spLocks noChangeShapeType="1"/>
          </p:cNvSpPr>
          <p:nvPr/>
        </p:nvSpPr>
        <p:spPr bwMode="auto">
          <a:xfrm>
            <a:off x="5364163" y="4221163"/>
            <a:ext cx="360362" cy="0"/>
          </a:xfrm>
          <a:prstGeom prst="line">
            <a:avLst/>
          </a:prstGeom>
          <a:noFill/>
          <a:ln w="19050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8080" name="Line 68"/>
          <p:cNvSpPr>
            <a:spLocks noChangeShapeType="1"/>
          </p:cNvSpPr>
          <p:nvPr/>
        </p:nvSpPr>
        <p:spPr bwMode="auto">
          <a:xfrm>
            <a:off x="5364163" y="4868863"/>
            <a:ext cx="431800" cy="0"/>
          </a:xfrm>
          <a:prstGeom prst="line">
            <a:avLst/>
          </a:prstGeom>
          <a:noFill/>
          <a:ln w="19050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8081" name="Line 69"/>
          <p:cNvSpPr>
            <a:spLocks noChangeShapeType="1"/>
          </p:cNvSpPr>
          <p:nvPr/>
        </p:nvSpPr>
        <p:spPr bwMode="auto">
          <a:xfrm>
            <a:off x="5364163" y="2060575"/>
            <a:ext cx="0" cy="2808288"/>
          </a:xfrm>
          <a:prstGeom prst="line">
            <a:avLst/>
          </a:prstGeom>
          <a:noFill/>
          <a:ln w="19050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трелка вправо 28"/>
          <p:cNvSpPr>
            <a:spLocks noChangeArrowheads="1"/>
          </p:cNvSpPr>
          <p:nvPr/>
        </p:nvSpPr>
        <p:spPr bwMode="auto">
          <a:xfrm rot="5400000">
            <a:off x="1008682" y="4545013"/>
            <a:ext cx="358778" cy="288925"/>
          </a:xfrm>
          <a:prstGeom prst="rightArrow">
            <a:avLst>
              <a:gd name="adj1" fmla="val 50000"/>
              <a:gd name="adj2" fmla="val 17315"/>
            </a:avLst>
          </a:prstGeom>
          <a:solidFill>
            <a:schemeClr val="accent1">
              <a:lumMod val="75000"/>
            </a:schemeClr>
          </a:solidFill>
          <a:ln w="25400" algn="ctr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Стрелка вправо 27"/>
          <p:cNvSpPr>
            <a:spLocks noChangeArrowheads="1"/>
          </p:cNvSpPr>
          <p:nvPr/>
        </p:nvSpPr>
        <p:spPr bwMode="auto">
          <a:xfrm>
            <a:off x="3563888" y="1341438"/>
            <a:ext cx="290514" cy="215900"/>
          </a:xfrm>
          <a:prstGeom prst="rightArrow">
            <a:avLst>
              <a:gd name="adj1" fmla="val 50000"/>
              <a:gd name="adj2" fmla="val 17403"/>
            </a:avLst>
          </a:prstGeom>
          <a:noFill/>
          <a:ln w="25400" algn="ctr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трелка вправо 27"/>
          <p:cNvSpPr>
            <a:spLocks noChangeArrowheads="1"/>
          </p:cNvSpPr>
          <p:nvPr/>
        </p:nvSpPr>
        <p:spPr bwMode="auto">
          <a:xfrm rot="5400000">
            <a:off x="1583531" y="1953420"/>
            <a:ext cx="215902" cy="287337"/>
          </a:xfrm>
          <a:prstGeom prst="rightArrow">
            <a:avLst>
              <a:gd name="adj1" fmla="val 50000"/>
              <a:gd name="adj2" fmla="val 17403"/>
            </a:avLst>
          </a:prstGeom>
          <a:noFill/>
          <a:ln w="25400" algn="ctr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8085" name="AutoShape 82"/>
          <p:cNvSpPr>
            <a:spLocks noChangeArrowheads="1"/>
          </p:cNvSpPr>
          <p:nvPr/>
        </p:nvSpPr>
        <p:spPr bwMode="auto">
          <a:xfrm>
            <a:off x="6372200" y="5589240"/>
            <a:ext cx="863600" cy="431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8086" name="AutoShape 83"/>
          <p:cNvSpPr>
            <a:spLocks noChangeArrowheads="1"/>
          </p:cNvSpPr>
          <p:nvPr/>
        </p:nvSpPr>
        <p:spPr bwMode="auto">
          <a:xfrm rot="5400000">
            <a:off x="7920038" y="4257526"/>
            <a:ext cx="1079499" cy="431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Стрелка вправо 28"/>
          <p:cNvSpPr>
            <a:spLocks noChangeArrowheads="1"/>
          </p:cNvSpPr>
          <p:nvPr/>
        </p:nvSpPr>
        <p:spPr bwMode="auto">
          <a:xfrm rot="5400000">
            <a:off x="1008682" y="2830512"/>
            <a:ext cx="358778" cy="288925"/>
          </a:xfrm>
          <a:prstGeom prst="rightArrow">
            <a:avLst>
              <a:gd name="adj1" fmla="val 50000"/>
              <a:gd name="adj2" fmla="val 17315"/>
            </a:avLst>
          </a:prstGeom>
          <a:solidFill>
            <a:schemeClr val="accent1">
              <a:lumMod val="75000"/>
            </a:schemeClr>
          </a:solidFill>
          <a:ln w="25400" algn="ctr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097" name="Picture 9" descr="main_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8" y="333375"/>
            <a:ext cx="9137650" cy="440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8114" name="Picture 2" descr="main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588" y="333375"/>
            <a:ext cx="9140826" cy="440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8115" name="Picture 3" descr="main_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588" y="333375"/>
            <a:ext cx="9140826" cy="440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8116" name="Picture 4" descr="main_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588" y="333375"/>
            <a:ext cx="9140826" cy="440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8117" name="Picture 5" descr="main_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57188"/>
            <a:ext cx="9139238" cy="440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0102" name="c--sw3tSuYwFh9d4syvsTVb" hidden="1"/>
          <p:cNvSpPr>
            <a:spLocks noChangeArrowheads="1"/>
          </p:cNvSpPr>
          <p:nvPr/>
        </p:nvSpPr>
        <p:spPr bwMode="auto">
          <a:xfrm>
            <a:off x="63500" y="6731000"/>
            <a:ext cx="63500" cy="6350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414142"/>
              </a:solidFill>
              <a:latin typeface="Arial" charset="0"/>
            </a:endParaRPr>
          </a:p>
        </p:txBody>
      </p:sp>
      <p:sp>
        <p:nvSpPr>
          <p:cNvPr id="12" name="Заголовок 13"/>
          <p:cNvSpPr>
            <a:spLocks noGrp="1"/>
          </p:cNvSpPr>
          <p:nvPr>
            <p:ph type="ctrTitle"/>
          </p:nvPr>
        </p:nvSpPr>
        <p:spPr>
          <a:xfrm>
            <a:off x="827088" y="5084763"/>
            <a:ext cx="7921625" cy="720725"/>
          </a:xfrm>
        </p:spPr>
        <p:txBody>
          <a:bodyPr/>
          <a:lstStyle/>
          <a:p>
            <a:pPr algn="ctr">
              <a:defRPr/>
            </a:pPr>
            <a:r>
              <a:rPr lang="ru-RU" sz="3200" dirty="0" smtClean="0">
                <a:latin typeface="+mn-lt"/>
                <a:ea typeface="+mn-ea"/>
                <a:cs typeface="+mn-cs"/>
              </a:rPr>
              <a:t>Благодарю за внимание</a:t>
            </a:r>
            <a:endParaRPr lang="ru-RU" sz="4400" dirty="0"/>
          </a:p>
        </p:txBody>
      </p:sp>
      <p:pic>
        <p:nvPicPr>
          <p:cNvPr id="260104" name="Рисунок 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32138" y="188913"/>
            <a:ext cx="796925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0105" name="Рисунок 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72000" y="188913"/>
            <a:ext cx="944563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858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858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858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0"/>
                                        <p:tgtEl>
                                          <p:spTgt spid="858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858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5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0"/>
                                        <p:tgtEl>
                                          <p:spTgt spid="858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55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1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0"/>
                                        <p:tgtEl>
                                          <p:spTgt spid="858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6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0"/>
                                        <p:tgtEl>
                                          <p:spTgt spid="858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1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0"/>
                                        <p:tgtEl>
                                          <p:spTgt spid="858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66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710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76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0"/>
                                        <p:tgtEl>
                                          <p:spTgt spid="858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815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0"/>
                                        <p:tgtEl>
                                          <p:spTgt spid="858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865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0"/>
                                        <p:tgtEl>
                                          <p:spTgt spid="858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91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96500"/>
                            </p:stCondLst>
                            <p:childTnLst>
                              <p:par>
                                <p:cTn id="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020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0"/>
                                        <p:tgtEl>
                                          <p:spTgt spid="858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070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0"/>
                                        <p:tgtEl>
                                          <p:spTgt spid="858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12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0"/>
                                        <p:tgtEl>
                                          <p:spTgt spid="858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170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22000"/>
                            </p:stCondLst>
                            <p:childTnLst>
                              <p:par>
                                <p:cTn id="1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27500"/>
                            </p:stCondLst>
                            <p:childTnLst>
                              <p:par>
                                <p:cTn id="1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0"/>
                                        <p:tgtEl>
                                          <p:spTgt spid="858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32500"/>
                            </p:stCondLst>
                            <p:childTnLst>
                              <p:par>
                                <p:cTn id="1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0"/>
                                        <p:tgtEl>
                                          <p:spTgt spid="858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37500"/>
                            </p:stCondLst>
                            <p:childTnLst>
                              <p:par>
                                <p:cTn id="1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0"/>
                                        <p:tgtEl>
                                          <p:spTgt spid="858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142500"/>
                            </p:stCondLst>
                            <p:childTnLst>
                              <p:par>
                                <p:cTn id="1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147500"/>
                            </p:stCondLst>
                            <p:childTnLst>
                              <p:par>
                                <p:cTn id="1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1530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0"/>
                                        <p:tgtEl>
                                          <p:spTgt spid="858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158000"/>
                            </p:stCondLst>
                            <p:childTnLst>
                              <p:par>
                                <p:cTn id="1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0"/>
                                        <p:tgtEl>
                                          <p:spTgt spid="858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16300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0"/>
                                        <p:tgtEl>
                                          <p:spTgt spid="858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168000"/>
                            </p:stCondLst>
                            <p:childTnLst>
                              <p:par>
                                <p:cTn id="1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173000"/>
                            </p:stCondLst>
                            <p:childTnLst>
                              <p:par>
                                <p:cTn id="1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 nodeType="afterGroup">
                            <p:stCondLst>
                              <p:cond delay="178500"/>
                            </p:stCondLst>
                            <p:childTnLst>
                              <p:par>
                                <p:cTn id="1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0"/>
                                        <p:tgtEl>
                                          <p:spTgt spid="858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183500"/>
                            </p:stCondLst>
                            <p:childTnLst>
                              <p:par>
                                <p:cTn id="1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0"/>
                                        <p:tgtEl>
                                          <p:spTgt spid="858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188500"/>
                            </p:stCondLst>
                            <p:childTnLst>
                              <p:par>
                                <p:cTn id="1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0"/>
                                        <p:tgtEl>
                                          <p:spTgt spid="858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 nodeType="afterGroup">
                            <p:stCondLst>
                              <p:cond delay="193500"/>
                            </p:stCondLst>
                            <p:childTnLst>
                              <p:par>
                                <p:cTn id="1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 nodeType="afterGroup">
                            <p:stCondLst>
                              <p:cond delay="198500"/>
                            </p:stCondLst>
                            <p:childTnLst>
                              <p:par>
                                <p:cTn id="20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 nodeType="afterGroup">
                            <p:stCondLst>
                              <p:cond delay="204000"/>
                            </p:stCondLst>
                            <p:childTnLst>
                              <p:par>
                                <p:cTn id="2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0"/>
                                        <p:tgtEl>
                                          <p:spTgt spid="858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 nodeType="afterGroup">
                            <p:stCondLst>
                              <p:cond delay="209000"/>
                            </p:stCondLst>
                            <p:childTnLst>
                              <p:par>
                                <p:cTn id="2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0"/>
                                        <p:tgtEl>
                                          <p:spTgt spid="858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214000"/>
                            </p:stCondLst>
                            <p:childTnLst>
                              <p:par>
                                <p:cTn id="2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0"/>
                                        <p:tgtEl>
                                          <p:spTgt spid="858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 nodeType="afterGroup">
                            <p:stCondLst>
                              <p:cond delay="219000"/>
                            </p:stCondLst>
                            <p:childTnLst>
                              <p:par>
                                <p:cTn id="2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 nodeType="afterGroup">
                            <p:stCondLst>
                              <p:cond delay="224000"/>
                            </p:stCondLst>
                            <p:childTnLst>
                              <p:par>
                                <p:cTn id="2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 nodeType="afterGroup">
                            <p:stCondLst>
                              <p:cond delay="229500"/>
                            </p:stCondLst>
                            <p:childTnLst>
                              <p:par>
                                <p:cTn id="2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0"/>
                                        <p:tgtEl>
                                          <p:spTgt spid="858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 nodeType="afterGroup">
                            <p:stCondLst>
                              <p:cond delay="234500"/>
                            </p:stCondLst>
                            <p:childTnLst>
                              <p:par>
                                <p:cTn id="2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0"/>
                                        <p:tgtEl>
                                          <p:spTgt spid="858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 nodeType="afterGroup">
                            <p:stCondLst>
                              <p:cond delay="239500"/>
                            </p:stCondLst>
                            <p:childTnLst>
                              <p:par>
                                <p:cTn id="2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0"/>
                                        <p:tgtEl>
                                          <p:spTgt spid="858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 nodeType="afterGroup">
                            <p:stCondLst>
                              <p:cond delay="244500"/>
                            </p:stCondLst>
                            <p:childTnLst>
                              <p:par>
                                <p:cTn id="2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 nodeType="afterGroup">
                            <p:stCondLst>
                              <p:cond delay="249500"/>
                            </p:stCondLst>
                            <p:childTnLst>
                              <p:par>
                                <p:cTn id="2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 nodeType="afterGroup">
                            <p:stCondLst>
                              <p:cond delay="255000"/>
                            </p:stCondLst>
                            <p:childTnLst>
                              <p:par>
                                <p:cTn id="2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0"/>
                                        <p:tgtEl>
                                          <p:spTgt spid="858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 nodeType="afterGroup">
                            <p:stCondLst>
                              <p:cond delay="260000"/>
                            </p:stCondLst>
                            <p:childTnLst>
                              <p:par>
                                <p:cTn id="2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0"/>
                                        <p:tgtEl>
                                          <p:spTgt spid="858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 nodeType="afterGroup">
                            <p:stCondLst>
                              <p:cond delay="265000"/>
                            </p:stCondLst>
                            <p:childTnLst>
                              <p:par>
                                <p:cTn id="2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0"/>
                                        <p:tgtEl>
                                          <p:spTgt spid="858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 nodeType="afterGroup">
                            <p:stCondLst>
                              <p:cond delay="270000"/>
                            </p:stCondLst>
                            <p:childTnLst>
                              <p:par>
                                <p:cTn id="2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 nodeType="afterGroup">
                            <p:stCondLst>
                              <p:cond delay="275000"/>
                            </p:stCondLst>
                            <p:childTnLst>
                              <p:par>
                                <p:cTn id="2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 nodeType="afterGroup">
                            <p:stCondLst>
                              <p:cond delay="280500"/>
                            </p:stCondLst>
                            <p:childTnLst>
                              <p:par>
                                <p:cTn id="2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5000"/>
                                        <p:tgtEl>
                                          <p:spTgt spid="858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 nodeType="afterGroup">
                            <p:stCondLst>
                              <p:cond delay="285500"/>
                            </p:stCondLst>
                            <p:childTnLst>
                              <p:par>
                                <p:cTn id="2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0"/>
                                        <p:tgtEl>
                                          <p:spTgt spid="858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 nodeType="afterGroup">
                            <p:stCondLst>
                              <p:cond delay="290500"/>
                            </p:stCondLst>
                            <p:childTnLst>
                              <p:par>
                                <p:cTn id="2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5000"/>
                                        <p:tgtEl>
                                          <p:spTgt spid="858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 nodeType="afterGroup">
                            <p:stCondLst>
                              <p:cond delay="295500"/>
                            </p:stCondLst>
                            <p:childTnLst>
                              <p:par>
                                <p:cTn id="3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50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 nodeType="afterGroup">
                            <p:stCondLst>
                              <p:cond delay="300500"/>
                            </p:stCondLst>
                            <p:childTnLst>
                              <p:par>
                                <p:cTn id="3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 nodeType="afterGroup">
                            <p:stCondLst>
                              <p:cond delay="306000"/>
                            </p:stCondLst>
                            <p:childTnLst>
                              <p:par>
                                <p:cTn id="3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0"/>
                                        <p:tgtEl>
                                          <p:spTgt spid="858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 nodeType="afterGroup">
                            <p:stCondLst>
                              <p:cond delay="311000"/>
                            </p:stCondLst>
                            <p:childTnLst>
                              <p:par>
                                <p:cTn id="3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0"/>
                                        <p:tgtEl>
                                          <p:spTgt spid="858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 nodeType="afterGroup">
                            <p:stCondLst>
                              <p:cond delay="316000"/>
                            </p:stCondLst>
                            <p:childTnLst>
                              <p:par>
                                <p:cTn id="3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5000"/>
                                        <p:tgtEl>
                                          <p:spTgt spid="858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 nodeType="afterGroup">
                            <p:stCondLst>
                              <p:cond delay="321000"/>
                            </p:stCondLst>
                            <p:childTnLst>
                              <p:par>
                                <p:cTn id="3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 nodeType="afterGroup">
                            <p:stCondLst>
                              <p:cond delay="326000"/>
                            </p:stCondLst>
                            <p:childTnLst>
                              <p:par>
                                <p:cTn id="3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 nodeType="afterGroup">
                            <p:stCondLst>
                              <p:cond delay="331500"/>
                            </p:stCondLst>
                            <p:childTnLst>
                              <p:par>
                                <p:cTn id="3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5000"/>
                                        <p:tgtEl>
                                          <p:spTgt spid="858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 nodeType="afterGroup">
                            <p:stCondLst>
                              <p:cond delay="336500"/>
                            </p:stCondLst>
                            <p:childTnLst>
                              <p:par>
                                <p:cTn id="3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5000"/>
                                        <p:tgtEl>
                                          <p:spTgt spid="858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 nodeType="afterGroup">
                            <p:stCondLst>
                              <p:cond delay="341500"/>
                            </p:stCondLst>
                            <p:childTnLst>
                              <p:par>
                                <p:cTn id="3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5000"/>
                                        <p:tgtEl>
                                          <p:spTgt spid="858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 nodeType="afterGroup">
                            <p:stCondLst>
                              <p:cond delay="346500"/>
                            </p:stCondLst>
                            <p:childTnLst>
                              <p:par>
                                <p:cTn id="3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50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 nodeType="afterGroup">
                            <p:stCondLst>
                              <p:cond delay="351500"/>
                            </p:stCondLst>
                            <p:childTnLst>
                              <p:par>
                                <p:cTn id="3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6" dur="50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 nodeType="afterGroup">
                            <p:stCondLst>
                              <p:cond delay="357000"/>
                            </p:stCondLst>
                            <p:childTnLst>
                              <p:par>
                                <p:cTn id="3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5000"/>
                                        <p:tgtEl>
                                          <p:spTgt spid="858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 nodeType="afterGroup">
                            <p:stCondLst>
                              <p:cond delay="362000"/>
                            </p:stCondLst>
                            <p:childTnLst>
                              <p:par>
                                <p:cTn id="3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5" dur="5000"/>
                                        <p:tgtEl>
                                          <p:spTgt spid="858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 nodeType="afterGroup">
                            <p:stCondLst>
                              <p:cond delay="367000"/>
                            </p:stCondLst>
                            <p:childTnLst>
                              <p:par>
                                <p:cTn id="3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5000"/>
                                        <p:tgtEl>
                                          <p:spTgt spid="858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 nodeType="afterGroup">
                            <p:stCondLst>
                              <p:cond delay="372000"/>
                            </p:stCondLst>
                            <p:childTnLst>
                              <p:par>
                                <p:cTn id="3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50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 nodeType="afterGroup">
                            <p:stCondLst>
                              <p:cond delay="377000"/>
                            </p:stCondLst>
                            <p:childTnLst>
                              <p:par>
                                <p:cTn id="3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2" dur="50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 nodeType="afterGroup">
                            <p:stCondLst>
                              <p:cond delay="382500"/>
                            </p:stCondLst>
                            <p:childTnLst>
                              <p:par>
                                <p:cTn id="3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5000"/>
                                        <p:tgtEl>
                                          <p:spTgt spid="858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 nodeType="afterGroup">
                            <p:stCondLst>
                              <p:cond delay="387500"/>
                            </p:stCondLst>
                            <p:childTnLst>
                              <p:par>
                                <p:cTn id="3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1" dur="5000"/>
                                        <p:tgtEl>
                                          <p:spTgt spid="858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 nodeType="afterGroup">
                            <p:stCondLst>
                              <p:cond delay="392500"/>
                            </p:stCondLst>
                            <p:childTnLst>
                              <p:par>
                                <p:cTn id="4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0"/>
                                        <p:tgtEl>
                                          <p:spTgt spid="858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 nodeType="afterGroup">
                            <p:stCondLst>
                              <p:cond delay="397500"/>
                            </p:stCondLst>
                            <p:childTnLst>
                              <p:par>
                                <p:cTn id="4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9" dur="50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 nodeType="afterGroup">
                            <p:stCondLst>
                              <p:cond delay="402500"/>
                            </p:stCondLst>
                            <p:childTnLst>
                              <p:par>
                                <p:cTn id="4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8" dur="50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 nodeType="afterGroup">
                            <p:stCondLst>
                              <p:cond delay="408000"/>
                            </p:stCondLst>
                            <p:childTnLst>
                              <p:par>
                                <p:cTn id="4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3" dur="5000"/>
                                        <p:tgtEl>
                                          <p:spTgt spid="858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 nodeType="afterGroup">
                            <p:stCondLst>
                              <p:cond delay="413000"/>
                            </p:stCondLst>
                            <p:childTnLst>
                              <p:par>
                                <p:cTn id="4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7" dur="5000"/>
                                        <p:tgtEl>
                                          <p:spTgt spid="858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 nodeType="afterGroup">
                            <p:stCondLst>
                              <p:cond delay="418000"/>
                            </p:stCondLst>
                            <p:childTnLst>
                              <p:par>
                                <p:cTn id="4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1" dur="5000"/>
                                        <p:tgtEl>
                                          <p:spTgt spid="858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 nodeType="afterGroup">
                            <p:stCondLst>
                              <p:cond delay="423000"/>
                            </p:stCondLst>
                            <p:childTnLst>
                              <p:par>
                                <p:cTn id="4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5" dur="50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 nodeType="afterGroup">
                            <p:stCondLst>
                              <p:cond delay="428000"/>
                            </p:stCondLst>
                            <p:childTnLst>
                              <p:par>
                                <p:cTn id="4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4" dur="50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 nodeType="afterGroup">
                            <p:stCondLst>
                              <p:cond delay="433500"/>
                            </p:stCondLst>
                            <p:childTnLst>
                              <p:par>
                                <p:cTn id="4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9" dur="5000"/>
                                        <p:tgtEl>
                                          <p:spTgt spid="858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 nodeType="afterGroup">
                            <p:stCondLst>
                              <p:cond delay="438500"/>
                            </p:stCondLst>
                            <p:childTnLst>
                              <p:par>
                                <p:cTn id="4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3" dur="5000"/>
                                        <p:tgtEl>
                                          <p:spTgt spid="858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 nodeType="afterGroup">
                            <p:stCondLst>
                              <p:cond delay="443500"/>
                            </p:stCondLst>
                            <p:childTnLst>
                              <p:par>
                                <p:cTn id="4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5000"/>
                                        <p:tgtEl>
                                          <p:spTgt spid="858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 nodeType="afterGroup">
                            <p:stCondLst>
                              <p:cond delay="448500"/>
                            </p:stCondLst>
                            <p:childTnLst>
                              <p:par>
                                <p:cTn id="4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1" dur="50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 nodeType="afterGroup">
                            <p:stCondLst>
                              <p:cond delay="453500"/>
                            </p:stCondLst>
                            <p:childTnLst>
                              <p:par>
                                <p:cTn id="4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0" dur="50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 nodeType="afterGroup">
                            <p:stCondLst>
                              <p:cond delay="459000"/>
                            </p:stCondLst>
                            <p:childTnLst>
                              <p:par>
                                <p:cTn id="4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5" dur="5000"/>
                                        <p:tgtEl>
                                          <p:spTgt spid="858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 nodeType="afterGroup">
                            <p:stCondLst>
                              <p:cond delay="464000"/>
                            </p:stCondLst>
                            <p:childTnLst>
                              <p:par>
                                <p:cTn id="4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9" dur="5000"/>
                                        <p:tgtEl>
                                          <p:spTgt spid="858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0" fill="hold" nodeType="afterGroup">
                            <p:stCondLst>
                              <p:cond delay="469000"/>
                            </p:stCondLst>
                            <p:childTnLst>
                              <p:par>
                                <p:cTn id="4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3" dur="5000"/>
                                        <p:tgtEl>
                                          <p:spTgt spid="858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 nodeType="afterGroup">
                            <p:stCondLst>
                              <p:cond delay="474000"/>
                            </p:stCondLst>
                            <p:childTnLst>
                              <p:par>
                                <p:cTn id="4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7" dur="50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 nodeType="afterGroup">
                            <p:stCondLst>
                              <p:cond delay="479000"/>
                            </p:stCondLst>
                            <p:childTnLst>
                              <p:par>
                                <p:cTn id="4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6" dur="50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8" fill="hold" nodeType="afterGroup">
                            <p:stCondLst>
                              <p:cond delay="484500"/>
                            </p:stCondLst>
                            <p:childTnLst>
                              <p:par>
                                <p:cTn id="4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1" dur="5000"/>
                                        <p:tgtEl>
                                          <p:spTgt spid="858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2" fill="hold" nodeType="afterGroup">
                            <p:stCondLst>
                              <p:cond delay="489500"/>
                            </p:stCondLst>
                            <p:childTnLst>
                              <p:par>
                                <p:cTn id="5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5" dur="5000"/>
                                        <p:tgtEl>
                                          <p:spTgt spid="858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 nodeType="afterGroup">
                            <p:stCondLst>
                              <p:cond delay="494500"/>
                            </p:stCondLst>
                            <p:childTnLst>
                              <p:par>
                                <p:cTn id="5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9" dur="5000"/>
                                        <p:tgtEl>
                                          <p:spTgt spid="858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0" fill="hold" nodeType="afterGroup">
                            <p:stCondLst>
                              <p:cond delay="499500"/>
                            </p:stCondLst>
                            <p:childTnLst>
                              <p:par>
                                <p:cTn id="5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3" dur="50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 nodeType="afterGroup">
                            <p:stCondLst>
                              <p:cond delay="504500"/>
                            </p:stCondLst>
                            <p:childTnLst>
                              <p:par>
                                <p:cTn id="5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1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2" dur="50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 nodeType="afterGroup">
                            <p:stCondLst>
                              <p:cond delay="510000"/>
                            </p:stCondLst>
                            <p:childTnLst>
                              <p:par>
                                <p:cTn id="5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7" dur="5000"/>
                                        <p:tgtEl>
                                          <p:spTgt spid="858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8" fill="hold" nodeType="afterGroup">
                            <p:stCondLst>
                              <p:cond delay="515000"/>
                            </p:stCondLst>
                            <p:childTnLst>
                              <p:par>
                                <p:cTn id="5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1" dur="5000"/>
                                        <p:tgtEl>
                                          <p:spTgt spid="858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 nodeType="afterGroup">
                            <p:stCondLst>
                              <p:cond delay="520000"/>
                            </p:stCondLst>
                            <p:childTnLst>
                              <p:par>
                                <p:cTn id="5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5" dur="5000"/>
                                        <p:tgtEl>
                                          <p:spTgt spid="858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 nodeType="afterGroup">
                            <p:stCondLst>
                              <p:cond delay="525000"/>
                            </p:stCondLst>
                            <p:childTnLst>
                              <p:par>
                                <p:cTn id="5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9" dur="50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0" fill="hold" nodeType="afterGroup">
                            <p:stCondLst>
                              <p:cond delay="530000"/>
                            </p:stCondLst>
                            <p:childTnLst>
                              <p:par>
                                <p:cTn id="5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7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8" dur="50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0" fill="hold" nodeType="afterGroup">
                            <p:stCondLst>
                              <p:cond delay="535500"/>
                            </p:stCondLst>
                            <p:childTnLst>
                              <p:par>
                                <p:cTn id="5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3" dur="5000"/>
                                        <p:tgtEl>
                                          <p:spTgt spid="858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4" fill="hold" nodeType="afterGroup">
                            <p:stCondLst>
                              <p:cond delay="540500"/>
                            </p:stCondLst>
                            <p:childTnLst>
                              <p:par>
                                <p:cTn id="5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7" dur="5000"/>
                                        <p:tgtEl>
                                          <p:spTgt spid="858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8" fill="hold" nodeType="afterGroup">
                            <p:stCondLst>
                              <p:cond delay="545500"/>
                            </p:stCondLst>
                            <p:childTnLst>
                              <p:par>
                                <p:cTn id="5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1" dur="5000"/>
                                        <p:tgtEl>
                                          <p:spTgt spid="858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 nodeType="afterGroup">
                            <p:stCondLst>
                              <p:cond delay="550500"/>
                            </p:stCondLst>
                            <p:childTnLst>
                              <p:par>
                                <p:cTn id="5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5" dur="50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6" fill="hold" nodeType="afterGroup">
                            <p:stCondLst>
                              <p:cond delay="555500"/>
                            </p:stCondLst>
                            <p:childTnLst>
                              <p:par>
                                <p:cTn id="5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4" dur="50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6" fill="hold" nodeType="afterGroup">
                            <p:stCondLst>
                              <p:cond delay="561000"/>
                            </p:stCondLst>
                            <p:childTnLst>
                              <p:par>
                                <p:cTn id="5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9" dur="5000"/>
                                        <p:tgtEl>
                                          <p:spTgt spid="858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0" fill="hold" nodeType="afterGroup">
                            <p:stCondLst>
                              <p:cond delay="566000"/>
                            </p:stCondLst>
                            <p:childTnLst>
                              <p:par>
                                <p:cTn id="5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3" dur="5000"/>
                                        <p:tgtEl>
                                          <p:spTgt spid="858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4" fill="hold" nodeType="afterGroup">
                            <p:stCondLst>
                              <p:cond delay="571000"/>
                            </p:stCondLst>
                            <p:childTnLst>
                              <p:par>
                                <p:cTn id="5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7" dur="5000"/>
                                        <p:tgtEl>
                                          <p:spTgt spid="858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8" fill="hold" nodeType="afterGroup">
                            <p:stCondLst>
                              <p:cond delay="576000"/>
                            </p:stCondLst>
                            <p:childTnLst>
                              <p:par>
                                <p:cTn id="5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1" dur="50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2" fill="hold" nodeType="afterGroup">
                            <p:stCondLst>
                              <p:cond delay="581000"/>
                            </p:stCondLst>
                            <p:childTnLst>
                              <p:par>
                                <p:cTn id="59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0" dur="50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2" fill="hold" nodeType="afterGroup">
                            <p:stCondLst>
                              <p:cond delay="586500"/>
                            </p:stCondLst>
                            <p:childTnLst>
                              <p:par>
                                <p:cTn id="6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5" dur="5000"/>
                                        <p:tgtEl>
                                          <p:spTgt spid="858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6" fill="hold" nodeType="afterGroup">
                            <p:stCondLst>
                              <p:cond delay="591500"/>
                            </p:stCondLst>
                            <p:childTnLst>
                              <p:par>
                                <p:cTn id="6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9" dur="5000"/>
                                        <p:tgtEl>
                                          <p:spTgt spid="858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0" fill="hold" nodeType="afterGroup">
                            <p:stCondLst>
                              <p:cond delay="596500"/>
                            </p:stCondLst>
                            <p:childTnLst>
                              <p:par>
                                <p:cTn id="6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3" dur="2000"/>
                                        <p:tgtEl>
                                          <p:spTgt spid="858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4" fill="hold" nodeType="afterGroup">
                            <p:stCondLst>
                              <p:cond delay="598500"/>
                            </p:stCondLst>
                            <p:childTnLst>
                              <p:par>
                                <p:cTn id="6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7" dur="50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8" fill="hold" nodeType="afterGroup">
                            <p:stCondLst>
                              <p:cond delay="603500"/>
                            </p:stCondLst>
                            <p:childTnLst>
                              <p:par>
                                <p:cTn id="6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6" dur="50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8" fill="hold" nodeType="afterGroup">
                            <p:stCondLst>
                              <p:cond delay="609000"/>
                            </p:stCondLst>
                            <p:childTnLst>
                              <p:par>
                                <p:cTn id="6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1" dur="5000"/>
                                        <p:tgtEl>
                                          <p:spTgt spid="858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2" fill="hold" nodeType="afterGroup">
                            <p:stCondLst>
                              <p:cond delay="614000"/>
                            </p:stCondLst>
                            <p:childTnLst>
                              <p:par>
                                <p:cTn id="6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5" dur="5000"/>
                                        <p:tgtEl>
                                          <p:spTgt spid="858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6" fill="hold" nodeType="afterGroup">
                            <p:stCondLst>
                              <p:cond delay="619000"/>
                            </p:stCondLst>
                            <p:childTnLst>
                              <p:par>
                                <p:cTn id="6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9" dur="5000"/>
                                        <p:tgtEl>
                                          <p:spTgt spid="858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0" fill="hold" nodeType="afterGroup">
                            <p:stCondLst>
                              <p:cond delay="624000"/>
                            </p:stCondLst>
                            <p:childTnLst>
                              <p:par>
                                <p:cTn id="6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3" dur="50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4" fill="hold" nodeType="afterGroup">
                            <p:stCondLst>
                              <p:cond delay="629000"/>
                            </p:stCondLst>
                            <p:childTnLst>
                              <p:par>
                                <p:cTn id="6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1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2" dur="50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4" fill="hold" nodeType="afterGroup">
                            <p:stCondLst>
                              <p:cond delay="634500"/>
                            </p:stCondLst>
                            <p:childTnLst>
                              <p:par>
                                <p:cTn id="6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7" dur="5000"/>
                                        <p:tgtEl>
                                          <p:spTgt spid="858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8" fill="hold" nodeType="afterGroup">
                            <p:stCondLst>
                              <p:cond delay="639500"/>
                            </p:stCondLst>
                            <p:childTnLst>
                              <p:par>
                                <p:cTn id="6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1" dur="5000"/>
                                        <p:tgtEl>
                                          <p:spTgt spid="858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2" fill="hold" nodeType="afterGroup">
                            <p:stCondLst>
                              <p:cond delay="644500"/>
                            </p:stCondLst>
                            <p:childTnLst>
                              <p:par>
                                <p:cTn id="6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5" dur="5000"/>
                                        <p:tgtEl>
                                          <p:spTgt spid="858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6" fill="hold" nodeType="afterGroup">
                            <p:stCondLst>
                              <p:cond delay="649500"/>
                            </p:stCondLst>
                            <p:childTnLst>
                              <p:par>
                                <p:cTn id="6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9" dur="50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0" fill="hold" nodeType="afterGroup">
                            <p:stCondLst>
                              <p:cond delay="654500"/>
                            </p:stCondLst>
                            <p:childTnLst>
                              <p:par>
                                <p:cTn id="6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7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8" dur="50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0" fill="hold" nodeType="afterGroup">
                            <p:stCondLst>
                              <p:cond delay="660000"/>
                            </p:stCondLst>
                            <p:childTnLst>
                              <p:par>
                                <p:cTn id="6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3" dur="5000"/>
                                        <p:tgtEl>
                                          <p:spTgt spid="858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4" fill="hold" nodeType="afterGroup">
                            <p:stCondLst>
                              <p:cond delay="665000"/>
                            </p:stCondLst>
                            <p:childTnLst>
                              <p:par>
                                <p:cTn id="6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7" dur="5000"/>
                                        <p:tgtEl>
                                          <p:spTgt spid="858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8" fill="hold" nodeType="afterGroup">
                            <p:stCondLst>
                              <p:cond delay="670000"/>
                            </p:stCondLst>
                            <p:childTnLst>
                              <p:par>
                                <p:cTn id="6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1" dur="5000"/>
                                        <p:tgtEl>
                                          <p:spTgt spid="858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2" fill="hold" nodeType="afterGroup">
                            <p:stCondLst>
                              <p:cond delay="675000"/>
                            </p:stCondLst>
                            <p:childTnLst>
                              <p:par>
                                <p:cTn id="6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5" dur="50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/>
          </p:cNvSpPr>
          <p:nvPr>
            <p:ph type="title" idx="4294967295"/>
          </p:nvPr>
        </p:nvSpPr>
        <p:spPr>
          <a:xfrm>
            <a:off x="251916" y="332656"/>
            <a:ext cx="7704460" cy="6477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000" b="1" dirty="0" smtClean="0">
                <a:latin typeface="Arial" charset="0"/>
              </a:rPr>
              <a:t>Отраслевая система оценки квалификаций </a:t>
            </a:r>
            <a:br>
              <a:rPr lang="ru-RU" sz="2000" b="1" dirty="0" smtClean="0">
                <a:latin typeface="Arial" charset="0"/>
              </a:rPr>
            </a:br>
            <a:r>
              <a:rPr lang="ru-RU" sz="2000" b="1" dirty="0" smtClean="0">
                <a:latin typeface="Arial" charset="0"/>
              </a:rPr>
              <a:t>в сфере атомной энергии</a:t>
            </a:r>
          </a:p>
        </p:txBody>
      </p:sp>
      <p:sp>
        <p:nvSpPr>
          <p:cNvPr id="45058" name="Rectangle 3"/>
          <p:cNvSpPr>
            <a:spLocks/>
          </p:cNvSpPr>
          <p:nvPr/>
        </p:nvSpPr>
        <p:spPr bwMode="auto">
          <a:xfrm>
            <a:off x="250825" y="1125538"/>
            <a:ext cx="421163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2563" indent="-182563"/>
            <a:endParaRPr lang="en-US" sz="1000" b="1">
              <a:solidFill>
                <a:srgbClr val="1F477D"/>
              </a:solidFill>
              <a:latin typeface="Arial" charset="0"/>
            </a:endParaRPr>
          </a:p>
        </p:txBody>
      </p:sp>
      <p:sp>
        <p:nvSpPr>
          <p:cNvPr id="45059" name="Rectangle 3"/>
          <p:cNvSpPr>
            <a:spLocks/>
          </p:cNvSpPr>
          <p:nvPr/>
        </p:nvSpPr>
        <p:spPr bwMode="auto">
          <a:xfrm>
            <a:off x="3779911" y="1892892"/>
            <a:ext cx="525613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100" b="1" dirty="0">
                <a:solidFill>
                  <a:srgbClr val="1F477D"/>
                </a:solidFill>
                <a:latin typeface="Arial" charset="0"/>
              </a:rPr>
              <a:t>Образовательные стандарты по </a:t>
            </a:r>
            <a:r>
              <a:rPr lang="ru-RU" sz="1100" b="1" dirty="0" smtClean="0">
                <a:solidFill>
                  <a:srgbClr val="1F477D"/>
                </a:solidFill>
                <a:latin typeface="Arial" charset="0"/>
              </a:rPr>
              <a:t>ключевым </a:t>
            </a:r>
            <a:r>
              <a:rPr lang="ru-RU" sz="1100" b="1" dirty="0">
                <a:solidFill>
                  <a:srgbClr val="1F477D"/>
                </a:solidFill>
                <a:latin typeface="Arial" charset="0"/>
              </a:rPr>
              <a:t>специальностям / направлениям подготовки в интересах  ГК «</a:t>
            </a:r>
            <a:r>
              <a:rPr lang="ru-RU" sz="1100" b="1" dirty="0" err="1">
                <a:solidFill>
                  <a:srgbClr val="1F477D"/>
                </a:solidFill>
                <a:latin typeface="Arial" charset="0"/>
              </a:rPr>
              <a:t>Росатом</a:t>
            </a:r>
            <a:r>
              <a:rPr lang="ru-RU" sz="1100" b="1" dirty="0">
                <a:solidFill>
                  <a:srgbClr val="1F477D"/>
                </a:solidFill>
                <a:latin typeface="Arial" charset="0"/>
              </a:rPr>
              <a:t>»</a:t>
            </a:r>
          </a:p>
          <a:p>
            <a:r>
              <a:rPr lang="ru-RU" sz="1100" b="1" dirty="0">
                <a:solidFill>
                  <a:srgbClr val="FF0000"/>
                </a:solidFill>
                <a:latin typeface="Arial" charset="0"/>
              </a:rPr>
              <a:t>НЯИК</a:t>
            </a:r>
            <a:endParaRPr lang="en-US" sz="1100" b="1" dirty="0">
              <a:solidFill>
                <a:srgbClr val="FF0000"/>
              </a:solidFill>
              <a:latin typeface="Arial" charset="0"/>
            </a:endParaRPr>
          </a:p>
        </p:txBody>
      </p:sp>
      <p:grpSp>
        <p:nvGrpSpPr>
          <p:cNvPr id="45060" name="Diagram 6"/>
          <p:cNvGrpSpPr>
            <a:grpSpLocks/>
          </p:cNvGrpSpPr>
          <p:nvPr/>
        </p:nvGrpSpPr>
        <p:grpSpPr bwMode="auto">
          <a:xfrm>
            <a:off x="71224" y="1340768"/>
            <a:ext cx="3852704" cy="3969294"/>
            <a:chOff x="1833" y="1057"/>
            <a:chExt cx="2449" cy="2121"/>
          </a:xfrm>
        </p:grpSpPr>
        <p:sp>
          <p:nvSpPr>
            <p:cNvPr id="45070" name="_s276488"/>
            <p:cNvSpPr>
              <a:spLocks noChangeArrowheads="1"/>
            </p:cNvSpPr>
            <p:nvPr/>
          </p:nvSpPr>
          <p:spPr bwMode="auto">
            <a:xfrm flipV="1">
              <a:off x="1833" y="2754"/>
              <a:ext cx="2449" cy="424"/>
            </a:xfrm>
            <a:custGeom>
              <a:avLst/>
              <a:gdLst>
                <a:gd name="T0" fmla="*/ 2327 w 21600"/>
                <a:gd name="T1" fmla="*/ 212 h 21600"/>
                <a:gd name="T2" fmla="*/ 1225 w 21600"/>
                <a:gd name="T3" fmla="*/ 424 h 21600"/>
                <a:gd name="T4" fmla="*/ 122 w 21600"/>
                <a:gd name="T5" fmla="*/ 212 h 21600"/>
                <a:gd name="T6" fmla="*/ 1225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884 w 21600"/>
                <a:gd name="T13" fmla="*/ 2904 h 21600"/>
                <a:gd name="T14" fmla="*/ 18716 w 21600"/>
                <a:gd name="T15" fmla="*/ 1869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" y="21600"/>
                  </a:lnTo>
                  <a:lnTo>
                    <a:pt x="1944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rot="10800000" wrap="none" lIns="0" tIns="0" rIns="0" bIns="0" anchor="ctr">
              <a:flatTx/>
            </a:bodyPr>
            <a:lstStyle/>
            <a:p>
              <a:pPr algn="ctr"/>
              <a:r>
                <a:rPr lang="ru-RU" altLang="ru-RU" sz="1200" b="1" dirty="0">
                  <a:solidFill>
                    <a:srgbClr val="1F477D"/>
                  </a:solidFill>
                  <a:latin typeface="Arial" charset="0"/>
                </a:rPr>
                <a:t>Национальная рамка квалификаций</a:t>
              </a:r>
              <a:r>
                <a:rPr lang="ru-RU" altLang="ru-RU" sz="1100" dirty="0">
                  <a:solidFill>
                    <a:srgbClr val="1F477D"/>
                  </a:solidFill>
                  <a:latin typeface="Arial" charset="0"/>
                </a:rPr>
                <a:t> </a:t>
              </a:r>
            </a:p>
          </p:txBody>
        </p:sp>
        <p:sp>
          <p:nvSpPr>
            <p:cNvPr id="45071" name="_s276489"/>
            <p:cNvSpPr>
              <a:spLocks noChangeArrowheads="1"/>
            </p:cNvSpPr>
            <p:nvPr/>
          </p:nvSpPr>
          <p:spPr bwMode="auto">
            <a:xfrm flipV="1">
              <a:off x="2078" y="2330"/>
              <a:ext cx="1959" cy="424"/>
            </a:xfrm>
            <a:custGeom>
              <a:avLst/>
              <a:gdLst>
                <a:gd name="T0" fmla="*/ 1837 w 21600"/>
                <a:gd name="T1" fmla="*/ 212 h 21600"/>
                <a:gd name="T2" fmla="*/ 980 w 21600"/>
                <a:gd name="T3" fmla="*/ 424 h 21600"/>
                <a:gd name="T4" fmla="*/ 122 w 21600"/>
                <a:gd name="T5" fmla="*/ 212 h 21600"/>
                <a:gd name="T6" fmla="*/ 98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153 w 21600"/>
                <a:gd name="T13" fmla="*/ 3158 h 21600"/>
                <a:gd name="T14" fmla="*/ 18447 w 21600"/>
                <a:gd name="T15" fmla="*/ 1844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700" y="21600"/>
                  </a:lnTo>
                  <a:lnTo>
                    <a:pt x="189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rot="10800000" wrap="none" lIns="0" tIns="0" rIns="0" bIns="0" anchor="ctr">
              <a:flatTx/>
            </a:bodyPr>
            <a:lstStyle/>
            <a:p>
              <a:pPr algn="ctr"/>
              <a:r>
                <a:rPr lang="ru-RU" altLang="ru-RU" b="1" dirty="0">
                  <a:solidFill>
                    <a:srgbClr val="FF0000"/>
                  </a:solidFill>
                  <a:latin typeface="Arial" charset="0"/>
                </a:rPr>
                <a:t>Отраслевая рамка квалификаций</a:t>
              </a:r>
              <a:r>
                <a:rPr lang="ru-RU" altLang="ru-RU" sz="1200" b="1" dirty="0">
                  <a:solidFill>
                    <a:schemeClr val="tx1"/>
                  </a:solidFill>
                  <a:latin typeface="Arial" charset="0"/>
                </a:rPr>
                <a:t> </a:t>
              </a:r>
            </a:p>
          </p:txBody>
        </p:sp>
        <p:sp>
          <p:nvSpPr>
            <p:cNvPr id="45072" name="_s276490"/>
            <p:cNvSpPr>
              <a:spLocks noChangeArrowheads="1"/>
            </p:cNvSpPr>
            <p:nvPr/>
          </p:nvSpPr>
          <p:spPr bwMode="auto">
            <a:xfrm flipV="1">
              <a:off x="2323" y="1905"/>
              <a:ext cx="1469" cy="425"/>
            </a:xfrm>
            <a:custGeom>
              <a:avLst/>
              <a:gdLst>
                <a:gd name="T0" fmla="*/ 1347 w 21600"/>
                <a:gd name="T1" fmla="*/ 213 h 21600"/>
                <a:gd name="T2" fmla="*/ 734 w 21600"/>
                <a:gd name="T3" fmla="*/ 425 h 21600"/>
                <a:gd name="T4" fmla="*/ 122 w 21600"/>
                <a:gd name="T5" fmla="*/ 213 h 21600"/>
                <a:gd name="T6" fmla="*/ 734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602 w 21600"/>
                <a:gd name="T13" fmla="*/ 3608 h 21600"/>
                <a:gd name="T14" fmla="*/ 17998 w 21600"/>
                <a:gd name="T15" fmla="*/ 179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3600" y="21600"/>
                  </a:lnTo>
                  <a:lnTo>
                    <a:pt x="180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rot="10800000" wrap="none" lIns="0" tIns="0" rIns="0" bIns="0" anchor="ctr">
              <a:flatTx/>
            </a:bodyPr>
            <a:lstStyle/>
            <a:p>
              <a:pPr algn="ctr"/>
              <a:r>
                <a:rPr lang="ru-RU" altLang="ru-RU" sz="1100" b="1" dirty="0">
                  <a:solidFill>
                    <a:srgbClr val="1F477D"/>
                  </a:solidFill>
                  <a:latin typeface="Arial" charset="0"/>
                </a:rPr>
                <a:t>Профессиональные</a:t>
              </a:r>
            </a:p>
            <a:p>
              <a:pPr algn="ctr"/>
              <a:r>
                <a:rPr lang="ru-RU" altLang="ru-RU" sz="1100" b="1" dirty="0">
                  <a:solidFill>
                    <a:srgbClr val="1F477D"/>
                  </a:solidFill>
                  <a:latin typeface="Arial" charset="0"/>
                </a:rPr>
                <a:t> стандарты</a:t>
              </a:r>
              <a:r>
                <a:rPr lang="ru-RU" altLang="ru-RU" sz="1100" dirty="0">
                  <a:solidFill>
                    <a:srgbClr val="1F477D"/>
                  </a:solidFill>
                  <a:latin typeface="Arial" charset="0"/>
                </a:rPr>
                <a:t> </a:t>
              </a:r>
            </a:p>
          </p:txBody>
        </p:sp>
        <p:sp>
          <p:nvSpPr>
            <p:cNvPr id="45073" name="_s276491"/>
            <p:cNvSpPr>
              <a:spLocks noChangeArrowheads="1"/>
            </p:cNvSpPr>
            <p:nvPr/>
          </p:nvSpPr>
          <p:spPr bwMode="auto">
            <a:xfrm flipV="1">
              <a:off x="2568" y="1481"/>
              <a:ext cx="979" cy="424"/>
            </a:xfrm>
            <a:custGeom>
              <a:avLst/>
              <a:gdLst>
                <a:gd name="T0" fmla="*/ 857 w 21600"/>
                <a:gd name="T1" fmla="*/ 212 h 21600"/>
                <a:gd name="T2" fmla="*/ 490 w 21600"/>
                <a:gd name="T3" fmla="*/ 424 h 21600"/>
                <a:gd name="T4" fmla="*/ 122 w 21600"/>
                <a:gd name="T5" fmla="*/ 212 h 21600"/>
                <a:gd name="T6" fmla="*/ 49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1 w 21600"/>
                <a:gd name="T13" fmla="*/ 4483 h 21600"/>
                <a:gd name="T14" fmla="*/ 17099 w 21600"/>
                <a:gd name="T15" fmla="*/ 1711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rot="10800000" wrap="none" lIns="0" tIns="0" rIns="0" bIns="0" anchor="ctr">
              <a:flatTx/>
            </a:bodyPr>
            <a:lstStyle/>
            <a:p>
              <a:pPr algn="ctr"/>
              <a:r>
                <a:rPr lang="ru-RU" altLang="ru-RU" sz="1100" b="1" dirty="0">
                  <a:solidFill>
                    <a:srgbClr val="1F477D"/>
                  </a:solidFill>
                  <a:latin typeface="Arial" charset="0"/>
                </a:rPr>
                <a:t>Образовательные</a:t>
              </a:r>
            </a:p>
            <a:p>
              <a:pPr algn="ctr"/>
              <a:r>
                <a:rPr lang="ru-RU" altLang="ru-RU" sz="1100" b="1" dirty="0">
                  <a:solidFill>
                    <a:srgbClr val="1F477D"/>
                  </a:solidFill>
                  <a:latin typeface="Arial" charset="0"/>
                </a:rPr>
                <a:t> стандарты</a:t>
              </a:r>
            </a:p>
          </p:txBody>
        </p:sp>
        <p:sp>
          <p:nvSpPr>
            <p:cNvPr id="45074" name="_s276492"/>
            <p:cNvSpPr>
              <a:spLocks noChangeArrowheads="1"/>
            </p:cNvSpPr>
            <p:nvPr/>
          </p:nvSpPr>
          <p:spPr bwMode="auto">
            <a:xfrm flipV="1">
              <a:off x="2813" y="1057"/>
              <a:ext cx="489" cy="424"/>
            </a:xfrm>
            <a:custGeom>
              <a:avLst/>
              <a:gdLst>
                <a:gd name="T0" fmla="*/ 367 w 21600"/>
                <a:gd name="T1" fmla="*/ 212 h 21600"/>
                <a:gd name="T2" fmla="*/ 245 w 21600"/>
                <a:gd name="T3" fmla="*/ 424 h 21600"/>
                <a:gd name="T4" fmla="*/ 122 w 21600"/>
                <a:gd name="T5" fmla="*/ 212 h 21600"/>
                <a:gd name="T6" fmla="*/ 245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200 w 21600"/>
                <a:gd name="T13" fmla="*/ 7183 h 21600"/>
                <a:gd name="T14" fmla="*/ 14400 w 21600"/>
                <a:gd name="T15" fmla="*/ 1441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rot="10800000" wrap="none" lIns="0" tIns="0" rIns="0" bIns="0" anchor="ctr">
              <a:flatTx/>
            </a:bodyPr>
            <a:lstStyle/>
            <a:p>
              <a:pPr algn="ctr"/>
              <a:r>
                <a:rPr lang="ru-RU" altLang="ru-RU" sz="1100" b="1" dirty="0">
                  <a:solidFill>
                    <a:srgbClr val="1F477D"/>
                  </a:solidFill>
                  <a:latin typeface="Arial" charset="0"/>
                </a:rPr>
                <a:t>Независимая</a:t>
              </a:r>
            </a:p>
            <a:p>
              <a:pPr algn="ctr"/>
              <a:r>
                <a:rPr lang="ru-RU" altLang="ru-RU" sz="1100" b="1" dirty="0">
                  <a:solidFill>
                    <a:srgbClr val="1F477D"/>
                  </a:solidFill>
                  <a:latin typeface="Arial" charset="0"/>
                </a:rPr>
                <a:t> оценка</a:t>
              </a:r>
            </a:p>
            <a:p>
              <a:pPr algn="ctr"/>
              <a:r>
                <a:rPr lang="ru-RU" altLang="ru-RU" sz="1100" b="1" dirty="0">
                  <a:solidFill>
                    <a:srgbClr val="1F477D"/>
                  </a:solidFill>
                  <a:latin typeface="Arial" charset="0"/>
                </a:rPr>
                <a:t> квалификаций</a:t>
              </a:r>
            </a:p>
          </p:txBody>
        </p:sp>
      </p:grpSp>
      <p:sp>
        <p:nvSpPr>
          <p:cNvPr id="45061" name="Rectangle 3"/>
          <p:cNvSpPr>
            <a:spLocks/>
          </p:cNvSpPr>
          <p:nvPr/>
        </p:nvSpPr>
        <p:spPr bwMode="auto">
          <a:xfrm>
            <a:off x="3563887" y="1268760"/>
            <a:ext cx="442174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100" b="1" dirty="0">
                <a:solidFill>
                  <a:srgbClr val="1F477D"/>
                </a:solidFill>
                <a:latin typeface="Arial" charset="0"/>
              </a:rPr>
              <a:t>Оценка квалификаций и выдача сертификатов</a:t>
            </a:r>
          </a:p>
          <a:p>
            <a:r>
              <a:rPr lang="ru-RU" sz="1100" b="1" dirty="0">
                <a:solidFill>
                  <a:srgbClr val="FF0000"/>
                </a:solidFill>
                <a:latin typeface="Arial" charset="0"/>
              </a:rPr>
              <a:t>Отраслевые центры оценки квалификаций (ЦОК)</a:t>
            </a:r>
            <a:endParaRPr lang="en-US" sz="11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5062" name="Rectangle 3"/>
          <p:cNvSpPr>
            <a:spLocks/>
          </p:cNvSpPr>
          <p:nvPr/>
        </p:nvSpPr>
        <p:spPr bwMode="auto">
          <a:xfrm>
            <a:off x="4105225" y="2463712"/>
            <a:ext cx="4712360" cy="562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100" b="1" dirty="0">
                <a:solidFill>
                  <a:srgbClr val="1F477D"/>
                </a:solidFill>
                <a:latin typeface="Arial" charset="0"/>
              </a:rPr>
              <a:t>Разработка профессиональных стандартов в интересах атомной отрасли</a:t>
            </a:r>
          </a:p>
          <a:p>
            <a:r>
              <a:rPr lang="ru-RU" sz="1100" b="1" dirty="0">
                <a:solidFill>
                  <a:srgbClr val="FF0000"/>
                </a:solidFill>
                <a:latin typeface="Arial" charset="0"/>
              </a:rPr>
              <a:t>НЯИК</a:t>
            </a:r>
            <a:endParaRPr lang="en-US" sz="11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5063" name="AutoShape 28"/>
          <p:cNvSpPr>
            <a:spLocks noChangeArrowheads="1"/>
          </p:cNvSpPr>
          <p:nvPr/>
        </p:nvSpPr>
        <p:spPr bwMode="auto">
          <a:xfrm>
            <a:off x="3131840" y="2708920"/>
            <a:ext cx="948256" cy="358775"/>
          </a:xfrm>
          <a:custGeom>
            <a:avLst/>
            <a:gdLst>
              <a:gd name="T0" fmla="*/ 5007906 w 21600"/>
              <a:gd name="T1" fmla="*/ 0 h 21600"/>
              <a:gd name="T2" fmla="*/ 0 w 21600"/>
              <a:gd name="T3" fmla="*/ 10785006 h 21600"/>
              <a:gd name="T4" fmla="*/ 5007906 w 21600"/>
              <a:gd name="T5" fmla="*/ 21570011 h 21600"/>
              <a:gd name="T6" fmla="*/ 6677243 w 21600"/>
              <a:gd name="T7" fmla="*/ 1078500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064" name="AutoShape 29"/>
          <p:cNvSpPr>
            <a:spLocks noChangeArrowheads="1"/>
          </p:cNvSpPr>
          <p:nvPr/>
        </p:nvSpPr>
        <p:spPr bwMode="auto">
          <a:xfrm>
            <a:off x="2843808" y="2060848"/>
            <a:ext cx="877808" cy="363578"/>
          </a:xfrm>
          <a:custGeom>
            <a:avLst/>
            <a:gdLst>
              <a:gd name="T0" fmla="*/ 5007906 w 21600"/>
              <a:gd name="T1" fmla="*/ 0 h 21600"/>
              <a:gd name="T2" fmla="*/ 0 w 21600"/>
              <a:gd name="T3" fmla="*/ 10785006 h 21600"/>
              <a:gd name="T4" fmla="*/ 5007906 w 21600"/>
              <a:gd name="T5" fmla="*/ 21570011 h 21600"/>
              <a:gd name="T6" fmla="*/ 6677243 w 21600"/>
              <a:gd name="T7" fmla="*/ 1078500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065" name="AutoShape 30"/>
          <p:cNvSpPr>
            <a:spLocks noChangeArrowheads="1"/>
          </p:cNvSpPr>
          <p:nvPr/>
        </p:nvSpPr>
        <p:spPr bwMode="auto">
          <a:xfrm>
            <a:off x="2569152" y="1373555"/>
            <a:ext cx="850720" cy="363955"/>
          </a:xfrm>
          <a:custGeom>
            <a:avLst/>
            <a:gdLst>
              <a:gd name="T0" fmla="*/ 5007906 w 21600"/>
              <a:gd name="T1" fmla="*/ 0 h 21600"/>
              <a:gd name="T2" fmla="*/ 0 w 21600"/>
              <a:gd name="T3" fmla="*/ 10785006 h 21600"/>
              <a:gd name="T4" fmla="*/ 5007906 w 21600"/>
              <a:gd name="T5" fmla="*/ 21570011 h 21600"/>
              <a:gd name="T6" fmla="*/ 6677243 w 21600"/>
              <a:gd name="T7" fmla="*/ 1078500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066" name="AutoShape 32"/>
          <p:cNvSpPr>
            <a:spLocks noChangeArrowheads="1"/>
          </p:cNvSpPr>
          <p:nvPr/>
        </p:nvSpPr>
        <p:spPr bwMode="auto">
          <a:xfrm>
            <a:off x="3492201" y="3573016"/>
            <a:ext cx="719759" cy="360363"/>
          </a:xfrm>
          <a:custGeom>
            <a:avLst/>
            <a:gdLst>
              <a:gd name="T0" fmla="*/ 206812424 w 21600"/>
              <a:gd name="T1" fmla="*/ 0 h 21600"/>
              <a:gd name="T2" fmla="*/ 0 w 21600"/>
              <a:gd name="T3" fmla="*/ 50151117 h 21600"/>
              <a:gd name="T4" fmla="*/ 206812424 w 21600"/>
              <a:gd name="T5" fmla="*/ 100302233 h 21600"/>
              <a:gd name="T6" fmla="*/ 275749619 w 21600"/>
              <a:gd name="T7" fmla="*/ 5015111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067" name="Shape 171"/>
          <p:cNvSpPr>
            <a:spLocks noChangeArrowheads="1"/>
          </p:cNvSpPr>
          <p:nvPr/>
        </p:nvSpPr>
        <p:spPr bwMode="auto">
          <a:xfrm>
            <a:off x="4267912" y="3026136"/>
            <a:ext cx="4768138" cy="1785100"/>
          </a:xfrm>
          <a:prstGeom prst="rect">
            <a:avLst/>
          </a:prstGeom>
          <a:noFill/>
          <a:ln w="12700">
            <a:solidFill>
              <a:schemeClr val="tx2"/>
            </a:solidFill>
            <a:miter lim="400000"/>
            <a:headEnd/>
            <a:tailEnd/>
          </a:ln>
        </p:spPr>
        <p:txBody>
          <a:bodyPr wrap="square" lIns="45718" tIns="45718" rIns="45718" bIns="45718">
            <a:spAutoFit/>
          </a:bodyPr>
          <a:lstStyle/>
          <a:p>
            <a:pPr>
              <a:tabLst>
                <a:tab pos="539750" algn="l"/>
              </a:tabLst>
            </a:pPr>
            <a:r>
              <a:rPr lang="ru-RU" sz="1000" b="1" dirty="0">
                <a:solidFill>
                  <a:srgbClr val="1F477D"/>
                </a:solidFill>
                <a:latin typeface="Arial" charset="0"/>
              </a:rPr>
              <a:t>Специфические требования к работникам атомной отрасли</a:t>
            </a:r>
            <a:r>
              <a:rPr lang="ru-RU" sz="1000" b="1" dirty="0" smtClean="0">
                <a:solidFill>
                  <a:srgbClr val="1F477D"/>
                </a:solidFill>
                <a:latin typeface="Arial" charset="0"/>
              </a:rPr>
              <a:t>:</a:t>
            </a:r>
            <a:endParaRPr lang="ru-RU" sz="1000" b="1" dirty="0">
              <a:solidFill>
                <a:srgbClr val="1F477D"/>
              </a:solidFill>
              <a:latin typeface="Arial" charset="0"/>
            </a:endParaRPr>
          </a:p>
          <a:p>
            <a:pPr>
              <a:buFont typeface="Wingdings" pitchFamily="2" charset="2"/>
              <a:buChar char="ü"/>
              <a:tabLst>
                <a:tab pos="539750" algn="l"/>
              </a:tabLst>
            </a:pPr>
            <a:r>
              <a:rPr lang="ru-RU" sz="1000" dirty="0">
                <a:solidFill>
                  <a:srgbClr val="1F477D"/>
                </a:solidFill>
                <a:latin typeface="Arial" charset="0"/>
              </a:rPr>
              <a:t>Наличие знаний о характере и степени влияния трудовой функции на безопасность использования атомной энергии </a:t>
            </a:r>
          </a:p>
          <a:p>
            <a:pPr>
              <a:buFont typeface="Wingdings" pitchFamily="2" charset="2"/>
              <a:buChar char="ü"/>
              <a:tabLst>
                <a:tab pos="539750" algn="l"/>
              </a:tabLst>
            </a:pPr>
            <a:r>
              <a:rPr lang="ru-RU" sz="1000" dirty="0">
                <a:solidFill>
                  <a:srgbClr val="1F477D"/>
                </a:solidFill>
                <a:latin typeface="Arial" charset="0"/>
              </a:rPr>
              <a:t>Применение первичных средств пожаротушения и средств индивидуальной защиты</a:t>
            </a:r>
          </a:p>
          <a:p>
            <a:pPr>
              <a:buFont typeface="Wingdings" pitchFamily="2" charset="2"/>
              <a:buChar char="ü"/>
              <a:tabLst>
                <a:tab pos="539750" algn="l"/>
              </a:tabLst>
            </a:pPr>
            <a:r>
              <a:rPr lang="ru-RU" sz="1000" dirty="0">
                <a:solidFill>
                  <a:srgbClr val="1F477D"/>
                </a:solidFill>
                <a:latin typeface="Arial" charset="0"/>
              </a:rPr>
              <a:t>Действия по разработанным работодателем инструкциям в условиях чрезвычайных ситуаций</a:t>
            </a:r>
          </a:p>
          <a:p>
            <a:pPr>
              <a:buFont typeface="Wingdings" pitchFamily="2" charset="2"/>
              <a:buChar char="ü"/>
              <a:tabLst>
                <a:tab pos="539750" algn="l"/>
              </a:tabLst>
            </a:pPr>
            <a:r>
              <a:rPr lang="ru-RU" sz="1000" dirty="0">
                <a:solidFill>
                  <a:srgbClr val="1F477D"/>
                </a:solidFill>
                <a:latin typeface="Arial" charset="0"/>
              </a:rPr>
              <a:t>Понимание методических основ учёта и контроля ядерных материалов, радиоактивных веществ и отходов</a:t>
            </a:r>
          </a:p>
          <a:p>
            <a:pPr>
              <a:buFont typeface="Wingdings" pitchFamily="2" charset="2"/>
              <a:buChar char="ü"/>
              <a:tabLst>
                <a:tab pos="539750" algn="l"/>
              </a:tabLst>
            </a:pPr>
            <a:r>
              <a:rPr lang="ru-RU" sz="1000" dirty="0">
                <a:solidFill>
                  <a:srgbClr val="1F477D"/>
                </a:solidFill>
                <a:latin typeface="Arial" charset="0"/>
              </a:rPr>
              <a:t>Ответственность за выполнение мероприятий по учёту и контролю ядерных материалов, радиоактивных веществ и отходов</a:t>
            </a:r>
            <a:endParaRPr lang="ru-RU" sz="1000" b="1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45068" name="Shape 171"/>
          <p:cNvSpPr>
            <a:spLocks noChangeArrowheads="1"/>
          </p:cNvSpPr>
          <p:nvPr/>
        </p:nvSpPr>
        <p:spPr bwMode="auto">
          <a:xfrm>
            <a:off x="4267912" y="4810939"/>
            <a:ext cx="4768138" cy="1603375"/>
          </a:xfrm>
          <a:prstGeom prst="rect">
            <a:avLst/>
          </a:prstGeom>
          <a:noFill/>
          <a:ln w="12700">
            <a:solidFill>
              <a:schemeClr val="tx2"/>
            </a:solidFill>
            <a:miter lim="400000"/>
            <a:headEnd/>
            <a:tailEnd/>
          </a:ln>
        </p:spPr>
        <p:txBody>
          <a:bodyPr wrap="square" lIns="45718" tIns="45718" rIns="45718" bIns="45718">
            <a:spAutoFit/>
          </a:bodyPr>
          <a:lstStyle/>
          <a:p>
            <a:pPr marL="182563" indent="-182563"/>
            <a:r>
              <a:rPr lang="ru-RU" sz="1000" b="1" dirty="0">
                <a:solidFill>
                  <a:srgbClr val="1F477D"/>
                </a:solidFill>
                <a:latin typeface="Arial" charset="0"/>
                <a:cs typeface="Arial" charset="0"/>
              </a:rPr>
              <a:t>Основные виды деятельности:</a:t>
            </a:r>
          </a:p>
          <a:p>
            <a:pPr marL="182563" indent="-182563">
              <a:spcBef>
                <a:spcPts val="100"/>
              </a:spcBef>
            </a:pPr>
            <a:r>
              <a:rPr lang="ru-RU" sz="1000" dirty="0">
                <a:solidFill>
                  <a:srgbClr val="1F477D"/>
                </a:solidFill>
                <a:latin typeface="Arial" charset="0"/>
                <a:cs typeface="Arial" charset="0"/>
              </a:rPr>
              <a:t> </a:t>
            </a:r>
            <a:r>
              <a:rPr lang="ru-RU" sz="900" dirty="0">
                <a:solidFill>
                  <a:srgbClr val="1F477D"/>
                </a:solidFill>
                <a:latin typeface="Arial" charset="0"/>
                <a:cs typeface="Arial" charset="0"/>
              </a:rPr>
              <a:t>- добыча полезных ископаемых;</a:t>
            </a:r>
          </a:p>
          <a:p>
            <a:pPr marL="182563" indent="-182563">
              <a:spcBef>
                <a:spcPts val="100"/>
              </a:spcBef>
            </a:pPr>
            <a:r>
              <a:rPr lang="ru-RU" sz="900" dirty="0">
                <a:solidFill>
                  <a:srgbClr val="1F477D"/>
                </a:solidFill>
                <a:latin typeface="Arial" charset="0"/>
                <a:cs typeface="Arial" charset="0"/>
              </a:rPr>
              <a:t> - производство ядерного топлива;</a:t>
            </a:r>
          </a:p>
          <a:p>
            <a:pPr marL="182563" indent="-182563">
              <a:spcBef>
                <a:spcPts val="100"/>
              </a:spcBef>
            </a:pPr>
            <a:r>
              <a:rPr lang="ru-RU" sz="900" dirty="0">
                <a:solidFill>
                  <a:srgbClr val="1F477D"/>
                </a:solidFill>
                <a:latin typeface="Arial" charset="0"/>
                <a:cs typeface="Arial" charset="0"/>
              </a:rPr>
              <a:t> - генерация электроэнергии;</a:t>
            </a:r>
          </a:p>
          <a:p>
            <a:pPr marL="182563" indent="-182563">
              <a:spcBef>
                <a:spcPts val="100"/>
              </a:spcBef>
            </a:pPr>
            <a:r>
              <a:rPr lang="ru-RU" sz="900" dirty="0">
                <a:solidFill>
                  <a:srgbClr val="1F477D"/>
                </a:solidFill>
                <a:latin typeface="Arial" charset="0"/>
                <a:cs typeface="Arial" charset="0"/>
              </a:rPr>
              <a:t> - ядерное энергетическое машиностроение;</a:t>
            </a:r>
          </a:p>
          <a:p>
            <a:pPr marL="182563" indent="-182563">
              <a:spcBef>
                <a:spcPts val="100"/>
              </a:spcBef>
            </a:pPr>
            <a:r>
              <a:rPr lang="ru-RU" sz="900" dirty="0">
                <a:solidFill>
                  <a:srgbClr val="1F477D"/>
                </a:solidFill>
                <a:latin typeface="Arial" charset="0"/>
                <a:cs typeface="Arial" charset="0"/>
              </a:rPr>
              <a:t> - ядерный оружейный комплекс;</a:t>
            </a:r>
          </a:p>
          <a:p>
            <a:pPr marL="182563" indent="-182563">
              <a:spcBef>
                <a:spcPts val="100"/>
              </a:spcBef>
            </a:pPr>
            <a:r>
              <a:rPr lang="ru-RU" sz="900" dirty="0">
                <a:solidFill>
                  <a:srgbClr val="1F477D"/>
                </a:solidFill>
                <a:latin typeface="Arial" charset="0"/>
                <a:cs typeface="Arial" charset="0"/>
              </a:rPr>
              <a:t> - заключительная стадия жизненного цикла объектов использования атомной энергии;</a:t>
            </a:r>
          </a:p>
          <a:p>
            <a:pPr marL="182563" indent="-182563">
              <a:spcBef>
                <a:spcPts val="100"/>
              </a:spcBef>
            </a:pPr>
            <a:r>
              <a:rPr lang="ru-RU" sz="900" dirty="0">
                <a:solidFill>
                  <a:srgbClr val="1F477D"/>
                </a:solidFill>
                <a:latin typeface="Arial" charset="0"/>
                <a:cs typeface="Arial" charset="0"/>
              </a:rPr>
              <a:t> - радиационные технологии;</a:t>
            </a:r>
          </a:p>
          <a:p>
            <a:pPr marL="182563" indent="-182563">
              <a:spcBef>
                <a:spcPts val="100"/>
              </a:spcBef>
            </a:pPr>
            <a:r>
              <a:rPr lang="ru-RU" sz="900" dirty="0">
                <a:solidFill>
                  <a:srgbClr val="1F477D"/>
                </a:solidFill>
                <a:latin typeface="Arial" charset="0"/>
                <a:cs typeface="Arial" charset="0"/>
              </a:rPr>
              <a:t> - прикладная и фундаментальная наука в сфере атомной энергии.</a:t>
            </a:r>
          </a:p>
        </p:txBody>
      </p:sp>
      <p:sp>
        <p:nvSpPr>
          <p:cNvPr id="45069" name="Номер слайда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CB4889E-9B80-4080-8FD2-06C13EDA2F7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дзаголовок 2"/>
          <p:cNvSpPr txBox="1">
            <a:spLocks/>
          </p:cNvSpPr>
          <p:nvPr/>
        </p:nvSpPr>
        <p:spPr>
          <a:xfrm>
            <a:off x="250825" y="325661"/>
            <a:ext cx="7561263" cy="72707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/>
          <a:lstStyle/>
          <a:p>
            <a:pPr algn="ctr">
              <a:buFont typeface="Arial" charset="0"/>
              <a:buNone/>
              <a:defRPr/>
            </a:pPr>
            <a:r>
              <a:rPr lang="ru-RU" sz="2000" b="1" dirty="0">
                <a:solidFill>
                  <a:schemeClr val="bg1"/>
                </a:solidFill>
                <a:latin typeface="Arial" charset="0"/>
              </a:rPr>
              <a:t>Отраслевая системы оценки квалификаций </a:t>
            </a:r>
          </a:p>
          <a:p>
            <a:pPr algn="ctr">
              <a:buFont typeface="Arial" charset="0"/>
              <a:buNone/>
              <a:defRPr/>
            </a:pPr>
            <a:r>
              <a:rPr lang="ru-RU" sz="2000" b="1" dirty="0">
                <a:solidFill>
                  <a:schemeClr val="bg1"/>
                </a:solidFill>
                <a:latin typeface="Arial" charset="0"/>
                <a:cs typeface="Arial" charset="0"/>
              </a:rPr>
              <a:t>в</a:t>
            </a:r>
            <a:r>
              <a:rPr lang="ru-RU" sz="2000" b="1" dirty="0">
                <a:solidFill>
                  <a:schemeClr val="bg1"/>
                </a:solidFill>
                <a:latin typeface="Arial" charset="0"/>
                <a:ea typeface="Calibri" pitchFamily="34" charset="0"/>
                <a:cs typeface="Arial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Arial" charset="0"/>
                <a:cs typeface="Arial" charset="0"/>
              </a:rPr>
              <a:t>сфере атомной энергии</a:t>
            </a:r>
          </a:p>
        </p:txBody>
      </p:sp>
      <p:sp>
        <p:nvSpPr>
          <p:cNvPr id="47106" name="Номер слайда 1"/>
          <p:cNvSpPr txBox="1">
            <a:spLocks noGrp="1"/>
          </p:cNvSpPr>
          <p:nvPr/>
        </p:nvSpPr>
        <p:spPr bwMode="auto">
          <a:xfrm>
            <a:off x="8805863" y="6532563"/>
            <a:ext cx="354012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BAC95B4F-CF08-4D6A-9A72-8E140EB545A1}" type="slidenum">
              <a:rPr lang="ru-RU" sz="1200" b="1">
                <a:solidFill>
                  <a:schemeClr val="bg1"/>
                </a:solidFill>
                <a:latin typeface="Arial Narrow" pitchFamily="34" charset="0"/>
              </a:rPr>
              <a:pPr algn="ctr"/>
              <a:t>3</a:t>
            </a:fld>
            <a:endParaRPr lang="ru-RU" sz="1200" b="1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47107" name="Рисунок 5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527" y="1340768"/>
            <a:ext cx="5554593" cy="4862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Rectangle 3"/>
          <p:cNvSpPr>
            <a:spLocks/>
          </p:cNvSpPr>
          <p:nvPr/>
        </p:nvSpPr>
        <p:spPr bwMode="auto">
          <a:xfrm>
            <a:off x="5652120" y="1052513"/>
            <a:ext cx="3419872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tabLst>
                <a:tab pos="357188" algn="l"/>
              </a:tabLst>
            </a:pPr>
            <a:r>
              <a:rPr lang="ru-RU" sz="1000" b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Совет по профессиональным квалификациям в сфере атомной энергии (СПК АЭ) </a:t>
            </a:r>
            <a:r>
              <a:rPr lang="ru-RU" sz="1000" b="1" dirty="0">
                <a:solidFill>
                  <a:srgbClr val="1F477D"/>
                </a:solidFill>
                <a:latin typeface="Arial" charset="0"/>
              </a:rPr>
              <a:t>- создан при Союзе работодателей атомной промышленности, энергетики и науки России </a:t>
            </a:r>
          </a:p>
          <a:p>
            <a:pPr>
              <a:tabLst>
                <a:tab pos="357188" algn="l"/>
              </a:tabLst>
            </a:pPr>
            <a:r>
              <a:rPr lang="ru-RU" sz="1000" b="1" dirty="0">
                <a:solidFill>
                  <a:srgbClr val="1F477D"/>
                </a:solidFill>
                <a:latin typeface="Arial" charset="0"/>
              </a:rPr>
              <a:t>Цель:</a:t>
            </a:r>
            <a:r>
              <a:rPr lang="ru-RU" sz="1000" dirty="0">
                <a:solidFill>
                  <a:srgbClr val="1F477D"/>
                </a:solidFill>
                <a:latin typeface="Arial" charset="0"/>
              </a:rPr>
              <a:t> создание и развитие системы профессиональных квалификаций в атомной отрасли.</a:t>
            </a:r>
            <a:endParaRPr lang="ru-RU" sz="1000" b="1" dirty="0">
              <a:solidFill>
                <a:srgbClr val="1F477D"/>
              </a:solidFill>
              <a:latin typeface="Arial" charset="0"/>
            </a:endParaRPr>
          </a:p>
          <a:p>
            <a:pPr>
              <a:tabLst>
                <a:tab pos="357188" algn="l"/>
              </a:tabLst>
            </a:pPr>
            <a:endParaRPr lang="ru-RU" sz="1000" dirty="0">
              <a:solidFill>
                <a:schemeClr val="tx1"/>
              </a:solidFill>
              <a:latin typeface="Arial" charset="0"/>
            </a:endParaRPr>
          </a:p>
          <a:p>
            <a:pPr>
              <a:tabLst>
                <a:tab pos="357188" algn="l"/>
              </a:tabLst>
            </a:pPr>
            <a:r>
              <a:rPr lang="ru-RU" sz="1000" b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Ассоциация организаций, участвующих в реализации ядерных инновационных </a:t>
            </a:r>
            <a:r>
              <a:rPr lang="ru-RU" sz="10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проектов</a:t>
            </a:r>
            <a:r>
              <a:rPr lang="en-US" sz="10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,</a:t>
            </a:r>
            <a:r>
              <a:rPr lang="ru-RU" sz="10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ru-RU" sz="1000" b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«Национальный ядерный</a:t>
            </a:r>
            <a:r>
              <a:rPr lang="en-US" sz="1000" b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ru-RU" sz="1000" b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инновационный консорциум»</a:t>
            </a:r>
            <a:r>
              <a:rPr lang="en-US" sz="1000" b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ru-RU" sz="1000" b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(НЯИК) </a:t>
            </a:r>
          </a:p>
          <a:p>
            <a:pPr>
              <a:tabLst>
                <a:tab pos="357188" algn="l"/>
              </a:tabLst>
            </a:pPr>
            <a:r>
              <a:rPr lang="ru-RU" sz="1000" b="1" u="sng" dirty="0">
                <a:solidFill>
                  <a:srgbClr val="1F477D"/>
                </a:solidFill>
                <a:latin typeface="Arial" charset="0"/>
              </a:rPr>
              <a:t>В состав НЯИК входят:</a:t>
            </a:r>
          </a:p>
          <a:p>
            <a:pPr>
              <a:tabLst>
                <a:tab pos="357188" algn="l"/>
              </a:tabLst>
            </a:pPr>
            <a:r>
              <a:rPr lang="ru-RU" sz="1000" b="1" dirty="0">
                <a:solidFill>
                  <a:srgbClr val="0000FF"/>
                </a:solidFill>
                <a:latin typeface="Arial" charset="0"/>
              </a:rPr>
              <a:t>ведущие научные центры: </a:t>
            </a:r>
            <a:r>
              <a:rPr lang="ru-RU" sz="1000" b="1" dirty="0">
                <a:solidFill>
                  <a:srgbClr val="1F477D"/>
                </a:solidFill>
                <a:latin typeface="Arial" charset="0"/>
              </a:rPr>
              <a:t>ФГУП «РФЯЦ ВНИИЭФ», ФГУП «РФЯЦ ВНИИТФ имени академика Е.И. </a:t>
            </a:r>
            <a:r>
              <a:rPr lang="ru-RU" sz="1000" b="1" dirty="0" err="1">
                <a:solidFill>
                  <a:srgbClr val="1F477D"/>
                </a:solidFill>
                <a:latin typeface="Arial" charset="0"/>
              </a:rPr>
              <a:t>Забабахина</a:t>
            </a:r>
            <a:r>
              <a:rPr lang="ru-RU" sz="1000" b="1" dirty="0">
                <a:solidFill>
                  <a:srgbClr val="1F477D"/>
                </a:solidFill>
                <a:latin typeface="Arial" charset="0"/>
              </a:rPr>
              <a:t>»</a:t>
            </a:r>
          </a:p>
          <a:p>
            <a:pPr>
              <a:tabLst>
                <a:tab pos="357188" algn="l"/>
              </a:tabLst>
            </a:pPr>
            <a:r>
              <a:rPr lang="ru-RU" sz="1000" b="1" dirty="0">
                <a:solidFill>
                  <a:schemeClr val="hlink"/>
                </a:solidFill>
                <a:latin typeface="Arial" charset="0"/>
              </a:rPr>
              <a:t>холдинги:</a:t>
            </a:r>
            <a:r>
              <a:rPr lang="ru-RU" sz="1000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1000" b="1" dirty="0">
                <a:solidFill>
                  <a:srgbClr val="1F477D"/>
                </a:solidFill>
                <a:latin typeface="Arial" charset="0"/>
              </a:rPr>
              <a:t>ОАО «Концерн Росэнергоатом», ОАО «ТВЭЛ», ЗАО «Наука и инновации», ОАО «</a:t>
            </a:r>
            <a:r>
              <a:rPr lang="ru-RU" sz="1000" b="1" dirty="0" err="1">
                <a:solidFill>
                  <a:srgbClr val="1F477D"/>
                </a:solidFill>
                <a:latin typeface="Arial" charset="0"/>
              </a:rPr>
              <a:t>Атомредметзолото</a:t>
            </a:r>
            <a:r>
              <a:rPr lang="ru-RU" sz="1000" b="1" dirty="0">
                <a:solidFill>
                  <a:srgbClr val="1F477D"/>
                </a:solidFill>
                <a:latin typeface="Arial" charset="0"/>
              </a:rPr>
              <a:t>», ОАО «</a:t>
            </a:r>
            <a:r>
              <a:rPr lang="ru-RU" sz="1000" b="1" dirty="0" err="1">
                <a:solidFill>
                  <a:srgbClr val="1F477D"/>
                </a:solidFill>
                <a:latin typeface="Arial" charset="0"/>
              </a:rPr>
              <a:t>Атомэнергомаш</a:t>
            </a:r>
            <a:r>
              <a:rPr lang="ru-RU" sz="1000" b="1" dirty="0">
                <a:solidFill>
                  <a:srgbClr val="1F477D"/>
                </a:solidFill>
                <a:latin typeface="Arial" charset="0"/>
              </a:rPr>
              <a:t>», ОАО «</a:t>
            </a:r>
            <a:r>
              <a:rPr lang="ru-RU" sz="1000" b="1" dirty="0" err="1">
                <a:solidFill>
                  <a:srgbClr val="1F477D"/>
                </a:solidFill>
                <a:latin typeface="Arial" charset="0"/>
              </a:rPr>
              <a:t>Техснабэкспорт</a:t>
            </a:r>
            <a:r>
              <a:rPr lang="ru-RU" sz="1000" b="1" dirty="0">
                <a:solidFill>
                  <a:srgbClr val="1F477D"/>
                </a:solidFill>
                <a:latin typeface="Arial" charset="0"/>
              </a:rPr>
              <a:t>»</a:t>
            </a:r>
          </a:p>
          <a:p>
            <a:pPr>
              <a:tabLst>
                <a:tab pos="357188" algn="l"/>
              </a:tabLst>
            </a:pPr>
            <a:r>
              <a:rPr lang="ru-RU" sz="1000" b="1" dirty="0">
                <a:solidFill>
                  <a:schemeClr val="hlink"/>
                </a:solidFill>
                <a:latin typeface="Arial" charset="0"/>
              </a:rPr>
              <a:t>общественно-профессиональные организации</a:t>
            </a:r>
            <a:r>
              <a:rPr lang="ru-RU" sz="1000" b="1" dirty="0">
                <a:solidFill>
                  <a:schemeClr val="tx1"/>
                </a:solidFill>
                <a:latin typeface="Arial" charset="0"/>
              </a:rPr>
              <a:t>: </a:t>
            </a:r>
            <a:r>
              <a:rPr lang="ru-RU" sz="1000" b="1" dirty="0">
                <a:solidFill>
                  <a:srgbClr val="1F477D"/>
                </a:solidFill>
                <a:latin typeface="Arial" charset="0"/>
              </a:rPr>
              <a:t>Ядерное общество России, Союз научных инженерных общественных организаций</a:t>
            </a:r>
            <a:endParaRPr lang="ru-RU" sz="1000" dirty="0">
              <a:solidFill>
                <a:srgbClr val="1F477D"/>
              </a:solidFill>
              <a:latin typeface="Arial" charset="0"/>
            </a:endParaRPr>
          </a:p>
          <a:p>
            <a:pPr>
              <a:tabLst>
                <a:tab pos="357188" algn="l"/>
              </a:tabLst>
            </a:pPr>
            <a:r>
              <a:rPr lang="ru-RU" sz="1000" b="1" dirty="0">
                <a:solidFill>
                  <a:srgbClr val="0000FF"/>
                </a:solidFill>
                <a:latin typeface="Arial" charset="0"/>
              </a:rPr>
              <a:t>образовательные учреждения в составе Ассоциации опорных вузов ГК «</a:t>
            </a:r>
            <a:r>
              <a:rPr lang="ru-RU" sz="1000" b="1" dirty="0" err="1">
                <a:solidFill>
                  <a:srgbClr val="0000FF"/>
                </a:solidFill>
                <a:latin typeface="Arial" charset="0"/>
              </a:rPr>
              <a:t>Росатом</a:t>
            </a:r>
            <a:r>
              <a:rPr lang="ru-RU" sz="1000" b="1" dirty="0">
                <a:solidFill>
                  <a:srgbClr val="0000FF"/>
                </a:solidFill>
                <a:latin typeface="Arial" charset="0"/>
              </a:rPr>
              <a:t>»</a:t>
            </a:r>
          </a:p>
          <a:p>
            <a:pPr>
              <a:tabLst>
                <a:tab pos="357188" algn="l"/>
              </a:tabLst>
            </a:pPr>
            <a:r>
              <a:rPr lang="ru-RU" sz="1000" b="1" dirty="0">
                <a:solidFill>
                  <a:srgbClr val="1F477D"/>
                </a:solidFill>
                <a:latin typeface="Arial" charset="0"/>
              </a:rPr>
              <a:t>Цель:</a:t>
            </a:r>
            <a:r>
              <a:rPr lang="ru-RU" sz="1000" dirty="0">
                <a:solidFill>
                  <a:srgbClr val="1F477D"/>
                </a:solidFill>
                <a:latin typeface="Arial" charset="0"/>
              </a:rPr>
              <a:t> обеспечение связи сферы образования и сферы профессиональной деятельности в интересах ГК «</a:t>
            </a:r>
            <a:r>
              <a:rPr lang="ru-RU" sz="1000" dirty="0" err="1">
                <a:solidFill>
                  <a:srgbClr val="1F477D"/>
                </a:solidFill>
                <a:latin typeface="Arial" charset="0"/>
              </a:rPr>
              <a:t>Росатом</a:t>
            </a:r>
            <a:r>
              <a:rPr lang="ru-RU" sz="1000" dirty="0">
                <a:solidFill>
                  <a:srgbClr val="1F477D"/>
                </a:solidFill>
                <a:latin typeface="Arial" charset="0"/>
              </a:rPr>
              <a:t>»</a:t>
            </a:r>
          </a:p>
          <a:p>
            <a:pPr>
              <a:tabLst>
                <a:tab pos="357188" algn="l"/>
              </a:tabLst>
            </a:pPr>
            <a:endParaRPr lang="ru-RU" sz="1000" dirty="0">
              <a:solidFill>
                <a:schemeClr val="tx1"/>
              </a:solidFill>
              <a:latin typeface="Arial" charset="0"/>
            </a:endParaRPr>
          </a:p>
          <a:p>
            <a:pPr>
              <a:tabLst>
                <a:tab pos="357188" algn="l"/>
              </a:tabLst>
            </a:pPr>
            <a:r>
              <a:rPr lang="ru-RU" sz="1000" b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Центры оценки и сертификации квалификаций работников атомной отрасли </a:t>
            </a:r>
            <a:r>
              <a:rPr lang="en-US" sz="1000" b="1" dirty="0">
                <a:solidFill>
                  <a:srgbClr val="1F477D"/>
                </a:solidFill>
                <a:latin typeface="Arial" charset="0"/>
              </a:rPr>
              <a:t>– </a:t>
            </a:r>
            <a:r>
              <a:rPr lang="ru-RU" sz="1000" b="1" dirty="0">
                <a:solidFill>
                  <a:srgbClr val="0000FF"/>
                </a:solidFill>
                <a:latin typeface="Arial" charset="0"/>
              </a:rPr>
              <a:t>независимые организации,</a:t>
            </a:r>
            <a:r>
              <a:rPr lang="ru-RU" sz="1000" b="1" dirty="0">
                <a:solidFill>
                  <a:srgbClr val="1F477D"/>
                </a:solidFill>
                <a:latin typeface="Arial" charset="0"/>
              </a:rPr>
              <a:t> созданные в форме автономных некоммерческих организаций</a:t>
            </a:r>
          </a:p>
          <a:p>
            <a:pPr>
              <a:tabLst>
                <a:tab pos="357188" algn="l"/>
              </a:tabLst>
            </a:pPr>
            <a:r>
              <a:rPr lang="ru-RU" sz="1000" b="1" dirty="0">
                <a:solidFill>
                  <a:srgbClr val="1F477D"/>
                </a:solidFill>
                <a:latin typeface="Arial" charset="0"/>
              </a:rPr>
              <a:t>Цель</a:t>
            </a:r>
            <a:r>
              <a:rPr lang="ru-RU" sz="1000" b="1" dirty="0">
                <a:solidFill>
                  <a:srgbClr val="1F497D"/>
                </a:solidFill>
                <a:latin typeface="Arial" charset="0"/>
              </a:rPr>
              <a:t>:</a:t>
            </a:r>
            <a:r>
              <a:rPr lang="ru-RU" sz="1000" dirty="0">
                <a:solidFill>
                  <a:schemeClr val="tx1"/>
                </a:solidFill>
                <a:latin typeface="Arial" charset="0"/>
              </a:rPr>
              <a:t> </a:t>
            </a:r>
            <a:r>
              <a:rPr lang="ru-RU" sz="1000" dirty="0">
                <a:solidFill>
                  <a:srgbClr val="1F477D"/>
                </a:solidFill>
                <a:latin typeface="Arial" charset="0"/>
              </a:rPr>
              <a:t>независимая оценка профессиональных квалификаций работников атомной отрасли.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дзаголовок 2"/>
          <p:cNvSpPr txBox="1">
            <a:spLocks/>
          </p:cNvSpPr>
          <p:nvPr/>
        </p:nvSpPr>
        <p:spPr>
          <a:xfrm>
            <a:off x="223838" y="485775"/>
            <a:ext cx="7734300" cy="40163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/>
          <a:lstStyle/>
          <a:p>
            <a:pPr algn="ctr">
              <a:buFont typeface="Arial" charset="0"/>
              <a:buNone/>
              <a:defRPr/>
            </a:pPr>
            <a:r>
              <a:rPr lang="ru-RU" b="1" dirty="0">
                <a:solidFill>
                  <a:schemeClr val="bg1"/>
                </a:solidFill>
                <a:latin typeface="Arial" charset="0"/>
                <a:ea typeface="Calibri" pitchFamily="34" charset="0"/>
                <a:cs typeface="Arial" charset="0"/>
              </a:rPr>
              <a:t>Рамка квалификаций в Национальной системе квалификаций</a:t>
            </a:r>
          </a:p>
        </p:txBody>
      </p:sp>
      <p:sp>
        <p:nvSpPr>
          <p:cNvPr id="12" name="Полилиния 8"/>
          <p:cNvSpPr>
            <a:spLocks noChangeArrowheads="1"/>
          </p:cNvSpPr>
          <p:nvPr/>
        </p:nvSpPr>
        <p:spPr bwMode="auto">
          <a:xfrm>
            <a:off x="249452" y="1112941"/>
            <a:ext cx="2982706" cy="632762"/>
          </a:xfrm>
          <a:custGeom>
            <a:avLst/>
            <a:gdLst>
              <a:gd name="T0" fmla="*/ 1373858 w 2747721"/>
              <a:gd name="T1" fmla="*/ 0 h 1209184"/>
              <a:gd name="T2" fmla="*/ 2747713 w 2747721"/>
              <a:gd name="T3" fmla="*/ 604592 h 1209184"/>
              <a:gd name="T4" fmla="*/ 1373858 w 2747721"/>
              <a:gd name="T5" fmla="*/ 1209184 h 1209184"/>
              <a:gd name="T6" fmla="*/ 0 w 2747721"/>
              <a:gd name="T7" fmla="*/ 604592 h 1209184"/>
              <a:gd name="T8" fmla="*/ 0 w 2747721"/>
              <a:gd name="T9" fmla="*/ 120918 h 1209184"/>
              <a:gd name="T10" fmla="*/ 120918 w 2747721"/>
              <a:gd name="T11" fmla="*/ 0 h 1209184"/>
              <a:gd name="T12" fmla="*/ 2626795 w 2747721"/>
              <a:gd name="T13" fmla="*/ 0 h 1209184"/>
              <a:gd name="T14" fmla="*/ 2747713 w 2747721"/>
              <a:gd name="T15" fmla="*/ 120918 h 1209184"/>
              <a:gd name="T16" fmla="*/ 2747713 w 2747721"/>
              <a:gd name="T17" fmla="*/ 1088266 h 1209184"/>
              <a:gd name="T18" fmla="*/ 2626795 w 2747721"/>
              <a:gd name="T19" fmla="*/ 1209184 h 1209184"/>
              <a:gd name="T20" fmla="*/ 120918 w 2747721"/>
              <a:gd name="T21" fmla="*/ 1209184 h 1209184"/>
              <a:gd name="T22" fmla="*/ 0 w 2747721"/>
              <a:gd name="T23" fmla="*/ 1088266 h 1209184"/>
              <a:gd name="T24" fmla="*/ 0 w 2747721"/>
              <a:gd name="T25" fmla="*/ 120918 h 1209184"/>
              <a:gd name="T26" fmla="*/ 17694720 60000 65536"/>
              <a:gd name="T27" fmla="*/ 0 60000 65536"/>
              <a:gd name="T28" fmla="*/ 5898240 60000 65536"/>
              <a:gd name="T29" fmla="*/ 1179648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747721"/>
              <a:gd name="T40" fmla="*/ 0 h 1209184"/>
              <a:gd name="T41" fmla="*/ 2747721 w 2747721"/>
              <a:gd name="T42" fmla="*/ 1209184 h 120918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747721" h="1209184">
                <a:moveTo>
                  <a:pt x="0" y="120918"/>
                </a:moveTo>
                <a:cubicBezTo>
                  <a:pt x="0" y="54137"/>
                  <a:pt x="54137" y="0"/>
                  <a:pt x="120918" y="0"/>
                </a:cubicBezTo>
                <a:lnTo>
                  <a:pt x="2626803" y="0"/>
                </a:lnTo>
                <a:cubicBezTo>
                  <a:pt x="2693585" y="0"/>
                  <a:pt x="2747721" y="54137"/>
                  <a:pt x="2747721" y="120918"/>
                </a:cubicBezTo>
                <a:lnTo>
                  <a:pt x="2747721" y="1088266"/>
                </a:lnTo>
                <a:cubicBezTo>
                  <a:pt x="2747721" y="1155047"/>
                  <a:pt x="2693585" y="1209184"/>
                  <a:pt x="2626803" y="1209184"/>
                </a:cubicBezTo>
                <a:lnTo>
                  <a:pt x="120918" y="1209184"/>
                </a:lnTo>
                <a:cubicBezTo>
                  <a:pt x="54137" y="1209184"/>
                  <a:pt x="0" y="1155047"/>
                  <a:pt x="0" y="1088266"/>
                </a:cubicBezTo>
                <a:lnTo>
                  <a:pt x="0" y="120918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002060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1002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065" tIns="91065" rIns="91065" bIns="91065" anchor="ctr" anchorCtr="1"/>
          <a:lstStyle/>
          <a:p>
            <a:pPr algn="ctr" defTabSz="666750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ru-RU" sz="1400" dirty="0">
                <a:solidFill>
                  <a:srgbClr val="1F47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работодателей к квалификациям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1727200" y="1754188"/>
            <a:ext cx="0" cy="2444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лилиния 12"/>
          <p:cNvSpPr>
            <a:spLocks noChangeArrowheads="1"/>
          </p:cNvSpPr>
          <p:nvPr/>
        </p:nvSpPr>
        <p:spPr bwMode="auto">
          <a:xfrm>
            <a:off x="533400" y="2008188"/>
            <a:ext cx="2400300" cy="706437"/>
          </a:xfrm>
          <a:custGeom>
            <a:avLst/>
            <a:gdLst>
              <a:gd name="T0" fmla="*/ 1069236 w 2138469"/>
              <a:gd name="T1" fmla="*/ 0 h 1157833"/>
              <a:gd name="T2" fmla="*/ 2138472 w 2138469"/>
              <a:gd name="T3" fmla="*/ 578915 h 1157833"/>
              <a:gd name="T4" fmla="*/ 1069236 w 2138469"/>
              <a:gd name="T5" fmla="*/ 1157829 h 1157833"/>
              <a:gd name="T6" fmla="*/ 0 w 2138469"/>
              <a:gd name="T7" fmla="*/ 578915 h 1157833"/>
              <a:gd name="T8" fmla="*/ 0 w 2138469"/>
              <a:gd name="T9" fmla="*/ 115783 h 1157833"/>
              <a:gd name="T10" fmla="*/ 115783 w 2138469"/>
              <a:gd name="T11" fmla="*/ 0 h 1157833"/>
              <a:gd name="T12" fmla="*/ 2022688 w 2138469"/>
              <a:gd name="T13" fmla="*/ 0 h 1157833"/>
              <a:gd name="T14" fmla="*/ 2138472 w 2138469"/>
              <a:gd name="T15" fmla="*/ 115783 h 1157833"/>
              <a:gd name="T16" fmla="*/ 2138472 w 2138469"/>
              <a:gd name="T17" fmla="*/ 1042046 h 1157833"/>
              <a:gd name="T18" fmla="*/ 2022688 w 2138469"/>
              <a:gd name="T19" fmla="*/ 1157829 h 1157833"/>
              <a:gd name="T20" fmla="*/ 115783 w 2138469"/>
              <a:gd name="T21" fmla="*/ 1157829 h 1157833"/>
              <a:gd name="T22" fmla="*/ 0 w 2138469"/>
              <a:gd name="T23" fmla="*/ 1042046 h 1157833"/>
              <a:gd name="T24" fmla="*/ 0 w 2138469"/>
              <a:gd name="T25" fmla="*/ 115783 h 1157833"/>
              <a:gd name="T26" fmla="*/ 17694720 60000 65536"/>
              <a:gd name="T27" fmla="*/ 0 60000 65536"/>
              <a:gd name="T28" fmla="*/ 5898240 60000 65536"/>
              <a:gd name="T29" fmla="*/ 1179648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138469"/>
              <a:gd name="T40" fmla="*/ 0 h 1157833"/>
              <a:gd name="T41" fmla="*/ 2138469 w 2138469"/>
              <a:gd name="T42" fmla="*/ 1157833 h 115783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138469" h="1157833">
                <a:moveTo>
                  <a:pt x="0" y="115783"/>
                </a:moveTo>
                <a:cubicBezTo>
                  <a:pt x="0" y="51838"/>
                  <a:pt x="51838" y="0"/>
                  <a:pt x="115783" y="0"/>
                </a:cubicBezTo>
                <a:lnTo>
                  <a:pt x="2022686" y="0"/>
                </a:lnTo>
                <a:cubicBezTo>
                  <a:pt x="2086631" y="0"/>
                  <a:pt x="2138469" y="51838"/>
                  <a:pt x="2138469" y="115783"/>
                </a:cubicBezTo>
                <a:lnTo>
                  <a:pt x="2138469" y="1042050"/>
                </a:lnTo>
                <a:cubicBezTo>
                  <a:pt x="2138469" y="1105995"/>
                  <a:pt x="2086631" y="1157833"/>
                  <a:pt x="2022686" y="1157833"/>
                </a:cubicBezTo>
                <a:lnTo>
                  <a:pt x="115783" y="1157833"/>
                </a:lnTo>
                <a:cubicBezTo>
                  <a:pt x="51838" y="1157833"/>
                  <a:pt x="0" y="1105995"/>
                  <a:pt x="0" y="1042050"/>
                </a:cubicBezTo>
                <a:lnTo>
                  <a:pt x="0" y="11578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002060"/>
            </a:solidFill>
            <a:miter lim="800000"/>
            <a:headEnd/>
            <a:tailEnd/>
          </a:ln>
        </p:spPr>
        <p:txBody>
          <a:bodyPr lIns="91065" tIns="91065" rIns="91065" bIns="91065" anchor="ctr" anchorCtr="1"/>
          <a:lstStyle>
            <a:lvl1pPr defTabSz="666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66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66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66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66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66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66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66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66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ru-RU" sz="1400" dirty="0" smtClean="0">
                <a:solidFill>
                  <a:srgbClr val="1F477D"/>
                </a:solidFill>
              </a:rPr>
              <a:t>Профессиональные стандарты</a:t>
            </a:r>
            <a:endParaRPr lang="ru-RU" altLang="ru-RU" sz="1400" dirty="0">
              <a:solidFill>
                <a:srgbClr val="1F477D"/>
              </a:solidFill>
            </a:endParaRPr>
          </a:p>
        </p:txBody>
      </p:sp>
      <p:sp>
        <p:nvSpPr>
          <p:cNvPr id="276488" name="Полилиния 12"/>
          <p:cNvSpPr>
            <a:spLocks noChangeArrowheads="1"/>
          </p:cNvSpPr>
          <p:nvPr/>
        </p:nvSpPr>
        <p:spPr bwMode="auto">
          <a:xfrm>
            <a:off x="3557588" y="1082675"/>
            <a:ext cx="2700337" cy="638175"/>
          </a:xfrm>
          <a:custGeom>
            <a:avLst/>
            <a:gdLst>
              <a:gd name="T0" fmla="*/ 13916303 w 2138469"/>
              <a:gd name="T1" fmla="*/ 0 h 1157833"/>
              <a:gd name="T2" fmla="*/ 27832545 w 2138469"/>
              <a:gd name="T3" fmla="*/ 827 h 1157833"/>
              <a:gd name="T4" fmla="*/ 13916303 w 2138469"/>
              <a:gd name="T5" fmla="*/ 1654 h 1157833"/>
              <a:gd name="T6" fmla="*/ 0 w 2138469"/>
              <a:gd name="T7" fmla="*/ 827 h 1157833"/>
              <a:gd name="T8" fmla="*/ 0 w 2138469"/>
              <a:gd name="T9" fmla="*/ 165 h 1157833"/>
              <a:gd name="T10" fmla="*/ 1506941 w 2138469"/>
              <a:gd name="T11" fmla="*/ 0 h 1157833"/>
              <a:gd name="T12" fmla="*/ 26325638 w 2138469"/>
              <a:gd name="T13" fmla="*/ 0 h 1157833"/>
              <a:gd name="T14" fmla="*/ 27832545 w 2138469"/>
              <a:gd name="T15" fmla="*/ 165 h 1157833"/>
              <a:gd name="T16" fmla="*/ 27832545 w 2138469"/>
              <a:gd name="T17" fmla="*/ 1488 h 1157833"/>
              <a:gd name="T18" fmla="*/ 26325638 w 2138469"/>
              <a:gd name="T19" fmla="*/ 1654 h 1157833"/>
              <a:gd name="T20" fmla="*/ 1506941 w 2138469"/>
              <a:gd name="T21" fmla="*/ 1654 h 1157833"/>
              <a:gd name="T22" fmla="*/ 0 w 2138469"/>
              <a:gd name="T23" fmla="*/ 1488 h 1157833"/>
              <a:gd name="T24" fmla="*/ 0 w 2138469"/>
              <a:gd name="T25" fmla="*/ 165 h 1157833"/>
              <a:gd name="T26" fmla="*/ 17694720 60000 65536"/>
              <a:gd name="T27" fmla="*/ 0 60000 65536"/>
              <a:gd name="T28" fmla="*/ 5898240 60000 65536"/>
              <a:gd name="T29" fmla="*/ 1179648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138469"/>
              <a:gd name="T40" fmla="*/ 0 h 1157833"/>
              <a:gd name="T41" fmla="*/ 2138469 w 2138469"/>
              <a:gd name="T42" fmla="*/ 1157833 h 115783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138469" h="1157833">
                <a:moveTo>
                  <a:pt x="0" y="115783"/>
                </a:moveTo>
                <a:cubicBezTo>
                  <a:pt x="0" y="51838"/>
                  <a:pt x="51838" y="0"/>
                  <a:pt x="115783" y="0"/>
                </a:cubicBezTo>
                <a:lnTo>
                  <a:pt x="2022686" y="0"/>
                </a:lnTo>
                <a:cubicBezTo>
                  <a:pt x="2086631" y="0"/>
                  <a:pt x="2138469" y="51838"/>
                  <a:pt x="2138469" y="115783"/>
                </a:cubicBezTo>
                <a:lnTo>
                  <a:pt x="2138469" y="1042050"/>
                </a:lnTo>
                <a:cubicBezTo>
                  <a:pt x="2138469" y="1105995"/>
                  <a:pt x="2086631" y="1157833"/>
                  <a:pt x="2022686" y="1157833"/>
                </a:cubicBezTo>
                <a:lnTo>
                  <a:pt x="115783" y="1157833"/>
                </a:lnTo>
                <a:cubicBezTo>
                  <a:pt x="51838" y="1157833"/>
                  <a:pt x="0" y="1105995"/>
                  <a:pt x="0" y="1042050"/>
                </a:cubicBezTo>
                <a:lnTo>
                  <a:pt x="0" y="115783"/>
                </a:lnTo>
                <a:close/>
              </a:path>
            </a:pathLst>
          </a:custGeom>
          <a:solidFill>
            <a:srgbClr val="DEC7EF"/>
          </a:solidFill>
          <a:ln w="12700">
            <a:solidFill>
              <a:srgbClr val="002060"/>
            </a:solidFill>
            <a:miter lim="800000"/>
            <a:headEnd/>
            <a:tailEnd/>
          </a:ln>
        </p:spPr>
        <p:txBody>
          <a:bodyPr lIns="91065" tIns="91065" rIns="91065" bIns="91065" anchor="ctr" anchorCtr="1"/>
          <a:lstStyle/>
          <a:p>
            <a:pPr algn="ctr" defTabSz="666750">
              <a:lnSpc>
                <a:spcPct val="90000"/>
              </a:lnSpc>
              <a:spcAft>
                <a:spcPts val="600"/>
              </a:spcAft>
            </a:pPr>
            <a:r>
              <a:rPr lang="ru-RU" altLang="ru-RU" sz="1400" b="1">
                <a:solidFill>
                  <a:srgbClr val="1F477D"/>
                </a:solidFill>
                <a:latin typeface="Arial" charset="0"/>
                <a:cs typeface="Arial" charset="0"/>
              </a:rPr>
              <a:t>Национальная рамка квалификаций</a:t>
            </a:r>
          </a:p>
        </p:txBody>
      </p:sp>
      <p:sp>
        <p:nvSpPr>
          <p:cNvPr id="276489" name="Полилиния 12"/>
          <p:cNvSpPr>
            <a:spLocks noChangeArrowheads="1"/>
          </p:cNvSpPr>
          <p:nvPr/>
        </p:nvSpPr>
        <p:spPr bwMode="auto">
          <a:xfrm>
            <a:off x="4302125" y="1660525"/>
            <a:ext cx="2217738" cy="638175"/>
          </a:xfrm>
          <a:custGeom>
            <a:avLst/>
            <a:gdLst>
              <a:gd name="T0" fmla="*/ 1596127 w 2138469"/>
              <a:gd name="T1" fmla="*/ 0 h 1157833"/>
              <a:gd name="T2" fmla="*/ 3192248 w 2138469"/>
              <a:gd name="T3" fmla="*/ 826 h 1157833"/>
              <a:gd name="T4" fmla="*/ 1596127 w 2138469"/>
              <a:gd name="T5" fmla="*/ 1652 h 1157833"/>
              <a:gd name="T6" fmla="*/ 0 w 2138469"/>
              <a:gd name="T7" fmla="*/ 826 h 1157833"/>
              <a:gd name="T8" fmla="*/ 0 w 2138469"/>
              <a:gd name="T9" fmla="*/ 165 h 1157833"/>
              <a:gd name="T10" fmla="*/ 172838 w 2138469"/>
              <a:gd name="T11" fmla="*/ 0 h 1157833"/>
              <a:gd name="T12" fmla="*/ 3019408 w 2138469"/>
              <a:gd name="T13" fmla="*/ 0 h 1157833"/>
              <a:gd name="T14" fmla="*/ 3192248 w 2138469"/>
              <a:gd name="T15" fmla="*/ 165 h 1157833"/>
              <a:gd name="T16" fmla="*/ 3192248 w 2138469"/>
              <a:gd name="T17" fmla="*/ 1487 h 1157833"/>
              <a:gd name="T18" fmla="*/ 3019408 w 2138469"/>
              <a:gd name="T19" fmla="*/ 1652 h 1157833"/>
              <a:gd name="T20" fmla="*/ 172838 w 2138469"/>
              <a:gd name="T21" fmla="*/ 1652 h 1157833"/>
              <a:gd name="T22" fmla="*/ 0 w 2138469"/>
              <a:gd name="T23" fmla="*/ 1487 h 1157833"/>
              <a:gd name="T24" fmla="*/ 0 w 2138469"/>
              <a:gd name="T25" fmla="*/ 165 h 1157833"/>
              <a:gd name="T26" fmla="*/ 17694720 60000 65536"/>
              <a:gd name="T27" fmla="*/ 0 60000 65536"/>
              <a:gd name="T28" fmla="*/ 5898240 60000 65536"/>
              <a:gd name="T29" fmla="*/ 1179648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138469"/>
              <a:gd name="T40" fmla="*/ 0 h 1157833"/>
              <a:gd name="T41" fmla="*/ 2138469 w 2138469"/>
              <a:gd name="T42" fmla="*/ 1157833 h 115783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138469" h="1157833">
                <a:moveTo>
                  <a:pt x="0" y="115783"/>
                </a:moveTo>
                <a:cubicBezTo>
                  <a:pt x="0" y="51838"/>
                  <a:pt x="51838" y="0"/>
                  <a:pt x="115783" y="0"/>
                </a:cubicBezTo>
                <a:lnTo>
                  <a:pt x="2022686" y="0"/>
                </a:lnTo>
                <a:cubicBezTo>
                  <a:pt x="2086631" y="0"/>
                  <a:pt x="2138469" y="51838"/>
                  <a:pt x="2138469" y="115783"/>
                </a:cubicBezTo>
                <a:lnTo>
                  <a:pt x="2138469" y="1042050"/>
                </a:lnTo>
                <a:cubicBezTo>
                  <a:pt x="2138469" y="1105995"/>
                  <a:pt x="2086631" y="1157833"/>
                  <a:pt x="2022686" y="1157833"/>
                </a:cubicBezTo>
                <a:lnTo>
                  <a:pt x="115783" y="1157833"/>
                </a:lnTo>
                <a:cubicBezTo>
                  <a:pt x="51838" y="1157833"/>
                  <a:pt x="0" y="1105995"/>
                  <a:pt x="0" y="1042050"/>
                </a:cubicBezTo>
                <a:lnTo>
                  <a:pt x="0" y="115783"/>
                </a:lnTo>
                <a:close/>
              </a:path>
            </a:pathLst>
          </a:custGeom>
          <a:solidFill>
            <a:srgbClr val="DEC7EF"/>
          </a:solidFill>
          <a:ln w="28575">
            <a:solidFill>
              <a:srgbClr val="002060"/>
            </a:solidFill>
            <a:miter lim="800000"/>
            <a:headEnd/>
            <a:tailEnd/>
          </a:ln>
        </p:spPr>
        <p:txBody>
          <a:bodyPr lIns="91065" tIns="91065" rIns="91065" bIns="91065" anchor="ctr" anchorCtr="1"/>
          <a:lstStyle/>
          <a:p>
            <a:pPr algn="ctr" defTabSz="666750">
              <a:lnSpc>
                <a:spcPct val="90000"/>
              </a:lnSpc>
              <a:spcAft>
                <a:spcPts val="600"/>
              </a:spcAft>
            </a:pPr>
            <a:r>
              <a:rPr lang="ru-RU" altLang="ru-RU" sz="1400" b="1">
                <a:solidFill>
                  <a:srgbClr val="1F477D"/>
                </a:solidFill>
                <a:latin typeface="Arial" charset="0"/>
                <a:cs typeface="Arial" charset="0"/>
              </a:rPr>
              <a:t>Отраслевая рамка квалификаций</a:t>
            </a:r>
          </a:p>
        </p:txBody>
      </p:sp>
      <p:sp>
        <p:nvSpPr>
          <p:cNvPr id="276490" name="Полилиния 12"/>
          <p:cNvSpPr>
            <a:spLocks noChangeArrowheads="1"/>
          </p:cNvSpPr>
          <p:nvPr/>
        </p:nvSpPr>
        <p:spPr bwMode="auto">
          <a:xfrm>
            <a:off x="4986338" y="2859088"/>
            <a:ext cx="3548062" cy="633412"/>
          </a:xfrm>
          <a:custGeom>
            <a:avLst/>
            <a:gdLst>
              <a:gd name="T0" fmla="*/ 280496775 w 2138469"/>
              <a:gd name="T1" fmla="*/ 0 h 1157833"/>
              <a:gd name="T2" fmla="*/ 560993551 w 2138469"/>
              <a:gd name="T3" fmla="*/ 759 h 1157833"/>
              <a:gd name="T4" fmla="*/ 280496775 w 2138469"/>
              <a:gd name="T5" fmla="*/ 1519 h 1157833"/>
              <a:gd name="T6" fmla="*/ 0 w 2138469"/>
              <a:gd name="T7" fmla="*/ 759 h 1157833"/>
              <a:gd name="T8" fmla="*/ 0 w 2138469"/>
              <a:gd name="T9" fmla="*/ 152 h 1157833"/>
              <a:gd name="T10" fmla="*/ 30373736 w 2138469"/>
              <a:gd name="T11" fmla="*/ 0 h 1157833"/>
              <a:gd name="T12" fmla="*/ 530619191 w 2138469"/>
              <a:gd name="T13" fmla="*/ 0 h 1157833"/>
              <a:gd name="T14" fmla="*/ 560993551 w 2138469"/>
              <a:gd name="T15" fmla="*/ 152 h 1157833"/>
              <a:gd name="T16" fmla="*/ 560993551 w 2138469"/>
              <a:gd name="T17" fmla="*/ 1368 h 1157833"/>
              <a:gd name="T18" fmla="*/ 530619191 w 2138469"/>
              <a:gd name="T19" fmla="*/ 1519 h 1157833"/>
              <a:gd name="T20" fmla="*/ 30373736 w 2138469"/>
              <a:gd name="T21" fmla="*/ 1519 h 1157833"/>
              <a:gd name="T22" fmla="*/ 0 w 2138469"/>
              <a:gd name="T23" fmla="*/ 1368 h 1157833"/>
              <a:gd name="T24" fmla="*/ 0 w 2138469"/>
              <a:gd name="T25" fmla="*/ 152 h 1157833"/>
              <a:gd name="T26" fmla="*/ 17694720 60000 65536"/>
              <a:gd name="T27" fmla="*/ 0 60000 65536"/>
              <a:gd name="T28" fmla="*/ 5898240 60000 65536"/>
              <a:gd name="T29" fmla="*/ 1179648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138469"/>
              <a:gd name="T40" fmla="*/ 0 h 1157833"/>
              <a:gd name="T41" fmla="*/ 2138469 w 2138469"/>
              <a:gd name="T42" fmla="*/ 1157833 h 115783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138469" h="1157833">
                <a:moveTo>
                  <a:pt x="0" y="115783"/>
                </a:moveTo>
                <a:cubicBezTo>
                  <a:pt x="0" y="51838"/>
                  <a:pt x="51838" y="0"/>
                  <a:pt x="115783" y="0"/>
                </a:cubicBezTo>
                <a:lnTo>
                  <a:pt x="2022686" y="0"/>
                </a:lnTo>
                <a:cubicBezTo>
                  <a:pt x="2086631" y="0"/>
                  <a:pt x="2138469" y="51838"/>
                  <a:pt x="2138469" y="115783"/>
                </a:cubicBezTo>
                <a:lnTo>
                  <a:pt x="2138469" y="1042050"/>
                </a:lnTo>
                <a:cubicBezTo>
                  <a:pt x="2138469" y="1105995"/>
                  <a:pt x="2086631" y="1157833"/>
                  <a:pt x="2022686" y="1157833"/>
                </a:cubicBezTo>
                <a:lnTo>
                  <a:pt x="115783" y="1157833"/>
                </a:lnTo>
                <a:cubicBezTo>
                  <a:pt x="51838" y="1157833"/>
                  <a:pt x="0" y="1105995"/>
                  <a:pt x="0" y="1042050"/>
                </a:cubicBezTo>
                <a:lnTo>
                  <a:pt x="0" y="115783"/>
                </a:lnTo>
                <a:close/>
              </a:path>
            </a:pathLst>
          </a:custGeom>
          <a:solidFill>
            <a:srgbClr val="FDD7AB"/>
          </a:solidFill>
          <a:ln w="12700">
            <a:solidFill>
              <a:srgbClr val="002060"/>
            </a:solidFill>
            <a:miter lim="800000"/>
            <a:headEnd/>
            <a:tailEnd/>
          </a:ln>
        </p:spPr>
        <p:txBody>
          <a:bodyPr lIns="91065" tIns="91065" rIns="91065" bIns="91065" anchor="ctr" anchorCtr="1"/>
          <a:lstStyle/>
          <a:p>
            <a:pPr algn="ctr" defTabSz="666750">
              <a:lnSpc>
                <a:spcPct val="90000"/>
              </a:lnSpc>
              <a:spcAft>
                <a:spcPts val="600"/>
              </a:spcAft>
            </a:pPr>
            <a:r>
              <a:rPr lang="ru-RU" altLang="ru-RU" sz="1400">
                <a:solidFill>
                  <a:srgbClr val="1F477D"/>
                </a:solidFill>
                <a:latin typeface="Arial" charset="0"/>
                <a:cs typeface="Arial" charset="0"/>
              </a:rPr>
              <a:t>Образовательные стандарты</a:t>
            </a:r>
          </a:p>
        </p:txBody>
      </p:sp>
      <p:sp>
        <p:nvSpPr>
          <p:cNvPr id="276491" name="Полилиния 23"/>
          <p:cNvSpPr>
            <a:spLocks noChangeArrowheads="1"/>
          </p:cNvSpPr>
          <p:nvPr/>
        </p:nvSpPr>
        <p:spPr bwMode="auto">
          <a:xfrm>
            <a:off x="6650038" y="3360738"/>
            <a:ext cx="2413000" cy="633412"/>
          </a:xfrm>
          <a:custGeom>
            <a:avLst/>
            <a:gdLst>
              <a:gd name="T0" fmla="*/ 4037074 w 2138469"/>
              <a:gd name="T1" fmla="*/ 0 h 1157833"/>
              <a:gd name="T2" fmla="*/ 8074143 w 2138469"/>
              <a:gd name="T3" fmla="*/ 759 h 1157833"/>
              <a:gd name="T4" fmla="*/ 4037074 w 2138469"/>
              <a:gd name="T5" fmla="*/ 1519 h 1157833"/>
              <a:gd name="T6" fmla="*/ 0 w 2138469"/>
              <a:gd name="T7" fmla="*/ 759 h 1157833"/>
              <a:gd name="T8" fmla="*/ 0 w 2138469"/>
              <a:gd name="T9" fmla="*/ 152 h 1157833"/>
              <a:gd name="T10" fmla="*/ 437158 w 2138469"/>
              <a:gd name="T11" fmla="*/ 0 h 1157833"/>
              <a:gd name="T12" fmla="*/ 7636987 w 2138469"/>
              <a:gd name="T13" fmla="*/ 0 h 1157833"/>
              <a:gd name="T14" fmla="*/ 8074143 w 2138469"/>
              <a:gd name="T15" fmla="*/ 152 h 1157833"/>
              <a:gd name="T16" fmla="*/ 8074143 w 2138469"/>
              <a:gd name="T17" fmla="*/ 1368 h 1157833"/>
              <a:gd name="T18" fmla="*/ 7636987 w 2138469"/>
              <a:gd name="T19" fmla="*/ 1519 h 1157833"/>
              <a:gd name="T20" fmla="*/ 437158 w 2138469"/>
              <a:gd name="T21" fmla="*/ 1519 h 1157833"/>
              <a:gd name="T22" fmla="*/ 0 w 2138469"/>
              <a:gd name="T23" fmla="*/ 1368 h 1157833"/>
              <a:gd name="T24" fmla="*/ 0 w 2138469"/>
              <a:gd name="T25" fmla="*/ 152 h 1157833"/>
              <a:gd name="T26" fmla="*/ 17694720 60000 65536"/>
              <a:gd name="T27" fmla="*/ 0 60000 65536"/>
              <a:gd name="T28" fmla="*/ 5898240 60000 65536"/>
              <a:gd name="T29" fmla="*/ 1179648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138469"/>
              <a:gd name="T40" fmla="*/ 0 h 1157833"/>
              <a:gd name="T41" fmla="*/ 2138469 w 2138469"/>
              <a:gd name="T42" fmla="*/ 1157833 h 115783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138469" h="1157833">
                <a:moveTo>
                  <a:pt x="0" y="115783"/>
                </a:moveTo>
                <a:cubicBezTo>
                  <a:pt x="0" y="51838"/>
                  <a:pt x="51838" y="0"/>
                  <a:pt x="115783" y="0"/>
                </a:cubicBezTo>
                <a:lnTo>
                  <a:pt x="2022686" y="0"/>
                </a:lnTo>
                <a:cubicBezTo>
                  <a:pt x="2086631" y="0"/>
                  <a:pt x="2138469" y="51838"/>
                  <a:pt x="2138469" y="115783"/>
                </a:cubicBezTo>
                <a:lnTo>
                  <a:pt x="2138469" y="1042050"/>
                </a:lnTo>
                <a:cubicBezTo>
                  <a:pt x="2138469" y="1105995"/>
                  <a:pt x="2086631" y="1157833"/>
                  <a:pt x="2022686" y="1157833"/>
                </a:cubicBezTo>
                <a:lnTo>
                  <a:pt x="115783" y="1157833"/>
                </a:lnTo>
                <a:cubicBezTo>
                  <a:pt x="51838" y="1157833"/>
                  <a:pt x="0" y="1105995"/>
                  <a:pt x="0" y="1042050"/>
                </a:cubicBezTo>
                <a:lnTo>
                  <a:pt x="0" y="115783"/>
                </a:lnTo>
                <a:close/>
              </a:path>
            </a:pathLst>
          </a:custGeom>
          <a:solidFill>
            <a:srgbClr val="FDD7AB"/>
          </a:solidFill>
          <a:ln w="12700">
            <a:solidFill>
              <a:srgbClr val="002060"/>
            </a:solidFill>
            <a:miter lim="800000"/>
            <a:headEnd/>
            <a:tailEnd/>
          </a:ln>
        </p:spPr>
        <p:txBody>
          <a:bodyPr lIns="91065" tIns="91065" rIns="91065" bIns="91065" anchor="ctr" anchorCtr="1"/>
          <a:lstStyle/>
          <a:p>
            <a:pPr algn="ctr" defTabSz="666750">
              <a:lnSpc>
                <a:spcPct val="90000"/>
              </a:lnSpc>
              <a:spcAft>
                <a:spcPts val="600"/>
              </a:spcAft>
            </a:pPr>
            <a:r>
              <a:rPr lang="ru-RU" altLang="ru-RU" sz="1400">
                <a:solidFill>
                  <a:srgbClr val="1F477D"/>
                </a:solidFill>
                <a:latin typeface="Arial" charset="0"/>
                <a:cs typeface="Arial" charset="0"/>
              </a:rPr>
              <a:t>Образовательные программы</a:t>
            </a:r>
          </a:p>
        </p:txBody>
      </p:sp>
      <p:sp>
        <p:nvSpPr>
          <p:cNvPr id="26" name="Полилиния 14"/>
          <p:cNvSpPr>
            <a:spLocks noChangeArrowheads="1"/>
          </p:cNvSpPr>
          <p:nvPr/>
        </p:nvSpPr>
        <p:spPr bwMode="auto">
          <a:xfrm>
            <a:off x="6877050" y="1657350"/>
            <a:ext cx="2143125" cy="644525"/>
          </a:xfrm>
          <a:custGeom>
            <a:avLst/>
            <a:gdLst>
              <a:gd name="T0" fmla="*/ 1176771 w 2353551"/>
              <a:gd name="T1" fmla="*/ 0 h 1073426"/>
              <a:gd name="T2" fmla="*/ 2353542 w 2353551"/>
              <a:gd name="T3" fmla="*/ 536711 h 1073426"/>
              <a:gd name="T4" fmla="*/ 1176771 w 2353551"/>
              <a:gd name="T5" fmla="*/ 1073420 h 1073426"/>
              <a:gd name="T6" fmla="*/ 0 w 2353551"/>
              <a:gd name="T7" fmla="*/ 536711 h 1073426"/>
              <a:gd name="T8" fmla="*/ 0 w 2353551"/>
              <a:gd name="T9" fmla="*/ 107343 h 1073426"/>
              <a:gd name="T10" fmla="*/ 107343 w 2353551"/>
              <a:gd name="T11" fmla="*/ 0 h 1073426"/>
              <a:gd name="T12" fmla="*/ 2246200 w 2353551"/>
              <a:gd name="T13" fmla="*/ 0 h 1073426"/>
              <a:gd name="T14" fmla="*/ 2353542 w 2353551"/>
              <a:gd name="T15" fmla="*/ 107343 h 1073426"/>
              <a:gd name="T16" fmla="*/ 2353542 w 2353551"/>
              <a:gd name="T17" fmla="*/ 966077 h 1073426"/>
              <a:gd name="T18" fmla="*/ 2246200 w 2353551"/>
              <a:gd name="T19" fmla="*/ 1073420 h 1073426"/>
              <a:gd name="T20" fmla="*/ 107343 w 2353551"/>
              <a:gd name="T21" fmla="*/ 1073420 h 1073426"/>
              <a:gd name="T22" fmla="*/ 0 w 2353551"/>
              <a:gd name="T23" fmla="*/ 966077 h 1073426"/>
              <a:gd name="T24" fmla="*/ 0 w 2353551"/>
              <a:gd name="T25" fmla="*/ 107343 h 1073426"/>
              <a:gd name="T26" fmla="*/ 17694720 60000 65536"/>
              <a:gd name="T27" fmla="*/ 0 60000 65536"/>
              <a:gd name="T28" fmla="*/ 5898240 60000 65536"/>
              <a:gd name="T29" fmla="*/ 1179648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353551"/>
              <a:gd name="T40" fmla="*/ 0 h 1073426"/>
              <a:gd name="T41" fmla="*/ 2353551 w 2353551"/>
              <a:gd name="T42" fmla="*/ 1073426 h 107342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353551" h="1073426">
                <a:moveTo>
                  <a:pt x="0" y="107343"/>
                </a:moveTo>
                <a:cubicBezTo>
                  <a:pt x="0" y="48059"/>
                  <a:pt x="48059" y="0"/>
                  <a:pt x="107343" y="0"/>
                </a:cubicBezTo>
                <a:lnTo>
                  <a:pt x="2246209" y="0"/>
                </a:lnTo>
                <a:cubicBezTo>
                  <a:pt x="2305493" y="0"/>
                  <a:pt x="2353551" y="48059"/>
                  <a:pt x="2353551" y="107343"/>
                </a:cubicBezTo>
                <a:lnTo>
                  <a:pt x="2353551" y="966083"/>
                </a:lnTo>
                <a:cubicBezTo>
                  <a:pt x="2353551" y="1025367"/>
                  <a:pt x="2305493" y="1073426"/>
                  <a:pt x="2246209" y="1073426"/>
                </a:cubicBezTo>
                <a:lnTo>
                  <a:pt x="107343" y="1073426"/>
                </a:lnTo>
                <a:cubicBezTo>
                  <a:pt x="48059" y="1073426"/>
                  <a:pt x="0" y="1025367"/>
                  <a:pt x="0" y="966083"/>
                </a:cubicBezTo>
                <a:lnTo>
                  <a:pt x="0" y="10734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002060"/>
            </a:solidFill>
            <a:miter lim="800000"/>
            <a:headEnd/>
            <a:tailEnd/>
          </a:ln>
        </p:spPr>
        <p:txBody>
          <a:bodyPr lIns="88587" tIns="88587" rIns="88587" bIns="88587" anchor="ctr" anchorCtr="1"/>
          <a:lstStyle>
            <a:lvl1pPr defTabSz="666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66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66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66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66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66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66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66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66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ru-RU" sz="1400" dirty="0" smtClean="0">
                <a:solidFill>
                  <a:srgbClr val="1F477D"/>
                </a:solidFill>
              </a:rPr>
              <a:t>Профессионально-общественная аккредитация</a:t>
            </a:r>
            <a:endParaRPr lang="ru-RU" altLang="ru-RU" sz="1400" dirty="0">
              <a:solidFill>
                <a:srgbClr val="1F477D"/>
              </a:solidFill>
            </a:endParaRPr>
          </a:p>
        </p:txBody>
      </p:sp>
      <p:sp>
        <p:nvSpPr>
          <p:cNvPr id="29" name="Полилиния 12"/>
          <p:cNvSpPr>
            <a:spLocks noChangeArrowheads="1"/>
          </p:cNvSpPr>
          <p:nvPr/>
        </p:nvSpPr>
        <p:spPr bwMode="auto">
          <a:xfrm>
            <a:off x="5075755" y="4833783"/>
            <a:ext cx="2285025" cy="475635"/>
          </a:xfrm>
          <a:custGeom>
            <a:avLst/>
            <a:gdLst>
              <a:gd name="T0" fmla="*/ 1069236 w 2138469"/>
              <a:gd name="T1" fmla="*/ 0 h 1157833"/>
              <a:gd name="T2" fmla="*/ 2138472 w 2138469"/>
              <a:gd name="T3" fmla="*/ 578915 h 1157833"/>
              <a:gd name="T4" fmla="*/ 1069236 w 2138469"/>
              <a:gd name="T5" fmla="*/ 1157829 h 1157833"/>
              <a:gd name="T6" fmla="*/ 0 w 2138469"/>
              <a:gd name="T7" fmla="*/ 578915 h 1157833"/>
              <a:gd name="T8" fmla="*/ 0 w 2138469"/>
              <a:gd name="T9" fmla="*/ 115783 h 1157833"/>
              <a:gd name="T10" fmla="*/ 115783 w 2138469"/>
              <a:gd name="T11" fmla="*/ 0 h 1157833"/>
              <a:gd name="T12" fmla="*/ 2022688 w 2138469"/>
              <a:gd name="T13" fmla="*/ 0 h 1157833"/>
              <a:gd name="T14" fmla="*/ 2138472 w 2138469"/>
              <a:gd name="T15" fmla="*/ 115783 h 1157833"/>
              <a:gd name="T16" fmla="*/ 2138472 w 2138469"/>
              <a:gd name="T17" fmla="*/ 1042046 h 1157833"/>
              <a:gd name="T18" fmla="*/ 2022688 w 2138469"/>
              <a:gd name="T19" fmla="*/ 1157829 h 1157833"/>
              <a:gd name="T20" fmla="*/ 115783 w 2138469"/>
              <a:gd name="T21" fmla="*/ 1157829 h 1157833"/>
              <a:gd name="T22" fmla="*/ 0 w 2138469"/>
              <a:gd name="T23" fmla="*/ 1042046 h 1157833"/>
              <a:gd name="T24" fmla="*/ 0 w 2138469"/>
              <a:gd name="T25" fmla="*/ 115783 h 1157833"/>
              <a:gd name="T26" fmla="*/ 17694720 60000 65536"/>
              <a:gd name="T27" fmla="*/ 0 60000 65536"/>
              <a:gd name="T28" fmla="*/ 5898240 60000 65536"/>
              <a:gd name="T29" fmla="*/ 1179648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138469"/>
              <a:gd name="T40" fmla="*/ 0 h 1157833"/>
              <a:gd name="T41" fmla="*/ 2138469 w 2138469"/>
              <a:gd name="T42" fmla="*/ 1157833 h 115783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138469" h="1157833">
                <a:moveTo>
                  <a:pt x="0" y="115783"/>
                </a:moveTo>
                <a:cubicBezTo>
                  <a:pt x="0" y="51838"/>
                  <a:pt x="51838" y="0"/>
                  <a:pt x="115783" y="0"/>
                </a:cubicBezTo>
                <a:lnTo>
                  <a:pt x="2022686" y="0"/>
                </a:lnTo>
                <a:cubicBezTo>
                  <a:pt x="2086631" y="0"/>
                  <a:pt x="2138469" y="51838"/>
                  <a:pt x="2138469" y="115783"/>
                </a:cubicBezTo>
                <a:lnTo>
                  <a:pt x="2138469" y="1042050"/>
                </a:lnTo>
                <a:cubicBezTo>
                  <a:pt x="2138469" y="1105995"/>
                  <a:pt x="2086631" y="1157833"/>
                  <a:pt x="2022686" y="1157833"/>
                </a:cubicBezTo>
                <a:lnTo>
                  <a:pt x="115783" y="1157833"/>
                </a:lnTo>
                <a:cubicBezTo>
                  <a:pt x="51838" y="1157833"/>
                  <a:pt x="0" y="1105995"/>
                  <a:pt x="0" y="1042050"/>
                </a:cubicBezTo>
                <a:lnTo>
                  <a:pt x="0" y="115783"/>
                </a:lnTo>
                <a:close/>
              </a:path>
            </a:pathLst>
          </a:custGeom>
          <a:solidFill>
            <a:srgbClr val="BFDCBA"/>
          </a:solidFill>
          <a:ln w="12700">
            <a:solidFill>
              <a:srgbClr val="002060"/>
            </a:solidFill>
            <a:headEnd/>
            <a:tailEnd/>
          </a:ln>
          <a:effectLst/>
        </p:spPr>
        <p:style>
          <a:lnRef idx="0">
            <a:schemeClr val="accent1"/>
          </a:lnRef>
          <a:fillRef idx="1002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065" tIns="91065" rIns="91065" bIns="91065" anchor="ctr" anchorCtr="1"/>
          <a:lstStyle/>
          <a:p>
            <a:pPr algn="ctr" defTabSz="666750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ru-RU" sz="1300" dirty="0">
                <a:solidFill>
                  <a:srgbClr val="1F47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выпускников вузов/</a:t>
            </a:r>
            <a:r>
              <a:rPr lang="ru-RU" altLang="ru-RU" sz="1300" dirty="0" err="1">
                <a:solidFill>
                  <a:srgbClr val="1F47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ссузов</a:t>
            </a:r>
            <a:endParaRPr lang="ru-RU" altLang="ru-RU" sz="1300" dirty="0">
              <a:solidFill>
                <a:srgbClr val="1F47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олилиния 12"/>
          <p:cNvSpPr>
            <a:spLocks noChangeArrowheads="1"/>
          </p:cNvSpPr>
          <p:nvPr/>
        </p:nvSpPr>
        <p:spPr bwMode="auto">
          <a:xfrm>
            <a:off x="5086640" y="4275643"/>
            <a:ext cx="2288383" cy="472256"/>
          </a:xfrm>
          <a:custGeom>
            <a:avLst/>
            <a:gdLst>
              <a:gd name="T0" fmla="*/ 1069236 w 2138469"/>
              <a:gd name="T1" fmla="*/ 0 h 1157833"/>
              <a:gd name="T2" fmla="*/ 2138472 w 2138469"/>
              <a:gd name="T3" fmla="*/ 578915 h 1157833"/>
              <a:gd name="T4" fmla="*/ 1069236 w 2138469"/>
              <a:gd name="T5" fmla="*/ 1157829 h 1157833"/>
              <a:gd name="T6" fmla="*/ 0 w 2138469"/>
              <a:gd name="T7" fmla="*/ 578915 h 1157833"/>
              <a:gd name="T8" fmla="*/ 0 w 2138469"/>
              <a:gd name="T9" fmla="*/ 115783 h 1157833"/>
              <a:gd name="T10" fmla="*/ 115783 w 2138469"/>
              <a:gd name="T11" fmla="*/ 0 h 1157833"/>
              <a:gd name="T12" fmla="*/ 2022688 w 2138469"/>
              <a:gd name="T13" fmla="*/ 0 h 1157833"/>
              <a:gd name="T14" fmla="*/ 2138472 w 2138469"/>
              <a:gd name="T15" fmla="*/ 115783 h 1157833"/>
              <a:gd name="T16" fmla="*/ 2138472 w 2138469"/>
              <a:gd name="T17" fmla="*/ 1042046 h 1157833"/>
              <a:gd name="T18" fmla="*/ 2022688 w 2138469"/>
              <a:gd name="T19" fmla="*/ 1157829 h 1157833"/>
              <a:gd name="T20" fmla="*/ 115783 w 2138469"/>
              <a:gd name="T21" fmla="*/ 1157829 h 1157833"/>
              <a:gd name="T22" fmla="*/ 0 w 2138469"/>
              <a:gd name="T23" fmla="*/ 1042046 h 1157833"/>
              <a:gd name="T24" fmla="*/ 0 w 2138469"/>
              <a:gd name="T25" fmla="*/ 115783 h 1157833"/>
              <a:gd name="T26" fmla="*/ 17694720 60000 65536"/>
              <a:gd name="T27" fmla="*/ 0 60000 65536"/>
              <a:gd name="T28" fmla="*/ 5898240 60000 65536"/>
              <a:gd name="T29" fmla="*/ 1179648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138469"/>
              <a:gd name="T40" fmla="*/ 0 h 1157833"/>
              <a:gd name="T41" fmla="*/ 2138469 w 2138469"/>
              <a:gd name="T42" fmla="*/ 1157833 h 115783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138469" h="1157833">
                <a:moveTo>
                  <a:pt x="0" y="115783"/>
                </a:moveTo>
                <a:cubicBezTo>
                  <a:pt x="0" y="51838"/>
                  <a:pt x="51838" y="0"/>
                  <a:pt x="115783" y="0"/>
                </a:cubicBezTo>
                <a:lnTo>
                  <a:pt x="2022686" y="0"/>
                </a:lnTo>
                <a:cubicBezTo>
                  <a:pt x="2086631" y="0"/>
                  <a:pt x="2138469" y="51838"/>
                  <a:pt x="2138469" y="115783"/>
                </a:cubicBezTo>
                <a:lnTo>
                  <a:pt x="2138469" y="1042050"/>
                </a:lnTo>
                <a:cubicBezTo>
                  <a:pt x="2138469" y="1105995"/>
                  <a:pt x="2086631" y="1157833"/>
                  <a:pt x="2022686" y="1157833"/>
                </a:cubicBezTo>
                <a:lnTo>
                  <a:pt x="115783" y="1157833"/>
                </a:lnTo>
                <a:cubicBezTo>
                  <a:pt x="51838" y="1157833"/>
                  <a:pt x="0" y="1105995"/>
                  <a:pt x="0" y="1042050"/>
                </a:cubicBezTo>
                <a:lnTo>
                  <a:pt x="0" y="115783"/>
                </a:lnTo>
                <a:close/>
              </a:path>
            </a:pathLst>
          </a:custGeom>
          <a:solidFill>
            <a:srgbClr val="BFDCBA"/>
          </a:solidFill>
          <a:ln w="12700">
            <a:solidFill>
              <a:srgbClr val="002060"/>
            </a:solidFill>
            <a:headEnd/>
            <a:tailEnd/>
          </a:ln>
          <a:effectLst/>
        </p:spPr>
        <p:style>
          <a:lnRef idx="0">
            <a:schemeClr val="accent1"/>
          </a:lnRef>
          <a:fillRef idx="1002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065" tIns="91065" rIns="91065" bIns="91065" anchor="ctr" anchorCtr="1"/>
          <a:lstStyle/>
          <a:p>
            <a:pPr algn="ctr" defTabSz="666750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ru-RU" sz="1300" dirty="0">
                <a:solidFill>
                  <a:srgbClr val="1F47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квалификации работников</a:t>
            </a:r>
          </a:p>
        </p:txBody>
      </p:sp>
      <p:sp>
        <p:nvSpPr>
          <p:cNvPr id="33" name="Полилиния 12"/>
          <p:cNvSpPr>
            <a:spLocks noChangeArrowheads="1"/>
          </p:cNvSpPr>
          <p:nvPr/>
        </p:nvSpPr>
        <p:spPr bwMode="auto">
          <a:xfrm>
            <a:off x="5072295" y="5395302"/>
            <a:ext cx="2288485" cy="573037"/>
          </a:xfrm>
          <a:custGeom>
            <a:avLst/>
            <a:gdLst>
              <a:gd name="T0" fmla="*/ 1069236 w 2138469"/>
              <a:gd name="T1" fmla="*/ 0 h 1157833"/>
              <a:gd name="T2" fmla="*/ 2138472 w 2138469"/>
              <a:gd name="T3" fmla="*/ 578915 h 1157833"/>
              <a:gd name="T4" fmla="*/ 1069236 w 2138469"/>
              <a:gd name="T5" fmla="*/ 1157829 h 1157833"/>
              <a:gd name="T6" fmla="*/ 0 w 2138469"/>
              <a:gd name="T7" fmla="*/ 578915 h 1157833"/>
              <a:gd name="T8" fmla="*/ 0 w 2138469"/>
              <a:gd name="T9" fmla="*/ 115783 h 1157833"/>
              <a:gd name="T10" fmla="*/ 115783 w 2138469"/>
              <a:gd name="T11" fmla="*/ 0 h 1157833"/>
              <a:gd name="T12" fmla="*/ 2022688 w 2138469"/>
              <a:gd name="T13" fmla="*/ 0 h 1157833"/>
              <a:gd name="T14" fmla="*/ 2138472 w 2138469"/>
              <a:gd name="T15" fmla="*/ 115783 h 1157833"/>
              <a:gd name="T16" fmla="*/ 2138472 w 2138469"/>
              <a:gd name="T17" fmla="*/ 1042046 h 1157833"/>
              <a:gd name="T18" fmla="*/ 2022688 w 2138469"/>
              <a:gd name="T19" fmla="*/ 1157829 h 1157833"/>
              <a:gd name="T20" fmla="*/ 115783 w 2138469"/>
              <a:gd name="T21" fmla="*/ 1157829 h 1157833"/>
              <a:gd name="T22" fmla="*/ 0 w 2138469"/>
              <a:gd name="T23" fmla="*/ 1042046 h 1157833"/>
              <a:gd name="T24" fmla="*/ 0 w 2138469"/>
              <a:gd name="T25" fmla="*/ 115783 h 1157833"/>
              <a:gd name="T26" fmla="*/ 17694720 60000 65536"/>
              <a:gd name="T27" fmla="*/ 0 60000 65536"/>
              <a:gd name="T28" fmla="*/ 5898240 60000 65536"/>
              <a:gd name="T29" fmla="*/ 1179648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138469"/>
              <a:gd name="T40" fmla="*/ 0 h 1157833"/>
              <a:gd name="T41" fmla="*/ 2138469 w 2138469"/>
              <a:gd name="T42" fmla="*/ 1157833 h 115783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138469" h="1157833">
                <a:moveTo>
                  <a:pt x="0" y="115783"/>
                </a:moveTo>
                <a:cubicBezTo>
                  <a:pt x="0" y="51838"/>
                  <a:pt x="51838" y="0"/>
                  <a:pt x="115783" y="0"/>
                </a:cubicBezTo>
                <a:lnTo>
                  <a:pt x="2022686" y="0"/>
                </a:lnTo>
                <a:cubicBezTo>
                  <a:pt x="2086631" y="0"/>
                  <a:pt x="2138469" y="51838"/>
                  <a:pt x="2138469" y="115783"/>
                </a:cubicBezTo>
                <a:lnTo>
                  <a:pt x="2138469" y="1042050"/>
                </a:lnTo>
                <a:cubicBezTo>
                  <a:pt x="2138469" y="1105995"/>
                  <a:pt x="2086631" y="1157833"/>
                  <a:pt x="2022686" y="1157833"/>
                </a:cubicBezTo>
                <a:lnTo>
                  <a:pt x="115783" y="1157833"/>
                </a:lnTo>
                <a:cubicBezTo>
                  <a:pt x="51838" y="1157833"/>
                  <a:pt x="0" y="1105995"/>
                  <a:pt x="0" y="1042050"/>
                </a:cubicBezTo>
                <a:lnTo>
                  <a:pt x="0" y="115783"/>
                </a:lnTo>
                <a:close/>
              </a:path>
            </a:pathLst>
          </a:custGeom>
          <a:solidFill>
            <a:srgbClr val="BFDCBA"/>
          </a:solidFill>
          <a:ln w="12700">
            <a:solidFill>
              <a:srgbClr val="002060"/>
            </a:solidFill>
            <a:headEnd/>
            <a:tailEnd/>
          </a:ln>
          <a:effectLst/>
        </p:spPr>
        <p:style>
          <a:lnRef idx="0">
            <a:schemeClr val="accent1"/>
          </a:lnRef>
          <a:fillRef idx="1002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065" tIns="91065" rIns="91065" bIns="91065" anchor="ctr" anchorCtr="1"/>
          <a:lstStyle/>
          <a:p>
            <a:pPr algn="ctr" defTabSz="666750">
              <a:lnSpc>
                <a:spcPct val="90000"/>
              </a:lnSpc>
              <a:spcAft>
                <a:spcPts val="600"/>
              </a:spcAft>
              <a:defRPr/>
            </a:pPr>
            <a:endParaRPr lang="ru-RU" altLang="ru-RU" sz="1300" dirty="0">
              <a:solidFill>
                <a:srgbClr val="1F47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666750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ru-RU" sz="1300" dirty="0">
                <a:solidFill>
                  <a:srgbClr val="1F47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Профессиональная переподготовка работников предприятий</a:t>
            </a:r>
          </a:p>
          <a:p>
            <a:pPr algn="ctr" defTabSz="666750">
              <a:lnSpc>
                <a:spcPct val="90000"/>
              </a:lnSpc>
              <a:spcAft>
                <a:spcPts val="600"/>
              </a:spcAft>
              <a:defRPr/>
            </a:pPr>
            <a:endParaRPr lang="ru-RU" altLang="ru-RU" sz="1300" dirty="0">
              <a:solidFill>
                <a:srgbClr val="1F47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Прямая со стрелкой 33"/>
          <p:cNvCxnSpPr>
            <a:stCxn id="14" idx="2"/>
            <a:endCxn id="276503" idx="0"/>
          </p:cNvCxnSpPr>
          <p:nvPr/>
        </p:nvCxnSpPr>
        <p:spPr>
          <a:xfrm>
            <a:off x="1733550" y="2714625"/>
            <a:ext cx="0" cy="5302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03" name="Полилиния 12"/>
          <p:cNvSpPr>
            <a:spLocks noChangeArrowheads="1"/>
          </p:cNvSpPr>
          <p:nvPr/>
        </p:nvSpPr>
        <p:spPr bwMode="auto">
          <a:xfrm>
            <a:off x="533400" y="3244850"/>
            <a:ext cx="2400300" cy="687388"/>
          </a:xfrm>
          <a:custGeom>
            <a:avLst/>
            <a:gdLst>
              <a:gd name="T0" fmla="*/ 3809818 w 2138469"/>
              <a:gd name="T1" fmla="*/ 0 h 1157833"/>
              <a:gd name="T2" fmla="*/ 7619627 w 2138469"/>
              <a:gd name="T3" fmla="*/ 1865 h 1157833"/>
              <a:gd name="T4" fmla="*/ 3809818 w 2138469"/>
              <a:gd name="T5" fmla="*/ 3731 h 1157833"/>
              <a:gd name="T6" fmla="*/ 0 w 2138469"/>
              <a:gd name="T7" fmla="*/ 1865 h 1157833"/>
              <a:gd name="T8" fmla="*/ 0 w 2138469"/>
              <a:gd name="T9" fmla="*/ 373 h 1157833"/>
              <a:gd name="T10" fmla="*/ 412550 w 2138469"/>
              <a:gd name="T11" fmla="*/ 0 h 1157833"/>
              <a:gd name="T12" fmla="*/ 7207072 w 2138469"/>
              <a:gd name="T13" fmla="*/ 0 h 1157833"/>
              <a:gd name="T14" fmla="*/ 7619627 w 2138469"/>
              <a:gd name="T15" fmla="*/ 373 h 1157833"/>
              <a:gd name="T16" fmla="*/ 7619627 w 2138469"/>
              <a:gd name="T17" fmla="*/ 3358 h 1157833"/>
              <a:gd name="T18" fmla="*/ 7207072 w 2138469"/>
              <a:gd name="T19" fmla="*/ 3731 h 1157833"/>
              <a:gd name="T20" fmla="*/ 412550 w 2138469"/>
              <a:gd name="T21" fmla="*/ 3731 h 1157833"/>
              <a:gd name="T22" fmla="*/ 0 w 2138469"/>
              <a:gd name="T23" fmla="*/ 3358 h 1157833"/>
              <a:gd name="T24" fmla="*/ 0 w 2138469"/>
              <a:gd name="T25" fmla="*/ 373 h 1157833"/>
              <a:gd name="T26" fmla="*/ 17694720 60000 65536"/>
              <a:gd name="T27" fmla="*/ 0 60000 65536"/>
              <a:gd name="T28" fmla="*/ 5898240 60000 65536"/>
              <a:gd name="T29" fmla="*/ 1179648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138469"/>
              <a:gd name="T40" fmla="*/ 0 h 1157833"/>
              <a:gd name="T41" fmla="*/ 2138469 w 2138469"/>
              <a:gd name="T42" fmla="*/ 1157833 h 115783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138469" h="1157833">
                <a:moveTo>
                  <a:pt x="0" y="115783"/>
                </a:moveTo>
                <a:cubicBezTo>
                  <a:pt x="0" y="51838"/>
                  <a:pt x="51838" y="0"/>
                  <a:pt x="115783" y="0"/>
                </a:cubicBezTo>
                <a:lnTo>
                  <a:pt x="2022686" y="0"/>
                </a:lnTo>
                <a:cubicBezTo>
                  <a:pt x="2086631" y="0"/>
                  <a:pt x="2138469" y="51838"/>
                  <a:pt x="2138469" y="115783"/>
                </a:cubicBezTo>
                <a:lnTo>
                  <a:pt x="2138469" y="1042050"/>
                </a:lnTo>
                <a:cubicBezTo>
                  <a:pt x="2138469" y="1105995"/>
                  <a:pt x="2086631" y="1157833"/>
                  <a:pt x="2022686" y="1157833"/>
                </a:cubicBezTo>
                <a:lnTo>
                  <a:pt x="115783" y="1157833"/>
                </a:lnTo>
                <a:cubicBezTo>
                  <a:pt x="51838" y="1157833"/>
                  <a:pt x="0" y="1105995"/>
                  <a:pt x="0" y="1042050"/>
                </a:cubicBezTo>
                <a:lnTo>
                  <a:pt x="0" y="115783"/>
                </a:lnTo>
                <a:close/>
              </a:path>
            </a:pathLst>
          </a:custGeom>
          <a:solidFill>
            <a:srgbClr val="F0C8C9"/>
          </a:solidFill>
          <a:ln w="12700">
            <a:solidFill>
              <a:srgbClr val="002060"/>
            </a:solidFill>
            <a:miter lim="800000"/>
            <a:headEnd/>
            <a:tailEnd/>
          </a:ln>
        </p:spPr>
        <p:txBody>
          <a:bodyPr lIns="91065" tIns="91065" rIns="91065" bIns="91065" anchor="ctr" anchorCtr="1"/>
          <a:lstStyle/>
          <a:p>
            <a:pPr algn="ctr" defTabSz="666750">
              <a:lnSpc>
                <a:spcPct val="90000"/>
              </a:lnSpc>
              <a:spcAft>
                <a:spcPts val="600"/>
              </a:spcAft>
            </a:pPr>
            <a:r>
              <a:rPr lang="ru-RU" altLang="ru-RU" sz="1400" dirty="0">
                <a:solidFill>
                  <a:srgbClr val="1F477D"/>
                </a:solidFill>
                <a:latin typeface="Arial" charset="0"/>
                <a:cs typeface="Arial" charset="0"/>
              </a:rPr>
              <a:t>Независимая сертификация квалификаций</a:t>
            </a:r>
          </a:p>
        </p:txBody>
      </p:sp>
      <p:cxnSp>
        <p:nvCxnSpPr>
          <p:cNvPr id="51" name="Соединительная линия уступом 50"/>
          <p:cNvCxnSpPr>
            <a:endCxn id="276489" idx="3"/>
          </p:cNvCxnSpPr>
          <p:nvPr/>
        </p:nvCxnSpPr>
        <p:spPr>
          <a:xfrm flipV="1">
            <a:off x="2933700" y="1979613"/>
            <a:ext cx="1368425" cy="214312"/>
          </a:xfrm>
          <a:prstGeom prst="bentConnector3">
            <a:avLst>
              <a:gd name="adj1" fmla="val 50000"/>
            </a:avLst>
          </a:prstGeom>
          <a:ln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Соединительная линия уступом 52"/>
          <p:cNvCxnSpPr>
            <a:endCxn id="276490" idx="3"/>
          </p:cNvCxnSpPr>
          <p:nvPr/>
        </p:nvCxnSpPr>
        <p:spPr>
          <a:xfrm>
            <a:off x="2933700" y="2481263"/>
            <a:ext cx="2052638" cy="693737"/>
          </a:xfrm>
          <a:prstGeom prst="bentConnector3">
            <a:avLst>
              <a:gd name="adj1" fmla="val 4204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Соединительная линия уступом 57"/>
          <p:cNvCxnSpPr>
            <a:stCxn id="276489" idx="2"/>
            <a:endCxn id="276490" idx="0"/>
          </p:cNvCxnSpPr>
          <p:nvPr/>
        </p:nvCxnSpPr>
        <p:spPr>
          <a:xfrm rot="16200000" flipH="1">
            <a:off x="5805488" y="1905000"/>
            <a:ext cx="560388" cy="1347787"/>
          </a:xfrm>
          <a:prstGeom prst="bentConnector3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>
            <a:stCxn id="26" idx="2"/>
          </p:cNvCxnSpPr>
          <p:nvPr/>
        </p:nvCxnSpPr>
        <p:spPr>
          <a:xfrm>
            <a:off x="7948613" y="2301875"/>
            <a:ext cx="9525" cy="5572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>
            <a:endCxn id="26" idx="3"/>
          </p:cNvCxnSpPr>
          <p:nvPr/>
        </p:nvCxnSpPr>
        <p:spPr>
          <a:xfrm flipV="1">
            <a:off x="6519863" y="1979613"/>
            <a:ext cx="357187" cy="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Правая фигурная скобка 86"/>
          <p:cNvSpPr/>
          <p:nvPr/>
        </p:nvSpPr>
        <p:spPr>
          <a:xfrm>
            <a:off x="7478713" y="4275138"/>
            <a:ext cx="152400" cy="169386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8" name="Левая фигурная скобка 87"/>
          <p:cNvSpPr/>
          <p:nvPr/>
        </p:nvSpPr>
        <p:spPr>
          <a:xfrm>
            <a:off x="4778375" y="4291013"/>
            <a:ext cx="204788" cy="1677987"/>
          </a:xfrm>
          <a:prstGeom prst="leftBrace">
            <a:avLst>
              <a:gd name="adj1" fmla="val 8333"/>
              <a:gd name="adj2" fmla="val 5062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94" name="Соединительная линия уступом 93"/>
          <p:cNvCxnSpPr>
            <a:endCxn id="276503" idx="2"/>
          </p:cNvCxnSpPr>
          <p:nvPr/>
        </p:nvCxnSpPr>
        <p:spPr>
          <a:xfrm rot="16200000" flipV="1">
            <a:off x="1277938" y="4387850"/>
            <a:ext cx="1460500" cy="549275"/>
          </a:xfrm>
          <a:prstGeom prst="bentConnector3">
            <a:avLst>
              <a:gd name="adj1" fmla="val 7980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Соединительная линия уступом 103"/>
          <p:cNvCxnSpPr/>
          <p:nvPr/>
        </p:nvCxnSpPr>
        <p:spPr>
          <a:xfrm rot="5400000">
            <a:off x="7423150" y="4332288"/>
            <a:ext cx="1133475" cy="457200"/>
          </a:xfrm>
          <a:prstGeom prst="bentConnector3">
            <a:avLst>
              <a:gd name="adj1" fmla="val 9993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513" name="Рисунок 108"/>
          <p:cNvPicPr>
            <a:picLocks noChangeAspect="1"/>
          </p:cNvPicPr>
          <p:nvPr/>
        </p:nvPicPr>
        <p:blipFill>
          <a:blip r:embed="rId3"/>
          <a:srcRect l="2068" t="10014" r="2621" b="5661"/>
          <a:stretch>
            <a:fillRect/>
          </a:stretch>
        </p:blipFill>
        <p:spPr bwMode="auto">
          <a:xfrm>
            <a:off x="1038225" y="4494213"/>
            <a:ext cx="2519363" cy="154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5" name="Прямая со стрелкой 114"/>
          <p:cNvCxnSpPr/>
          <p:nvPr/>
        </p:nvCxnSpPr>
        <p:spPr>
          <a:xfrm flipH="1">
            <a:off x="3617913" y="5129213"/>
            <a:ext cx="9874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515" name="Рисунок 116"/>
          <p:cNvPicPr>
            <a:picLocks noChangeAspect="1"/>
          </p:cNvPicPr>
          <p:nvPr/>
        </p:nvPicPr>
        <p:blipFill>
          <a:blip r:embed="rId4"/>
          <a:srcRect l="13809" t="10477" r="43016" b="64761"/>
          <a:stretch>
            <a:fillRect/>
          </a:stretch>
        </p:blipFill>
        <p:spPr bwMode="auto">
          <a:xfrm>
            <a:off x="1695450" y="5067300"/>
            <a:ext cx="931863" cy="3524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276516" name="Номер слайда 1"/>
          <p:cNvSpPr txBox="1">
            <a:spLocks noGrp="1"/>
          </p:cNvSpPr>
          <p:nvPr/>
        </p:nvSpPr>
        <p:spPr bwMode="auto">
          <a:xfrm>
            <a:off x="8805863" y="6532563"/>
            <a:ext cx="354012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4CAE6EB8-4B96-4F0B-BEC4-99E08460E770}" type="slidenum">
              <a:rPr lang="ru-RU" sz="1200" b="1">
                <a:solidFill>
                  <a:schemeClr val="bg1"/>
                </a:solidFill>
                <a:latin typeface="Arial Narrow" pitchFamily="34" charset="0"/>
              </a:rPr>
              <a:pPr algn="ctr"/>
              <a:t>4</a:t>
            </a:fld>
            <a:endParaRPr lang="ru-RU" sz="1200" b="1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9716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6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7950" y="404813"/>
            <a:ext cx="8047038" cy="504825"/>
          </a:xfrm>
        </p:spPr>
        <p:txBody>
          <a:bodyPr/>
          <a:lstStyle/>
          <a:p>
            <a:pPr marL="176213" eaLnBrk="1" hangingPunct="1"/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Формирование отраслевой системы оценки квалификаций и аккредитации образовательных программ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107950" y="1214711"/>
            <a:ext cx="8928100" cy="846137"/>
            <a:chOff x="107950" y="1214711"/>
            <a:chExt cx="8928100" cy="846137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107950" y="1214711"/>
              <a:ext cx="2357438" cy="792162"/>
            </a:xfrm>
            <a:prstGeom prst="roundRect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b="1" dirty="0">
                  <a:solidFill>
                    <a:srgbClr val="1F43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РАЗРАБОТКА ПРОФЕССИОНАЛЬНЫХ СТАНДАРТОВ</a:t>
              </a:r>
            </a:p>
          </p:txBody>
        </p:sp>
        <p:sp>
          <p:nvSpPr>
            <p:cNvPr id="34" name="Скругленный прямоугольник 33"/>
            <p:cNvSpPr/>
            <p:nvPr/>
          </p:nvSpPr>
          <p:spPr>
            <a:xfrm>
              <a:off x="3132138" y="1214711"/>
              <a:ext cx="2447925" cy="820737"/>
            </a:xfrm>
            <a:prstGeom prst="roundRect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b="1">
                  <a:solidFill>
                    <a:srgbClr val="1F43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СЕРТИФИКАЦИЯ КВАЛИФИКАЦИЙ</a:t>
              </a:r>
            </a:p>
          </p:txBody>
        </p:sp>
        <p:sp>
          <p:nvSpPr>
            <p:cNvPr id="35" name="Скругленный прямоугольник 34"/>
            <p:cNvSpPr/>
            <p:nvPr/>
          </p:nvSpPr>
          <p:spPr>
            <a:xfrm>
              <a:off x="6372225" y="1214711"/>
              <a:ext cx="2663825" cy="846137"/>
            </a:xfrm>
            <a:prstGeom prst="roundRect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b="1">
                  <a:solidFill>
                    <a:srgbClr val="1F43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ОБЩЕСТВЕННО-ПРОФЕССИОНАЛЬНАЯ АККРЕДИТАЦИЯ ООП</a:t>
              </a:r>
            </a:p>
          </p:txBody>
        </p:sp>
        <p:sp>
          <p:nvSpPr>
            <p:cNvPr id="36" name="Стрелка вправо 35"/>
            <p:cNvSpPr/>
            <p:nvPr/>
          </p:nvSpPr>
          <p:spPr>
            <a:xfrm>
              <a:off x="5651500" y="1359173"/>
              <a:ext cx="661988" cy="550863"/>
            </a:xfrm>
            <a:prstGeom prst="rightArrow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Стрелка вправо 36"/>
            <p:cNvSpPr/>
            <p:nvPr/>
          </p:nvSpPr>
          <p:spPr>
            <a:xfrm>
              <a:off x="2555875" y="1359173"/>
              <a:ext cx="546100" cy="484188"/>
            </a:xfrm>
            <a:prstGeom prst="rightArrow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8571" name="Прямоугольник 38"/>
          <p:cNvSpPr>
            <a:spLocks noChangeArrowheads="1"/>
          </p:cNvSpPr>
          <p:nvPr/>
        </p:nvSpPr>
        <p:spPr bwMode="auto">
          <a:xfrm>
            <a:off x="0" y="4221163"/>
            <a:ext cx="40322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Профессионально-общественная аккредитация</a:t>
            </a:r>
          </a:p>
        </p:txBody>
      </p:sp>
      <p:sp>
        <p:nvSpPr>
          <p:cNvPr id="278572" name="Текст 2"/>
          <p:cNvSpPr txBox="1">
            <a:spLocks/>
          </p:cNvSpPr>
          <p:nvPr/>
        </p:nvSpPr>
        <p:spPr bwMode="auto">
          <a:xfrm>
            <a:off x="75506" y="4552951"/>
            <a:ext cx="4208462" cy="190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2563" indent="-182563" algn="just"/>
            <a:r>
              <a:rPr lang="ru-RU" sz="1100" dirty="0">
                <a:solidFill>
                  <a:srgbClr val="1F47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Направления подготовки/специальности, реализуемые в интересах отрасли  в опорных вузах ГК «</a:t>
            </a:r>
            <a:r>
              <a:rPr lang="ru-RU" sz="1100" dirty="0" err="1">
                <a:solidFill>
                  <a:srgbClr val="1F47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Росатом</a:t>
            </a:r>
            <a:r>
              <a:rPr lang="ru-RU" sz="1100" dirty="0">
                <a:solidFill>
                  <a:srgbClr val="1F47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и других образовательных учреждениях, готовящих кадры для </a:t>
            </a:r>
            <a:r>
              <a:rPr lang="ru-RU" sz="1100" dirty="0" err="1">
                <a:solidFill>
                  <a:srgbClr val="1F47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Госкорпорации</a:t>
            </a:r>
            <a:r>
              <a:rPr lang="ru-RU" sz="1100" dirty="0">
                <a:solidFill>
                  <a:srgbClr val="1F47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должны пройти отраслевую профессионально-общественную аккредитацию. </a:t>
            </a:r>
            <a:endParaRPr lang="en-US" sz="1100" dirty="0" smtClean="0">
              <a:solidFill>
                <a:srgbClr val="1F47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3" indent="-182563"/>
            <a:endParaRPr lang="ru-RU" sz="1100" dirty="0">
              <a:solidFill>
                <a:srgbClr val="1F47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3" indent="-182563">
              <a:buFontTx/>
              <a:buAutoNum type="arabicPeriod"/>
            </a:pPr>
            <a:r>
              <a:rPr lang="ru-RU" sz="1000" b="1" dirty="0">
                <a:solidFill>
                  <a:srgbClr val="1F47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Ежегодная аккредитация не менее 10 образовательных программ ВО по ключевым специальностям/направлениям </a:t>
            </a:r>
          </a:p>
          <a:p>
            <a:pPr marL="182563" indent="-182563">
              <a:buFontTx/>
              <a:buAutoNum type="arabicPeriod"/>
            </a:pPr>
            <a:r>
              <a:rPr lang="ru-RU" sz="1000" b="1" dirty="0">
                <a:solidFill>
                  <a:srgbClr val="1F47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Аккредитация программ СПО с учетом требований </a:t>
            </a:r>
            <a:r>
              <a:rPr lang="en-US" sz="1000" b="1" dirty="0">
                <a:solidFill>
                  <a:srgbClr val="1F47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 Skills</a:t>
            </a:r>
            <a:endParaRPr lang="ru-RU" sz="1000" b="1" dirty="0">
              <a:solidFill>
                <a:srgbClr val="1F47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3" indent="-182563">
              <a:buFontTx/>
              <a:buAutoNum type="arabicPeriod"/>
            </a:pPr>
            <a:r>
              <a:rPr lang="ru-RU" sz="1000" b="1" dirty="0">
                <a:solidFill>
                  <a:srgbClr val="1F47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Аккредитация программ ДПО</a:t>
            </a:r>
          </a:p>
        </p:txBody>
      </p:sp>
      <p:sp>
        <p:nvSpPr>
          <p:cNvPr id="278575" name="Номер слайда 3"/>
          <p:cNvSpPr txBox="1">
            <a:spLocks noGrp="1"/>
          </p:cNvSpPr>
          <p:nvPr/>
        </p:nvSpPr>
        <p:spPr bwMode="auto">
          <a:xfrm>
            <a:off x="8805863" y="6532563"/>
            <a:ext cx="354012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A18E0930-2C09-4138-A796-32CF7BBF6127}" type="slidenum">
              <a:rPr lang="ru-RU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5</a:t>
            </a:fld>
            <a:endParaRPr lang="ru-RU" sz="1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4211960" y="2205038"/>
            <a:ext cx="4930775" cy="4152900"/>
            <a:chOff x="4249737" y="2205038"/>
            <a:chExt cx="4930775" cy="4152900"/>
          </a:xfrm>
        </p:grpSpPr>
        <p:grpSp>
          <p:nvGrpSpPr>
            <p:cNvPr id="278565" name="Группа 5"/>
            <p:cNvGrpSpPr>
              <a:grpSpLocks/>
            </p:cNvGrpSpPr>
            <p:nvPr/>
          </p:nvGrpSpPr>
          <p:grpSpPr bwMode="auto">
            <a:xfrm>
              <a:off x="4249737" y="2205038"/>
              <a:ext cx="4930775" cy="4152900"/>
              <a:chOff x="4115801" y="1650228"/>
              <a:chExt cx="5028199" cy="3715365"/>
            </a:xfrm>
          </p:grpSpPr>
          <p:grpSp>
            <p:nvGrpSpPr>
              <p:cNvPr id="278583" name="Группа 20"/>
              <p:cNvGrpSpPr>
                <a:grpSpLocks/>
              </p:cNvGrpSpPr>
              <p:nvPr/>
            </p:nvGrpSpPr>
            <p:grpSpPr bwMode="auto">
              <a:xfrm>
                <a:off x="4115801" y="1650228"/>
                <a:ext cx="5028199" cy="3715365"/>
                <a:chOff x="-12587" y="-32652"/>
                <a:chExt cx="4925143" cy="4360998"/>
              </a:xfrm>
            </p:grpSpPr>
            <p:sp>
              <p:nvSpPr>
                <p:cNvPr id="278588" name="Прямоугольник 19"/>
                <p:cNvSpPr>
                  <a:spLocks noChangeArrowheads="1"/>
                </p:cNvSpPr>
                <p:nvPr/>
              </p:nvSpPr>
              <p:spPr bwMode="auto">
                <a:xfrm>
                  <a:off x="-12587" y="-32652"/>
                  <a:ext cx="4814145" cy="48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ru-RU" sz="1200" b="1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Сертификация выпускников по ключевым (ядерным) специальностям ГК Росатом</a:t>
                  </a:r>
                  <a:endParaRPr lang="ru-RU" sz="12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78589" name="Группа 1"/>
                <p:cNvGrpSpPr>
                  <a:grpSpLocks/>
                </p:cNvGrpSpPr>
                <p:nvPr/>
              </p:nvGrpSpPr>
              <p:grpSpPr bwMode="auto">
                <a:xfrm>
                  <a:off x="126259" y="3153077"/>
                  <a:ext cx="4786297" cy="1175269"/>
                  <a:chOff x="126259" y="3153077"/>
                  <a:chExt cx="4786297" cy="1175269"/>
                </a:xfrm>
              </p:grpSpPr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2025020" y="3208090"/>
                    <a:ext cx="1428704" cy="1103585"/>
                  </a:xfrm>
                  <a:prstGeom prst="roundRect">
                    <a:avLst>
                      <a:gd name="adj" fmla="val 8604"/>
                    </a:avLst>
                  </a:prstGeom>
                  <a:noFill/>
                  <a:ln>
                    <a:noFill/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lIns="36000" rIns="36000"/>
                  <a:lstStyle/>
                  <a:p>
                    <a:pPr fontAlgn="auto">
                      <a:spcBef>
                        <a:spcPts val="600"/>
                      </a:spcBef>
                      <a:spcAft>
                        <a:spcPts val="0"/>
                      </a:spcAft>
                      <a:defRPr/>
                    </a:pPr>
                    <a:r>
                      <a:rPr lang="ru-RU" sz="9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2 этап. </a:t>
                    </a:r>
                    <a:r>
                      <a:rPr lang="ru-RU" sz="9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Расширение списка специальностей и предприятий – участников проекта (2013-2014 год)</a:t>
                    </a:r>
                  </a:p>
                </p:txBody>
              </p:sp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3453724" y="3181417"/>
                    <a:ext cx="1458832" cy="1118588"/>
                  </a:xfrm>
                  <a:prstGeom prst="roundRect">
                    <a:avLst>
                      <a:gd name="adj" fmla="val 9276"/>
                    </a:avLst>
                  </a:prstGeom>
                  <a:noFill/>
                  <a:ln>
                    <a:noFill/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lIns="36000" rIns="36000"/>
                  <a:lstStyle>
                    <a:defPPr>
                      <a:defRPr lang="ru-RU"/>
                    </a:defPPr>
                    <a:lvl1pPr algn="just">
                      <a:spcBef>
                        <a:spcPts val="600"/>
                      </a:spcBef>
                      <a:defRPr sz="900" b="1">
                        <a:solidFill>
                          <a:srgbClr val="002060"/>
                        </a:solidFill>
                      </a:defRPr>
                    </a:lvl1pPr>
                    <a:lvl2pPr>
                      <a:defRPr>
                        <a:solidFill>
                          <a:schemeClr val="dk1"/>
                        </a:solidFill>
                      </a:defRPr>
                    </a:lvl2pPr>
                    <a:lvl3pPr>
                      <a:defRPr>
                        <a:solidFill>
                          <a:schemeClr val="dk1"/>
                        </a:solidFill>
                      </a:defRPr>
                    </a:lvl3pPr>
                    <a:lvl4pPr>
                      <a:defRPr>
                        <a:solidFill>
                          <a:schemeClr val="dk1"/>
                        </a:solidFill>
                      </a:defRPr>
                    </a:lvl4pPr>
                    <a:lvl5pPr>
                      <a:defRPr>
                        <a:solidFill>
                          <a:schemeClr val="dk1"/>
                        </a:solidFill>
                      </a:defRPr>
                    </a:lvl5pPr>
                    <a:lvl6pPr>
                      <a:defRPr>
                        <a:solidFill>
                          <a:schemeClr val="dk1"/>
                        </a:solidFill>
                      </a:defRPr>
                    </a:lvl6pPr>
                    <a:lvl7pPr>
                      <a:defRPr>
                        <a:solidFill>
                          <a:schemeClr val="dk1"/>
                        </a:solidFill>
                      </a:defRPr>
                    </a:lvl7pPr>
                    <a:lvl8pPr>
                      <a:defRPr>
                        <a:solidFill>
                          <a:schemeClr val="dk1"/>
                        </a:solidFill>
                      </a:defRPr>
                    </a:lvl8pPr>
                    <a:lvl9pPr>
                      <a:defRPr>
                        <a:solidFill>
                          <a:schemeClr val="dk1"/>
                        </a:solidFill>
                      </a:defRPr>
                    </a:lvl9pPr>
                  </a:lstStyle>
                  <a:p>
                    <a:pPr algn="l" fontAlgn="auto">
                      <a:spcAft>
                        <a:spcPts val="0"/>
                      </a:spcAft>
                      <a:defRPr/>
                    </a:pPr>
                    <a:r>
                      <a:rPr lang="ru-RU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3 этап</a:t>
                    </a:r>
                    <a:r>
                      <a:rPr lang="ru-RU" b="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. Переход к обязательной сертификации  всех выпускников, приходящих в отрасль </a:t>
                    </a:r>
                    <a:r>
                      <a:rPr lang="ru-RU" b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/>
                    </a:r>
                    <a:br>
                      <a:rPr lang="ru-RU" b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</a:br>
                    <a:r>
                      <a:rPr lang="ru-RU" b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(2017 </a:t>
                    </a:r>
                    <a:r>
                      <a:rPr lang="ru-RU" b="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год)</a:t>
                    </a:r>
                  </a:p>
                </p:txBody>
              </p:sp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126259" y="3153077"/>
                    <a:ext cx="1782003" cy="1175269"/>
                  </a:xfrm>
                  <a:prstGeom prst="roundRect">
                    <a:avLst>
                      <a:gd name="adj" fmla="val 11278"/>
                    </a:avLst>
                  </a:prstGeom>
                  <a:noFill/>
                  <a:ln>
                    <a:noFill/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lIns="36000" rIns="36000"/>
                  <a:lstStyle>
                    <a:defPPr>
                      <a:defRPr lang="ru-RU"/>
                    </a:defPPr>
                    <a:lvl1pPr algn="just">
                      <a:spcBef>
                        <a:spcPts val="600"/>
                      </a:spcBef>
                      <a:defRPr sz="900" b="1">
                        <a:solidFill>
                          <a:srgbClr val="002060"/>
                        </a:solidFill>
                      </a:defRPr>
                    </a:lvl1pPr>
                    <a:lvl2pPr>
                      <a:defRPr>
                        <a:solidFill>
                          <a:schemeClr val="dk1"/>
                        </a:solidFill>
                      </a:defRPr>
                    </a:lvl2pPr>
                    <a:lvl3pPr>
                      <a:defRPr>
                        <a:solidFill>
                          <a:schemeClr val="dk1"/>
                        </a:solidFill>
                      </a:defRPr>
                    </a:lvl3pPr>
                    <a:lvl4pPr>
                      <a:defRPr>
                        <a:solidFill>
                          <a:schemeClr val="dk1"/>
                        </a:solidFill>
                      </a:defRPr>
                    </a:lvl4pPr>
                    <a:lvl5pPr>
                      <a:defRPr>
                        <a:solidFill>
                          <a:schemeClr val="dk1"/>
                        </a:solidFill>
                      </a:defRPr>
                    </a:lvl5pPr>
                    <a:lvl6pPr>
                      <a:defRPr>
                        <a:solidFill>
                          <a:schemeClr val="dk1"/>
                        </a:solidFill>
                      </a:defRPr>
                    </a:lvl6pPr>
                    <a:lvl7pPr>
                      <a:defRPr>
                        <a:solidFill>
                          <a:schemeClr val="dk1"/>
                        </a:solidFill>
                      </a:defRPr>
                    </a:lvl7pPr>
                    <a:lvl8pPr>
                      <a:defRPr>
                        <a:solidFill>
                          <a:schemeClr val="dk1"/>
                        </a:solidFill>
                      </a:defRPr>
                    </a:lvl8pPr>
                    <a:lvl9pPr>
                      <a:defRPr>
                        <a:solidFill>
                          <a:schemeClr val="dk1"/>
                        </a:solidFill>
                      </a:defRPr>
                    </a:lvl9pPr>
                  </a:lstStyle>
                  <a:p>
                    <a:pPr algn="l" fontAlgn="auto">
                      <a:spcAft>
                        <a:spcPts val="0"/>
                      </a:spcAft>
                      <a:defRPr/>
                    </a:pPr>
                    <a:r>
                      <a:rPr lang="ru-RU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 этап. </a:t>
                    </a:r>
                    <a:r>
                      <a:rPr lang="ru-RU" b="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Пилотный проект по внедрению системы сертификации квалификации выпускников вузов – «входной контроль» (сентябрь 2011 – ноябрь 2013)</a:t>
                    </a:r>
                  </a:p>
                </p:txBody>
              </p:sp>
            </p:grpSp>
          </p:grpSp>
          <p:grpSp>
            <p:nvGrpSpPr>
              <p:cNvPr id="278584" name="Группа 40"/>
              <p:cNvGrpSpPr>
                <a:grpSpLocks/>
              </p:cNvGrpSpPr>
              <p:nvPr/>
            </p:nvGrpSpPr>
            <p:grpSpPr bwMode="auto">
              <a:xfrm>
                <a:off x="4868726" y="4226932"/>
                <a:ext cx="3427519" cy="235065"/>
                <a:chOff x="4921736" y="4231724"/>
                <a:chExt cx="3427519" cy="235065"/>
              </a:xfrm>
            </p:grpSpPr>
            <p:sp>
              <p:nvSpPr>
                <p:cNvPr id="278585" name="TextBox 28"/>
                <p:cNvSpPr txBox="1">
                  <a:spLocks noChangeArrowheads="1"/>
                </p:cNvSpPr>
                <p:nvPr/>
              </p:nvSpPr>
              <p:spPr bwMode="auto">
                <a:xfrm>
                  <a:off x="4921736" y="4231724"/>
                  <a:ext cx="807858" cy="2202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ru-RU" sz="1000" b="1" dirty="0">
                      <a:solidFill>
                        <a:srgbClr val="1F477D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2011-2012</a:t>
                  </a:r>
                </a:p>
              </p:txBody>
            </p:sp>
            <p:sp>
              <p:nvSpPr>
                <p:cNvPr id="278586" name="TextBox 30"/>
                <p:cNvSpPr txBox="1">
                  <a:spLocks noChangeArrowheads="1"/>
                </p:cNvSpPr>
                <p:nvPr/>
              </p:nvSpPr>
              <p:spPr bwMode="auto">
                <a:xfrm>
                  <a:off x="6293077" y="4244764"/>
                  <a:ext cx="807858" cy="2202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ru-RU" sz="1000" b="1" dirty="0">
                      <a:solidFill>
                        <a:srgbClr val="1F477D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2013-2014</a:t>
                  </a:r>
                </a:p>
              </p:txBody>
            </p:sp>
            <p:sp>
              <p:nvSpPr>
                <p:cNvPr id="278587" name="TextBox 31"/>
                <p:cNvSpPr txBox="1">
                  <a:spLocks noChangeArrowheads="1"/>
                </p:cNvSpPr>
                <p:nvPr/>
              </p:nvSpPr>
              <p:spPr bwMode="auto">
                <a:xfrm>
                  <a:off x="7849094" y="4246509"/>
                  <a:ext cx="500161" cy="2202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ru-RU" sz="1000" b="1">
                      <a:solidFill>
                        <a:srgbClr val="1F477D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2017</a:t>
                  </a:r>
                </a:p>
              </p:txBody>
            </p:sp>
          </p:grpSp>
        </p:grpSp>
        <p:grpSp>
          <p:nvGrpSpPr>
            <p:cNvPr id="278574" name="Группа 4"/>
            <p:cNvGrpSpPr>
              <a:grpSpLocks/>
            </p:cNvGrpSpPr>
            <p:nvPr/>
          </p:nvGrpSpPr>
          <p:grpSpPr bwMode="auto">
            <a:xfrm>
              <a:off x="4756398" y="2852738"/>
              <a:ext cx="4017962" cy="681037"/>
              <a:chOff x="4782312" y="5638997"/>
              <a:chExt cx="4016696" cy="680061"/>
            </a:xfrm>
          </p:grpSpPr>
          <p:sp>
            <p:nvSpPr>
              <p:cNvPr id="45" name="TextBox 44"/>
              <p:cNvSpPr txBox="1"/>
              <p:nvPr/>
            </p:nvSpPr>
            <p:spPr>
              <a:xfrm>
                <a:off x="4782312" y="5638997"/>
                <a:ext cx="4016696" cy="39947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Aft>
                    <a:spcPts val="0"/>
                  </a:spcAft>
                  <a:defRPr/>
                </a:pPr>
                <a:r>
                  <a:rPr lang="ru-RU" sz="1000" cap="all" spc="-60" dirty="0">
                    <a:solidFill>
                      <a:srgbClr val="00327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Процент сертифицированных выпускников НИЯУ МИФИ, приходящих в отрасль (ключевые специальности)</a:t>
                </a:r>
              </a:p>
            </p:txBody>
          </p:sp>
          <p:sp>
            <p:nvSpPr>
              <p:cNvPr id="46" name="Стрелка вправо 45"/>
              <p:cNvSpPr/>
              <p:nvPr/>
            </p:nvSpPr>
            <p:spPr>
              <a:xfrm>
                <a:off x="6293136" y="5984576"/>
                <a:ext cx="726846" cy="334482"/>
              </a:xfrm>
              <a:prstGeom prst="rightArrow">
                <a:avLst/>
              </a:prstGeom>
              <a:solidFill>
                <a:schemeClr val="bg1"/>
              </a:solidFill>
              <a:ln w="31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581" name="TextBox 46"/>
              <p:cNvSpPr txBox="1">
                <a:spLocks noChangeArrowheads="1"/>
              </p:cNvSpPr>
              <p:nvPr/>
            </p:nvSpPr>
            <p:spPr bwMode="auto">
              <a:xfrm>
                <a:off x="4899224" y="6030176"/>
                <a:ext cx="1223090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1200" dirty="0">
                    <a:solidFill>
                      <a:srgbClr val="1F477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2013 год : 10% </a:t>
                </a:r>
              </a:p>
            </p:txBody>
          </p:sp>
          <p:sp>
            <p:nvSpPr>
              <p:cNvPr id="278582" name="TextBox 47"/>
              <p:cNvSpPr txBox="1">
                <a:spLocks noChangeArrowheads="1"/>
              </p:cNvSpPr>
              <p:nvPr/>
            </p:nvSpPr>
            <p:spPr bwMode="auto">
              <a:xfrm>
                <a:off x="7169512" y="6047710"/>
                <a:ext cx="1467708" cy="261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1100">
                    <a:solidFill>
                      <a:srgbClr val="1F477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2017 год : 100% </a:t>
                </a:r>
              </a:p>
            </p:txBody>
          </p:sp>
        </p:grpSp>
        <p:pic>
          <p:nvPicPr>
            <p:cNvPr id="27857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318248" y="3543300"/>
              <a:ext cx="4591050" cy="1647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Группа 3"/>
          <p:cNvGrpSpPr/>
          <p:nvPr/>
        </p:nvGrpSpPr>
        <p:grpSpPr>
          <a:xfrm>
            <a:off x="35496" y="2138536"/>
            <a:ext cx="3873500" cy="2082552"/>
            <a:chOff x="107950" y="1981448"/>
            <a:chExt cx="3873500" cy="2082552"/>
          </a:xfrm>
        </p:grpSpPr>
        <p:sp>
          <p:nvSpPr>
            <p:cNvPr id="278564" name="Прямоугольник 18"/>
            <p:cNvSpPr>
              <a:spLocks noChangeArrowheads="1"/>
            </p:cNvSpPr>
            <p:nvPr/>
          </p:nvSpPr>
          <p:spPr bwMode="auto">
            <a:xfrm>
              <a:off x="107950" y="1981448"/>
              <a:ext cx="38735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200" b="1" dirty="0">
                  <a:solidFill>
                    <a:srgbClr val="00327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Разработка профессиональных стандартов</a:t>
              </a:r>
            </a:p>
          </p:txBody>
        </p:sp>
        <p:sp>
          <p:nvSpPr>
            <p:cNvPr id="278577" name="Текст 2"/>
            <p:cNvSpPr txBox="1">
              <a:spLocks/>
            </p:cNvSpPr>
            <p:nvPr/>
          </p:nvSpPr>
          <p:spPr bwMode="auto">
            <a:xfrm>
              <a:off x="1116013" y="3773488"/>
              <a:ext cx="576262" cy="288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182563" indent="-182563" algn="ctr">
                <a:spcAft>
                  <a:spcPts val="600"/>
                </a:spcAft>
              </a:pPr>
              <a:r>
                <a:rPr lang="ru-RU" sz="1200">
                  <a:solidFill>
                    <a:srgbClr val="1F47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2016</a:t>
              </a:r>
            </a:p>
          </p:txBody>
        </p:sp>
        <p:sp>
          <p:nvSpPr>
            <p:cNvPr id="278578" name="Текст 2"/>
            <p:cNvSpPr txBox="1">
              <a:spLocks/>
            </p:cNvSpPr>
            <p:nvPr/>
          </p:nvSpPr>
          <p:spPr bwMode="auto">
            <a:xfrm>
              <a:off x="2373313" y="3775075"/>
              <a:ext cx="576262" cy="288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182563" indent="-182563" algn="ctr">
                <a:spcAft>
                  <a:spcPts val="600"/>
                </a:spcAft>
              </a:pPr>
              <a:r>
                <a:rPr lang="ru-RU" sz="1200" dirty="0">
                  <a:solidFill>
                    <a:srgbClr val="1F47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2020</a:t>
              </a:r>
            </a:p>
          </p:txBody>
        </p:sp>
        <p:graphicFrame>
          <p:nvGraphicFramePr>
            <p:cNvPr id="2" name="Object 34"/>
            <p:cNvGraphicFramePr>
              <a:graphicFrameLocks/>
            </p:cNvGraphicFramePr>
            <p:nvPr>
              <p:extLst/>
            </p:nvPr>
          </p:nvGraphicFramePr>
          <p:xfrm>
            <a:off x="474663" y="2359273"/>
            <a:ext cx="2857500" cy="15017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cxnSp>
        <p:nvCxnSpPr>
          <p:cNvPr id="7" name="Прямая соединительная линия 6"/>
          <p:cNvCxnSpPr/>
          <p:nvPr/>
        </p:nvCxnSpPr>
        <p:spPr>
          <a:xfrm>
            <a:off x="4283968" y="2505646"/>
            <a:ext cx="0" cy="3515642"/>
          </a:xfrm>
          <a:prstGeom prst="line">
            <a:avLst/>
          </a:prstGeom>
          <a:ln w="635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72143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5413" y="333375"/>
            <a:ext cx="8047037" cy="647700"/>
          </a:xfrm>
        </p:spPr>
        <p:txBody>
          <a:bodyPr/>
          <a:lstStyle/>
          <a:p>
            <a:pPr marL="176213" eaLnBrk="1" hangingPunct="1"/>
            <a:r>
              <a:rPr lang="ru-RU" sz="2000" b="1" smtClean="0">
                <a:latin typeface="Arial" panose="020B0604020202020204" pitchFamily="34" charset="0"/>
                <a:cs typeface="Arial" panose="020B0604020202020204" pitchFamily="34" charset="0"/>
              </a:rPr>
              <a:t>Разработка профессиональных стандартов</a:t>
            </a:r>
            <a:endParaRPr lang="ru-RU" sz="20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75431" y="1268760"/>
            <a:ext cx="3873500" cy="8255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rgbClr val="003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профессиональных стандартов в интересах ГК «</a:t>
            </a:r>
            <a:r>
              <a:rPr lang="ru-RU" sz="1600" b="1" dirty="0" err="1">
                <a:solidFill>
                  <a:srgbClr val="003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Росатом</a:t>
            </a:r>
            <a:r>
              <a:rPr lang="ru-RU" sz="1600" b="1" dirty="0">
                <a:solidFill>
                  <a:srgbClr val="003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в 2013-2015 годах</a:t>
            </a:r>
          </a:p>
        </p:txBody>
      </p:sp>
      <p:sp>
        <p:nvSpPr>
          <p:cNvPr id="279556" name="Номер слайда 3"/>
          <p:cNvSpPr txBox="1">
            <a:spLocks noGrp="1"/>
          </p:cNvSpPr>
          <p:nvPr/>
        </p:nvSpPr>
        <p:spPr bwMode="auto">
          <a:xfrm>
            <a:off x="8805863" y="6532563"/>
            <a:ext cx="354012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D03B899D-B50D-4AC0-94DC-7314A63C06EB}" type="slidenum">
              <a:rPr lang="ru-RU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6</a:t>
            </a:fld>
            <a:endParaRPr lang="ru-RU" sz="1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Диаграмма 4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5913303"/>
              </p:ext>
            </p:extLst>
          </p:nvPr>
        </p:nvGraphicFramePr>
        <p:xfrm>
          <a:off x="5110162" y="1631950"/>
          <a:ext cx="3350270" cy="1653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2" name="Прямоугольник 41"/>
          <p:cNvSpPr/>
          <p:nvPr/>
        </p:nvSpPr>
        <p:spPr>
          <a:xfrm>
            <a:off x="4932363" y="1047750"/>
            <a:ext cx="3873500" cy="5857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327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Участие НИЯУ МИФИ в разработке профессиональных стандартов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4843463" y="3356992"/>
            <a:ext cx="4051300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327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Планы по разработке ПС на 2016 г.</a:t>
            </a:r>
          </a:p>
        </p:txBody>
      </p:sp>
      <p:graphicFrame>
        <p:nvGraphicFramePr>
          <p:cNvPr id="3" name="Диаграмма 46"/>
          <p:cNvGraphicFramePr>
            <a:graphicFrameLocks/>
          </p:cNvGraphicFramePr>
          <p:nvPr>
            <p:extLst/>
          </p:nvPr>
        </p:nvGraphicFramePr>
        <p:xfrm>
          <a:off x="4932363" y="3861048"/>
          <a:ext cx="3635896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6626839"/>
              </p:ext>
            </p:extLst>
          </p:nvPr>
        </p:nvGraphicFramePr>
        <p:xfrm>
          <a:off x="-14461" y="2237929"/>
          <a:ext cx="4914057" cy="2631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Прямоугольник 43"/>
          <p:cNvSpPr>
            <a:spLocks noChangeArrowheads="1"/>
          </p:cNvSpPr>
          <p:nvPr/>
        </p:nvSpPr>
        <p:spPr bwMode="auto">
          <a:xfrm>
            <a:off x="179512" y="5085184"/>
            <a:ext cx="46085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>
                <a:solidFill>
                  <a:srgbClr val="1F477D"/>
                </a:solidFill>
                <a:latin typeface="Arial" charset="0"/>
                <a:cs typeface="Arial" charset="0"/>
              </a:rPr>
              <a:t>Охвачено  28  направлений подготовки. В разработке  приняли участие – 590 специалистов из 40 предприятий Государственной корпорации «</a:t>
            </a:r>
            <a:r>
              <a:rPr lang="ru-RU" sz="1200" b="1" dirty="0" err="1">
                <a:solidFill>
                  <a:srgbClr val="1F477D"/>
                </a:solidFill>
                <a:latin typeface="Arial" charset="0"/>
                <a:cs typeface="Arial" charset="0"/>
              </a:rPr>
              <a:t>Росатом</a:t>
            </a:r>
            <a:r>
              <a:rPr lang="ru-RU" sz="1200" b="1" dirty="0">
                <a:solidFill>
                  <a:srgbClr val="1F477D"/>
                </a:solidFill>
                <a:latin typeface="Arial" charset="0"/>
                <a:cs typeface="Arial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9661620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BBDFB25-A198-4E71-95C6-5E402F706E6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 smtClean="0"/>
          </a:p>
        </p:txBody>
      </p:sp>
      <p:sp>
        <p:nvSpPr>
          <p:cNvPr id="53250" name="TextBox 4"/>
          <p:cNvSpPr txBox="1">
            <a:spLocks noChangeArrowheads="1"/>
          </p:cNvSpPr>
          <p:nvPr/>
        </p:nvSpPr>
        <p:spPr bwMode="auto">
          <a:xfrm>
            <a:off x="683568" y="332656"/>
            <a:ext cx="6978674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charset="0"/>
                <a:cs typeface="Arial" charset="0"/>
              </a:rPr>
              <a:t>Участие предприятий в </a:t>
            </a:r>
            <a:r>
              <a:rPr lang="ru-RU" b="1" dirty="0">
                <a:solidFill>
                  <a:schemeClr val="bg1"/>
                </a:solidFill>
                <a:latin typeface="Arial" charset="0"/>
                <a:cs typeface="Arial" charset="0"/>
              </a:rPr>
              <a:t>разработке</a:t>
            </a:r>
            <a:r>
              <a:rPr lang="ru-RU" sz="2000" b="1" dirty="0">
                <a:solidFill>
                  <a:schemeClr val="bg1"/>
                </a:solidFill>
                <a:latin typeface="Arial" charset="0"/>
                <a:cs typeface="Arial" charset="0"/>
              </a:rPr>
              <a:t> профессиональных стандартов</a:t>
            </a:r>
          </a:p>
        </p:txBody>
      </p:sp>
      <p:sp>
        <p:nvSpPr>
          <p:cNvPr id="53251" name="TextBox 5"/>
          <p:cNvSpPr txBox="1">
            <a:spLocks noChangeArrowheads="1"/>
          </p:cNvSpPr>
          <p:nvPr/>
        </p:nvSpPr>
        <p:spPr bwMode="auto">
          <a:xfrm>
            <a:off x="2987675" y="1341438"/>
            <a:ext cx="50657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endParaRPr lang="ru-RU" sz="1200" b="1">
              <a:solidFill>
                <a:schemeClr val="tx1"/>
              </a:solidFill>
            </a:endParaRPr>
          </a:p>
        </p:txBody>
      </p:sp>
      <p:sp>
        <p:nvSpPr>
          <p:cNvPr id="53252" name="TextBox 6"/>
          <p:cNvSpPr txBox="1">
            <a:spLocks noChangeArrowheads="1"/>
          </p:cNvSpPr>
          <p:nvPr/>
        </p:nvSpPr>
        <p:spPr bwMode="auto">
          <a:xfrm>
            <a:off x="3851275" y="1922463"/>
            <a:ext cx="46085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endParaRPr lang="ru-RU" altLang="ru-RU" sz="1200">
              <a:solidFill>
                <a:schemeClr val="tx1"/>
              </a:solidFill>
            </a:endParaRPr>
          </a:p>
        </p:txBody>
      </p:sp>
      <p:sp>
        <p:nvSpPr>
          <p:cNvPr id="53253" name="TextBox 8"/>
          <p:cNvSpPr txBox="1">
            <a:spLocks noChangeArrowheads="1"/>
          </p:cNvSpPr>
          <p:nvPr/>
        </p:nvSpPr>
        <p:spPr bwMode="auto">
          <a:xfrm>
            <a:off x="3851275" y="3030538"/>
            <a:ext cx="475297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endParaRPr lang="ru-RU" altLang="ru-RU" sz="1200">
              <a:solidFill>
                <a:schemeClr val="tx1"/>
              </a:solidFill>
            </a:endParaRPr>
          </a:p>
        </p:txBody>
      </p:sp>
      <p:sp>
        <p:nvSpPr>
          <p:cNvPr id="53254" name="TextBox 9"/>
          <p:cNvSpPr txBox="1">
            <a:spLocks noChangeArrowheads="1"/>
          </p:cNvSpPr>
          <p:nvPr/>
        </p:nvSpPr>
        <p:spPr bwMode="auto">
          <a:xfrm>
            <a:off x="684213" y="3676650"/>
            <a:ext cx="54006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endParaRPr lang="ru-RU" altLang="ru-RU" sz="1200" b="1">
              <a:solidFill>
                <a:schemeClr val="tx1"/>
              </a:solidFill>
            </a:endParaRPr>
          </a:p>
        </p:txBody>
      </p:sp>
      <p:pic>
        <p:nvPicPr>
          <p:cNvPr id="53256" name="Picture 6" descr="F:\Рабочая\Инна_рабочая\_НЯИК\Профстандарты_!\ЛОГОТИПЫ НЯИК\greenato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8550" y="5248275"/>
            <a:ext cx="120015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7" name="Picture 2" descr="https://day.career.mephi.ru/mediafiles/u/images/logos/TVE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64475" y="5748338"/>
            <a:ext cx="1192213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8" name="Picture 5" descr="F:\Рабочая\Инна_рабочая\_НЯИК\Профстандарты_!\ЛОГОТИПЫ НЯИК\division2 (1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6375" y="5353050"/>
            <a:ext cx="198755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9" name="Picture 4" descr="F:\Рабочая\Инна_рабочая\_НЯИК\Профстандарты_!\ЛОГОТИПЫ НЯИК\division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76375" y="5813425"/>
            <a:ext cx="1147763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0" name="Picture 3" descr="F:\Рабочая\Инна_рабочая\_НЯИК\Профстандарты_!\ЛОГОТИПЫ НЯИК\atomenergoproekt (1)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39038" y="5221288"/>
            <a:ext cx="15255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61" name="Прямоугольник 1"/>
          <p:cNvSpPr>
            <a:spLocks noChangeArrowheads="1"/>
          </p:cNvSpPr>
          <p:nvPr/>
        </p:nvSpPr>
        <p:spPr bwMode="auto">
          <a:xfrm>
            <a:off x="473968" y="1166356"/>
            <a:ext cx="8418512" cy="3990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80000"/>
              </a:lnSpc>
              <a:spcBef>
                <a:spcPct val="20000"/>
              </a:spcBef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ru-RU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ЗАО «</a:t>
            </a:r>
            <a:r>
              <a:rPr lang="ru-RU" sz="1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Гринатом</a:t>
            </a:r>
            <a:r>
              <a:rPr lang="ru-RU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ru-RU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ОАО ТВЭЛ</a:t>
            </a: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ru-RU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ОАО Концерн Росэнергоатом (Ростовская, </a:t>
            </a:r>
            <a:r>
              <a:rPr lang="ru-RU" sz="1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Балаковская</a:t>
            </a:r>
            <a:r>
              <a:rPr lang="ru-RU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Нововоронежская</a:t>
            </a:r>
            <a:r>
              <a:rPr lang="ru-RU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Курская, Ленинградская, Калининская, Белоярская, Смоленская, Кольская, Волгоградская атомные электростанции)</a:t>
            </a: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ru-RU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ОАО «Научно-исследовательский и конструкторский институт энерготехники имени Н.А. </a:t>
            </a:r>
            <a:r>
              <a:rPr lang="ru-RU" sz="1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Доллежаля</a:t>
            </a:r>
            <a:r>
              <a:rPr lang="ru-RU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(ОАО НИКИЭТ)</a:t>
            </a: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ru-RU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ФГУП «Комбинат </a:t>
            </a:r>
            <a:r>
              <a:rPr lang="ru-RU" sz="1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Электрохимприбор</a:t>
            </a:r>
            <a:r>
              <a:rPr lang="ru-RU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(ФГУП ЭХП)</a:t>
            </a: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ru-RU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ФГУП «Всероссийский научно-исследовательский институт автоматики им. Н.Л. Духова» (ФГУП ВНИИА)</a:t>
            </a: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ru-RU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ФГУП «Производственное объединение «МАЯК»</a:t>
            </a: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ru-RU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ФГУП «РФЯЦ – ВНИИ технической физики им. академика Е.И. </a:t>
            </a:r>
            <a:r>
              <a:rPr lang="ru-RU" sz="1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Забабахина</a:t>
            </a:r>
            <a:r>
              <a:rPr lang="ru-RU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ru-RU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ФГУП «РФЯЦ – ВНИИ экспериментальной физики»</a:t>
            </a: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ru-RU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ФГУП «ФНЦП Производственное объединение „Старт“ имени M. B. Проценко»  (ПО СТАРТ)</a:t>
            </a: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ru-RU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ФГУП ФНПЦ «Научно-исследовательский институт измерительных систем им. Ю.Е. </a:t>
            </a:r>
            <a:r>
              <a:rPr lang="ru-RU" sz="1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Седакова</a:t>
            </a:r>
            <a:r>
              <a:rPr lang="ru-RU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(ФГУП ФНПЦ НИИС)</a:t>
            </a: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ru-RU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ОАО «Сибирский химический комбинат» (ОАО СХК)</a:t>
            </a: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ru-RU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ОАО «Научно-исследовательский, проектно-конструкторский и изыскательский институт «</a:t>
            </a:r>
            <a:r>
              <a:rPr lang="ru-RU" sz="1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Атомэнергопроект</a:t>
            </a:r>
            <a:r>
              <a:rPr lang="ru-RU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ru-RU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ФГУП «Горно-химический комбинат» (ФГУП ГХК)</a:t>
            </a: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ru-RU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ФГУП «Научно-исследовательский институт Научно-производственное объединение «ЛУЧ» (НПО ЛУЧ)</a:t>
            </a: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ru-RU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Ядерное общество России </a:t>
            </a: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ru-RU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Ассоциация вузов «Консорциум опорных вузов  ГК «</a:t>
            </a:r>
            <a:r>
              <a:rPr lang="ru-RU" sz="1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Росатом</a:t>
            </a:r>
            <a:r>
              <a:rPr lang="ru-RU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</a:p>
        </p:txBody>
      </p:sp>
      <p:pic>
        <p:nvPicPr>
          <p:cNvPr id="53262" name="Picture 11" descr="F:\Рабочая\Инна_рабочая\_НЯИК\Профстандарты_!\ЛОГОТИПЫ НЯИК\RFYATC-ZNIITF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32138" y="5892800"/>
            <a:ext cx="9715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3" name="Picture 12" descr="F:\Рабочая\Инна_рабочая\_НЯИК\Профстандарты_!\ЛОГОТИПЫ НЯИК\start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975" y="6021388"/>
            <a:ext cx="10953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4" name="Picture 10" descr="F:\Рабочая\Инна_рабочая\_НЯИК\Профстандарты_!\ЛОГОТИПЫ НЯИК\NIKIET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16688" y="5859463"/>
            <a:ext cx="10953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5" name="Picture 7" descr="F:\Рабочая\Инна_рабочая\_НЯИК\Профстандарты_!\ЛОГОТИПЫ НЯИК\GXK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443663" y="5226050"/>
            <a:ext cx="10953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6" name="Picture 9" descr="F:\Рабочая\Инна_рабочая\_НЯИК\Профстандарты_!\ЛОГОТИПЫ НЯИК\NIIS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838700" y="5813425"/>
            <a:ext cx="10953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7" name="Picture 8" descr="F:\Рабочая\Инна_рабочая\_НЯИК\Профстандарты_!\ЛОГОТИПЫ НЯИК\header-icon3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01625" y="5254625"/>
            <a:ext cx="5794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8" name="Picture 13" descr="F:\Рабочая\Инна_рабочая\_НЯИК\Профстандарты_!\ЛОГОТИПЫ НЯИК\VNIIA(1)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068888" y="5226050"/>
            <a:ext cx="10953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63"/>
          <p:cNvSpPr>
            <a:spLocks noGrp="1"/>
          </p:cNvSpPr>
          <p:nvPr>
            <p:ph type="title"/>
          </p:nvPr>
        </p:nvSpPr>
        <p:spPr>
          <a:xfrm>
            <a:off x="467544" y="375480"/>
            <a:ext cx="7200998" cy="574774"/>
          </a:xfrm>
        </p:spPr>
        <p:txBody>
          <a:bodyPr/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Бизнес-процессы атомной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отрасли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 профессиональные стандарты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9492" name="Group 16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4173607"/>
              </p:ext>
            </p:extLst>
          </p:nvPr>
        </p:nvGraphicFramePr>
        <p:xfrm>
          <a:off x="179512" y="3645024"/>
          <a:ext cx="8784976" cy="2664296"/>
        </p:xfrm>
        <a:graphic>
          <a:graphicData uri="http://schemas.openxmlformats.org/drawingml/2006/table">
            <a:tbl>
              <a:tblPr/>
              <a:tblGrid>
                <a:gridCol w="1080120"/>
                <a:gridCol w="1080120"/>
                <a:gridCol w="1080120"/>
                <a:gridCol w="1656184"/>
                <a:gridCol w="1872208"/>
                <a:gridCol w="1224136"/>
                <a:gridCol w="792088"/>
              </a:tblGrid>
              <a:tr h="65496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Основные процессные области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Основные бизнес-процессы или виды труда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Процессы группы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ПС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Обобщённая трудовая функция (ОТФ)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Трудовая функция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Уровень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/>
                    </a:solidFill>
                  </a:tcPr>
                </a:tc>
              </a:tr>
              <a:tr h="794846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Операционные процессы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Генерация электроэнергии / эксплуатация АЭС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1F4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и сбыт </a:t>
                      </a:r>
                      <a:r>
                        <a:rPr kumimoji="0" lang="ru-RU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теплоэнергии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1F4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Слесарь по обслуживанию оборудования АЭС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1F4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Эксплуатационное обслуживание технологического процесса  на оборудовании и системах, входящих в зону обслуживания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1F4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Все, включённые в ОТФ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1F4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1F4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44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Специалист по эксплуатации электроэнергетических систем плавучих атомных станций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1F4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Обеспечение работы ЭЭС и оборудования ПАТЭС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1F4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Обеспечение оперативного управления ЭЭС и оборудованием ПАТЭС, производящим и выдающим электроэнергию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1F4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1F4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305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E16AD55-BDA5-408F-AE3A-AB1C95088FE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 smtClean="0"/>
          </a:p>
        </p:txBody>
      </p:sp>
      <p:sp>
        <p:nvSpPr>
          <p:cNvPr id="5" name="Rectangle 3"/>
          <p:cNvSpPr>
            <a:spLocks/>
          </p:cNvSpPr>
          <p:nvPr/>
        </p:nvSpPr>
        <p:spPr bwMode="auto">
          <a:xfrm>
            <a:off x="1115890" y="2997200"/>
            <a:ext cx="6840486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400" b="1" dirty="0">
                <a:solidFill>
                  <a:srgbClr val="1F47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Соотнесение обобщённых трудовых функций профессиональных стандартов с основными бизнес-процессами отрасли </a:t>
            </a:r>
          </a:p>
        </p:txBody>
      </p:sp>
      <p:sp>
        <p:nvSpPr>
          <p:cNvPr id="6" name="Rectangle 3"/>
          <p:cNvSpPr>
            <a:spLocks/>
          </p:cNvSpPr>
          <p:nvPr/>
        </p:nvSpPr>
        <p:spPr bwMode="auto">
          <a:xfrm>
            <a:off x="1763688" y="1268760"/>
            <a:ext cx="5832648" cy="1439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 eaLnBrk="0" hangingPunct="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ru-RU" sz="1400" b="1" dirty="0">
                <a:solidFill>
                  <a:srgbClr val="1F477D"/>
                </a:solidFill>
                <a:latin typeface="Arial" charset="0"/>
                <a:ea typeface="+mj-ea"/>
                <a:cs typeface="+mj-cs"/>
              </a:rPr>
              <a:t>Управление отношениями с внешней средой</a:t>
            </a:r>
          </a:p>
          <a:p>
            <a:pPr marL="285750" indent="-285750" eaLnBrk="0" hangingPunct="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ru-RU" sz="1400" b="1" dirty="0">
                <a:solidFill>
                  <a:srgbClr val="1F477D"/>
                </a:solidFill>
                <a:latin typeface="Arial" charset="0"/>
                <a:ea typeface="+mj-ea"/>
                <a:cs typeface="+mj-cs"/>
              </a:rPr>
              <a:t>Планирование, организация и развитие</a:t>
            </a:r>
          </a:p>
          <a:p>
            <a:pPr marL="285750" indent="-285750" eaLnBrk="0" hangingPunct="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ru-RU" sz="1400" b="1" dirty="0">
                <a:solidFill>
                  <a:srgbClr val="1F477D"/>
                </a:solidFill>
                <a:latin typeface="Arial" charset="0"/>
                <a:ea typeface="+mj-ea"/>
                <a:cs typeface="+mj-cs"/>
              </a:rPr>
              <a:t>Безопасность и контроль</a:t>
            </a:r>
          </a:p>
          <a:p>
            <a:pPr marL="285750" indent="-285750" eaLnBrk="0" hangingPunct="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ru-RU" sz="1400" b="1" dirty="0">
                <a:solidFill>
                  <a:srgbClr val="1F477D"/>
                </a:solidFill>
                <a:latin typeface="Arial" charset="0"/>
                <a:ea typeface="+mj-ea"/>
                <a:cs typeface="+mj-cs"/>
              </a:rPr>
              <a:t>Операционные процессы</a:t>
            </a:r>
          </a:p>
          <a:p>
            <a:pPr marL="285750" indent="-285750" eaLnBrk="0" hangingPunct="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ru-RU" sz="1400" b="1" dirty="0">
                <a:solidFill>
                  <a:srgbClr val="1F477D"/>
                </a:solidFill>
                <a:latin typeface="Arial" charset="0"/>
                <a:ea typeface="+mj-ea"/>
                <a:cs typeface="+mj-cs"/>
              </a:rPr>
              <a:t>Поддерживающие процессы</a:t>
            </a:r>
          </a:p>
          <a:p>
            <a:pPr marL="171450" indent="-1714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ru-RU" sz="1200" b="1" dirty="0">
              <a:solidFill>
                <a:srgbClr val="1F477D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19" name="Rectangle 2"/>
          <p:cNvSpPr>
            <a:spLocks noGrp="1"/>
          </p:cNvSpPr>
          <p:nvPr>
            <p:ph type="title"/>
          </p:nvPr>
        </p:nvSpPr>
        <p:spPr>
          <a:xfrm>
            <a:off x="322833" y="332656"/>
            <a:ext cx="7273503" cy="638175"/>
          </a:xfrm>
        </p:spPr>
        <p:txBody>
          <a:bodyPr/>
          <a:lstStyle/>
          <a:p>
            <a:r>
              <a:rPr lang="ru-RU" sz="1800" b="1" smtClean="0">
                <a:latin typeface="Arial" panose="020B0604020202020204" pitchFamily="34" charset="0"/>
                <a:cs typeface="Arial" panose="020B0604020202020204" pitchFamily="34" charset="0"/>
              </a:rPr>
              <a:t>Статистика охвата профессиональными стандартами бизнес-процессов отрасли</a:t>
            </a:r>
            <a:r>
              <a:rPr lang="ru-RU" sz="18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1420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23A9A7-2388-4F1B-B8C6-FA4BF121837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 smtClean="0"/>
          </a:p>
        </p:txBody>
      </p:sp>
      <p:graphicFrame>
        <p:nvGraphicFramePr>
          <p:cNvPr id="2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7129669"/>
              </p:ext>
            </p:extLst>
          </p:nvPr>
        </p:nvGraphicFramePr>
        <p:xfrm>
          <a:off x="-108520" y="1340768"/>
          <a:ext cx="5067672" cy="4348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1426" name="Group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3656525"/>
              </p:ext>
            </p:extLst>
          </p:nvPr>
        </p:nvGraphicFramePr>
        <p:xfrm>
          <a:off x="4427984" y="1700807"/>
          <a:ext cx="4536504" cy="4338899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041232"/>
                <a:gridCol w="1487160"/>
                <a:gridCol w="1008112"/>
              </a:tblGrid>
              <a:tr h="110360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77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Сооружение АЭС в России /за рубежом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ПС Инженер по строительству атомных электрических станций 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77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Президент ОАО «НИАЭП» 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477D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solidFill>
                            <a:srgbClr val="1F477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Лимаренко В.И.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1F477D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noFill/>
                  </a:tcPr>
                </a:tc>
              </a:tr>
              <a:tr h="1028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77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Сервис АЭС в России /за рубежом </a:t>
                      </a:r>
                      <a:endParaRPr kumimoji="0" lang="en-US" sz="11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1F477D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ПС Монтажник оборудования атомных электростанций 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77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Генеральный директор ОАО «</a:t>
                      </a:r>
                      <a:r>
                        <a:rPr kumimoji="0" lang="ru-RU" sz="11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F477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Русатом</a:t>
                      </a: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77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Сервис» 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477D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solidFill>
                            <a:srgbClr val="1F477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Сальков Е.А.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1F477D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noFill/>
                  </a:tcPr>
                </a:tc>
              </a:tr>
              <a:tr h="110360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77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Энергетическое машиностроение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ПС Наладчик станков и манипуляторов в атомной промышленности 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77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Генеральный директор АО «</a:t>
                      </a:r>
                      <a:r>
                        <a:rPr kumimoji="0" lang="ru-RU" sz="11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F477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Атомэнергомаш</a:t>
                      </a: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77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 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477D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1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F477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Никипелов</a:t>
                      </a: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77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А.В 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477D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noFill/>
                  </a:tcPr>
                </a:tc>
              </a:tr>
              <a:tr h="110360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77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Атомный флот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ПС Специалист судоремонтного производства в области атомного флота 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solidFill>
                            <a:srgbClr val="1F477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Генеральный директор ФГУП «Атомфлот»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1F477D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77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Рукша В.В.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477D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noFill/>
                  </a:tcPr>
                </a:tc>
              </a:tr>
            </a:tbl>
          </a:graphicData>
        </a:graphic>
      </p:graphicFrame>
      <p:sp>
        <p:nvSpPr>
          <p:cNvPr id="101443" name="Rectangle 3"/>
          <p:cNvSpPr>
            <a:spLocks/>
          </p:cNvSpPr>
          <p:nvPr/>
        </p:nvSpPr>
        <p:spPr bwMode="auto">
          <a:xfrm>
            <a:off x="5076056" y="1124744"/>
            <a:ext cx="35290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200" b="1" dirty="0">
                <a:solidFill>
                  <a:srgbClr val="1F497D"/>
                </a:solidFill>
                <a:latin typeface="Arial" charset="0"/>
              </a:rPr>
              <a:t>Каждый </a:t>
            </a:r>
            <a:r>
              <a:rPr lang="ru-RU" sz="1200" b="1" dirty="0" err="1">
                <a:solidFill>
                  <a:srgbClr val="1F497D"/>
                </a:solidFill>
                <a:latin typeface="Arial" charset="0"/>
              </a:rPr>
              <a:t>профстандарт</a:t>
            </a:r>
            <a:r>
              <a:rPr lang="ru-RU" sz="1200" b="1" dirty="0">
                <a:solidFill>
                  <a:srgbClr val="1F497D"/>
                </a:solidFill>
                <a:latin typeface="Arial" charset="0"/>
              </a:rPr>
              <a:t> в ГК «</a:t>
            </a:r>
            <a:r>
              <a:rPr lang="ru-RU" sz="1200" b="1" dirty="0" err="1">
                <a:solidFill>
                  <a:srgbClr val="1F497D"/>
                </a:solidFill>
                <a:latin typeface="Arial" charset="0"/>
              </a:rPr>
              <a:t>Росатом</a:t>
            </a:r>
            <a:r>
              <a:rPr lang="ru-RU" sz="1200" b="1" dirty="0">
                <a:solidFill>
                  <a:srgbClr val="1F497D"/>
                </a:solidFill>
                <a:latin typeface="Arial" charset="0"/>
              </a:rPr>
              <a:t>» имеет своего владельца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aU51iVLUaAGaYrPq6t2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nXMN0TIg0e_MoX2SpOvo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CP4kkwrH0OsFbGxnWUfo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3scI.KReUqIW32g1SQG0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f0asnAJg0.C7TILX0.DF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34kj_1Id0W7AyEDEHopOA"/>
</p:tagLst>
</file>

<file path=ppt/theme/theme1.xml><?xml version="1.0" encoding="utf-8"?>
<a:theme xmlns:a="http://schemas.openxmlformats.org/drawingml/2006/main" name="Основные итоги 2012-2013 года и задачи, стоящ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триханов 3">
  <a:themeElements>
    <a:clrScheme name="a-default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a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-default">
  <a:themeElements>
    <a:clrScheme name="c-default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c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-default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Основные итоги 2012-2013 года и задачи, стоящие</Template>
  <TotalTime>7558</TotalTime>
  <Words>1460</Words>
  <Application>Microsoft Office PowerPoint</Application>
  <PresentationFormat>Экран (4:3)</PresentationFormat>
  <Paragraphs>316</Paragraphs>
  <Slides>15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25" baseType="lpstr">
      <vt:lpstr>맑은 고딕</vt:lpstr>
      <vt:lpstr>Arial</vt:lpstr>
      <vt:lpstr>Arial Narrow</vt:lpstr>
      <vt:lpstr>Calibri</vt:lpstr>
      <vt:lpstr>Tahoma</vt:lpstr>
      <vt:lpstr>Times New Roman</vt:lpstr>
      <vt:lpstr>Wingdings</vt:lpstr>
      <vt:lpstr>Основные итоги 2012-2013 года и задачи, стоящие</vt:lpstr>
      <vt:lpstr>Стриханов 3</vt:lpstr>
      <vt:lpstr>c-default</vt:lpstr>
      <vt:lpstr> Опыт развития системы оценки квалификаций в атомной отрасли </vt:lpstr>
      <vt:lpstr>Отраслевая система оценки квалификаций  в сфере атомной энергии</vt:lpstr>
      <vt:lpstr>Презентация PowerPoint</vt:lpstr>
      <vt:lpstr>Презентация PowerPoint</vt:lpstr>
      <vt:lpstr>Формирование отраслевой системы оценки квалификаций и аккредитации образовательных программ</vt:lpstr>
      <vt:lpstr>Разработка профессиональных стандартов</vt:lpstr>
      <vt:lpstr>Презентация PowerPoint</vt:lpstr>
      <vt:lpstr>Бизнес-процессы атомной отрасли  и профессиональные стандарты </vt:lpstr>
      <vt:lpstr>Статистика охвата профессиональными стандартами бизнес-процессов отрасли </vt:lpstr>
      <vt:lpstr>Карта профессиональных квалификаций</vt:lpstr>
      <vt:lpstr>Результаты оценки квалификаций</vt:lpstr>
      <vt:lpstr>Использования профессиональных стандартов в  профессиональной оценке квалификаций</vt:lpstr>
      <vt:lpstr>Презентация PowerPoint</vt:lpstr>
      <vt:lpstr>Отраслевая система обеспечения качества образования</vt:lpstr>
      <vt:lpstr>Благодарю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Сергей C</cp:lastModifiedBy>
  <cp:revision>487</cp:revision>
  <cp:lastPrinted>2016-09-20T16:39:45Z</cp:lastPrinted>
  <dcterms:created xsi:type="dcterms:W3CDTF">2014-12-25T06:09:49Z</dcterms:created>
  <dcterms:modified xsi:type="dcterms:W3CDTF">2016-09-20T17:10:33Z</dcterms:modified>
</cp:coreProperties>
</file>