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8" r:id="rId2"/>
    <p:sldId id="260" r:id="rId3"/>
    <p:sldId id="264" r:id="rId4"/>
    <p:sldId id="261" r:id="rId5"/>
    <p:sldId id="262" r:id="rId6"/>
    <p:sldId id="259" r:id="rId7"/>
    <p:sldId id="265" r:id="rId8"/>
    <p:sldId id="266" r:id="rId9"/>
    <p:sldId id="267" r:id="rId10"/>
  </p:sldIdLst>
  <p:sldSz cx="9144000" cy="6858000" type="screen4x3"/>
  <p:notesSz cx="6888163" cy="100203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354" autoAdjust="0"/>
  </p:normalViewPr>
  <p:slideViewPr>
    <p:cSldViewPr>
      <p:cViewPr varScale="1">
        <p:scale>
          <a:sx n="57" d="100"/>
          <a:sy n="57" d="100"/>
        </p:scale>
        <p:origin x="1776"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902075" y="0"/>
            <a:ext cx="2984500" cy="501650"/>
          </a:xfrm>
          <a:prstGeom prst="rect">
            <a:avLst/>
          </a:prstGeom>
        </p:spPr>
        <p:txBody>
          <a:bodyPr vert="horz" lIns="91440" tIns="45720" rIns="91440" bIns="45720" rtlCol="0"/>
          <a:lstStyle>
            <a:lvl1pPr algn="r">
              <a:defRPr sz="1200"/>
            </a:lvl1pPr>
          </a:lstStyle>
          <a:p>
            <a:fld id="{7341D338-B5BA-4FE3-BDAA-41ACF4B1B65E}" type="datetimeFigureOut">
              <a:rPr lang="ru-RU" smtClean="0"/>
              <a:t>14.03.2017</a:t>
            </a:fld>
            <a:endParaRPr lang="ru-RU"/>
          </a:p>
        </p:txBody>
      </p:sp>
      <p:sp>
        <p:nvSpPr>
          <p:cNvPr id="4" name="Образ слайда 3"/>
          <p:cNvSpPr>
            <a:spLocks noGrp="1" noRot="1" noChangeAspect="1"/>
          </p:cNvSpPr>
          <p:nvPr>
            <p:ph type="sldImg" idx="2"/>
          </p:nvPr>
        </p:nvSpPr>
        <p:spPr>
          <a:xfrm>
            <a:off x="1189038" y="1252538"/>
            <a:ext cx="4510087" cy="33813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8975" y="4822825"/>
            <a:ext cx="5510213" cy="3944938"/>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518650"/>
            <a:ext cx="2984500" cy="50165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902075" y="9518650"/>
            <a:ext cx="2984500" cy="501650"/>
          </a:xfrm>
          <a:prstGeom prst="rect">
            <a:avLst/>
          </a:prstGeom>
        </p:spPr>
        <p:txBody>
          <a:bodyPr vert="horz" lIns="91440" tIns="45720" rIns="91440" bIns="45720" rtlCol="0" anchor="b"/>
          <a:lstStyle>
            <a:lvl1pPr algn="r">
              <a:defRPr sz="1200"/>
            </a:lvl1pPr>
          </a:lstStyle>
          <a:p>
            <a:fld id="{F494BE65-E1EB-42A5-9935-12FEFA548125}" type="slidenum">
              <a:rPr lang="ru-RU" smtClean="0"/>
              <a:t>‹#›</a:t>
            </a:fld>
            <a:endParaRPr lang="ru-RU"/>
          </a:p>
        </p:txBody>
      </p:sp>
    </p:spTree>
    <p:extLst>
      <p:ext uri="{BB962C8B-B14F-4D97-AF65-F5344CB8AC3E}">
        <p14:creationId xmlns:p14="http://schemas.microsoft.com/office/powerpoint/2010/main" val="292307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2017 год объявлен Президентом России Годом</a:t>
            </a:r>
            <a:r>
              <a:rPr lang="ru-RU" baseline="0" dirty="0"/>
              <a:t> экологии. Это дополнительный толчок для предприятий в направлении реализации конкретных мероприятий, нацеленных на снижение вредного воздействия на окружающую среду. При этом должна решаться задача перехода на новые технологии и таким образом будет развиваться спрос на технологические решения, который могут удовлетворять отечественные производители.</a:t>
            </a:r>
            <a:endParaRPr lang="ru-RU" dirty="0"/>
          </a:p>
        </p:txBody>
      </p:sp>
      <p:sp>
        <p:nvSpPr>
          <p:cNvPr id="4" name="Номер слайда 3"/>
          <p:cNvSpPr>
            <a:spLocks noGrp="1"/>
          </p:cNvSpPr>
          <p:nvPr>
            <p:ph type="sldNum" sz="quarter" idx="10"/>
          </p:nvPr>
        </p:nvSpPr>
        <p:spPr/>
        <p:txBody>
          <a:bodyPr/>
          <a:lstStyle/>
          <a:p>
            <a:fld id="{F494BE65-E1EB-42A5-9935-12FEFA548125}" type="slidenum">
              <a:rPr lang="ru-RU" smtClean="0"/>
              <a:t>1</a:t>
            </a:fld>
            <a:endParaRPr lang="ru-RU"/>
          </a:p>
        </p:txBody>
      </p:sp>
    </p:spTree>
    <p:extLst>
      <p:ext uri="{BB962C8B-B14F-4D97-AF65-F5344CB8AC3E}">
        <p14:creationId xmlns:p14="http://schemas.microsoft.com/office/powerpoint/2010/main" val="1374627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Необходимо понимать, что наблюдаемое</a:t>
            </a:r>
            <a:r>
              <a:rPr lang="ru-RU" baseline="0" dirty="0"/>
              <a:t> в настоящее время </a:t>
            </a:r>
            <a:r>
              <a:rPr lang="ru-RU" dirty="0"/>
              <a:t>снижение негативного воздействия промышленности на окружающую среду не является фактом положительного знака, так как свидетельствует, в первую очередь, о сокращении промышленного производства в целом и крупносерийного производства продукции,</a:t>
            </a:r>
            <a:r>
              <a:rPr lang="ru-RU" baseline="0" dirty="0"/>
              <a:t> в частности. Так, для предприятий радиоэлектроники уровень локализации крупносерийного производства исчисляется единицами процентов (например, производства телевизоров в </a:t>
            </a:r>
            <a:r>
              <a:rPr lang="ru-RU" baseline="0" dirty="0" err="1"/>
              <a:t>Шушарах</a:t>
            </a:r>
            <a:r>
              <a:rPr lang="ru-RU" baseline="0" dirty="0"/>
              <a:t>). В связи с этим, освоение конкурентной, высокотехнологичной, мирового уровня продукции отражает стратегию экономического развития Санкт-Петербурга, а производство комплексов и систем оборудования для снижения экологической нагрузки и устранения негативных последствий жизнедеятельности человека на окружающую среду является стратегическим шансом для промышленности города в год экологии.</a:t>
            </a:r>
            <a:endParaRPr lang="ru-RU" dirty="0"/>
          </a:p>
        </p:txBody>
      </p:sp>
      <p:sp>
        <p:nvSpPr>
          <p:cNvPr id="4" name="Номер слайда 3"/>
          <p:cNvSpPr>
            <a:spLocks noGrp="1"/>
          </p:cNvSpPr>
          <p:nvPr>
            <p:ph type="sldNum" sz="quarter" idx="10"/>
          </p:nvPr>
        </p:nvSpPr>
        <p:spPr/>
        <p:txBody>
          <a:bodyPr/>
          <a:lstStyle/>
          <a:p>
            <a:fld id="{F494BE65-E1EB-42A5-9935-12FEFA548125}" type="slidenum">
              <a:rPr lang="ru-RU" smtClean="0"/>
              <a:t>2</a:t>
            </a:fld>
            <a:endParaRPr lang="ru-RU"/>
          </a:p>
        </p:txBody>
      </p:sp>
    </p:spTree>
    <p:extLst>
      <p:ext uri="{BB962C8B-B14F-4D97-AF65-F5344CB8AC3E}">
        <p14:creationId xmlns:p14="http://schemas.microsoft.com/office/powerpoint/2010/main" val="392126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Текущая ситуация такова, что только производство продукции, решающей социально</a:t>
            </a:r>
            <a:r>
              <a:rPr lang="ru-RU" baseline="0" dirty="0"/>
              <a:t> значимые задачи, имеет серьёзную перспективу в обозримом будущем. Понимая это, ОАО «Авангард» создал ультра-современную мирового уровня производственную базу для производства отечественной сенсорной техники, отвечающую самым высоким экологическим нормам.</a:t>
            </a:r>
            <a:endParaRPr lang="ru-RU" dirty="0"/>
          </a:p>
        </p:txBody>
      </p:sp>
      <p:sp>
        <p:nvSpPr>
          <p:cNvPr id="4" name="Номер слайда 3"/>
          <p:cNvSpPr>
            <a:spLocks noGrp="1"/>
          </p:cNvSpPr>
          <p:nvPr>
            <p:ph type="sldNum" sz="quarter" idx="10"/>
          </p:nvPr>
        </p:nvSpPr>
        <p:spPr/>
        <p:txBody>
          <a:bodyPr/>
          <a:lstStyle/>
          <a:p>
            <a:fld id="{F494BE65-E1EB-42A5-9935-12FEFA548125}" type="slidenum">
              <a:rPr lang="ru-RU" smtClean="0"/>
              <a:t>3</a:t>
            </a:fld>
            <a:endParaRPr lang="ru-RU"/>
          </a:p>
        </p:txBody>
      </p:sp>
    </p:spTree>
    <p:extLst>
      <p:ext uri="{BB962C8B-B14F-4D97-AF65-F5344CB8AC3E}">
        <p14:creationId xmlns:p14="http://schemas.microsoft.com/office/powerpoint/2010/main" val="3621167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Второй составляющей комплекса</a:t>
            </a:r>
            <a:r>
              <a:rPr lang="ru-RU" baseline="0" dirty="0"/>
              <a:t> проблем ТБО является организация объективного контроля их транспортировки и накопления. Для решения этой проблемы имеется разработка автоматизированной информационной системы объективного контроля обращения ТБО ОАО «Авангард».</a:t>
            </a:r>
          </a:p>
          <a:p>
            <a:endParaRPr lang="ru-RU" dirty="0"/>
          </a:p>
        </p:txBody>
      </p:sp>
      <p:sp>
        <p:nvSpPr>
          <p:cNvPr id="4" name="Номер слайда 3"/>
          <p:cNvSpPr>
            <a:spLocks noGrp="1"/>
          </p:cNvSpPr>
          <p:nvPr>
            <p:ph type="sldNum" sz="quarter" idx="10"/>
          </p:nvPr>
        </p:nvSpPr>
        <p:spPr/>
        <p:txBody>
          <a:bodyPr/>
          <a:lstStyle/>
          <a:p>
            <a:fld id="{F494BE65-E1EB-42A5-9935-12FEFA548125}" type="slidenum">
              <a:rPr lang="ru-RU" smtClean="0"/>
              <a:t>4</a:t>
            </a:fld>
            <a:endParaRPr lang="ru-RU"/>
          </a:p>
        </p:txBody>
      </p:sp>
    </p:spTree>
    <p:extLst>
      <p:ext uri="{BB962C8B-B14F-4D97-AF65-F5344CB8AC3E}">
        <p14:creationId xmlns:p14="http://schemas.microsoft.com/office/powerpoint/2010/main" val="287587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Примером реализации автоматизированной информационной системы объективного контроля является созданная для ГУП «Водоканал Санкт-Петербурга» система автоматизированного контроля оборота снежных масс на </a:t>
            </a:r>
            <a:r>
              <a:rPr lang="ru-RU" dirty="0" err="1"/>
              <a:t>снегоплавильных</a:t>
            </a:r>
            <a:r>
              <a:rPr lang="ru-RU" dirty="0"/>
              <a:t> пунктах, уже внедренная на 10 станциях и ЦКП Санкт-Петербурга.</a:t>
            </a:r>
          </a:p>
          <a:p>
            <a:endParaRPr lang="ru-RU" dirty="0"/>
          </a:p>
          <a:p>
            <a:endParaRPr lang="ru-RU" dirty="0"/>
          </a:p>
        </p:txBody>
      </p:sp>
      <p:sp>
        <p:nvSpPr>
          <p:cNvPr id="4" name="Номер слайда 3"/>
          <p:cNvSpPr>
            <a:spLocks noGrp="1"/>
          </p:cNvSpPr>
          <p:nvPr>
            <p:ph type="sldNum" sz="quarter" idx="10"/>
          </p:nvPr>
        </p:nvSpPr>
        <p:spPr/>
        <p:txBody>
          <a:bodyPr/>
          <a:lstStyle/>
          <a:p>
            <a:fld id="{F494BE65-E1EB-42A5-9935-12FEFA548125}" type="slidenum">
              <a:rPr lang="ru-RU" smtClean="0"/>
              <a:t>5</a:t>
            </a:fld>
            <a:endParaRPr lang="ru-RU"/>
          </a:p>
        </p:txBody>
      </p:sp>
    </p:spTree>
    <p:extLst>
      <p:ext uri="{BB962C8B-B14F-4D97-AF65-F5344CB8AC3E}">
        <p14:creationId xmlns:p14="http://schemas.microsoft.com/office/powerpoint/2010/main" val="2778782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 вопросе обеззараживании воды перспективной является созданная ОАО «Авангард», совместно с НПК «Эколог» электролизная установка производства гипохлорита натрия для обеззараживания питьевой, промышленной и сточной воды,</a:t>
            </a:r>
            <a:r>
              <a:rPr lang="ru-RU" baseline="0" dirty="0"/>
              <a:t> которая обеспечивает эффективное обеззараживания воды без использования опасного для человека активного хлора.</a:t>
            </a:r>
            <a:endParaRPr lang="ru-RU" dirty="0"/>
          </a:p>
          <a:p>
            <a:endParaRPr lang="ru-RU" dirty="0"/>
          </a:p>
        </p:txBody>
      </p:sp>
      <p:sp>
        <p:nvSpPr>
          <p:cNvPr id="4" name="Номер слайда 3"/>
          <p:cNvSpPr>
            <a:spLocks noGrp="1"/>
          </p:cNvSpPr>
          <p:nvPr>
            <p:ph type="sldNum" sz="quarter" idx="10"/>
          </p:nvPr>
        </p:nvSpPr>
        <p:spPr/>
        <p:txBody>
          <a:bodyPr/>
          <a:lstStyle/>
          <a:p>
            <a:fld id="{F494BE65-E1EB-42A5-9935-12FEFA548125}" type="slidenum">
              <a:rPr lang="ru-RU" smtClean="0"/>
              <a:t>6</a:t>
            </a:fld>
            <a:endParaRPr lang="ru-RU"/>
          </a:p>
        </p:txBody>
      </p:sp>
    </p:spTree>
    <p:extLst>
      <p:ext uri="{BB962C8B-B14F-4D97-AF65-F5344CB8AC3E}">
        <p14:creationId xmlns:p14="http://schemas.microsoft.com/office/powerpoint/2010/main" val="1471762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Говоря об экологической безопасности невозможно не отметить необходимость комплексного подхода к вопросу безопасности и повышения качества жизни в современных городах. Эту проблему решает разработанный кластером радиоэлектроники проект «Безопасный умный город Санкт-Петербург», включающий</a:t>
            </a:r>
            <a:r>
              <a:rPr lang="ru-RU" baseline="0" dirty="0"/>
              <a:t> решение широкого спектра проблем и, главное, определяющий перечень современной конкурентной, высокотехнологичной, мирового уровня продукции предприятий Санкт-Петербурга. </a:t>
            </a:r>
            <a:endParaRPr lang="ru-RU" dirty="0"/>
          </a:p>
        </p:txBody>
      </p:sp>
      <p:sp>
        <p:nvSpPr>
          <p:cNvPr id="4" name="Номер слайда 3"/>
          <p:cNvSpPr>
            <a:spLocks noGrp="1"/>
          </p:cNvSpPr>
          <p:nvPr>
            <p:ph type="sldNum" sz="quarter" idx="10"/>
          </p:nvPr>
        </p:nvSpPr>
        <p:spPr/>
        <p:txBody>
          <a:bodyPr/>
          <a:lstStyle/>
          <a:p>
            <a:fld id="{F494BE65-E1EB-42A5-9935-12FEFA548125}" type="slidenum">
              <a:rPr lang="ru-RU" smtClean="0"/>
              <a:t>7</a:t>
            </a:fld>
            <a:endParaRPr lang="ru-RU"/>
          </a:p>
        </p:txBody>
      </p:sp>
    </p:spTree>
    <p:extLst>
      <p:ext uri="{BB962C8B-B14F-4D97-AF65-F5344CB8AC3E}">
        <p14:creationId xmlns:p14="http://schemas.microsoft.com/office/powerpoint/2010/main" val="1626861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494BE65-E1EB-42A5-9935-12FEFA548125}" type="slidenum">
              <a:rPr lang="ru-RU" smtClean="0"/>
              <a:t>9</a:t>
            </a:fld>
            <a:endParaRPr lang="ru-RU"/>
          </a:p>
        </p:txBody>
      </p:sp>
    </p:spTree>
    <p:extLst>
      <p:ext uri="{BB962C8B-B14F-4D97-AF65-F5344CB8AC3E}">
        <p14:creationId xmlns:p14="http://schemas.microsoft.com/office/powerpoint/2010/main" val="4151893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CFF050E0-BF1B-4B30-8ED9-5D1485A61DE4}" type="datetimeFigureOut">
              <a:rPr lang="ru-RU" smtClean="0"/>
              <a:pPr/>
              <a:t>14.03.2017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8F1D8F4-1917-4F34-AAFD-9FC05A565BCA}"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FF050E0-BF1B-4B30-8ED9-5D1485A61DE4}" type="datetimeFigureOut">
              <a:rPr lang="ru-RU" smtClean="0"/>
              <a:pPr/>
              <a:t>14.03.2017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8F1D8F4-1917-4F34-AAFD-9FC05A565BCA}"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FF050E0-BF1B-4B30-8ED9-5D1485A61DE4}" type="datetimeFigureOut">
              <a:rPr lang="ru-RU" smtClean="0"/>
              <a:pPr/>
              <a:t>14.03.2017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8F1D8F4-1917-4F34-AAFD-9FC05A565BCA}"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9"/>
            <a:ext cx="82296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a:xfrm>
            <a:off x="457200" y="6356351"/>
            <a:ext cx="2133600" cy="366183"/>
          </a:xfrm>
          <a:prstGeom prst="rect">
            <a:avLst/>
          </a:prstGeom>
        </p:spPr>
        <p:txBody>
          <a:bodyPr/>
          <a:lstStyle>
            <a:lvl1pPr>
              <a:defRPr>
                <a:latin typeface="Arial" panose="020B0604020202020204" pitchFamily="34" charset="0"/>
                <a:ea typeface="MS PGothic" panose="020B0600070205080204" pitchFamily="34" charset="-128"/>
              </a:defRPr>
            </a:lvl1pPr>
          </a:lstStyle>
          <a:p>
            <a:pPr>
              <a:defRPr/>
            </a:pPr>
            <a:endParaRPr lang="ru-RU"/>
          </a:p>
        </p:txBody>
      </p:sp>
      <p:sp>
        <p:nvSpPr>
          <p:cNvPr id="4" name="Rectangle 5"/>
          <p:cNvSpPr>
            <a:spLocks noGrp="1" noChangeArrowheads="1"/>
          </p:cNvSpPr>
          <p:nvPr>
            <p:ph type="ftr" sz="quarter" idx="11"/>
          </p:nvPr>
        </p:nvSpPr>
        <p:spPr>
          <a:xfrm>
            <a:off x="3124200" y="6356351"/>
            <a:ext cx="2895600" cy="366183"/>
          </a:xfrm>
          <a:prstGeom prst="rect">
            <a:avLst/>
          </a:prstGeom>
        </p:spPr>
        <p:txBody>
          <a:bodyPr/>
          <a:lstStyle>
            <a:lvl1pPr>
              <a:defRPr>
                <a:latin typeface="Arial" panose="020B0604020202020204" pitchFamily="34" charset="0"/>
                <a:ea typeface="MS PGothic" panose="020B0600070205080204" pitchFamily="34" charset="-128"/>
              </a:defRPr>
            </a:lvl1pPr>
          </a:lstStyle>
          <a:p>
            <a:pPr>
              <a:defRPr/>
            </a:pPr>
            <a:endParaRPr lang="ru-RU"/>
          </a:p>
        </p:txBody>
      </p:sp>
      <p:sp>
        <p:nvSpPr>
          <p:cNvPr id="5" name="Rectangle 6"/>
          <p:cNvSpPr>
            <a:spLocks noGrp="1" noChangeArrowheads="1"/>
          </p:cNvSpPr>
          <p:nvPr>
            <p:ph type="sldNum" sz="quarter" idx="12"/>
          </p:nvPr>
        </p:nvSpPr>
        <p:spPr>
          <a:xfrm>
            <a:off x="6553200" y="6356351"/>
            <a:ext cx="2133600" cy="366183"/>
          </a:xfrm>
          <a:prstGeom prst="rect">
            <a:avLst/>
          </a:prstGeom>
        </p:spPr>
        <p:txBody>
          <a:bodyPr vert="horz" wrap="square" lIns="91440" tIns="45720" rIns="91440" bIns="45720" numCol="1" anchor="t" anchorCtr="0" compatLnSpc="1">
            <a:prstTxWarp prst="textNoShape">
              <a:avLst/>
            </a:prstTxWarp>
          </a:bodyPr>
          <a:lstStyle>
            <a:lvl1pPr>
              <a:defRPr/>
            </a:lvl1pPr>
          </a:lstStyle>
          <a:p>
            <a:fld id="{C127AE3F-BB4D-4AB1-8CE4-FAA6AC17056F}" type="slidenum">
              <a:rPr lang="ru-RU" altLang="ru-RU"/>
              <a:pPr/>
              <a:t>‹#›</a:t>
            </a:fld>
            <a:endParaRPr lang="ru-RU" altLang="ru-RU"/>
          </a:p>
        </p:txBody>
      </p:sp>
    </p:spTree>
  </p:cSld>
  <p:clrMapOvr>
    <a:masterClrMapping/>
  </p:clrMapOvr>
  <p:transition spd="med" advClick="0" advTm="3000">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FF050E0-BF1B-4B30-8ED9-5D1485A61DE4}" type="datetimeFigureOut">
              <a:rPr lang="ru-RU" smtClean="0"/>
              <a:pPr/>
              <a:t>14.03.2017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8F1D8F4-1917-4F34-AAFD-9FC05A565BCA}"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CFF050E0-BF1B-4B30-8ED9-5D1485A61DE4}" type="datetimeFigureOut">
              <a:rPr lang="ru-RU" smtClean="0"/>
              <a:pPr/>
              <a:t>14.03.2017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8F1D8F4-1917-4F34-AAFD-9FC05A565BCA}"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CFF050E0-BF1B-4B30-8ED9-5D1485A61DE4}" type="datetimeFigureOut">
              <a:rPr lang="ru-RU" smtClean="0"/>
              <a:pPr/>
              <a:t>14.03.2017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8F1D8F4-1917-4F34-AAFD-9FC05A565BCA}"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CFF050E0-BF1B-4B30-8ED9-5D1485A61DE4}" type="datetimeFigureOut">
              <a:rPr lang="ru-RU" smtClean="0"/>
              <a:pPr/>
              <a:t>14.03.2017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8F1D8F4-1917-4F34-AAFD-9FC05A565BCA}"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CFF050E0-BF1B-4B30-8ED9-5D1485A61DE4}" type="datetimeFigureOut">
              <a:rPr lang="ru-RU" smtClean="0"/>
              <a:pPr/>
              <a:t>14.03.2017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8F1D8F4-1917-4F34-AAFD-9FC05A565BCA}"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FF050E0-BF1B-4B30-8ED9-5D1485A61DE4}" type="datetimeFigureOut">
              <a:rPr lang="ru-RU" smtClean="0"/>
              <a:pPr/>
              <a:t>14.03.2017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8F1D8F4-1917-4F34-AAFD-9FC05A565BCA}"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CFF050E0-BF1B-4B30-8ED9-5D1485A61DE4}" type="datetimeFigureOut">
              <a:rPr lang="ru-RU" smtClean="0"/>
              <a:pPr/>
              <a:t>14.03.2017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8F1D8F4-1917-4F34-AAFD-9FC05A565BCA}"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CFF050E0-BF1B-4B30-8ED9-5D1485A61DE4}" type="datetimeFigureOut">
              <a:rPr lang="ru-RU" smtClean="0"/>
              <a:pPr/>
              <a:t>14.03.2017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8F1D8F4-1917-4F34-AAFD-9FC05A565BCA}"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F050E0-BF1B-4B30-8ED9-5D1485A61DE4}" type="datetimeFigureOut">
              <a:rPr lang="ru-RU" smtClean="0"/>
              <a:pPr/>
              <a:t>14.03.2017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F1D8F4-1917-4F34-AAFD-9FC05A565BCA}"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50000"/>
                <a:alpha val="35000"/>
              </a:schemeClr>
            </a:gs>
            <a:gs pos="77060">
              <a:srgbClr val="B0C6E1">
                <a:alpha val="36000"/>
              </a:srgbClr>
            </a:gs>
            <a:gs pos="23000">
              <a:schemeClr val="accent1">
                <a:lumMod val="45000"/>
                <a:lumOff val="55000"/>
                <a:alpha val="41000"/>
              </a:schemeClr>
            </a:gs>
            <a:gs pos="83000">
              <a:schemeClr val="accent1">
                <a:lumMod val="45000"/>
                <a:lumOff val="55000"/>
                <a:alpha val="33000"/>
              </a:schemeClr>
            </a:gs>
            <a:gs pos="100000">
              <a:schemeClr val="bg2">
                <a:lumMod val="25000"/>
                <a:alpha val="29000"/>
              </a:schemeClr>
            </a:gs>
          </a:gsLst>
          <a:lin ang="5400000" scaled="1"/>
        </a:gradFill>
        <a:effectLst/>
      </p:bgPr>
    </p:bg>
    <p:spTree>
      <p:nvGrpSpPr>
        <p:cNvPr id="1" name=""/>
        <p:cNvGrpSpPr/>
        <p:nvPr/>
      </p:nvGrpSpPr>
      <p:grpSpPr>
        <a:xfrm>
          <a:off x="0" y="0"/>
          <a:ext cx="0" cy="0"/>
          <a:chOff x="0" y="0"/>
          <a:chExt cx="0" cy="0"/>
        </a:xfrm>
      </p:grpSpPr>
      <p:sp>
        <p:nvSpPr>
          <p:cNvPr id="2" name="Скругленный прямоугольник 1"/>
          <p:cNvSpPr/>
          <p:nvPr/>
        </p:nvSpPr>
        <p:spPr>
          <a:xfrm>
            <a:off x="1260449" y="719687"/>
            <a:ext cx="6753318" cy="1643957"/>
          </a:xfrm>
          <a:prstGeom prst="roundRect">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426771" y="572074"/>
            <a:ext cx="6442139" cy="1815882"/>
          </a:xfrm>
          <a:prstGeom prst="rect">
            <a:avLst/>
          </a:prstGeom>
        </p:spPr>
        <p:txBody>
          <a:bodyPr wrap="square">
            <a:spAutoFit/>
          </a:bodyPr>
          <a:lstStyle/>
          <a:p>
            <a:r>
              <a:rPr lang="ru-RU" sz="2000" dirty="0"/>
              <a:t> … </a:t>
            </a:r>
            <a:r>
              <a:rPr lang="ru-RU" sz="1600" dirty="0"/>
              <a:t>если не начинать масштабные мероприятия по этому направлению, то мы будем вечно топтаться на месте, ссылаясь на то, что денег не хватает на решение текущих задач. На потом откладывать уже невозможно.</a:t>
            </a:r>
          </a:p>
          <a:p>
            <a:pPr algn="r"/>
            <a:r>
              <a:rPr lang="ru-RU" sz="1600" dirty="0"/>
              <a:t>В.В. Путин</a:t>
            </a:r>
          </a:p>
          <a:p>
            <a:pPr algn="r"/>
            <a:r>
              <a:rPr lang="ru-RU" sz="1400" dirty="0"/>
              <a:t>Из доклада на заседании Государственного совета РФ.</a:t>
            </a:r>
          </a:p>
          <a:p>
            <a:pPr algn="r"/>
            <a:r>
              <a:rPr lang="ru-RU" sz="1400" dirty="0"/>
              <a:t>     27 декабря 2016. </a:t>
            </a:r>
          </a:p>
        </p:txBody>
      </p:sp>
      <p:sp>
        <p:nvSpPr>
          <p:cNvPr id="9" name="Блок-схема: ручной ввод 8"/>
          <p:cNvSpPr/>
          <p:nvPr/>
        </p:nvSpPr>
        <p:spPr>
          <a:xfrm flipH="1">
            <a:off x="135743" y="2233615"/>
            <a:ext cx="2945801" cy="2185913"/>
          </a:xfrm>
          <a:prstGeom prst="flowChartManualInput">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Блок-схема: ручной ввод 9"/>
          <p:cNvSpPr/>
          <p:nvPr/>
        </p:nvSpPr>
        <p:spPr>
          <a:xfrm>
            <a:off x="6269714" y="2248009"/>
            <a:ext cx="2763906" cy="2174523"/>
          </a:xfrm>
          <a:prstGeom prst="flowChartManualInput">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Блок-схема: ручное управление 10"/>
          <p:cNvSpPr/>
          <p:nvPr/>
        </p:nvSpPr>
        <p:spPr>
          <a:xfrm rot="20761704" flipV="1">
            <a:off x="4349806" y="4718073"/>
            <a:ext cx="3929860" cy="1584627"/>
          </a:xfrm>
          <a:prstGeom prst="flowChartManualOperation">
            <a:avLst/>
          </a:prstGeom>
          <a:solidFill>
            <a:schemeClr val="accent6">
              <a:lumMod val="50000"/>
              <a:alpha val="37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Блок-схема: ручное управление 11"/>
          <p:cNvSpPr/>
          <p:nvPr/>
        </p:nvSpPr>
        <p:spPr>
          <a:xfrm rot="769231" flipH="1" flipV="1">
            <a:off x="700919" y="4710482"/>
            <a:ext cx="4114653" cy="1598660"/>
          </a:xfrm>
          <a:prstGeom prst="flowChartManualOperation">
            <a:avLst/>
          </a:prstGeom>
          <a:solidFill>
            <a:schemeClr val="accent5">
              <a:lumMod val="50000"/>
              <a:alpha val="22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p:cNvSpPr txBox="1"/>
          <p:nvPr/>
        </p:nvSpPr>
        <p:spPr>
          <a:xfrm>
            <a:off x="1504152" y="0"/>
            <a:ext cx="6279120" cy="523220"/>
          </a:xfrm>
          <a:prstGeom prst="rect">
            <a:avLst/>
          </a:prstGeom>
          <a:solidFill>
            <a:schemeClr val="bg1"/>
          </a:solidFill>
          <a:ln>
            <a:solidFill>
              <a:srgbClr val="00FF00"/>
            </a:solidFill>
          </a:ln>
        </p:spPr>
        <p:txBody>
          <a:bodyPr wrap="square" rtlCol="0">
            <a:spAutoFit/>
          </a:bodyPr>
          <a:lstStyle/>
          <a:p>
            <a:pPr algn="ctr"/>
            <a:r>
              <a:rPr lang="ru-RU" sz="2800" b="1" dirty="0">
                <a:solidFill>
                  <a:srgbClr val="00FF00"/>
                </a:solidFill>
                <a:effectLst>
                  <a:outerShdw blurRad="38100" dist="38100" dir="2700000" algn="tl">
                    <a:srgbClr val="000000">
                      <a:alpha val="43137"/>
                    </a:srgbClr>
                  </a:outerShdw>
                </a:effectLst>
              </a:rPr>
              <a:t>2017 год – Год экологии</a:t>
            </a:r>
          </a:p>
        </p:txBody>
      </p:sp>
      <p:pic>
        <p:nvPicPr>
          <p:cNvPr id="14" name="Рисунок 13" descr="D:\Департамент СУП\Кластеры\Герб промышл СПб.jpg"/>
          <p:cNvPicPr/>
          <p:nvPr/>
        </p:nvPicPr>
        <p:blipFill>
          <a:blip r:embed="rId3" cstate="print">
            <a:lum bright="18000"/>
          </a:blip>
          <a:srcRect/>
          <a:stretch>
            <a:fillRect/>
          </a:stretch>
        </p:blipFill>
        <p:spPr bwMode="auto">
          <a:xfrm>
            <a:off x="130874" y="117189"/>
            <a:ext cx="827584" cy="836712"/>
          </a:xfrm>
          <a:prstGeom prst="rect">
            <a:avLst/>
          </a:prstGeom>
          <a:noFill/>
          <a:ln w="9525">
            <a:noFill/>
            <a:miter lim="800000"/>
            <a:headEnd/>
            <a:tailEnd/>
          </a:ln>
          <a:scene3d>
            <a:camera prst="orthographicFront"/>
            <a:lightRig rig="threePt" dir="t"/>
          </a:scene3d>
          <a:sp3d prstMaterial="matte">
            <a:bevelT/>
          </a:sp3d>
        </p:spPr>
      </p:pic>
      <p:sp>
        <p:nvSpPr>
          <p:cNvPr id="15" name="Прямоугольник 14"/>
          <p:cNvSpPr/>
          <p:nvPr/>
        </p:nvSpPr>
        <p:spPr>
          <a:xfrm>
            <a:off x="182571" y="2617917"/>
            <a:ext cx="3047782" cy="2031325"/>
          </a:xfrm>
          <a:prstGeom prst="rect">
            <a:avLst/>
          </a:prstGeom>
        </p:spPr>
        <p:txBody>
          <a:bodyPr wrap="square">
            <a:spAutoFit/>
          </a:bodyPr>
          <a:lstStyle/>
          <a:p>
            <a:r>
              <a:rPr lang="ru-RU" sz="1400" dirty="0"/>
              <a:t>Каждый год в мире умирает 7–8 миллионов человек в результате загрязнения атмосферного воздуха.</a:t>
            </a:r>
          </a:p>
          <a:p>
            <a:r>
              <a:rPr lang="ru-RU" sz="1400" dirty="0"/>
              <a:t> Рост заболеваемости за 15 лет: по РФ – 1,7; по СПб – 2,3 раза; </a:t>
            </a:r>
          </a:p>
          <a:p>
            <a:r>
              <a:rPr lang="ru-RU" sz="1400" dirty="0"/>
              <a:t>- смертность  от онкологических заболеваний по СПБ на первом месте в РФ.</a:t>
            </a:r>
          </a:p>
          <a:p>
            <a:endParaRPr lang="ru-RU" sz="1400" dirty="0"/>
          </a:p>
        </p:txBody>
      </p:sp>
      <p:sp>
        <p:nvSpPr>
          <p:cNvPr id="16" name="Прямоугольник 15"/>
          <p:cNvSpPr/>
          <p:nvPr/>
        </p:nvSpPr>
        <p:spPr>
          <a:xfrm rot="787461">
            <a:off x="1344932" y="4891634"/>
            <a:ext cx="3086038" cy="1384995"/>
          </a:xfrm>
          <a:prstGeom prst="rect">
            <a:avLst/>
          </a:prstGeom>
        </p:spPr>
        <p:txBody>
          <a:bodyPr wrap="square">
            <a:spAutoFit/>
          </a:bodyPr>
          <a:lstStyle/>
          <a:p>
            <a:r>
              <a:rPr lang="ru-RU" sz="1400" dirty="0"/>
              <a:t>Значительная часть поверхностных вод оценивается сегодня, как «грязные» и «экстремально грязные». Семь процентов жителей не обеспечены качественной питьевой водой. </a:t>
            </a:r>
          </a:p>
        </p:txBody>
      </p:sp>
      <p:sp>
        <p:nvSpPr>
          <p:cNvPr id="17" name="Прямоугольник 16"/>
          <p:cNvSpPr/>
          <p:nvPr/>
        </p:nvSpPr>
        <p:spPr>
          <a:xfrm rot="20744229">
            <a:off x="4981028" y="4803327"/>
            <a:ext cx="2818743" cy="1384995"/>
          </a:xfrm>
          <a:prstGeom prst="rect">
            <a:avLst/>
          </a:prstGeom>
        </p:spPr>
        <p:txBody>
          <a:bodyPr wrap="square">
            <a:spAutoFit/>
          </a:bodyPr>
          <a:lstStyle/>
          <a:p>
            <a:r>
              <a:rPr lang="ru-RU" sz="1400" dirty="0"/>
              <a:t>Общее количество мусора на свалках составляет сейчас свыше 30 миллиардов тонн. Мусор выбрасывают где придётся и как придётся, и такие свалки занимают почти 48 тысяч гектаров</a:t>
            </a:r>
          </a:p>
        </p:txBody>
      </p:sp>
      <p:sp>
        <p:nvSpPr>
          <p:cNvPr id="18" name="Прямоугольник 17"/>
          <p:cNvSpPr/>
          <p:nvPr/>
        </p:nvSpPr>
        <p:spPr>
          <a:xfrm>
            <a:off x="6482728" y="2745141"/>
            <a:ext cx="2788494" cy="1384995"/>
          </a:xfrm>
          <a:prstGeom prst="rect">
            <a:avLst/>
          </a:prstGeom>
        </p:spPr>
        <p:txBody>
          <a:bodyPr wrap="square">
            <a:spAutoFit/>
          </a:bodyPr>
          <a:lstStyle/>
          <a:p>
            <a:r>
              <a:rPr lang="ru-RU" sz="1400" dirty="0"/>
              <a:t>Если мы и дальше будем обходиться полумерами и ссылаться на более важные задачи, то … будущим поколениям мы оставим среду, непригодную для жизни.</a:t>
            </a: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7171" y="2745141"/>
            <a:ext cx="2952328" cy="18381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52922576"/>
      </p:ext>
    </p:extLst>
  </p:cSld>
  <p:clrMapOvr>
    <a:masterClrMapping/>
  </p:clrMapOvr>
  <p:transition spd="med" advClick="0" advTm="3000">
    <p:fade thruBlk="1"/>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50000"/>
                <a:alpha val="35000"/>
              </a:schemeClr>
            </a:gs>
            <a:gs pos="77060">
              <a:srgbClr val="B0C6E1">
                <a:alpha val="36000"/>
              </a:srgbClr>
            </a:gs>
            <a:gs pos="23000">
              <a:schemeClr val="accent1">
                <a:lumMod val="45000"/>
                <a:lumOff val="55000"/>
                <a:alpha val="41000"/>
              </a:schemeClr>
            </a:gs>
            <a:gs pos="83000">
              <a:schemeClr val="accent1">
                <a:lumMod val="45000"/>
                <a:lumOff val="55000"/>
                <a:alpha val="33000"/>
              </a:schemeClr>
            </a:gs>
            <a:gs pos="100000">
              <a:schemeClr val="bg2">
                <a:lumMod val="25000"/>
                <a:alpha val="29000"/>
              </a:schemeClr>
            </a:gs>
          </a:gsLst>
          <a:lin ang="5400000" scaled="1"/>
        </a:gradFill>
        <a:effectLst/>
      </p:bgPr>
    </p:bg>
    <p:spTree>
      <p:nvGrpSpPr>
        <p:cNvPr id="1" name=""/>
        <p:cNvGrpSpPr/>
        <p:nvPr/>
      </p:nvGrpSpPr>
      <p:grpSpPr>
        <a:xfrm>
          <a:off x="0" y="0"/>
          <a:ext cx="0" cy="0"/>
          <a:chOff x="0" y="0"/>
          <a:chExt cx="0" cy="0"/>
        </a:xfrm>
      </p:grpSpPr>
      <p:pic>
        <p:nvPicPr>
          <p:cNvPr id="4" name="Рисунок 3" descr="D:\Департамент СУП\Кластеры\Герб промышл СПб.jpg"/>
          <p:cNvPicPr/>
          <p:nvPr/>
        </p:nvPicPr>
        <p:blipFill>
          <a:blip r:embed="rId3" cstate="print">
            <a:lum bright="18000"/>
          </a:blip>
          <a:srcRect/>
          <a:stretch>
            <a:fillRect/>
          </a:stretch>
        </p:blipFill>
        <p:spPr bwMode="auto">
          <a:xfrm>
            <a:off x="130874" y="117189"/>
            <a:ext cx="827584" cy="836712"/>
          </a:xfrm>
          <a:prstGeom prst="rect">
            <a:avLst/>
          </a:prstGeom>
          <a:noFill/>
          <a:ln w="9525">
            <a:noFill/>
            <a:miter lim="800000"/>
            <a:headEnd/>
            <a:tailEnd/>
          </a:ln>
          <a:scene3d>
            <a:camera prst="orthographicFront"/>
            <a:lightRig rig="threePt" dir="t"/>
          </a:scene3d>
          <a:sp3d prstMaterial="matte">
            <a:bevelT/>
          </a:sp3d>
        </p:spPr>
      </p:pic>
      <p:sp>
        <p:nvSpPr>
          <p:cNvPr id="9" name="Скругленный прямоугольник 8"/>
          <p:cNvSpPr/>
          <p:nvPr/>
        </p:nvSpPr>
        <p:spPr>
          <a:xfrm>
            <a:off x="165459" y="1083487"/>
            <a:ext cx="3096344" cy="1296144"/>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300" dirty="0">
                <a:solidFill>
                  <a:schemeClr val="tx2">
                    <a:lumMod val="75000"/>
                  </a:schemeClr>
                </a:solidFill>
              </a:rPr>
              <a:t>Среди приоритетных вопросов президент назвал кардинальное снижение выбросов вредных веществ в атмосферу, в водоёмы и в почву, обезвреживание отходов производства и потребления.</a:t>
            </a:r>
          </a:p>
        </p:txBody>
      </p:sp>
      <p:sp>
        <p:nvSpPr>
          <p:cNvPr id="10" name="Скругленный прямоугольник 9"/>
          <p:cNvSpPr/>
          <p:nvPr/>
        </p:nvSpPr>
        <p:spPr>
          <a:xfrm>
            <a:off x="5954525" y="1078645"/>
            <a:ext cx="3096344" cy="1296144"/>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dirty="0">
                <a:solidFill>
                  <a:schemeClr val="tx2">
                    <a:lumMod val="75000"/>
                  </a:schemeClr>
                </a:solidFill>
              </a:rPr>
              <a:t>Перед предприятиями ОПК остро стоит задача освоения продукции гражданского назначения</a:t>
            </a:r>
          </a:p>
        </p:txBody>
      </p:sp>
      <p:sp>
        <p:nvSpPr>
          <p:cNvPr id="17" name="Стрелка вниз 16"/>
          <p:cNvSpPr/>
          <p:nvPr/>
        </p:nvSpPr>
        <p:spPr>
          <a:xfrm>
            <a:off x="4139951" y="4540542"/>
            <a:ext cx="864096" cy="360040"/>
          </a:xfrm>
          <a:prstGeom prst="downArrow">
            <a:avLst/>
          </a:prstGeom>
          <a:solidFill>
            <a:schemeClr val="bg1">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Скругленный прямоугольник 17"/>
          <p:cNvSpPr/>
          <p:nvPr/>
        </p:nvSpPr>
        <p:spPr>
          <a:xfrm>
            <a:off x="395536" y="4928127"/>
            <a:ext cx="8352927" cy="1696769"/>
          </a:xfrm>
          <a:prstGeom prst="roundRect">
            <a:avLst>
              <a:gd name="adj" fmla="val 50000"/>
            </a:avLst>
          </a:prstGeom>
          <a:solidFill>
            <a:schemeClr val="bg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dirty="0">
                <a:solidFill>
                  <a:schemeClr val="tx1"/>
                </a:solidFill>
              </a:rPr>
              <a:t>Освоение конкурентной, высокотехнологичной, мирового уровня продукции отражает стратегию экономического развития Санкт-Петербурга, а производство комплексов и систем оборудования для снижения экологической нагрузки и устранения негативных последствий жизнедеятельности человека на окружающую среду является стратегическим шансом для промышленности города в год экологии. </a:t>
            </a:r>
          </a:p>
        </p:txBody>
      </p:sp>
      <p:sp>
        <p:nvSpPr>
          <p:cNvPr id="19" name="Овал 18"/>
          <p:cNvSpPr/>
          <p:nvPr/>
        </p:nvSpPr>
        <p:spPr>
          <a:xfrm>
            <a:off x="395536" y="2374788"/>
            <a:ext cx="8352927" cy="2110423"/>
          </a:xfrm>
          <a:prstGeom prst="ellipse">
            <a:avLst/>
          </a:prstGeom>
          <a:solidFill>
            <a:srgbClr val="00FF00">
              <a:alpha val="14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1"/>
                </a:solidFill>
              </a:rPr>
              <a:t>Санкт-Петербург – крупнейший научно-технический центр в стране, включающий свыше 700 крупных и средних предприятий, часть из которых входит в число ведущих организаций России, а также более 300 организаций и ВУЗов, работающих в области научных исследований и разработок</a:t>
            </a:r>
          </a:p>
        </p:txBody>
      </p:sp>
      <p:sp>
        <p:nvSpPr>
          <p:cNvPr id="11" name="TextBox 10"/>
          <p:cNvSpPr txBox="1"/>
          <p:nvPr/>
        </p:nvSpPr>
        <p:spPr>
          <a:xfrm>
            <a:off x="1504152" y="0"/>
            <a:ext cx="6279120" cy="523220"/>
          </a:xfrm>
          <a:prstGeom prst="rect">
            <a:avLst/>
          </a:prstGeom>
          <a:solidFill>
            <a:schemeClr val="bg1"/>
          </a:solidFill>
          <a:ln>
            <a:solidFill>
              <a:srgbClr val="00FF00"/>
            </a:solidFill>
          </a:ln>
        </p:spPr>
        <p:txBody>
          <a:bodyPr wrap="square" rtlCol="0">
            <a:spAutoFit/>
          </a:bodyPr>
          <a:lstStyle/>
          <a:p>
            <a:pPr algn="ctr"/>
            <a:r>
              <a:rPr lang="ru-RU" sz="2800" b="1" dirty="0">
                <a:solidFill>
                  <a:srgbClr val="00FF00"/>
                </a:solidFill>
                <a:effectLst>
                  <a:outerShdw blurRad="38100" dist="38100" dir="2700000" algn="tl">
                    <a:srgbClr val="000000">
                      <a:alpha val="43137"/>
                    </a:srgbClr>
                  </a:outerShdw>
                </a:effectLst>
              </a:rPr>
              <a:t>2017 год – Год экологии</a:t>
            </a:r>
          </a:p>
        </p:txBody>
      </p:sp>
    </p:spTree>
    <p:extLst>
      <p:ext uri="{BB962C8B-B14F-4D97-AF65-F5344CB8AC3E}">
        <p14:creationId xmlns:p14="http://schemas.microsoft.com/office/powerpoint/2010/main" val="816059119"/>
      </p:ext>
    </p:extLst>
  </p:cSld>
  <p:clrMapOvr>
    <a:masterClrMapping/>
  </p:clrMapOvr>
  <p:transition spd="med" advClick="0" advTm="3000">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Прямоугольник 20"/>
          <p:cNvSpPr/>
          <p:nvPr/>
        </p:nvSpPr>
        <p:spPr>
          <a:xfrm>
            <a:off x="1" y="1196975"/>
            <a:ext cx="6372225" cy="21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0" name="Прямоугольник 19"/>
          <p:cNvSpPr/>
          <p:nvPr/>
        </p:nvSpPr>
        <p:spPr>
          <a:xfrm>
            <a:off x="6227764" y="857250"/>
            <a:ext cx="2916237"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3082" name="Picture 10"/>
          <p:cNvPicPr>
            <a:picLocks noChangeAspect="1" noChangeArrowheads="1"/>
          </p:cNvPicPr>
          <p:nvPr/>
        </p:nvPicPr>
        <p:blipFill>
          <a:blip r:embed="rId3" cstate="print"/>
          <a:srcRect/>
          <a:stretch>
            <a:fillRect/>
          </a:stretch>
        </p:blipFill>
        <p:spPr bwMode="auto">
          <a:xfrm>
            <a:off x="6227765" y="4437112"/>
            <a:ext cx="2867714" cy="1911218"/>
          </a:xfrm>
          <a:prstGeom prst="rect">
            <a:avLst/>
          </a:prstGeom>
          <a:ln>
            <a:noFill/>
          </a:ln>
          <a:effectLst>
            <a:softEdge rad="112500"/>
          </a:effectLst>
        </p:spPr>
      </p:pic>
      <p:pic>
        <p:nvPicPr>
          <p:cNvPr id="3083" name="Picture 11"/>
          <p:cNvPicPr>
            <a:picLocks noChangeAspect="1" noChangeArrowheads="1"/>
          </p:cNvPicPr>
          <p:nvPr/>
        </p:nvPicPr>
        <p:blipFill>
          <a:blip r:embed="rId4" cstate="print"/>
          <a:srcRect/>
          <a:stretch>
            <a:fillRect/>
          </a:stretch>
        </p:blipFill>
        <p:spPr bwMode="auto">
          <a:xfrm>
            <a:off x="3079856" y="4268487"/>
            <a:ext cx="3070076" cy="2123006"/>
          </a:xfrm>
          <a:prstGeom prst="rect">
            <a:avLst/>
          </a:prstGeom>
          <a:ln>
            <a:noFill/>
          </a:ln>
          <a:effectLst>
            <a:softEdge rad="112500"/>
          </a:effectLst>
        </p:spPr>
      </p:pic>
      <p:sp>
        <p:nvSpPr>
          <p:cNvPr id="8199" name="Прямоугольник 31"/>
          <p:cNvSpPr>
            <a:spLocks noChangeArrowheads="1"/>
          </p:cNvSpPr>
          <p:nvPr/>
        </p:nvSpPr>
        <p:spPr bwMode="auto">
          <a:xfrm>
            <a:off x="3112009" y="981868"/>
            <a:ext cx="289194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ru-RU" altLang="ru-RU" b="1" dirty="0">
                <a:solidFill>
                  <a:srgbClr val="005386"/>
                </a:solidFill>
              </a:rPr>
              <a:t>Центр</a:t>
            </a:r>
          </a:p>
          <a:p>
            <a:pPr algn="ctr"/>
            <a:r>
              <a:rPr lang="ru-RU" altLang="ru-RU" b="1" dirty="0">
                <a:solidFill>
                  <a:srgbClr val="005386"/>
                </a:solidFill>
              </a:rPr>
              <a:t>  </a:t>
            </a:r>
            <a:r>
              <a:rPr lang="ru-RU" altLang="ru-RU" b="1" dirty="0" err="1">
                <a:solidFill>
                  <a:srgbClr val="005386"/>
                </a:solidFill>
              </a:rPr>
              <a:t>Микросистемотехники</a:t>
            </a:r>
            <a:endParaRPr lang="ru-RU" altLang="ru-RU" b="1" dirty="0">
              <a:solidFill>
                <a:srgbClr val="005386"/>
              </a:solidFill>
            </a:endParaRPr>
          </a:p>
          <a:p>
            <a:pPr algn="ctr"/>
            <a:r>
              <a:rPr lang="ru-RU" altLang="ru-RU" b="1" dirty="0">
                <a:solidFill>
                  <a:srgbClr val="005386"/>
                </a:solidFill>
              </a:rPr>
              <a:t>ОАО </a:t>
            </a:r>
            <a:r>
              <a:rPr lang="ru-RU" altLang="ru-RU" b="1">
                <a:solidFill>
                  <a:srgbClr val="005386"/>
                </a:solidFill>
              </a:rPr>
              <a:t>«Авангард»</a:t>
            </a:r>
            <a:endParaRPr lang="ru-RU" altLang="ru-RU" dirty="0"/>
          </a:p>
        </p:txBody>
      </p:sp>
      <p:sp>
        <p:nvSpPr>
          <p:cNvPr id="8200" name="Text Box 18"/>
          <p:cNvSpPr txBox="1">
            <a:spLocks noChangeArrowheads="1"/>
          </p:cNvSpPr>
          <p:nvPr/>
        </p:nvSpPr>
        <p:spPr bwMode="auto">
          <a:xfrm>
            <a:off x="1416875" y="633537"/>
            <a:ext cx="63960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ru-RU" altLang="ru-RU" sz="1400" b="1" dirty="0"/>
              <a:t>Переоснащение производства снижает нагрузку на экологию города</a:t>
            </a:r>
            <a:endParaRPr lang="ru-RU" altLang="ru-RU" sz="1400" dirty="0"/>
          </a:p>
        </p:txBody>
      </p:sp>
      <p:sp>
        <p:nvSpPr>
          <p:cNvPr id="34" name="TextBox 33"/>
          <p:cNvSpPr txBox="1"/>
          <p:nvPr/>
        </p:nvSpPr>
        <p:spPr>
          <a:xfrm>
            <a:off x="-94332" y="1196975"/>
            <a:ext cx="3095625" cy="3893374"/>
          </a:xfrm>
          <a:prstGeom prst="rect">
            <a:avLst/>
          </a:prstGeom>
          <a:noFill/>
        </p:spPr>
        <p:txBody>
          <a:bodyPr>
            <a:spAutoFit/>
          </a:bodyPr>
          <a:lstStyle/>
          <a:p>
            <a:pPr>
              <a:defRPr/>
            </a:pPr>
            <a:r>
              <a:rPr lang="ru-RU" sz="1300" b="1" dirty="0">
                <a:latin typeface="Arial Narrow" panose="020B0606020202030204" pitchFamily="34" charset="0"/>
                <a:cs typeface="Arial" charset="0"/>
              </a:rPr>
              <a:t>      </a:t>
            </a:r>
            <a:r>
              <a:rPr lang="ru-RU" sz="1300" b="1" dirty="0">
                <a:latin typeface="Arial Narrow" panose="020B0606020202030204" pitchFamily="34" charset="0"/>
                <a:cs typeface="Times New Roman" panose="02020603050405020304" pitchFamily="18" charset="0"/>
              </a:rPr>
              <a:t>Особенности производства</a:t>
            </a:r>
          </a:p>
          <a:p>
            <a:pPr marL="228600" indent="-228600">
              <a:defRPr/>
            </a:pPr>
            <a:r>
              <a:rPr lang="ru-RU" sz="1300" b="1" dirty="0">
                <a:solidFill>
                  <a:srgbClr val="002060"/>
                </a:solidFill>
                <a:latin typeface="Arial Narrow" panose="020B0606020202030204" pitchFamily="34" charset="0"/>
                <a:cs typeface="Times New Roman" panose="02020603050405020304" pitchFamily="18" charset="0"/>
              </a:rPr>
              <a:t> 	</a:t>
            </a:r>
            <a:r>
              <a:rPr lang="ru-RU" sz="1300" b="1" dirty="0">
                <a:latin typeface="Arial Narrow" panose="020B0606020202030204" pitchFamily="34" charset="0"/>
                <a:cs typeface="Times New Roman" panose="02020603050405020304" pitchFamily="18" charset="0"/>
              </a:rPr>
              <a:t>1. Создан комплекс особо чистых  производственных помещений с класса ИСО 4 - 6 и общей производственной  площадью 1300м². </a:t>
            </a:r>
          </a:p>
          <a:p>
            <a:pPr marL="228600" indent="-228600">
              <a:defRPr/>
            </a:pPr>
            <a:r>
              <a:rPr lang="ru-RU" sz="1300" b="1" dirty="0">
                <a:latin typeface="Arial Narrow" panose="020B0606020202030204" pitchFamily="34" charset="0"/>
                <a:cs typeface="Times New Roman" panose="02020603050405020304" pitchFamily="18" charset="0"/>
              </a:rPr>
              <a:t>	2. АСУ автоматически поддерживает показатели влажности 45+-5%,и температуры 21+-0,5 </a:t>
            </a:r>
            <a:r>
              <a:rPr lang="ru-RU" sz="1300" b="1" baseline="30000" dirty="0">
                <a:latin typeface="Arial Narrow" panose="020B0606020202030204" pitchFamily="34" charset="0"/>
                <a:cs typeface="Times New Roman" panose="02020603050405020304" pitchFamily="18" charset="0"/>
              </a:rPr>
              <a:t>о </a:t>
            </a:r>
            <a:r>
              <a:rPr lang="ru-RU" sz="1300" b="1" dirty="0">
                <a:latin typeface="Arial Narrow" panose="020B0606020202030204" pitchFamily="34" charset="0"/>
                <a:cs typeface="Times New Roman" panose="02020603050405020304" pitchFamily="18" charset="0"/>
              </a:rPr>
              <a:t>С и контролирует состояние инженерного оборудования и наличие персонала.</a:t>
            </a:r>
          </a:p>
          <a:p>
            <a:pPr marL="228600" indent="-228600">
              <a:defRPr/>
            </a:pPr>
            <a:r>
              <a:rPr lang="ru-RU" sz="1300" b="1" dirty="0">
                <a:latin typeface="Arial Narrow" panose="020B0606020202030204" pitchFamily="34" charset="0"/>
                <a:cs typeface="Times New Roman" panose="02020603050405020304" pitchFamily="18" charset="0"/>
              </a:rPr>
              <a:t>	3. «Чистые помещения» дополнительно оснащены системой очистки воздуха от молекулярных загрязнений для приборов с чувствительностью до 10 -12  г\л</a:t>
            </a:r>
          </a:p>
          <a:p>
            <a:pPr marL="228600" indent="-228600">
              <a:defRPr/>
            </a:pPr>
            <a:r>
              <a:rPr lang="ru-RU" sz="1300" b="1" dirty="0">
                <a:latin typeface="Arial Narrow" panose="020B0606020202030204" pitchFamily="34" charset="0"/>
                <a:cs typeface="Times New Roman" panose="02020603050405020304" pitchFamily="18" charset="0"/>
              </a:rPr>
              <a:t>	4. Производство является экологически чистым и </a:t>
            </a:r>
            <a:r>
              <a:rPr lang="ru-RU" sz="1300" b="1" dirty="0" err="1">
                <a:latin typeface="Arial Narrow" panose="020B0606020202030204" pitchFamily="34" charset="0"/>
                <a:cs typeface="Times New Roman" panose="02020603050405020304" pitchFamily="18" charset="0"/>
              </a:rPr>
              <a:t>энергоэффективным</a:t>
            </a:r>
            <a:r>
              <a:rPr lang="ru-RU" sz="1300" b="1" dirty="0">
                <a:latin typeface="Arial Narrow" panose="020B0606020202030204" pitchFamily="34" charset="0"/>
                <a:cs typeface="Times New Roman" panose="02020603050405020304" pitchFamily="18" charset="0"/>
              </a:rPr>
              <a:t> (30% экономии относительно стандартных решений)</a:t>
            </a:r>
          </a:p>
        </p:txBody>
      </p:sp>
      <p:sp>
        <p:nvSpPr>
          <p:cNvPr id="8204" name="Прямоугольник 15"/>
          <p:cNvSpPr>
            <a:spLocks noChangeArrowheads="1"/>
          </p:cNvSpPr>
          <p:nvPr/>
        </p:nvSpPr>
        <p:spPr bwMode="auto">
          <a:xfrm>
            <a:off x="135743" y="5471672"/>
            <a:ext cx="29511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100" b="1" dirty="0">
                <a:solidFill>
                  <a:srgbClr val="005386"/>
                </a:solidFill>
              </a:rPr>
              <a:t>Основная продукция – сенсоры, датчики контроля параметров и функционирования различных систем и процессов</a:t>
            </a:r>
          </a:p>
        </p:txBody>
      </p:sp>
      <p:pic>
        <p:nvPicPr>
          <p:cNvPr id="17" name="Picture 25" descr="G:\Анастасия\8.jpg"/>
          <p:cNvPicPr>
            <a:picLocks noChangeAspect="1" noChangeArrowheads="1"/>
          </p:cNvPicPr>
          <p:nvPr/>
        </p:nvPicPr>
        <p:blipFill>
          <a:blip r:embed="rId5" cstate="print">
            <a:lum bright="9000" contrast="11000"/>
          </a:blip>
          <a:srcRect/>
          <a:stretch>
            <a:fillRect/>
          </a:stretch>
        </p:blipFill>
        <p:spPr bwMode="auto">
          <a:xfrm>
            <a:off x="6296149" y="2421201"/>
            <a:ext cx="2779465" cy="1848741"/>
          </a:xfrm>
          <a:prstGeom prst="rect">
            <a:avLst/>
          </a:prstGeom>
          <a:ln>
            <a:noFill/>
          </a:ln>
          <a:effectLst>
            <a:softEdge rad="112500"/>
          </a:effectLst>
        </p:spPr>
      </p:pic>
      <p:pic>
        <p:nvPicPr>
          <p:cNvPr id="18" name="Picture 26"/>
          <p:cNvPicPr>
            <a:picLocks noChangeAspect="1" noChangeArrowheads="1"/>
          </p:cNvPicPr>
          <p:nvPr/>
        </p:nvPicPr>
        <p:blipFill>
          <a:blip r:embed="rId6" cstate="print"/>
          <a:srcRect/>
          <a:stretch>
            <a:fillRect/>
          </a:stretch>
        </p:blipFill>
        <p:spPr bwMode="auto">
          <a:xfrm>
            <a:off x="3001293" y="1831860"/>
            <a:ext cx="3355523" cy="2230800"/>
          </a:xfrm>
          <a:prstGeom prst="rect">
            <a:avLst/>
          </a:prstGeom>
          <a:solidFill>
            <a:schemeClr val="bg1"/>
          </a:solidFill>
          <a:ln>
            <a:noFill/>
          </a:ln>
          <a:effectLst>
            <a:softEdge rad="112500"/>
          </a:effectLst>
        </p:spPr>
      </p:pic>
      <p:pic>
        <p:nvPicPr>
          <p:cNvPr id="19" name="Picture 27"/>
          <p:cNvPicPr>
            <a:picLocks noChangeAspect="1" noChangeArrowheads="1"/>
          </p:cNvPicPr>
          <p:nvPr/>
        </p:nvPicPr>
        <p:blipFill>
          <a:blip r:embed="rId7" cstate="print">
            <a:lum bright="6000" contrast="7000"/>
          </a:blip>
          <a:srcRect/>
          <a:stretch>
            <a:fillRect/>
          </a:stretch>
        </p:blipFill>
        <p:spPr bwMode="auto">
          <a:xfrm>
            <a:off x="6615756" y="943732"/>
            <a:ext cx="1916684" cy="1477469"/>
          </a:xfrm>
          <a:prstGeom prst="rect">
            <a:avLst/>
          </a:prstGeom>
          <a:ln>
            <a:noFill/>
          </a:ln>
          <a:effectLst>
            <a:softEdge rad="112500"/>
          </a:effectLst>
        </p:spPr>
      </p:pic>
      <p:pic>
        <p:nvPicPr>
          <p:cNvPr id="24" name="Рисунок 23" descr="D:\Департамент СУП\Кластеры\Герб промышл СПб.jpg"/>
          <p:cNvPicPr/>
          <p:nvPr/>
        </p:nvPicPr>
        <p:blipFill>
          <a:blip r:embed="rId8" cstate="print">
            <a:lum bright="18000"/>
          </a:blip>
          <a:srcRect/>
          <a:stretch>
            <a:fillRect/>
          </a:stretch>
        </p:blipFill>
        <p:spPr bwMode="auto">
          <a:xfrm>
            <a:off x="130874" y="117189"/>
            <a:ext cx="827584" cy="836712"/>
          </a:xfrm>
          <a:prstGeom prst="rect">
            <a:avLst/>
          </a:prstGeom>
          <a:noFill/>
          <a:ln w="9525">
            <a:noFill/>
            <a:miter lim="800000"/>
            <a:headEnd/>
            <a:tailEnd/>
          </a:ln>
          <a:scene3d>
            <a:camera prst="orthographicFront"/>
            <a:lightRig rig="threePt" dir="t"/>
          </a:scene3d>
          <a:sp3d prstMaterial="matte">
            <a:bevelT/>
          </a:sp3d>
        </p:spPr>
      </p:pic>
      <p:sp>
        <p:nvSpPr>
          <p:cNvPr id="15" name="TextBox 14"/>
          <p:cNvSpPr txBox="1"/>
          <p:nvPr/>
        </p:nvSpPr>
        <p:spPr>
          <a:xfrm>
            <a:off x="1504152" y="0"/>
            <a:ext cx="6279120" cy="523220"/>
          </a:xfrm>
          <a:prstGeom prst="rect">
            <a:avLst/>
          </a:prstGeom>
          <a:solidFill>
            <a:schemeClr val="bg1"/>
          </a:solidFill>
          <a:ln>
            <a:solidFill>
              <a:srgbClr val="00FF00"/>
            </a:solidFill>
          </a:ln>
        </p:spPr>
        <p:txBody>
          <a:bodyPr wrap="square" rtlCol="0">
            <a:spAutoFit/>
          </a:bodyPr>
          <a:lstStyle/>
          <a:p>
            <a:pPr algn="ctr"/>
            <a:r>
              <a:rPr lang="ru-RU" sz="2800" b="1" dirty="0">
                <a:solidFill>
                  <a:srgbClr val="00FF00"/>
                </a:solidFill>
                <a:effectLst>
                  <a:outerShdw blurRad="38100" dist="38100" dir="2700000" algn="tl">
                    <a:srgbClr val="000000">
                      <a:alpha val="43137"/>
                    </a:srgbClr>
                  </a:outerShdw>
                </a:effectLst>
              </a:rPr>
              <a:t>2017 год – Год экологии</a:t>
            </a:r>
          </a:p>
        </p:txBody>
      </p:sp>
    </p:spTree>
    <p:extLst>
      <p:ext uri="{BB962C8B-B14F-4D97-AF65-F5344CB8AC3E}">
        <p14:creationId xmlns:p14="http://schemas.microsoft.com/office/powerpoint/2010/main" val="728417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Text Box 3"/>
          <p:cNvSpPr txBox="1">
            <a:spLocks noChangeArrowheads="1"/>
          </p:cNvSpPr>
          <p:nvPr/>
        </p:nvSpPr>
        <p:spPr bwMode="auto">
          <a:xfrm>
            <a:off x="1115616" y="0"/>
            <a:ext cx="7920880" cy="294555"/>
          </a:xfrm>
          <a:prstGeom prst="rect">
            <a:avLst/>
          </a:prstGeom>
          <a:noFill/>
          <a:ln w="9525" algn="ctr">
            <a:noFill/>
            <a:miter lim="800000"/>
            <a:headEnd/>
            <a:tailEnd/>
          </a:ln>
        </p:spPr>
        <p:txBody>
          <a:bodyPr wrap="square" lIns="89987" tIns="46793" rIns="89987" bIns="46793">
            <a:spAutoFit/>
          </a:bodyPr>
          <a:lstStyle/>
          <a:p>
            <a:pPr indent="3175" eaLnBrk="1" hangingPunct="1"/>
            <a:r>
              <a:rPr lang="ru-RU" altLang="ru-RU" sz="1300" b="1" dirty="0">
                <a:solidFill>
                  <a:srgbClr val="005386"/>
                </a:solidFill>
                <a:cs typeface="Arial" charset="0"/>
              </a:rPr>
              <a:t>Высокотехнологичная продукция для обеспечения безопасности и повышения  качества жизни населения</a:t>
            </a:r>
          </a:p>
        </p:txBody>
      </p:sp>
      <p:sp>
        <p:nvSpPr>
          <p:cNvPr id="33798" name="Text Box 6"/>
          <p:cNvSpPr txBox="1">
            <a:spLocks noChangeArrowheads="1"/>
          </p:cNvSpPr>
          <p:nvPr/>
        </p:nvSpPr>
        <p:spPr bwMode="auto">
          <a:xfrm>
            <a:off x="91307" y="3385601"/>
            <a:ext cx="4320480" cy="1699583"/>
          </a:xfrm>
          <a:prstGeom prst="rect">
            <a:avLst/>
          </a:prstGeom>
          <a:noFill/>
          <a:ln w="9525">
            <a:noFill/>
            <a:miter lim="800000"/>
            <a:headEnd/>
            <a:tailEnd/>
          </a:ln>
        </p:spPr>
        <p:txBody>
          <a:bodyPr wrap="square" lIns="82945" tIns="41473" rIns="82945" bIns="41473">
            <a:spAutoFit/>
          </a:bodyPr>
          <a:lstStyle/>
          <a:p>
            <a:pPr defTabSz="828675" eaLnBrk="1" hangingPunct="1"/>
            <a:endParaRPr lang="ru-RU" altLang="ru-RU" sz="300" dirty="0">
              <a:cs typeface="Arial" charset="0"/>
            </a:endParaRPr>
          </a:p>
          <a:p>
            <a:pPr defTabSz="828675" eaLnBrk="1" hangingPunct="1"/>
            <a:r>
              <a:rPr lang="ru-RU" altLang="ru-RU" sz="1400" b="1" dirty="0">
                <a:solidFill>
                  <a:srgbClr val="005386"/>
                </a:solidFill>
                <a:cs typeface="Arial" charset="0"/>
              </a:rPr>
              <a:t>Назначение системы:</a:t>
            </a:r>
          </a:p>
          <a:p>
            <a:pPr defTabSz="828675">
              <a:buFontTx/>
              <a:buChar char="-"/>
            </a:pPr>
            <a:r>
              <a:rPr lang="ru-RU" altLang="ru-RU" sz="1100" dirty="0">
                <a:cs typeface="Arial" charset="0"/>
              </a:rPr>
              <a:t> обеспечивает мониторинг загрузки и местоположения </a:t>
            </a:r>
            <a:r>
              <a:rPr lang="ru-RU" altLang="ru-RU" sz="1100" dirty="0" err="1">
                <a:cs typeface="Arial" charset="0"/>
              </a:rPr>
              <a:t>спецавтотранспорта</a:t>
            </a:r>
            <a:r>
              <a:rPr lang="ru-RU" altLang="ru-RU" sz="1100" dirty="0">
                <a:cs typeface="Arial" charset="0"/>
              </a:rPr>
              <a:t> и контейнеров в режиме реального времени. </a:t>
            </a:r>
          </a:p>
          <a:p>
            <a:pPr defTabSz="828675">
              <a:buFontTx/>
              <a:buChar char="-"/>
            </a:pPr>
            <a:r>
              <a:rPr lang="ru-RU" altLang="ru-RU" sz="1100" dirty="0">
                <a:cs typeface="Arial" charset="0"/>
              </a:rPr>
              <a:t> создает хронологическую отчетность. </a:t>
            </a:r>
          </a:p>
          <a:p>
            <a:pPr defTabSz="828675">
              <a:buFontTx/>
              <a:buChar char="-"/>
            </a:pPr>
            <a:r>
              <a:rPr lang="ru-RU" altLang="ru-RU" sz="1100" dirty="0">
                <a:cs typeface="Arial" charset="0"/>
              </a:rPr>
              <a:t> идентифицирует </a:t>
            </a:r>
            <a:r>
              <a:rPr lang="ru-RU" altLang="ru-RU" sz="1100" dirty="0" err="1">
                <a:cs typeface="Arial" charset="0"/>
              </a:rPr>
              <a:t>спецавтотранспорт</a:t>
            </a:r>
            <a:r>
              <a:rPr lang="ru-RU" altLang="ru-RU" sz="1100" dirty="0">
                <a:cs typeface="Arial" charset="0"/>
              </a:rPr>
              <a:t> и контейнеры с возможностью интеграции в систему контроля управления доступа (СКУД) на КПП.</a:t>
            </a:r>
          </a:p>
          <a:p>
            <a:pPr defTabSz="828675">
              <a:buFontTx/>
              <a:buChar char="-"/>
            </a:pPr>
            <a:r>
              <a:rPr lang="ru-RU" altLang="ru-RU" sz="1100" dirty="0">
                <a:cs typeface="Arial" charset="0"/>
              </a:rPr>
              <a:t> ведет автоматизированный учет обращения </a:t>
            </a:r>
            <a:r>
              <a:rPr lang="ru-RU" altLang="ru-RU" sz="1100" dirty="0" err="1">
                <a:cs typeface="Arial" charset="0"/>
              </a:rPr>
              <a:t>спецавтотранспорта</a:t>
            </a:r>
            <a:r>
              <a:rPr lang="ru-RU" altLang="ru-RU" sz="1100" dirty="0">
                <a:cs typeface="Arial" charset="0"/>
              </a:rPr>
              <a:t> и контейнеров для транспортировки твердых бытовых отходов (ТБО).</a:t>
            </a:r>
          </a:p>
          <a:p>
            <a:pPr defTabSz="828675" eaLnBrk="1" hangingPunct="1"/>
            <a:endParaRPr lang="ru-RU" altLang="ru-RU" sz="1100" dirty="0">
              <a:cs typeface="Arial" charset="0"/>
            </a:endParaRPr>
          </a:p>
        </p:txBody>
      </p:sp>
      <p:sp>
        <p:nvSpPr>
          <p:cNvPr id="33818" name="Номер слайда 1"/>
          <p:cNvSpPr>
            <a:spLocks noGrp="1"/>
          </p:cNvSpPr>
          <p:nvPr>
            <p:ph type="sldNum" sz="quarter" idx="12"/>
          </p:nvPr>
        </p:nvSpPr>
        <p:spPr bwMode="auto">
          <a:xfrm>
            <a:off x="6902450" y="6356351"/>
            <a:ext cx="2133600" cy="366183"/>
          </a:xfrm>
          <a:noFill/>
          <a:ln>
            <a:miter lim="800000"/>
            <a:headEnd/>
            <a:tailEnd/>
          </a:ln>
        </p:spPr>
        <p:txBody>
          <a:bodyPr/>
          <a:lstStyle/>
          <a:p>
            <a:fld id="{F4BD502F-4BAB-4BF7-836F-4DF135B6EBC1}" type="slidenum">
              <a:rPr lang="ru-RU" altLang="ru-RU">
                <a:solidFill>
                  <a:srgbClr val="898989"/>
                </a:solidFill>
                <a:cs typeface="Arial" charset="0"/>
              </a:rPr>
              <a:pPr/>
              <a:t>4</a:t>
            </a:fld>
            <a:endParaRPr lang="ru-RU" altLang="ru-RU" dirty="0">
              <a:solidFill>
                <a:srgbClr val="898989"/>
              </a:solidFill>
              <a:cs typeface="Arial" charset="0"/>
            </a:endParaRPr>
          </a:p>
        </p:txBody>
      </p:sp>
      <p:sp>
        <p:nvSpPr>
          <p:cNvPr id="16" name="TextBox 15"/>
          <p:cNvSpPr txBox="1"/>
          <p:nvPr/>
        </p:nvSpPr>
        <p:spPr>
          <a:xfrm>
            <a:off x="971600" y="673646"/>
            <a:ext cx="1764209" cy="523220"/>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a:solidFill>
              <a:srgbClr val="005386"/>
            </a:solidFill>
          </a:ln>
        </p:spPr>
        <p:txBody>
          <a:bodyPr wrap="square" anchor="ctr" anchorCtr="1">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defRPr/>
            </a:pPr>
            <a:r>
              <a:rPr lang="ru-RU" altLang="ru-RU" sz="1400" dirty="0">
                <a:solidFill>
                  <a:schemeClr val="bg1"/>
                </a:solidFill>
                <a:cs typeface="Arial" panose="020B0604020202020204" pitchFamily="34" charset="0"/>
              </a:rPr>
              <a:t>Экологическая</a:t>
            </a:r>
          </a:p>
          <a:p>
            <a:pPr algn="ctr" eaLnBrk="1" hangingPunct="1">
              <a:defRPr/>
            </a:pPr>
            <a:r>
              <a:rPr lang="ru-RU" altLang="ru-RU" sz="1400" dirty="0">
                <a:solidFill>
                  <a:schemeClr val="bg1"/>
                </a:solidFill>
                <a:cs typeface="Arial" panose="020B0604020202020204" pitchFamily="34" charset="0"/>
              </a:rPr>
              <a:t>безопасность</a:t>
            </a:r>
          </a:p>
        </p:txBody>
      </p:sp>
      <p:sp>
        <p:nvSpPr>
          <p:cNvPr id="33820" name="Прямоугольник 16"/>
          <p:cNvSpPr>
            <a:spLocks noChangeArrowheads="1"/>
          </p:cNvSpPr>
          <p:nvPr/>
        </p:nvSpPr>
        <p:spPr bwMode="auto">
          <a:xfrm>
            <a:off x="2987824" y="677838"/>
            <a:ext cx="5760640" cy="523220"/>
          </a:xfrm>
          <a:prstGeom prst="rect">
            <a:avLst/>
          </a:prstGeom>
          <a:solidFill>
            <a:srgbClr val="FFFF00"/>
          </a:solidFill>
          <a:ln w="9525">
            <a:solidFill>
              <a:schemeClr val="accent1">
                <a:shade val="50000"/>
              </a:schemeClr>
            </a:solidFill>
            <a:miter lim="800000"/>
            <a:headEnd/>
            <a:tailEnd/>
          </a:ln>
        </p:spPr>
        <p:txBody>
          <a:bodyPr wrap="square">
            <a:spAutoFit/>
          </a:bodyPr>
          <a:lstStyle/>
          <a:p>
            <a:pPr algn="ctr" defTabSz="828675"/>
            <a:r>
              <a:rPr lang="ru-RU" altLang="ru-RU" sz="1400" b="1" dirty="0">
                <a:solidFill>
                  <a:srgbClr val="005386"/>
                </a:solidFill>
                <a:cs typeface="Arial" charset="0"/>
              </a:rPr>
              <a:t>Автоматизированная информационная система объективного контроля обращения ТБО </a:t>
            </a:r>
          </a:p>
        </p:txBody>
      </p:sp>
      <p:sp>
        <p:nvSpPr>
          <p:cNvPr id="33821" name="Прямоугольник 17"/>
          <p:cNvSpPr>
            <a:spLocks noChangeArrowheads="1"/>
          </p:cNvSpPr>
          <p:nvPr/>
        </p:nvSpPr>
        <p:spPr bwMode="auto">
          <a:xfrm>
            <a:off x="91307" y="4941168"/>
            <a:ext cx="4462536" cy="830997"/>
          </a:xfrm>
          <a:prstGeom prst="rect">
            <a:avLst/>
          </a:prstGeom>
          <a:noFill/>
          <a:ln w="9525">
            <a:noFill/>
            <a:miter lim="800000"/>
            <a:headEnd/>
            <a:tailEnd/>
          </a:ln>
        </p:spPr>
        <p:txBody>
          <a:bodyPr wrap="square">
            <a:spAutoFit/>
          </a:bodyPr>
          <a:lstStyle/>
          <a:p>
            <a:pPr defTabSz="828675" eaLnBrk="1" hangingPunct="1"/>
            <a:r>
              <a:rPr lang="ru-RU" altLang="ru-RU" sz="1400" b="1" dirty="0">
                <a:solidFill>
                  <a:srgbClr val="005386"/>
                </a:solidFill>
                <a:cs typeface="Arial" charset="0"/>
              </a:rPr>
              <a:t>Конкурентные преимущества:         </a:t>
            </a:r>
          </a:p>
          <a:p>
            <a:pPr defTabSz="828675">
              <a:buFontTx/>
              <a:buChar char="-"/>
            </a:pPr>
            <a:r>
              <a:rPr lang="ru-RU" altLang="ru-RU" sz="1200" dirty="0">
                <a:cs typeface="Arial" charset="0"/>
              </a:rPr>
              <a:t> </a:t>
            </a:r>
            <a:r>
              <a:rPr lang="ru-RU" altLang="ru-RU" sz="1100" dirty="0" err="1">
                <a:cs typeface="Arial" charset="0"/>
              </a:rPr>
              <a:t>вандалоустойчивое</a:t>
            </a:r>
            <a:r>
              <a:rPr lang="ru-RU" altLang="ru-RU" sz="1100" dirty="0">
                <a:cs typeface="Arial" charset="0"/>
              </a:rPr>
              <a:t> исполнение пассивных систем идентификации в составе интегрированной системы объективного учета ТБО</a:t>
            </a:r>
          </a:p>
          <a:p>
            <a:pPr defTabSz="828675">
              <a:buFontTx/>
              <a:buChar char="-"/>
            </a:pPr>
            <a:r>
              <a:rPr lang="ru-RU" altLang="ru-RU" sz="1100" dirty="0">
                <a:cs typeface="Arial" charset="0"/>
              </a:rPr>
              <a:t> применение акустических датчиков веса ТБО на </a:t>
            </a:r>
            <a:r>
              <a:rPr lang="ru-RU" altLang="ru-RU" sz="1100" dirty="0" err="1">
                <a:cs typeface="Arial" charset="0"/>
              </a:rPr>
              <a:t>спецавтотранспорте</a:t>
            </a:r>
            <a:endParaRPr lang="ru-RU" altLang="ru-RU" sz="1100" dirty="0">
              <a:cs typeface="Arial" charset="0"/>
            </a:endParaRPr>
          </a:p>
        </p:txBody>
      </p:sp>
      <p:sp>
        <p:nvSpPr>
          <p:cNvPr id="33822" name="TextBox 13"/>
          <p:cNvSpPr txBox="1">
            <a:spLocks noChangeArrowheads="1"/>
          </p:cNvSpPr>
          <p:nvPr/>
        </p:nvSpPr>
        <p:spPr bwMode="auto">
          <a:xfrm>
            <a:off x="1809800" y="5807586"/>
            <a:ext cx="3240360" cy="861774"/>
          </a:xfrm>
          <a:prstGeom prst="rect">
            <a:avLst/>
          </a:prstGeom>
          <a:noFill/>
          <a:ln w="9525">
            <a:noFill/>
            <a:miter lim="800000"/>
            <a:headEnd/>
            <a:tailEnd/>
          </a:ln>
        </p:spPr>
        <p:txBody>
          <a:bodyPr wrap="square">
            <a:spAutoFit/>
          </a:bodyPr>
          <a:lstStyle/>
          <a:p>
            <a:r>
              <a:rPr lang="ru-RU" altLang="ru-RU" sz="1400" dirty="0">
                <a:solidFill>
                  <a:schemeClr val="accent1"/>
                </a:solidFill>
                <a:cs typeface="Arial" charset="0"/>
              </a:rPr>
              <a:t>Реализованы </a:t>
            </a:r>
            <a:r>
              <a:rPr lang="ru-RU" altLang="ru-RU" sz="1400" dirty="0" err="1">
                <a:solidFill>
                  <a:schemeClr val="accent1"/>
                </a:solidFill>
                <a:cs typeface="Arial" charset="0"/>
              </a:rPr>
              <a:t>пилотные</a:t>
            </a:r>
            <a:r>
              <a:rPr lang="ru-RU" altLang="ru-RU" sz="1400" dirty="0">
                <a:solidFill>
                  <a:schemeClr val="accent1"/>
                </a:solidFill>
                <a:cs typeface="Arial" charset="0"/>
              </a:rPr>
              <a:t> проекты</a:t>
            </a:r>
          </a:p>
          <a:p>
            <a:r>
              <a:rPr lang="ru-RU" altLang="ru-RU" sz="1200" dirty="0">
                <a:cs typeface="Arial" charset="0"/>
              </a:rPr>
              <a:t>ОАО «Авангард» - ООО НТКФ «Си-Норд» реализовали пилотный проект по разработке и внедрению системы</a:t>
            </a:r>
          </a:p>
        </p:txBody>
      </p:sp>
      <p:pic>
        <p:nvPicPr>
          <p:cNvPr id="17" name="Рисунок 16" descr="D:\Департамент СУП\Кластеры\Герб промышл СПб.jpg"/>
          <p:cNvPicPr/>
          <p:nvPr/>
        </p:nvPicPr>
        <p:blipFill>
          <a:blip r:embed="rId3" cstate="print">
            <a:lum bright="18000"/>
          </a:blip>
          <a:srcRect/>
          <a:stretch>
            <a:fillRect/>
          </a:stretch>
        </p:blipFill>
        <p:spPr bwMode="auto">
          <a:xfrm>
            <a:off x="0" y="0"/>
            <a:ext cx="827584" cy="836712"/>
          </a:xfrm>
          <a:prstGeom prst="rect">
            <a:avLst/>
          </a:prstGeom>
          <a:noFill/>
          <a:ln w="9525">
            <a:noFill/>
            <a:miter lim="800000"/>
            <a:headEnd/>
            <a:tailEnd/>
          </a:ln>
        </p:spPr>
      </p:pic>
      <p:sp>
        <p:nvSpPr>
          <p:cNvPr id="19" name="TextBox 13"/>
          <p:cNvSpPr txBox="1">
            <a:spLocks noChangeArrowheads="1"/>
          </p:cNvSpPr>
          <p:nvPr/>
        </p:nvSpPr>
        <p:spPr bwMode="auto">
          <a:xfrm>
            <a:off x="323528" y="5816877"/>
            <a:ext cx="2808288" cy="492443"/>
          </a:xfrm>
          <a:prstGeom prst="rect">
            <a:avLst/>
          </a:prstGeom>
          <a:noFill/>
          <a:ln w="9525">
            <a:noFill/>
            <a:miter lim="800000"/>
            <a:headEnd/>
            <a:tailEnd/>
          </a:ln>
        </p:spPr>
        <p:txBody>
          <a:bodyPr>
            <a:spAutoFit/>
          </a:bodyPr>
          <a:lstStyle/>
          <a:p>
            <a:r>
              <a:rPr lang="ru-RU" altLang="ru-RU" sz="1400" dirty="0">
                <a:solidFill>
                  <a:schemeClr val="accent1"/>
                </a:solidFill>
                <a:cs typeface="Arial" charset="0"/>
              </a:rPr>
              <a:t>Разработчик</a:t>
            </a:r>
          </a:p>
          <a:p>
            <a:r>
              <a:rPr lang="ru-RU" altLang="ru-RU" sz="1200" dirty="0">
                <a:cs typeface="Arial" charset="0"/>
              </a:rPr>
              <a:t>ОАО «Авангард»</a:t>
            </a:r>
          </a:p>
        </p:txBody>
      </p:sp>
      <p:sp>
        <p:nvSpPr>
          <p:cNvPr id="21" name="Скругленный прямоугольник 20"/>
          <p:cNvSpPr/>
          <p:nvPr/>
        </p:nvSpPr>
        <p:spPr>
          <a:xfrm>
            <a:off x="4992680" y="4791522"/>
            <a:ext cx="3888432" cy="1587301"/>
          </a:xfrm>
          <a:prstGeom prst="roundRect">
            <a:avLst/>
          </a:prstGeom>
          <a:solidFill>
            <a:schemeClr val="accent5">
              <a:lumMod val="60000"/>
              <a:lumOff val="40000"/>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defRPr/>
            </a:pPr>
            <a:r>
              <a:rPr lang="ru-RU" altLang="ru-RU" sz="1600" u="sng" dirty="0">
                <a:solidFill>
                  <a:srgbClr val="FF0000"/>
                </a:solidFill>
                <a:cs typeface="Arial" charset="0"/>
              </a:rPr>
              <a:t>Предложения по внедрению в 2017 г.</a:t>
            </a:r>
          </a:p>
          <a:p>
            <a:pPr>
              <a:defRPr/>
            </a:pPr>
            <a:r>
              <a:rPr lang="ru-RU" sz="1300" dirty="0">
                <a:solidFill>
                  <a:srgbClr val="FF0000"/>
                </a:solidFill>
              </a:rPr>
              <a:t>Пилотный проект по разработке и внедрению системы мониторинга и учета оборота спецтранспорта и контейнеров для транспортировки твердых бытовых отходов, направленный на решение социально-значимых задач Санкт-Петербурга</a:t>
            </a:r>
          </a:p>
        </p:txBody>
      </p:sp>
      <p:pic>
        <p:nvPicPr>
          <p:cNvPr id="2" name="Рисунок 1"/>
          <p:cNvPicPr>
            <a:picLocks noChangeAspect="1"/>
          </p:cNvPicPr>
          <p:nvPr/>
        </p:nvPicPr>
        <p:blipFill>
          <a:blip r:embed="rId4" cstate="print"/>
          <a:stretch>
            <a:fillRect/>
          </a:stretch>
        </p:blipFill>
        <p:spPr>
          <a:xfrm>
            <a:off x="4537645" y="1215916"/>
            <a:ext cx="4276020" cy="3463131"/>
          </a:xfrm>
          <a:prstGeom prst="rect">
            <a:avLst/>
          </a:prstGeom>
        </p:spPr>
      </p:pic>
      <p:sp>
        <p:nvSpPr>
          <p:cNvPr id="5" name="Прямоугольник 4"/>
          <p:cNvSpPr/>
          <p:nvPr/>
        </p:nvSpPr>
        <p:spPr>
          <a:xfrm>
            <a:off x="107504" y="1282086"/>
            <a:ext cx="4680520" cy="2169825"/>
          </a:xfrm>
          <a:prstGeom prst="rect">
            <a:avLst/>
          </a:prstGeom>
        </p:spPr>
        <p:txBody>
          <a:bodyPr wrap="square">
            <a:spAutoFit/>
          </a:bodyPr>
          <a:lstStyle/>
          <a:p>
            <a:pPr lvl="0" fontAlgn="base">
              <a:spcBef>
                <a:spcPct val="0"/>
              </a:spcBef>
              <a:spcAft>
                <a:spcPct val="0"/>
              </a:spcAft>
            </a:pPr>
            <a:r>
              <a:rPr lang="ru-RU" altLang="ru-RU" sz="1400" b="1" dirty="0">
                <a:solidFill>
                  <a:srgbClr val="005386"/>
                </a:solidFill>
                <a:cs typeface="Arial" charset="0"/>
              </a:rPr>
              <a:t>Актуальность:</a:t>
            </a:r>
            <a:endParaRPr lang="ru-RU" altLang="ru-RU" sz="1400" dirty="0">
              <a:solidFill>
                <a:srgbClr val="005386"/>
              </a:solidFill>
            </a:endParaRPr>
          </a:p>
          <a:p>
            <a:pPr lvl="0" fontAlgn="base">
              <a:spcBef>
                <a:spcPct val="0"/>
              </a:spcBef>
              <a:spcAft>
                <a:spcPct val="0"/>
              </a:spcAft>
            </a:pPr>
            <a:r>
              <a:rPr lang="ru-RU" altLang="ru-RU" sz="1100" dirty="0">
                <a:solidFill>
                  <a:srgbClr val="005386"/>
                </a:solidFill>
                <a:latin typeface="Calibri" panose="020F0502020204030204" pitchFamily="34" charset="0"/>
              </a:rPr>
              <a:t>■</a:t>
            </a:r>
            <a:r>
              <a:rPr lang="ru-RU" altLang="ru-RU" sz="1100" dirty="0">
                <a:solidFill>
                  <a:srgbClr val="000000"/>
                </a:solidFill>
                <a:latin typeface="Calibri" panose="020F0502020204030204" pitchFamily="34" charset="0"/>
              </a:rPr>
              <a:t>  - объём  накопившихся  опасных отходов  по стране – 30 млрд.т.</a:t>
            </a:r>
          </a:p>
          <a:p>
            <a:pPr lvl="0" fontAlgn="base">
              <a:spcBef>
                <a:spcPct val="0"/>
              </a:spcBef>
              <a:spcAft>
                <a:spcPct val="0"/>
              </a:spcAft>
              <a:buFontTx/>
              <a:buChar char="-"/>
            </a:pPr>
            <a:r>
              <a:rPr lang="ru-RU" altLang="ru-RU" sz="1100" dirty="0">
                <a:solidFill>
                  <a:srgbClr val="000000"/>
                </a:solidFill>
                <a:latin typeface="Calibri" panose="020F0502020204030204" pitchFamily="34" charset="0"/>
              </a:rPr>
              <a:t> количество несанкционированных свалок – свыше 22000</a:t>
            </a:r>
          </a:p>
          <a:p>
            <a:pPr lvl="0" fontAlgn="base">
              <a:spcBef>
                <a:spcPct val="0"/>
              </a:spcBef>
              <a:spcAft>
                <a:spcPct val="0"/>
              </a:spcAft>
              <a:buFontTx/>
              <a:buChar char="-"/>
            </a:pPr>
            <a:r>
              <a:rPr lang="ru-RU" altLang="ru-RU" sz="1100" dirty="0">
                <a:solidFill>
                  <a:srgbClr val="000000"/>
                </a:solidFill>
                <a:latin typeface="Calibri" panose="020F0502020204030204" pitchFamily="34" charset="0"/>
              </a:rPr>
              <a:t> рост заболеваемости за 15 лет: по РФ – 1,7; по СПб – 2,3 раза; смертность  от онкологических заболеваний по СПБ на первом месте в РФ.</a:t>
            </a:r>
          </a:p>
          <a:p>
            <a:pPr lvl="0" fontAlgn="base">
              <a:spcBef>
                <a:spcPct val="0"/>
              </a:spcBef>
              <a:spcAft>
                <a:spcPct val="0"/>
              </a:spcAft>
            </a:pPr>
            <a:r>
              <a:rPr lang="ru-RU" altLang="ru-RU" sz="1100" dirty="0">
                <a:solidFill>
                  <a:srgbClr val="000000"/>
                </a:solidFill>
                <a:latin typeface="Calibri" panose="020F0502020204030204" pitchFamily="34" charset="0"/>
              </a:rPr>
              <a:t>  </a:t>
            </a:r>
            <a:r>
              <a:rPr lang="ru-RU" altLang="ru-RU" sz="1100" u="sng" dirty="0">
                <a:solidFill>
                  <a:srgbClr val="000000"/>
                </a:solidFill>
                <a:latin typeface="Calibri" panose="020F0502020204030204" pitchFamily="34" charset="0"/>
              </a:rPr>
              <a:t>По Санкт-Петербургу:</a:t>
            </a:r>
          </a:p>
          <a:p>
            <a:pPr lvl="0" fontAlgn="base">
              <a:spcBef>
                <a:spcPct val="0"/>
              </a:spcBef>
              <a:spcAft>
                <a:spcPct val="0"/>
              </a:spcAft>
            </a:pPr>
            <a:r>
              <a:rPr lang="ru-RU" altLang="ru-RU" sz="1100" dirty="0">
                <a:solidFill>
                  <a:srgbClr val="000000"/>
                </a:solidFill>
                <a:latin typeface="Calibri" panose="020F0502020204030204" pitchFamily="34" charset="0"/>
              </a:rPr>
              <a:t>-  объем перерабатываемого бытового мусора – </a:t>
            </a:r>
            <a:r>
              <a:rPr lang="ru-RU" altLang="ru-RU" sz="1100" dirty="0">
                <a:solidFill>
                  <a:srgbClr val="005386"/>
                </a:solidFill>
                <a:latin typeface="Calibri" panose="020F0502020204030204" pitchFamily="34" charset="0"/>
              </a:rPr>
              <a:t>7 млн. м</a:t>
            </a:r>
            <a:r>
              <a:rPr lang="ru-RU" altLang="ru-RU" sz="1100" baseline="30000" dirty="0">
                <a:solidFill>
                  <a:srgbClr val="005386"/>
                </a:solidFill>
                <a:latin typeface="Calibri" panose="020F0502020204030204" pitchFamily="34" charset="0"/>
              </a:rPr>
              <a:t>3</a:t>
            </a:r>
            <a:r>
              <a:rPr lang="ru-RU" altLang="ru-RU" sz="1100" dirty="0">
                <a:solidFill>
                  <a:srgbClr val="000000"/>
                </a:solidFill>
                <a:latin typeface="Calibri" panose="020F0502020204030204" pitchFamily="34" charset="0"/>
              </a:rPr>
              <a:t> в год;</a:t>
            </a:r>
          </a:p>
          <a:p>
            <a:pPr lvl="0" fontAlgn="base">
              <a:spcBef>
                <a:spcPct val="0"/>
              </a:spcBef>
              <a:spcAft>
                <a:spcPct val="0"/>
              </a:spcAft>
            </a:pPr>
            <a:r>
              <a:rPr lang="ru-RU" altLang="ru-RU" sz="1100" dirty="0">
                <a:solidFill>
                  <a:srgbClr val="005386"/>
                </a:solidFill>
                <a:latin typeface="Calibri" panose="020F0502020204030204" pitchFamily="34" charset="0"/>
              </a:rPr>
              <a:t>- </a:t>
            </a:r>
            <a:r>
              <a:rPr lang="ru-RU" altLang="ru-RU" sz="1100" dirty="0">
                <a:solidFill>
                  <a:srgbClr val="000000"/>
                </a:solidFill>
                <a:latin typeface="Calibri" panose="020F0502020204030204" pitchFamily="34" charset="0"/>
              </a:rPr>
              <a:t> количество мест сбора бытового мусора – более 25000 точек, количество станций перегрузки - 10 шт., количество мест утилизации (заводов и полигонов) - 4 шт.</a:t>
            </a:r>
          </a:p>
          <a:p>
            <a:pPr lvl="0" fontAlgn="base">
              <a:spcBef>
                <a:spcPct val="0"/>
              </a:spcBef>
              <a:spcAft>
                <a:spcPct val="0"/>
              </a:spcAft>
            </a:pPr>
            <a:r>
              <a:rPr lang="ru-RU" altLang="ru-RU" sz="1100" dirty="0">
                <a:solidFill>
                  <a:srgbClr val="005386"/>
                </a:solidFill>
                <a:latin typeface="Calibri" panose="020F0502020204030204" pitchFamily="34" charset="0"/>
              </a:rPr>
              <a:t>- </a:t>
            </a:r>
            <a:r>
              <a:rPr lang="ru-RU" altLang="ru-RU" sz="1100" dirty="0">
                <a:solidFill>
                  <a:srgbClr val="000000"/>
                </a:solidFill>
                <a:latin typeface="Calibri" panose="020F0502020204030204" pitchFamily="34" charset="0"/>
              </a:rPr>
              <a:t>парк автомобилей-мусоровозов - 2500-3000 единиц от более 300 организаций.</a:t>
            </a:r>
          </a:p>
        </p:txBody>
      </p:sp>
    </p:spTree>
    <p:extLst>
      <p:ext uri="{BB962C8B-B14F-4D97-AF65-F5344CB8AC3E}">
        <p14:creationId xmlns:p14="http://schemas.microsoft.com/office/powerpoint/2010/main" val="3412520851"/>
      </p:ext>
    </p:extLst>
  </p:cSld>
  <p:clrMapOvr>
    <a:masterClrMapping/>
  </p:clrMapOvr>
  <p:transition spd="med">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Text Box 3"/>
          <p:cNvSpPr txBox="1">
            <a:spLocks noChangeArrowheads="1"/>
          </p:cNvSpPr>
          <p:nvPr/>
        </p:nvSpPr>
        <p:spPr bwMode="auto">
          <a:xfrm>
            <a:off x="1115616" y="0"/>
            <a:ext cx="7920880" cy="294555"/>
          </a:xfrm>
          <a:prstGeom prst="rect">
            <a:avLst/>
          </a:prstGeom>
          <a:noFill/>
          <a:ln w="9525" algn="ctr">
            <a:noFill/>
            <a:miter lim="800000"/>
            <a:headEnd/>
            <a:tailEnd/>
          </a:ln>
        </p:spPr>
        <p:txBody>
          <a:bodyPr wrap="square" lIns="89987" tIns="46793" rIns="89987" bIns="46793">
            <a:spAutoFit/>
          </a:bodyPr>
          <a:lstStyle/>
          <a:p>
            <a:pPr indent="3175" eaLnBrk="1" hangingPunct="1"/>
            <a:r>
              <a:rPr lang="ru-RU" altLang="ru-RU" sz="1300" b="1" dirty="0">
                <a:solidFill>
                  <a:srgbClr val="005386"/>
                </a:solidFill>
                <a:cs typeface="Arial" charset="0"/>
              </a:rPr>
              <a:t>Высокотехнологичная продукция для обеспечения безопасности и повышения  качества жизни населения</a:t>
            </a:r>
          </a:p>
        </p:txBody>
      </p:sp>
      <p:sp>
        <p:nvSpPr>
          <p:cNvPr id="33798" name="Text Box 6"/>
          <p:cNvSpPr txBox="1">
            <a:spLocks noChangeArrowheads="1"/>
          </p:cNvSpPr>
          <p:nvPr/>
        </p:nvSpPr>
        <p:spPr bwMode="auto">
          <a:xfrm>
            <a:off x="122498" y="1453635"/>
            <a:ext cx="3585406" cy="1376418"/>
          </a:xfrm>
          <a:prstGeom prst="rect">
            <a:avLst/>
          </a:prstGeom>
          <a:noFill/>
          <a:ln w="9525">
            <a:noFill/>
            <a:miter lim="800000"/>
            <a:headEnd/>
            <a:tailEnd/>
          </a:ln>
        </p:spPr>
        <p:txBody>
          <a:bodyPr wrap="square" lIns="82945" tIns="41473" rIns="82945" bIns="41473">
            <a:spAutoFit/>
          </a:bodyPr>
          <a:lstStyle/>
          <a:p>
            <a:pPr defTabSz="828675" eaLnBrk="1" hangingPunct="1"/>
            <a:endParaRPr lang="ru-RU" altLang="ru-RU" sz="300" dirty="0">
              <a:cs typeface="Arial" charset="0"/>
            </a:endParaRPr>
          </a:p>
          <a:p>
            <a:pPr defTabSz="828675" eaLnBrk="1" hangingPunct="1"/>
            <a:r>
              <a:rPr lang="ru-RU" altLang="ru-RU" sz="1400" b="1" dirty="0">
                <a:solidFill>
                  <a:srgbClr val="005386"/>
                </a:solidFill>
                <a:cs typeface="Arial" charset="0"/>
              </a:rPr>
              <a:t>Актуальность:</a:t>
            </a:r>
          </a:p>
          <a:p>
            <a:pPr defTabSz="828675">
              <a:buFontTx/>
              <a:buChar char="-"/>
            </a:pPr>
            <a:r>
              <a:rPr lang="ru-RU" altLang="ru-RU" sz="1400" dirty="0">
                <a:cs typeface="Arial" charset="0"/>
              </a:rPr>
              <a:t> только в ноябре 2016 г. с улиц города вывезено более 700000 куб. метров снега;</a:t>
            </a:r>
          </a:p>
          <a:p>
            <a:pPr defTabSz="828675">
              <a:buFontTx/>
              <a:buChar char="-"/>
            </a:pPr>
            <a:r>
              <a:rPr lang="ru-RU" altLang="ru-RU" sz="1400" dirty="0">
                <a:cs typeface="Arial" charset="0"/>
              </a:rPr>
              <a:t> количество выпавших осадков более 85 см;</a:t>
            </a:r>
          </a:p>
          <a:p>
            <a:pPr defTabSz="828675">
              <a:buFontTx/>
              <a:buChar char="-"/>
            </a:pPr>
            <a:r>
              <a:rPr lang="ru-RU" altLang="ru-RU" sz="1400" dirty="0">
                <a:cs typeface="Arial" charset="0"/>
              </a:rPr>
              <a:t> использовано 44000 смен техники.</a:t>
            </a:r>
          </a:p>
          <a:p>
            <a:pPr defTabSz="828675" eaLnBrk="1" hangingPunct="1"/>
            <a:endParaRPr lang="ru-RU" altLang="ru-RU" sz="1100" dirty="0">
              <a:cs typeface="Arial" charset="0"/>
            </a:endParaRPr>
          </a:p>
        </p:txBody>
      </p:sp>
      <p:sp>
        <p:nvSpPr>
          <p:cNvPr id="33818" name="Номер слайда 1"/>
          <p:cNvSpPr>
            <a:spLocks noGrp="1"/>
          </p:cNvSpPr>
          <p:nvPr>
            <p:ph type="sldNum" sz="quarter" idx="12"/>
          </p:nvPr>
        </p:nvSpPr>
        <p:spPr bwMode="auto">
          <a:xfrm>
            <a:off x="6902450" y="6356351"/>
            <a:ext cx="2133600" cy="366183"/>
          </a:xfrm>
          <a:noFill/>
          <a:ln>
            <a:miter lim="800000"/>
            <a:headEnd/>
            <a:tailEnd/>
          </a:ln>
        </p:spPr>
        <p:txBody>
          <a:bodyPr/>
          <a:lstStyle/>
          <a:p>
            <a:fld id="{F4BD502F-4BAB-4BF7-836F-4DF135B6EBC1}" type="slidenum">
              <a:rPr lang="ru-RU" altLang="ru-RU">
                <a:solidFill>
                  <a:srgbClr val="898989"/>
                </a:solidFill>
                <a:cs typeface="Arial" charset="0"/>
              </a:rPr>
              <a:pPr/>
              <a:t>5</a:t>
            </a:fld>
            <a:endParaRPr lang="ru-RU" altLang="ru-RU">
              <a:solidFill>
                <a:srgbClr val="898989"/>
              </a:solidFill>
              <a:cs typeface="Arial" charset="0"/>
            </a:endParaRPr>
          </a:p>
        </p:txBody>
      </p:sp>
      <p:sp>
        <p:nvSpPr>
          <p:cNvPr id="16" name="TextBox 15"/>
          <p:cNvSpPr txBox="1"/>
          <p:nvPr/>
        </p:nvSpPr>
        <p:spPr>
          <a:xfrm>
            <a:off x="971600" y="692696"/>
            <a:ext cx="1764209" cy="523220"/>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a:solidFill>
              <a:srgbClr val="005386"/>
            </a:solidFill>
          </a:ln>
        </p:spPr>
        <p:txBody>
          <a:bodyPr wrap="square" anchor="ctr" anchorCtr="1">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defRPr/>
            </a:pPr>
            <a:r>
              <a:rPr lang="ru-RU" altLang="ru-RU" sz="1400" dirty="0">
                <a:solidFill>
                  <a:schemeClr val="bg1"/>
                </a:solidFill>
                <a:cs typeface="Arial" panose="020B0604020202020204" pitchFamily="34" charset="0"/>
              </a:rPr>
              <a:t>Экологическая</a:t>
            </a:r>
          </a:p>
          <a:p>
            <a:pPr algn="ctr" eaLnBrk="1" hangingPunct="1">
              <a:defRPr/>
            </a:pPr>
            <a:r>
              <a:rPr lang="ru-RU" altLang="ru-RU" sz="1400" dirty="0">
                <a:solidFill>
                  <a:schemeClr val="bg1"/>
                </a:solidFill>
                <a:cs typeface="Arial" panose="020B0604020202020204" pitchFamily="34" charset="0"/>
              </a:rPr>
              <a:t>безопасность</a:t>
            </a:r>
          </a:p>
        </p:txBody>
      </p:sp>
      <p:sp>
        <p:nvSpPr>
          <p:cNvPr id="33820" name="Прямоугольник 16"/>
          <p:cNvSpPr>
            <a:spLocks noChangeArrowheads="1"/>
          </p:cNvSpPr>
          <p:nvPr/>
        </p:nvSpPr>
        <p:spPr bwMode="auto">
          <a:xfrm>
            <a:off x="2987824" y="620688"/>
            <a:ext cx="5760640" cy="523220"/>
          </a:xfrm>
          <a:prstGeom prst="rect">
            <a:avLst/>
          </a:prstGeom>
          <a:solidFill>
            <a:srgbClr val="FFFF00"/>
          </a:solidFill>
          <a:ln w="9525">
            <a:solidFill>
              <a:schemeClr val="accent1">
                <a:shade val="50000"/>
              </a:schemeClr>
            </a:solidFill>
            <a:miter lim="800000"/>
            <a:headEnd/>
            <a:tailEnd/>
          </a:ln>
        </p:spPr>
        <p:txBody>
          <a:bodyPr wrap="square">
            <a:spAutoFit/>
          </a:bodyPr>
          <a:lstStyle/>
          <a:p>
            <a:pPr algn="ctr" defTabSz="828675"/>
            <a:r>
              <a:rPr lang="ru-RU" altLang="ru-RU" sz="1400" b="1" dirty="0">
                <a:solidFill>
                  <a:srgbClr val="005386"/>
                </a:solidFill>
                <a:cs typeface="Arial" charset="0"/>
              </a:rPr>
              <a:t>Система автоматизированного контроля оборота снежных масс на </a:t>
            </a:r>
            <a:r>
              <a:rPr lang="ru-RU" altLang="ru-RU" sz="1400" b="1" dirty="0" err="1">
                <a:solidFill>
                  <a:srgbClr val="005386"/>
                </a:solidFill>
                <a:cs typeface="Arial" charset="0"/>
              </a:rPr>
              <a:t>снегоплавильных</a:t>
            </a:r>
            <a:r>
              <a:rPr lang="ru-RU" altLang="ru-RU" sz="1400" b="1" dirty="0">
                <a:solidFill>
                  <a:srgbClr val="005386"/>
                </a:solidFill>
                <a:cs typeface="Arial" charset="0"/>
              </a:rPr>
              <a:t> пунктах</a:t>
            </a:r>
          </a:p>
        </p:txBody>
      </p:sp>
      <p:sp>
        <p:nvSpPr>
          <p:cNvPr id="33821" name="Прямоугольник 17"/>
          <p:cNvSpPr>
            <a:spLocks noChangeArrowheads="1"/>
          </p:cNvSpPr>
          <p:nvPr/>
        </p:nvSpPr>
        <p:spPr bwMode="auto">
          <a:xfrm>
            <a:off x="122499" y="3832411"/>
            <a:ext cx="2630289" cy="1600438"/>
          </a:xfrm>
          <a:prstGeom prst="rect">
            <a:avLst/>
          </a:prstGeom>
          <a:noFill/>
          <a:ln w="9525">
            <a:noFill/>
            <a:miter lim="800000"/>
            <a:headEnd/>
            <a:tailEnd/>
          </a:ln>
        </p:spPr>
        <p:txBody>
          <a:bodyPr wrap="square">
            <a:spAutoFit/>
          </a:bodyPr>
          <a:lstStyle/>
          <a:p>
            <a:pPr defTabSz="828675" eaLnBrk="1" hangingPunct="1"/>
            <a:r>
              <a:rPr lang="ru-RU" altLang="ru-RU" sz="1400" b="1" dirty="0">
                <a:solidFill>
                  <a:srgbClr val="005386"/>
                </a:solidFill>
                <a:cs typeface="Arial" charset="0"/>
              </a:rPr>
              <a:t>Конкурентные преимущества:         </a:t>
            </a:r>
          </a:p>
          <a:p>
            <a:pPr defTabSz="828675">
              <a:buFontTx/>
              <a:buChar char="-"/>
            </a:pPr>
            <a:r>
              <a:rPr lang="ru-RU" altLang="ru-RU" sz="1200" dirty="0">
                <a:cs typeface="Arial" charset="0"/>
              </a:rPr>
              <a:t>пассивная ПАВ-радиометка может применяться в жестких условиях окружающей среды, </a:t>
            </a:r>
          </a:p>
          <a:p>
            <a:pPr defTabSz="828675">
              <a:buFontTx/>
              <a:buChar char="-"/>
            </a:pPr>
            <a:r>
              <a:rPr lang="ru-RU" altLang="ru-RU" sz="1200" dirty="0">
                <a:cs typeface="Arial" charset="0"/>
              </a:rPr>
              <a:t> выдерживает значительные физические воздействия, </a:t>
            </a:r>
          </a:p>
          <a:p>
            <a:pPr defTabSz="828675">
              <a:buFontTx/>
              <a:buChar char="-"/>
            </a:pPr>
            <a:r>
              <a:rPr lang="ru-RU" altLang="ru-RU" sz="1200" dirty="0">
                <a:cs typeface="Arial" charset="0"/>
              </a:rPr>
              <a:t>обладает достаточно большой дальностью действия - до 10 м.                  </a:t>
            </a:r>
          </a:p>
        </p:txBody>
      </p:sp>
      <p:sp>
        <p:nvSpPr>
          <p:cNvPr id="33822" name="TextBox 13"/>
          <p:cNvSpPr txBox="1">
            <a:spLocks noChangeArrowheads="1"/>
          </p:cNvSpPr>
          <p:nvPr/>
        </p:nvSpPr>
        <p:spPr bwMode="auto">
          <a:xfrm>
            <a:off x="1907704" y="5589240"/>
            <a:ext cx="3240360" cy="492443"/>
          </a:xfrm>
          <a:prstGeom prst="rect">
            <a:avLst/>
          </a:prstGeom>
          <a:noFill/>
          <a:ln w="9525">
            <a:noFill/>
            <a:miter lim="800000"/>
            <a:headEnd/>
            <a:tailEnd/>
          </a:ln>
        </p:spPr>
        <p:txBody>
          <a:bodyPr wrap="square">
            <a:spAutoFit/>
          </a:bodyPr>
          <a:lstStyle/>
          <a:p>
            <a:r>
              <a:rPr lang="ru-RU" altLang="ru-RU" sz="1400" dirty="0">
                <a:solidFill>
                  <a:schemeClr val="accent1"/>
                </a:solidFill>
                <a:cs typeface="Arial" charset="0"/>
              </a:rPr>
              <a:t>Реализованы </a:t>
            </a:r>
            <a:r>
              <a:rPr lang="ru-RU" altLang="ru-RU" sz="1400" dirty="0" err="1">
                <a:solidFill>
                  <a:schemeClr val="accent1"/>
                </a:solidFill>
                <a:cs typeface="Arial" charset="0"/>
              </a:rPr>
              <a:t>пилотные</a:t>
            </a:r>
            <a:r>
              <a:rPr lang="ru-RU" altLang="ru-RU" sz="1400" dirty="0">
                <a:solidFill>
                  <a:schemeClr val="accent1"/>
                </a:solidFill>
                <a:cs typeface="Arial" charset="0"/>
              </a:rPr>
              <a:t> проекты</a:t>
            </a:r>
          </a:p>
          <a:p>
            <a:r>
              <a:rPr lang="ru-RU" altLang="ru-RU" sz="1200" dirty="0">
                <a:cs typeface="Arial" charset="0"/>
              </a:rPr>
              <a:t>10 станций и ЦКП, Санкт-Петербург</a:t>
            </a:r>
          </a:p>
        </p:txBody>
      </p:sp>
      <p:pic>
        <p:nvPicPr>
          <p:cNvPr id="17" name="Рисунок 16" descr="D:\Департамент СУП\Кластеры\Герб промышл СПб.jpg"/>
          <p:cNvPicPr/>
          <p:nvPr/>
        </p:nvPicPr>
        <p:blipFill>
          <a:blip r:embed="rId3" cstate="print">
            <a:lum bright="18000"/>
          </a:blip>
          <a:srcRect/>
          <a:stretch>
            <a:fillRect/>
          </a:stretch>
        </p:blipFill>
        <p:spPr bwMode="auto">
          <a:xfrm>
            <a:off x="0" y="0"/>
            <a:ext cx="827584" cy="836712"/>
          </a:xfrm>
          <a:prstGeom prst="rect">
            <a:avLst/>
          </a:prstGeom>
          <a:noFill/>
          <a:ln w="9525">
            <a:noFill/>
            <a:miter lim="800000"/>
            <a:headEnd/>
            <a:tailEnd/>
          </a:ln>
        </p:spPr>
      </p:pic>
      <p:sp>
        <p:nvSpPr>
          <p:cNvPr id="19" name="TextBox 13"/>
          <p:cNvSpPr txBox="1">
            <a:spLocks noChangeArrowheads="1"/>
          </p:cNvSpPr>
          <p:nvPr/>
        </p:nvSpPr>
        <p:spPr bwMode="auto">
          <a:xfrm>
            <a:off x="323528" y="5589240"/>
            <a:ext cx="2808288" cy="492443"/>
          </a:xfrm>
          <a:prstGeom prst="rect">
            <a:avLst/>
          </a:prstGeom>
          <a:noFill/>
          <a:ln w="9525">
            <a:noFill/>
            <a:miter lim="800000"/>
            <a:headEnd/>
            <a:tailEnd/>
          </a:ln>
        </p:spPr>
        <p:txBody>
          <a:bodyPr>
            <a:spAutoFit/>
          </a:bodyPr>
          <a:lstStyle/>
          <a:p>
            <a:r>
              <a:rPr lang="ru-RU" altLang="ru-RU" sz="1400" dirty="0">
                <a:solidFill>
                  <a:schemeClr val="accent1"/>
                </a:solidFill>
                <a:cs typeface="Arial" charset="0"/>
              </a:rPr>
              <a:t>Разработчик</a:t>
            </a:r>
          </a:p>
          <a:p>
            <a:r>
              <a:rPr lang="ru-RU" altLang="ru-RU" sz="1200" dirty="0">
                <a:cs typeface="Arial" charset="0"/>
              </a:rPr>
              <a:t>ОАО «Авангард»</a:t>
            </a:r>
          </a:p>
        </p:txBody>
      </p:sp>
      <p:sp>
        <p:nvSpPr>
          <p:cNvPr id="21" name="Скругленный прямоугольник 20"/>
          <p:cNvSpPr/>
          <p:nvPr/>
        </p:nvSpPr>
        <p:spPr>
          <a:xfrm>
            <a:off x="5004048" y="4797152"/>
            <a:ext cx="3888432" cy="1587301"/>
          </a:xfrm>
          <a:prstGeom prst="roundRect">
            <a:avLst/>
          </a:prstGeom>
          <a:solidFill>
            <a:schemeClr val="accent5">
              <a:lumMod val="60000"/>
              <a:lumOff val="40000"/>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defRPr/>
            </a:pPr>
            <a:r>
              <a:rPr lang="ru-RU" altLang="ru-RU" sz="1400" u="sng" dirty="0">
                <a:solidFill>
                  <a:srgbClr val="FF0000"/>
                </a:solidFill>
                <a:cs typeface="Arial" charset="0"/>
              </a:rPr>
              <a:t>Предложения по внедрению в 2017 г.</a:t>
            </a:r>
          </a:p>
          <a:p>
            <a:pPr>
              <a:defRPr/>
            </a:pPr>
            <a:r>
              <a:rPr lang="ru-RU" sz="1400" dirty="0">
                <a:solidFill>
                  <a:srgbClr val="FF0000"/>
                </a:solidFill>
                <a:cs typeface="Arial" charset="0"/>
              </a:rPr>
              <a:t>- Оснащение всех </a:t>
            </a:r>
            <a:r>
              <a:rPr lang="ru-RU" sz="1400" dirty="0" err="1">
                <a:solidFill>
                  <a:srgbClr val="FF0000"/>
                </a:solidFill>
                <a:cs typeface="Arial" charset="0"/>
              </a:rPr>
              <a:t>снегоплавильных</a:t>
            </a:r>
            <a:r>
              <a:rPr lang="ru-RU" sz="1400">
                <a:solidFill>
                  <a:srgbClr val="FF0000"/>
                </a:solidFill>
                <a:cs typeface="Arial" charset="0"/>
              </a:rPr>
              <a:t> пунктов </a:t>
            </a:r>
            <a:r>
              <a:rPr lang="ru-RU" sz="1400" dirty="0">
                <a:solidFill>
                  <a:srgbClr val="FF0000"/>
                </a:solidFill>
                <a:cs typeface="Arial" charset="0"/>
              </a:rPr>
              <a:t>города системами автоматизированного контроля;</a:t>
            </a:r>
          </a:p>
          <a:p>
            <a:pPr>
              <a:defRPr/>
            </a:pPr>
            <a:r>
              <a:rPr lang="ru-RU" sz="1400" dirty="0">
                <a:solidFill>
                  <a:srgbClr val="FF0000"/>
                </a:solidFill>
                <a:cs typeface="Arial" charset="0"/>
              </a:rPr>
              <a:t>- Развитие опыта использования системы на другие регионы РФ.</a:t>
            </a:r>
          </a:p>
          <a:p>
            <a:pPr>
              <a:defRPr/>
            </a:pPr>
            <a:endParaRPr lang="ru-RU" sz="1600" dirty="0">
              <a:solidFill>
                <a:srgbClr val="FF0000"/>
              </a:solidFill>
              <a:cs typeface="Arial" charset="0"/>
            </a:endParaRPr>
          </a:p>
          <a:p>
            <a:pPr>
              <a:defRPr/>
            </a:pPr>
            <a:endParaRPr lang="ru-RU" sz="1600" dirty="0">
              <a:solidFill>
                <a:srgbClr val="FF0000"/>
              </a:solidFill>
            </a:endParaRPr>
          </a:p>
        </p:txBody>
      </p:sp>
      <p:pic>
        <p:nvPicPr>
          <p:cNvPr id="2" name="Рисунок 1"/>
          <p:cNvPicPr>
            <a:picLocks noChangeAspect="1"/>
          </p:cNvPicPr>
          <p:nvPr/>
        </p:nvPicPr>
        <p:blipFill>
          <a:blip r:embed="rId4"/>
          <a:stretch>
            <a:fillRect/>
          </a:stretch>
        </p:blipFill>
        <p:spPr>
          <a:xfrm>
            <a:off x="3844897" y="1427235"/>
            <a:ext cx="3597297" cy="2344001"/>
          </a:xfrm>
          <a:prstGeom prst="rect">
            <a:avLst/>
          </a:prstGeom>
        </p:spPr>
      </p:pic>
      <p:pic>
        <p:nvPicPr>
          <p:cNvPr id="3" name="Рисунок 2"/>
          <p:cNvPicPr>
            <a:picLocks noChangeAspect="1"/>
          </p:cNvPicPr>
          <p:nvPr/>
        </p:nvPicPr>
        <p:blipFill>
          <a:blip r:embed="rId5"/>
          <a:stretch>
            <a:fillRect/>
          </a:stretch>
        </p:blipFill>
        <p:spPr>
          <a:xfrm>
            <a:off x="6631095" y="3083402"/>
            <a:ext cx="2233572" cy="1375669"/>
          </a:xfrm>
          <a:prstGeom prst="rect">
            <a:avLst/>
          </a:prstGeom>
        </p:spPr>
      </p:pic>
      <p:sp>
        <p:nvSpPr>
          <p:cNvPr id="14" name="Text Box 6"/>
          <p:cNvSpPr txBox="1">
            <a:spLocks noChangeArrowheads="1"/>
          </p:cNvSpPr>
          <p:nvPr/>
        </p:nvSpPr>
        <p:spPr bwMode="auto">
          <a:xfrm>
            <a:off x="122498" y="2671437"/>
            <a:ext cx="3312368" cy="1160974"/>
          </a:xfrm>
          <a:prstGeom prst="rect">
            <a:avLst/>
          </a:prstGeom>
          <a:noFill/>
          <a:ln w="9525">
            <a:noFill/>
            <a:miter lim="800000"/>
            <a:headEnd/>
            <a:tailEnd/>
          </a:ln>
        </p:spPr>
        <p:txBody>
          <a:bodyPr wrap="square" lIns="82945" tIns="41473" rIns="82945" bIns="41473">
            <a:spAutoFit/>
          </a:bodyPr>
          <a:lstStyle/>
          <a:p>
            <a:pPr defTabSz="828675" eaLnBrk="1" hangingPunct="1"/>
            <a:endParaRPr lang="ru-RU" altLang="ru-RU" sz="300" dirty="0">
              <a:cs typeface="Arial" charset="0"/>
            </a:endParaRPr>
          </a:p>
          <a:p>
            <a:pPr defTabSz="828675" eaLnBrk="1" hangingPunct="1"/>
            <a:r>
              <a:rPr lang="ru-RU" altLang="ru-RU" sz="1400" b="1" dirty="0">
                <a:solidFill>
                  <a:srgbClr val="005386"/>
                </a:solidFill>
                <a:cs typeface="Arial" charset="0"/>
              </a:rPr>
              <a:t>Назначение системы:</a:t>
            </a:r>
          </a:p>
          <a:p>
            <a:pPr defTabSz="828675">
              <a:buFontTx/>
              <a:buChar char="-"/>
            </a:pPr>
            <a:r>
              <a:rPr lang="ru-RU" altLang="ru-RU" sz="1400" dirty="0">
                <a:cs typeface="Arial" charset="0"/>
              </a:rPr>
              <a:t> Учет оборота снежных масс</a:t>
            </a:r>
          </a:p>
          <a:p>
            <a:pPr defTabSz="828675">
              <a:buFontTx/>
              <a:buChar char="-"/>
            </a:pPr>
            <a:r>
              <a:rPr lang="ru-RU" altLang="ru-RU" sz="1400" dirty="0">
                <a:cs typeface="Arial" charset="0"/>
              </a:rPr>
              <a:t> Формирование отчетной документации</a:t>
            </a:r>
          </a:p>
          <a:p>
            <a:pPr defTabSz="828675">
              <a:buFontTx/>
              <a:buChar char="-"/>
            </a:pPr>
            <a:r>
              <a:rPr lang="ru-RU" altLang="ru-RU" sz="1400" dirty="0">
                <a:cs typeface="Arial" charset="0"/>
              </a:rPr>
              <a:t> Контроль работы персонала </a:t>
            </a:r>
          </a:p>
          <a:p>
            <a:pPr defTabSz="828675" eaLnBrk="1" hangingPunct="1"/>
            <a:endParaRPr lang="ru-RU" altLang="ru-RU" sz="1100" dirty="0">
              <a:cs typeface="Arial" charset="0"/>
            </a:endParaRPr>
          </a:p>
        </p:txBody>
      </p:sp>
    </p:spTree>
    <p:extLst>
      <p:ext uri="{BB962C8B-B14F-4D97-AF65-F5344CB8AC3E}">
        <p14:creationId xmlns:p14="http://schemas.microsoft.com/office/powerpoint/2010/main" val="2133322592"/>
      </p:ext>
    </p:extLst>
  </p:cSld>
  <p:clrMapOvr>
    <a:masterClrMapping/>
  </p:clrMapOvr>
  <p:transition spd="med">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Text Box 3"/>
          <p:cNvSpPr txBox="1">
            <a:spLocks noChangeArrowheads="1"/>
          </p:cNvSpPr>
          <p:nvPr/>
        </p:nvSpPr>
        <p:spPr bwMode="auto">
          <a:xfrm>
            <a:off x="1547664" y="0"/>
            <a:ext cx="6624736" cy="340721"/>
          </a:xfrm>
          <a:prstGeom prst="rect">
            <a:avLst/>
          </a:prstGeom>
          <a:noFill/>
          <a:ln w="9525" algn="ctr">
            <a:noFill/>
            <a:miter lim="800000"/>
            <a:headEnd/>
            <a:tailEnd/>
          </a:ln>
        </p:spPr>
        <p:txBody>
          <a:bodyPr wrap="square" lIns="89987" tIns="46793" rIns="89987" bIns="46793">
            <a:spAutoFit/>
          </a:bodyPr>
          <a:lstStyle/>
          <a:p>
            <a:pPr indent="3175" eaLnBrk="1" hangingPunct="1"/>
            <a:r>
              <a:rPr lang="ru-RU" altLang="ru-RU" sz="1600" b="1" dirty="0">
                <a:solidFill>
                  <a:srgbClr val="005386"/>
                </a:solidFill>
                <a:cs typeface="Arial" charset="0"/>
              </a:rPr>
              <a:t>Высокотехнологическая продукция для безопасности и качества жизни</a:t>
            </a:r>
          </a:p>
        </p:txBody>
      </p:sp>
      <p:sp>
        <p:nvSpPr>
          <p:cNvPr id="33798" name="Text Box 6"/>
          <p:cNvSpPr txBox="1">
            <a:spLocks noChangeArrowheads="1"/>
          </p:cNvSpPr>
          <p:nvPr/>
        </p:nvSpPr>
        <p:spPr bwMode="auto">
          <a:xfrm>
            <a:off x="251520" y="2420888"/>
            <a:ext cx="3059112" cy="1638028"/>
          </a:xfrm>
          <a:prstGeom prst="rect">
            <a:avLst/>
          </a:prstGeom>
          <a:noFill/>
          <a:ln w="9525">
            <a:noFill/>
            <a:miter lim="800000"/>
            <a:headEnd/>
            <a:tailEnd/>
          </a:ln>
        </p:spPr>
        <p:txBody>
          <a:bodyPr wrap="square" lIns="82945" tIns="41473" rIns="82945" bIns="41473">
            <a:spAutoFit/>
          </a:bodyPr>
          <a:lstStyle/>
          <a:p>
            <a:pPr defTabSz="828675" eaLnBrk="1" hangingPunct="1"/>
            <a:endParaRPr lang="ru-RU" altLang="ru-RU" sz="300" dirty="0">
              <a:cs typeface="Arial" charset="0"/>
            </a:endParaRPr>
          </a:p>
          <a:p>
            <a:pPr defTabSz="828675" eaLnBrk="1" hangingPunct="1"/>
            <a:r>
              <a:rPr lang="ru-RU" altLang="ru-RU" sz="1400" b="1" dirty="0">
                <a:solidFill>
                  <a:srgbClr val="005386"/>
                </a:solidFill>
                <a:cs typeface="Arial" charset="0"/>
              </a:rPr>
              <a:t>Назначение установки:</a:t>
            </a:r>
          </a:p>
          <a:p>
            <a:pPr defTabSz="828675" eaLnBrk="1" hangingPunct="1"/>
            <a:r>
              <a:rPr lang="ru-RU" altLang="ru-RU" sz="1400" dirty="0">
                <a:cs typeface="Arial" charset="0"/>
              </a:rPr>
              <a:t>-производство экологически  чистого реагента -   электролизного гипохлорита натрия (ГХН) ,  заменяющего в  ЖКХ и промышленности  особо  опасный  реагент – активный хлор</a:t>
            </a:r>
          </a:p>
        </p:txBody>
      </p:sp>
      <p:sp>
        <p:nvSpPr>
          <p:cNvPr id="33818" name="Номер слайда 1"/>
          <p:cNvSpPr>
            <a:spLocks noGrp="1"/>
          </p:cNvSpPr>
          <p:nvPr>
            <p:ph type="sldNum" sz="quarter" idx="12"/>
          </p:nvPr>
        </p:nvSpPr>
        <p:spPr bwMode="auto">
          <a:xfrm>
            <a:off x="6902450" y="6356351"/>
            <a:ext cx="2133600" cy="366183"/>
          </a:xfrm>
          <a:noFill/>
          <a:ln>
            <a:miter lim="800000"/>
            <a:headEnd/>
            <a:tailEnd/>
          </a:ln>
        </p:spPr>
        <p:txBody>
          <a:bodyPr/>
          <a:lstStyle/>
          <a:p>
            <a:fld id="{F4BD502F-4BAB-4BF7-836F-4DF135B6EBC1}" type="slidenum">
              <a:rPr lang="ru-RU" altLang="ru-RU">
                <a:solidFill>
                  <a:srgbClr val="898989"/>
                </a:solidFill>
                <a:cs typeface="Arial" charset="0"/>
              </a:rPr>
              <a:pPr/>
              <a:t>6</a:t>
            </a:fld>
            <a:endParaRPr lang="ru-RU" altLang="ru-RU">
              <a:solidFill>
                <a:srgbClr val="898989"/>
              </a:solidFill>
              <a:cs typeface="Arial" charset="0"/>
            </a:endParaRPr>
          </a:p>
        </p:txBody>
      </p:sp>
      <p:sp>
        <p:nvSpPr>
          <p:cNvPr id="16" name="TextBox 15"/>
          <p:cNvSpPr txBox="1"/>
          <p:nvPr/>
        </p:nvSpPr>
        <p:spPr>
          <a:xfrm>
            <a:off x="971600" y="584394"/>
            <a:ext cx="1764209" cy="523220"/>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a:solidFill>
              <a:srgbClr val="005386"/>
            </a:solidFill>
          </a:ln>
        </p:spPr>
        <p:txBody>
          <a:bodyPr wrap="square" anchor="ctr" anchorCtr="1">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defRPr/>
            </a:pPr>
            <a:r>
              <a:rPr lang="ru-RU" altLang="ru-RU" sz="1400" dirty="0">
                <a:solidFill>
                  <a:schemeClr val="bg1"/>
                </a:solidFill>
                <a:cs typeface="Arial" panose="020B0604020202020204" pitchFamily="34" charset="0"/>
              </a:rPr>
              <a:t>Экологическая безопасность</a:t>
            </a:r>
          </a:p>
        </p:txBody>
      </p:sp>
      <p:sp>
        <p:nvSpPr>
          <p:cNvPr id="33820" name="Прямоугольник 16"/>
          <p:cNvSpPr>
            <a:spLocks noChangeArrowheads="1"/>
          </p:cNvSpPr>
          <p:nvPr/>
        </p:nvSpPr>
        <p:spPr bwMode="auto">
          <a:xfrm>
            <a:off x="3131840" y="590493"/>
            <a:ext cx="5545334" cy="523220"/>
          </a:xfrm>
          <a:prstGeom prst="rect">
            <a:avLst/>
          </a:prstGeom>
          <a:solidFill>
            <a:srgbClr val="FFFF00"/>
          </a:solidFill>
          <a:ln w="9525">
            <a:solidFill>
              <a:schemeClr val="accent1">
                <a:shade val="50000"/>
              </a:schemeClr>
            </a:solidFill>
            <a:miter lim="800000"/>
            <a:headEnd/>
            <a:tailEnd/>
          </a:ln>
        </p:spPr>
        <p:txBody>
          <a:bodyPr wrap="square">
            <a:spAutoFit/>
          </a:bodyPr>
          <a:lstStyle/>
          <a:p>
            <a:pPr algn="ctr" defTabSz="828675"/>
            <a:r>
              <a:rPr lang="ru-RU" altLang="ru-RU" sz="1400" b="1" dirty="0">
                <a:solidFill>
                  <a:srgbClr val="005386"/>
                </a:solidFill>
                <a:cs typeface="Arial" charset="0"/>
              </a:rPr>
              <a:t>Электролизная установка производства гипохлорита натрия</a:t>
            </a:r>
          </a:p>
          <a:p>
            <a:pPr algn="ctr" defTabSz="828675"/>
            <a:r>
              <a:rPr lang="ru-RU" altLang="ru-RU" sz="1400" b="1" dirty="0">
                <a:solidFill>
                  <a:srgbClr val="005386"/>
                </a:solidFill>
                <a:cs typeface="Arial" charset="0"/>
              </a:rPr>
              <a:t>для обеззараживания питьевой, промышленной и сточной воды</a:t>
            </a:r>
          </a:p>
        </p:txBody>
      </p:sp>
      <p:sp>
        <p:nvSpPr>
          <p:cNvPr id="33821" name="Прямоугольник 17"/>
          <p:cNvSpPr>
            <a:spLocks noChangeArrowheads="1"/>
          </p:cNvSpPr>
          <p:nvPr/>
        </p:nvSpPr>
        <p:spPr bwMode="auto">
          <a:xfrm>
            <a:off x="179512" y="4149080"/>
            <a:ext cx="3312368" cy="1754326"/>
          </a:xfrm>
          <a:prstGeom prst="rect">
            <a:avLst/>
          </a:prstGeom>
          <a:noFill/>
          <a:ln w="9525">
            <a:noFill/>
            <a:miter lim="800000"/>
            <a:headEnd/>
            <a:tailEnd/>
          </a:ln>
        </p:spPr>
        <p:txBody>
          <a:bodyPr wrap="square">
            <a:spAutoFit/>
          </a:bodyPr>
          <a:lstStyle/>
          <a:p>
            <a:pPr defTabSz="828675" eaLnBrk="1" hangingPunct="1"/>
            <a:r>
              <a:rPr lang="ru-RU" altLang="ru-RU" sz="1200" b="1" dirty="0">
                <a:solidFill>
                  <a:srgbClr val="005386"/>
                </a:solidFill>
                <a:cs typeface="Arial" charset="0"/>
              </a:rPr>
              <a:t>Конкурентные преимущества относительно</a:t>
            </a:r>
          </a:p>
          <a:p>
            <a:pPr defTabSz="828675" eaLnBrk="1" hangingPunct="1"/>
            <a:r>
              <a:rPr lang="ru-RU" altLang="ru-RU" sz="1200" b="1" dirty="0">
                <a:solidFill>
                  <a:srgbClr val="005386"/>
                </a:solidFill>
                <a:cs typeface="Arial" charset="0"/>
              </a:rPr>
              <a:t>мирового уровня:         </a:t>
            </a:r>
          </a:p>
          <a:p>
            <a:pPr defTabSz="828675" eaLnBrk="1" hangingPunct="1">
              <a:buFontTx/>
              <a:buChar char="-"/>
            </a:pPr>
            <a:r>
              <a:rPr lang="ru-RU" altLang="ru-RU" sz="1200" dirty="0">
                <a:solidFill>
                  <a:srgbClr val="005386"/>
                </a:solidFill>
                <a:cs typeface="Arial" charset="0"/>
              </a:rPr>
              <a:t>используется запатентованная технология циклической наработки ГПХ</a:t>
            </a:r>
          </a:p>
          <a:p>
            <a:pPr defTabSz="828675" eaLnBrk="1" hangingPunct="1">
              <a:buFontTx/>
              <a:buChar char="-"/>
            </a:pPr>
            <a:r>
              <a:rPr lang="ru-RU" altLang="ru-RU" sz="1200" dirty="0">
                <a:solidFill>
                  <a:srgbClr val="005386"/>
                </a:solidFill>
                <a:cs typeface="Arial" charset="0"/>
              </a:rPr>
              <a:t> экономия  сырья 15%,</a:t>
            </a:r>
          </a:p>
          <a:p>
            <a:pPr defTabSz="828675" eaLnBrk="1" hangingPunct="1">
              <a:buFontTx/>
              <a:buChar char="-"/>
            </a:pPr>
            <a:r>
              <a:rPr lang="ru-RU" altLang="ru-RU" sz="1200" dirty="0">
                <a:solidFill>
                  <a:srgbClr val="005386"/>
                </a:solidFill>
                <a:cs typeface="Arial" charset="0"/>
              </a:rPr>
              <a:t> экономия электроэнергии до 30%</a:t>
            </a:r>
          </a:p>
          <a:p>
            <a:pPr defTabSz="828675" eaLnBrk="1" hangingPunct="1">
              <a:buFontTx/>
              <a:buChar char="-"/>
            </a:pPr>
            <a:r>
              <a:rPr lang="ru-RU" altLang="ru-RU" sz="1200" dirty="0">
                <a:solidFill>
                  <a:srgbClr val="005386"/>
                </a:solidFill>
                <a:cs typeface="Arial" charset="0"/>
              </a:rPr>
              <a:t>расширенный диапазон требований к </a:t>
            </a:r>
          </a:p>
          <a:p>
            <a:pPr defTabSz="828675" eaLnBrk="1" hangingPunct="1"/>
            <a:r>
              <a:rPr lang="ru-RU" altLang="ru-RU" sz="1200" dirty="0">
                <a:solidFill>
                  <a:srgbClr val="005386"/>
                </a:solidFill>
                <a:cs typeface="Arial" charset="0"/>
              </a:rPr>
              <a:t> качеству сырья (соли) и электроэнергии</a:t>
            </a:r>
          </a:p>
          <a:p>
            <a:pPr defTabSz="828675" eaLnBrk="1" hangingPunct="1"/>
            <a:r>
              <a:rPr lang="ru-RU" altLang="ru-RU" sz="1200" dirty="0">
                <a:solidFill>
                  <a:srgbClr val="005386"/>
                </a:solidFill>
                <a:cs typeface="Arial" charset="0"/>
              </a:rPr>
              <a:t>-расширенный диапазон рабочей температуры </a:t>
            </a:r>
          </a:p>
        </p:txBody>
      </p:sp>
      <p:sp>
        <p:nvSpPr>
          <p:cNvPr id="33822" name="TextBox 13"/>
          <p:cNvSpPr txBox="1">
            <a:spLocks noChangeArrowheads="1"/>
          </p:cNvSpPr>
          <p:nvPr/>
        </p:nvSpPr>
        <p:spPr bwMode="auto">
          <a:xfrm>
            <a:off x="1907704" y="5805264"/>
            <a:ext cx="2880320" cy="861774"/>
          </a:xfrm>
          <a:prstGeom prst="rect">
            <a:avLst/>
          </a:prstGeom>
          <a:noFill/>
          <a:ln w="9525">
            <a:noFill/>
            <a:miter lim="800000"/>
            <a:headEnd/>
            <a:tailEnd/>
          </a:ln>
        </p:spPr>
        <p:txBody>
          <a:bodyPr wrap="square">
            <a:spAutoFit/>
          </a:bodyPr>
          <a:lstStyle/>
          <a:p>
            <a:r>
              <a:rPr lang="ru-RU" altLang="ru-RU" sz="1400" dirty="0">
                <a:solidFill>
                  <a:schemeClr val="accent1"/>
                </a:solidFill>
                <a:cs typeface="Arial" charset="0"/>
              </a:rPr>
              <a:t>Реализованы серийные  проекты</a:t>
            </a:r>
          </a:p>
          <a:p>
            <a:r>
              <a:rPr lang="ru-RU" altLang="ru-RU" sz="1200" dirty="0">
                <a:cs typeface="Arial" charset="0"/>
              </a:rPr>
              <a:t>Приморский Водоканал (Владивосток)</a:t>
            </a:r>
          </a:p>
          <a:p>
            <a:r>
              <a:rPr lang="ru-RU" altLang="ru-RU" sz="1200" dirty="0">
                <a:cs typeface="Arial" charset="0"/>
              </a:rPr>
              <a:t>Казахстан (г. Атырау)</a:t>
            </a:r>
          </a:p>
          <a:p>
            <a:r>
              <a:rPr lang="ru-RU" altLang="ru-RU" sz="1200" dirty="0">
                <a:cs typeface="Arial" charset="0"/>
              </a:rPr>
              <a:t>Смоленская АЭС</a:t>
            </a:r>
          </a:p>
        </p:txBody>
      </p:sp>
      <p:pic>
        <p:nvPicPr>
          <p:cNvPr id="17" name="Рисунок 16" descr="D:\Департамент СУП\Кластеры\Герб промышл СПб.jpg"/>
          <p:cNvPicPr/>
          <p:nvPr/>
        </p:nvPicPr>
        <p:blipFill>
          <a:blip r:embed="rId3" cstate="print">
            <a:lum bright="18000"/>
          </a:blip>
          <a:srcRect/>
          <a:stretch>
            <a:fillRect/>
          </a:stretch>
        </p:blipFill>
        <p:spPr bwMode="auto">
          <a:xfrm>
            <a:off x="0" y="0"/>
            <a:ext cx="827584" cy="836712"/>
          </a:xfrm>
          <a:prstGeom prst="rect">
            <a:avLst/>
          </a:prstGeom>
          <a:noFill/>
          <a:ln w="9525">
            <a:noFill/>
            <a:miter lim="800000"/>
            <a:headEnd/>
            <a:tailEnd/>
          </a:ln>
        </p:spPr>
      </p:pic>
      <p:sp>
        <p:nvSpPr>
          <p:cNvPr id="19" name="TextBox 13"/>
          <p:cNvSpPr txBox="1">
            <a:spLocks noChangeArrowheads="1"/>
          </p:cNvSpPr>
          <p:nvPr/>
        </p:nvSpPr>
        <p:spPr bwMode="auto">
          <a:xfrm>
            <a:off x="395536" y="5805264"/>
            <a:ext cx="1296144" cy="677108"/>
          </a:xfrm>
          <a:prstGeom prst="rect">
            <a:avLst/>
          </a:prstGeom>
          <a:noFill/>
          <a:ln w="9525">
            <a:noFill/>
            <a:miter lim="800000"/>
            <a:headEnd/>
            <a:tailEnd/>
          </a:ln>
        </p:spPr>
        <p:txBody>
          <a:bodyPr wrap="square">
            <a:spAutoFit/>
          </a:bodyPr>
          <a:lstStyle/>
          <a:p>
            <a:r>
              <a:rPr lang="ru-RU" altLang="ru-RU" sz="1400" dirty="0">
                <a:solidFill>
                  <a:schemeClr val="accent1"/>
                </a:solidFill>
                <a:cs typeface="Arial" charset="0"/>
              </a:rPr>
              <a:t>Разработчик</a:t>
            </a:r>
          </a:p>
          <a:p>
            <a:r>
              <a:rPr lang="ru-RU" altLang="ru-RU" sz="1200" dirty="0">
                <a:cs typeface="Arial" charset="0"/>
              </a:rPr>
              <a:t>ОАО «Авангард»</a:t>
            </a:r>
          </a:p>
          <a:p>
            <a:r>
              <a:rPr lang="ru-RU" altLang="ru-RU" sz="1200" dirty="0">
                <a:cs typeface="Arial" charset="0"/>
              </a:rPr>
              <a:t>НПК «Эколог»</a:t>
            </a:r>
          </a:p>
        </p:txBody>
      </p:sp>
      <p:sp>
        <p:nvSpPr>
          <p:cNvPr id="21" name="Скругленный прямоугольник 20"/>
          <p:cNvSpPr/>
          <p:nvPr/>
        </p:nvSpPr>
        <p:spPr>
          <a:xfrm>
            <a:off x="5004048" y="5373216"/>
            <a:ext cx="3888432" cy="1011237"/>
          </a:xfrm>
          <a:prstGeom prst="roundRect">
            <a:avLst/>
          </a:prstGeom>
          <a:solidFill>
            <a:schemeClr val="accent5">
              <a:lumMod val="60000"/>
              <a:lumOff val="40000"/>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defRPr/>
            </a:pPr>
            <a:r>
              <a:rPr lang="ru-RU" altLang="ru-RU" sz="1600" dirty="0">
                <a:solidFill>
                  <a:srgbClr val="FF0000"/>
                </a:solidFill>
                <a:cs typeface="Arial" charset="0"/>
              </a:rPr>
              <a:t>Предложения по внедрению в 2017г.</a:t>
            </a:r>
          </a:p>
          <a:p>
            <a:pPr>
              <a:defRPr/>
            </a:pPr>
            <a:r>
              <a:rPr lang="ru-RU" sz="1600" dirty="0">
                <a:solidFill>
                  <a:srgbClr val="FF0000"/>
                </a:solidFill>
                <a:cs typeface="Arial" charset="0"/>
              </a:rPr>
              <a:t>Дагестан, г. Махачкала</a:t>
            </a:r>
          </a:p>
          <a:p>
            <a:pPr>
              <a:defRPr/>
            </a:pPr>
            <a:endParaRPr lang="ru-RU" sz="1600" dirty="0">
              <a:solidFill>
                <a:srgbClr val="FF0000"/>
              </a:solidFill>
            </a:endParaRPr>
          </a:p>
        </p:txBody>
      </p:sp>
      <p:pic>
        <p:nvPicPr>
          <p:cNvPr id="1027" name="Picture 3" descr="C:\Documents and Settings\lazerim\Рабочий стол\Новая папка\Э-5 Горн..JPG"/>
          <p:cNvPicPr>
            <a:picLocks noChangeAspect="1" noChangeArrowheads="1"/>
          </p:cNvPicPr>
          <p:nvPr/>
        </p:nvPicPr>
        <p:blipFill>
          <a:blip r:embed="rId4" cstate="print"/>
          <a:srcRect/>
          <a:stretch>
            <a:fillRect/>
          </a:stretch>
        </p:blipFill>
        <p:spPr bwMode="auto">
          <a:xfrm>
            <a:off x="3707904" y="1628800"/>
            <a:ext cx="4876800" cy="3657600"/>
          </a:xfrm>
          <a:prstGeom prst="rect">
            <a:avLst/>
          </a:prstGeom>
          <a:noFill/>
        </p:spPr>
      </p:pic>
      <p:sp>
        <p:nvSpPr>
          <p:cNvPr id="14" name="TextBox 13"/>
          <p:cNvSpPr txBox="1"/>
          <p:nvPr/>
        </p:nvSpPr>
        <p:spPr>
          <a:xfrm>
            <a:off x="467544" y="1268760"/>
            <a:ext cx="2448272" cy="1169551"/>
          </a:xfrm>
          <a:prstGeom prst="rect">
            <a:avLst/>
          </a:prstGeom>
          <a:noFill/>
        </p:spPr>
        <p:txBody>
          <a:bodyPr wrap="square" rtlCol="0">
            <a:spAutoFit/>
          </a:bodyPr>
          <a:lstStyle/>
          <a:p>
            <a:r>
              <a:rPr lang="ru-RU" sz="1400" dirty="0">
                <a:solidFill>
                  <a:srgbClr val="FF0000"/>
                </a:solidFill>
              </a:rPr>
              <a:t>Применение активного хлора для обеззараживания воды опасно для человека, технических систем и окружающей среды</a:t>
            </a:r>
          </a:p>
        </p:txBody>
      </p:sp>
    </p:spTree>
    <p:extLst>
      <p:ext uri="{BB962C8B-B14F-4D97-AF65-F5344CB8AC3E}">
        <p14:creationId xmlns:p14="http://schemas.microsoft.com/office/powerpoint/2010/main" val="4150850026"/>
      </p:ext>
    </p:extLst>
  </p:cSld>
  <p:clrMapOvr>
    <a:masterClrMapping/>
  </p:clrMapOvr>
  <p:transition spd="med">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Рисунок 2"/>
          <p:cNvPicPr>
            <a:picLocks noChangeAspect="1"/>
          </p:cNvPicPr>
          <p:nvPr/>
        </p:nvPicPr>
        <p:blipFill>
          <a:blip r:embed="rId3" cstate="print"/>
          <a:srcRect/>
          <a:stretch>
            <a:fillRect/>
          </a:stretch>
        </p:blipFill>
        <p:spPr bwMode="auto">
          <a:xfrm>
            <a:off x="3851920" y="1658882"/>
            <a:ext cx="2448272" cy="2823516"/>
          </a:xfrm>
          <a:prstGeom prst="rect">
            <a:avLst/>
          </a:prstGeom>
          <a:noFill/>
          <a:ln w="9525">
            <a:noFill/>
            <a:miter lim="800000"/>
            <a:headEnd/>
            <a:tailEnd/>
          </a:ln>
        </p:spPr>
      </p:pic>
      <p:pic>
        <p:nvPicPr>
          <p:cNvPr id="33796" name="Рисунок 3"/>
          <p:cNvPicPr>
            <a:picLocks noChangeAspect="1"/>
          </p:cNvPicPr>
          <p:nvPr/>
        </p:nvPicPr>
        <p:blipFill>
          <a:blip r:embed="rId4" cstate="print"/>
          <a:srcRect/>
          <a:stretch>
            <a:fillRect/>
          </a:stretch>
        </p:blipFill>
        <p:spPr bwMode="auto">
          <a:xfrm>
            <a:off x="6588224" y="1867048"/>
            <a:ext cx="2232248" cy="2537074"/>
          </a:xfrm>
          <a:prstGeom prst="rect">
            <a:avLst/>
          </a:prstGeom>
          <a:noFill/>
          <a:ln w="9525">
            <a:noFill/>
            <a:miter lim="800000"/>
            <a:headEnd/>
            <a:tailEnd/>
          </a:ln>
        </p:spPr>
      </p:pic>
      <p:sp>
        <p:nvSpPr>
          <p:cNvPr id="33797" name="Text Box 3"/>
          <p:cNvSpPr txBox="1">
            <a:spLocks noChangeArrowheads="1"/>
          </p:cNvSpPr>
          <p:nvPr/>
        </p:nvSpPr>
        <p:spPr bwMode="auto">
          <a:xfrm>
            <a:off x="1115616" y="0"/>
            <a:ext cx="7920880" cy="294555"/>
          </a:xfrm>
          <a:prstGeom prst="rect">
            <a:avLst/>
          </a:prstGeom>
          <a:noFill/>
          <a:ln w="9525" algn="ctr">
            <a:noFill/>
            <a:miter lim="800000"/>
            <a:headEnd/>
            <a:tailEnd/>
          </a:ln>
        </p:spPr>
        <p:txBody>
          <a:bodyPr wrap="square" lIns="89987" tIns="46793" rIns="89987" bIns="46793">
            <a:spAutoFit/>
          </a:bodyPr>
          <a:lstStyle/>
          <a:p>
            <a:pPr indent="3175" eaLnBrk="1" hangingPunct="1"/>
            <a:r>
              <a:rPr lang="ru-RU" altLang="ru-RU" sz="1300" b="1" dirty="0">
                <a:solidFill>
                  <a:srgbClr val="005386"/>
                </a:solidFill>
                <a:cs typeface="Arial" charset="0"/>
              </a:rPr>
              <a:t>Высокотехнологичная продукция для обеспечения безопасности и повышения  качества жизни населения</a:t>
            </a:r>
          </a:p>
        </p:txBody>
      </p:sp>
      <p:sp>
        <p:nvSpPr>
          <p:cNvPr id="33798" name="Text Box 6"/>
          <p:cNvSpPr txBox="1">
            <a:spLocks noChangeArrowheads="1"/>
          </p:cNvSpPr>
          <p:nvPr/>
        </p:nvSpPr>
        <p:spPr bwMode="auto">
          <a:xfrm>
            <a:off x="107504" y="1631568"/>
            <a:ext cx="3312368" cy="1699583"/>
          </a:xfrm>
          <a:prstGeom prst="rect">
            <a:avLst/>
          </a:prstGeom>
          <a:noFill/>
          <a:ln w="9525">
            <a:noFill/>
            <a:miter lim="800000"/>
            <a:headEnd/>
            <a:tailEnd/>
          </a:ln>
        </p:spPr>
        <p:txBody>
          <a:bodyPr wrap="square" lIns="82945" tIns="41473" rIns="82945" bIns="41473">
            <a:spAutoFit/>
          </a:bodyPr>
          <a:lstStyle/>
          <a:p>
            <a:pPr defTabSz="828675" eaLnBrk="1" hangingPunct="1"/>
            <a:endParaRPr lang="ru-RU" altLang="ru-RU" sz="300" dirty="0">
              <a:cs typeface="Arial" charset="0"/>
            </a:endParaRPr>
          </a:p>
          <a:p>
            <a:pPr defTabSz="828675" eaLnBrk="1" hangingPunct="1"/>
            <a:r>
              <a:rPr lang="ru-RU" altLang="ru-RU" sz="1400" b="1" dirty="0">
                <a:solidFill>
                  <a:srgbClr val="005386"/>
                </a:solidFill>
                <a:cs typeface="Arial" charset="0"/>
              </a:rPr>
              <a:t>Назначение системы:</a:t>
            </a:r>
          </a:p>
          <a:p>
            <a:pPr defTabSz="828675">
              <a:buFontTx/>
              <a:buChar char="-"/>
            </a:pPr>
            <a:r>
              <a:rPr lang="ru-RU" altLang="ru-RU" sz="1100" dirty="0">
                <a:cs typeface="Arial" charset="0"/>
              </a:rPr>
              <a:t>формирование сигналов предупреждения    аварийных ситуаций посредством контроля температуры токоведущих шин на высоковольтных сетях и в </a:t>
            </a:r>
            <a:r>
              <a:rPr lang="ru-RU" altLang="ru-RU" sz="1100" dirty="0" err="1">
                <a:cs typeface="Arial" charset="0"/>
              </a:rPr>
              <a:t>электрощитовом</a:t>
            </a:r>
            <a:r>
              <a:rPr lang="ru-RU" altLang="ru-RU" sz="1100" dirty="0">
                <a:cs typeface="Arial" charset="0"/>
              </a:rPr>
              <a:t> </a:t>
            </a:r>
            <a:r>
              <a:rPr lang="ru-RU" altLang="ru-RU" sz="1100" dirty="0" err="1">
                <a:cs typeface="Arial" charset="0"/>
              </a:rPr>
              <a:t>оборудованиии</a:t>
            </a:r>
            <a:r>
              <a:rPr lang="ru-RU" altLang="ru-RU" sz="1100" dirty="0">
                <a:cs typeface="Arial" charset="0"/>
              </a:rPr>
              <a:t>;</a:t>
            </a:r>
          </a:p>
          <a:p>
            <a:pPr defTabSz="828675">
              <a:buFontTx/>
              <a:buChar char="-"/>
            </a:pPr>
            <a:r>
              <a:rPr lang="ru-RU" altLang="ru-RU" sz="1100" dirty="0">
                <a:cs typeface="Arial" charset="0"/>
              </a:rPr>
              <a:t> выдача информации о состоянии оборудования  в автоматическую систему управления   для принятия решений.</a:t>
            </a:r>
          </a:p>
          <a:p>
            <a:pPr defTabSz="828675" eaLnBrk="1" hangingPunct="1"/>
            <a:endParaRPr lang="ru-RU" altLang="ru-RU" sz="1100" dirty="0">
              <a:cs typeface="Arial" charset="0"/>
            </a:endParaRPr>
          </a:p>
        </p:txBody>
      </p:sp>
      <p:sp>
        <p:nvSpPr>
          <p:cNvPr id="33818" name="Номер слайда 1"/>
          <p:cNvSpPr>
            <a:spLocks noGrp="1"/>
          </p:cNvSpPr>
          <p:nvPr>
            <p:ph type="sldNum" sz="quarter" idx="12"/>
          </p:nvPr>
        </p:nvSpPr>
        <p:spPr bwMode="auto">
          <a:xfrm>
            <a:off x="6902450" y="6356351"/>
            <a:ext cx="2133600" cy="366183"/>
          </a:xfrm>
          <a:noFill/>
          <a:ln>
            <a:miter lim="800000"/>
            <a:headEnd/>
            <a:tailEnd/>
          </a:ln>
        </p:spPr>
        <p:txBody>
          <a:bodyPr/>
          <a:lstStyle/>
          <a:p>
            <a:fld id="{F4BD502F-4BAB-4BF7-836F-4DF135B6EBC1}" type="slidenum">
              <a:rPr lang="ru-RU" altLang="ru-RU">
                <a:solidFill>
                  <a:srgbClr val="898989"/>
                </a:solidFill>
                <a:cs typeface="Arial" charset="0"/>
              </a:rPr>
              <a:pPr/>
              <a:t>7</a:t>
            </a:fld>
            <a:endParaRPr lang="ru-RU" altLang="ru-RU">
              <a:solidFill>
                <a:srgbClr val="898989"/>
              </a:solidFill>
              <a:cs typeface="Arial" charset="0"/>
            </a:endParaRPr>
          </a:p>
        </p:txBody>
      </p:sp>
      <p:sp>
        <p:nvSpPr>
          <p:cNvPr id="16" name="TextBox 15"/>
          <p:cNvSpPr txBox="1"/>
          <p:nvPr/>
        </p:nvSpPr>
        <p:spPr>
          <a:xfrm>
            <a:off x="971600" y="692696"/>
            <a:ext cx="1764209" cy="523220"/>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a:solidFill>
              <a:srgbClr val="005386"/>
            </a:solidFill>
          </a:ln>
        </p:spPr>
        <p:txBody>
          <a:bodyPr wrap="square" anchor="ctr" anchorCtr="1">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defRPr/>
            </a:pPr>
            <a:r>
              <a:rPr lang="ru-RU" altLang="ru-RU" sz="1400" dirty="0">
                <a:solidFill>
                  <a:schemeClr val="bg1"/>
                </a:solidFill>
                <a:cs typeface="Arial" panose="020B0604020202020204" pitchFamily="34" charset="0"/>
              </a:rPr>
              <a:t>Энергетическая  безопасность</a:t>
            </a:r>
          </a:p>
        </p:txBody>
      </p:sp>
      <p:sp>
        <p:nvSpPr>
          <p:cNvPr id="33820" name="Прямоугольник 16"/>
          <p:cNvSpPr>
            <a:spLocks noChangeArrowheads="1"/>
          </p:cNvSpPr>
          <p:nvPr/>
        </p:nvSpPr>
        <p:spPr bwMode="auto">
          <a:xfrm>
            <a:off x="2987824" y="620688"/>
            <a:ext cx="5760640" cy="738664"/>
          </a:xfrm>
          <a:prstGeom prst="rect">
            <a:avLst/>
          </a:prstGeom>
          <a:solidFill>
            <a:srgbClr val="FFFF00"/>
          </a:solidFill>
          <a:ln w="9525">
            <a:solidFill>
              <a:schemeClr val="accent1">
                <a:shade val="50000"/>
              </a:schemeClr>
            </a:solidFill>
            <a:miter lim="800000"/>
            <a:headEnd/>
            <a:tailEnd/>
          </a:ln>
        </p:spPr>
        <p:txBody>
          <a:bodyPr wrap="square">
            <a:spAutoFit/>
          </a:bodyPr>
          <a:lstStyle/>
          <a:p>
            <a:pPr algn="ctr" defTabSz="828675" eaLnBrk="1" hangingPunct="1"/>
            <a:r>
              <a:rPr lang="ru-RU" altLang="ru-RU" sz="1400" b="1" dirty="0">
                <a:solidFill>
                  <a:srgbClr val="005386"/>
                </a:solidFill>
                <a:cs typeface="Arial" charset="0"/>
              </a:rPr>
              <a:t>Беспроводная  система  обеспечения безопасности электроэнергетического оборудования на основе пассивных датчиков </a:t>
            </a:r>
          </a:p>
          <a:p>
            <a:pPr algn="ctr" defTabSz="828675" eaLnBrk="1" hangingPunct="1"/>
            <a:r>
              <a:rPr lang="ru-RU" altLang="ru-RU" sz="1400" b="1" dirty="0">
                <a:solidFill>
                  <a:srgbClr val="005386"/>
                </a:solidFill>
                <a:cs typeface="Arial" charset="0"/>
              </a:rPr>
              <a:t> на поверхностных акустических волнах (ПАВ)</a:t>
            </a:r>
          </a:p>
        </p:txBody>
      </p:sp>
      <p:sp>
        <p:nvSpPr>
          <p:cNvPr id="33821" name="Прямоугольник 17"/>
          <p:cNvSpPr>
            <a:spLocks noChangeArrowheads="1"/>
          </p:cNvSpPr>
          <p:nvPr/>
        </p:nvSpPr>
        <p:spPr bwMode="auto">
          <a:xfrm>
            <a:off x="179512" y="3717032"/>
            <a:ext cx="3024336" cy="1231106"/>
          </a:xfrm>
          <a:prstGeom prst="rect">
            <a:avLst/>
          </a:prstGeom>
          <a:noFill/>
          <a:ln w="9525">
            <a:noFill/>
            <a:miter lim="800000"/>
            <a:headEnd/>
            <a:tailEnd/>
          </a:ln>
        </p:spPr>
        <p:txBody>
          <a:bodyPr wrap="square">
            <a:spAutoFit/>
          </a:bodyPr>
          <a:lstStyle/>
          <a:p>
            <a:pPr defTabSz="828675" eaLnBrk="1" hangingPunct="1"/>
            <a:r>
              <a:rPr lang="ru-RU" altLang="ru-RU" sz="1400" b="1" dirty="0">
                <a:solidFill>
                  <a:srgbClr val="005386"/>
                </a:solidFill>
                <a:cs typeface="Arial" charset="0"/>
              </a:rPr>
              <a:t>Конкурентные преимущества:         </a:t>
            </a:r>
          </a:p>
          <a:p>
            <a:pPr defTabSz="828675" eaLnBrk="1" hangingPunct="1">
              <a:buFontTx/>
              <a:buChar char="-"/>
            </a:pPr>
            <a:r>
              <a:rPr lang="ru-RU" altLang="ru-RU" sz="1200" dirty="0">
                <a:cs typeface="Arial" charset="0"/>
              </a:rPr>
              <a:t>датчики не требуют питания;</a:t>
            </a:r>
          </a:p>
          <a:p>
            <a:pPr defTabSz="828675" eaLnBrk="1" hangingPunct="1">
              <a:buFontTx/>
              <a:buChar char="-"/>
            </a:pPr>
            <a:r>
              <a:rPr lang="ru-RU" altLang="ru-RU" sz="1200" dirty="0">
                <a:cs typeface="Arial" charset="0"/>
              </a:rPr>
              <a:t> устойчивость к воздействию высоких напряжений и электромагнитных полей;</a:t>
            </a:r>
          </a:p>
          <a:p>
            <a:pPr defTabSz="828675" eaLnBrk="1" hangingPunct="1">
              <a:buFontTx/>
              <a:buChar char="-"/>
            </a:pPr>
            <a:r>
              <a:rPr lang="ru-RU" altLang="ru-RU" sz="1200" dirty="0">
                <a:cs typeface="Arial" charset="0"/>
              </a:rPr>
              <a:t> совмещение функций радиочастотной идентификации и измерения температуры.                 </a:t>
            </a:r>
          </a:p>
        </p:txBody>
      </p:sp>
      <p:sp>
        <p:nvSpPr>
          <p:cNvPr id="33822" name="TextBox 13"/>
          <p:cNvSpPr txBox="1">
            <a:spLocks noChangeArrowheads="1"/>
          </p:cNvSpPr>
          <p:nvPr/>
        </p:nvSpPr>
        <p:spPr bwMode="auto">
          <a:xfrm>
            <a:off x="1907704" y="5589240"/>
            <a:ext cx="3240360" cy="677108"/>
          </a:xfrm>
          <a:prstGeom prst="rect">
            <a:avLst/>
          </a:prstGeom>
          <a:noFill/>
          <a:ln w="9525">
            <a:noFill/>
            <a:miter lim="800000"/>
            <a:headEnd/>
            <a:tailEnd/>
          </a:ln>
        </p:spPr>
        <p:txBody>
          <a:bodyPr wrap="square">
            <a:spAutoFit/>
          </a:bodyPr>
          <a:lstStyle/>
          <a:p>
            <a:r>
              <a:rPr lang="ru-RU" altLang="ru-RU" sz="1400" dirty="0">
                <a:solidFill>
                  <a:schemeClr val="accent1"/>
                </a:solidFill>
                <a:cs typeface="Arial" charset="0"/>
              </a:rPr>
              <a:t>Реализованы </a:t>
            </a:r>
            <a:r>
              <a:rPr lang="ru-RU" altLang="ru-RU" sz="1400" dirty="0" err="1">
                <a:solidFill>
                  <a:schemeClr val="accent1"/>
                </a:solidFill>
                <a:cs typeface="Arial" charset="0"/>
              </a:rPr>
              <a:t>пилотные</a:t>
            </a:r>
            <a:r>
              <a:rPr lang="ru-RU" altLang="ru-RU" sz="1400" dirty="0">
                <a:solidFill>
                  <a:schemeClr val="accent1"/>
                </a:solidFill>
                <a:cs typeface="Arial" charset="0"/>
              </a:rPr>
              <a:t> проекты</a:t>
            </a:r>
          </a:p>
          <a:p>
            <a:r>
              <a:rPr lang="ru-RU" altLang="ru-RU" sz="1200" dirty="0">
                <a:cs typeface="Arial" charset="0"/>
              </a:rPr>
              <a:t>«</a:t>
            </a:r>
            <a:r>
              <a:rPr lang="en-US" altLang="ru-RU" sz="1200" dirty="0">
                <a:cs typeface="Arial" charset="0"/>
              </a:rPr>
              <a:t>Gold Wings</a:t>
            </a:r>
            <a:r>
              <a:rPr lang="ru-RU" altLang="ru-RU" sz="1200" dirty="0">
                <a:cs typeface="Arial" charset="0"/>
              </a:rPr>
              <a:t>»</a:t>
            </a:r>
            <a:r>
              <a:rPr lang="en-US" altLang="ru-RU" sz="1200" dirty="0">
                <a:cs typeface="Arial" charset="0"/>
              </a:rPr>
              <a:t>, </a:t>
            </a:r>
            <a:r>
              <a:rPr lang="ru-RU" altLang="ru-RU" sz="1200" dirty="0">
                <a:cs typeface="Arial" charset="0"/>
              </a:rPr>
              <a:t>Израиль</a:t>
            </a:r>
          </a:p>
          <a:p>
            <a:r>
              <a:rPr lang="ru-RU" altLang="ru-RU" sz="1200" dirty="0" err="1">
                <a:cs typeface="Arial" charset="0"/>
              </a:rPr>
              <a:t>Харбинский</a:t>
            </a:r>
            <a:r>
              <a:rPr lang="ru-RU" altLang="ru-RU" sz="1200" dirty="0">
                <a:cs typeface="Arial" charset="0"/>
              </a:rPr>
              <a:t> институт сенсоров, КНР</a:t>
            </a:r>
          </a:p>
        </p:txBody>
      </p:sp>
      <p:pic>
        <p:nvPicPr>
          <p:cNvPr id="17" name="Рисунок 16" descr="D:\Департамент СУП\Кластеры\Герб промышл СПб.jpg"/>
          <p:cNvPicPr/>
          <p:nvPr/>
        </p:nvPicPr>
        <p:blipFill>
          <a:blip r:embed="rId5" cstate="print">
            <a:lum bright="18000"/>
          </a:blip>
          <a:srcRect/>
          <a:stretch>
            <a:fillRect/>
          </a:stretch>
        </p:blipFill>
        <p:spPr bwMode="auto">
          <a:xfrm>
            <a:off x="0" y="0"/>
            <a:ext cx="827584" cy="836712"/>
          </a:xfrm>
          <a:prstGeom prst="rect">
            <a:avLst/>
          </a:prstGeom>
          <a:noFill/>
          <a:ln w="9525">
            <a:noFill/>
            <a:miter lim="800000"/>
            <a:headEnd/>
            <a:tailEnd/>
          </a:ln>
        </p:spPr>
      </p:pic>
      <p:sp>
        <p:nvSpPr>
          <p:cNvPr id="19" name="TextBox 13"/>
          <p:cNvSpPr txBox="1">
            <a:spLocks noChangeArrowheads="1"/>
          </p:cNvSpPr>
          <p:nvPr/>
        </p:nvSpPr>
        <p:spPr bwMode="auto">
          <a:xfrm>
            <a:off x="323528" y="5589240"/>
            <a:ext cx="2808288" cy="492443"/>
          </a:xfrm>
          <a:prstGeom prst="rect">
            <a:avLst/>
          </a:prstGeom>
          <a:noFill/>
          <a:ln w="9525">
            <a:noFill/>
            <a:miter lim="800000"/>
            <a:headEnd/>
            <a:tailEnd/>
          </a:ln>
        </p:spPr>
        <p:txBody>
          <a:bodyPr>
            <a:spAutoFit/>
          </a:bodyPr>
          <a:lstStyle/>
          <a:p>
            <a:r>
              <a:rPr lang="ru-RU" altLang="ru-RU" sz="1400" dirty="0">
                <a:solidFill>
                  <a:schemeClr val="accent1"/>
                </a:solidFill>
                <a:cs typeface="Arial" charset="0"/>
              </a:rPr>
              <a:t>Разработчик</a:t>
            </a:r>
          </a:p>
          <a:p>
            <a:r>
              <a:rPr lang="ru-RU" altLang="ru-RU" sz="1200" dirty="0">
                <a:cs typeface="Arial" charset="0"/>
              </a:rPr>
              <a:t>ОАО «Авангард»</a:t>
            </a:r>
          </a:p>
        </p:txBody>
      </p:sp>
      <p:sp>
        <p:nvSpPr>
          <p:cNvPr id="21" name="Скругленный прямоугольник 20"/>
          <p:cNvSpPr/>
          <p:nvPr/>
        </p:nvSpPr>
        <p:spPr>
          <a:xfrm>
            <a:off x="5004048" y="4797152"/>
            <a:ext cx="3888432" cy="1587301"/>
          </a:xfrm>
          <a:prstGeom prst="roundRect">
            <a:avLst/>
          </a:prstGeom>
          <a:solidFill>
            <a:schemeClr val="accent5">
              <a:lumMod val="60000"/>
              <a:lumOff val="40000"/>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defRPr/>
            </a:pPr>
            <a:r>
              <a:rPr lang="ru-RU" altLang="ru-RU" sz="1600" u="sng" dirty="0">
                <a:solidFill>
                  <a:srgbClr val="FF0000"/>
                </a:solidFill>
                <a:cs typeface="Arial" charset="0"/>
              </a:rPr>
              <a:t>Предложения по внедрению в 2017г.</a:t>
            </a:r>
          </a:p>
          <a:p>
            <a:pPr marL="285750" indent="-285750">
              <a:buFontTx/>
              <a:buChar char="-"/>
              <a:defRPr/>
            </a:pPr>
            <a:r>
              <a:rPr lang="ru-RU" sz="1600" dirty="0">
                <a:solidFill>
                  <a:srgbClr val="FF0000"/>
                </a:solidFill>
                <a:cs typeface="Arial" charset="0"/>
              </a:rPr>
              <a:t>Высоковольтная подстанция в Калининском районе</a:t>
            </a:r>
          </a:p>
          <a:p>
            <a:pPr marL="285750" indent="-285750">
              <a:buFontTx/>
              <a:buChar char="-"/>
              <a:defRPr/>
            </a:pPr>
            <a:r>
              <a:rPr lang="ru-RU" sz="1600" dirty="0">
                <a:solidFill>
                  <a:srgbClr val="FF0000"/>
                </a:solidFill>
                <a:cs typeface="Arial" charset="0"/>
              </a:rPr>
              <a:t>Жилые дома в Петроградском районе</a:t>
            </a:r>
          </a:p>
          <a:p>
            <a:pPr>
              <a:defRPr/>
            </a:pPr>
            <a:endParaRPr lang="ru-RU" sz="1600" dirty="0">
              <a:solidFill>
                <a:srgbClr val="FF0000"/>
              </a:solidFill>
            </a:endParaRPr>
          </a:p>
        </p:txBody>
      </p:sp>
    </p:spTree>
    <p:extLst>
      <p:ext uri="{BB962C8B-B14F-4D97-AF65-F5344CB8AC3E}">
        <p14:creationId xmlns:p14="http://schemas.microsoft.com/office/powerpoint/2010/main" val="3636993345"/>
      </p:ext>
    </p:extLst>
  </p:cSld>
  <p:clrMapOvr>
    <a:masterClrMapping/>
  </p:clrMapOvr>
  <p:transition spd="med">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8" name="Text Box 6"/>
          <p:cNvSpPr txBox="1">
            <a:spLocks noChangeArrowheads="1"/>
          </p:cNvSpPr>
          <p:nvPr/>
        </p:nvSpPr>
        <p:spPr bwMode="auto">
          <a:xfrm>
            <a:off x="35496" y="1422783"/>
            <a:ext cx="3059112" cy="1530306"/>
          </a:xfrm>
          <a:prstGeom prst="rect">
            <a:avLst/>
          </a:prstGeom>
          <a:noFill/>
          <a:ln w="9525">
            <a:noFill/>
            <a:miter lim="800000"/>
            <a:headEnd/>
            <a:tailEnd/>
          </a:ln>
        </p:spPr>
        <p:txBody>
          <a:bodyPr lIns="82945" tIns="41473" rIns="82945" bIns="41473">
            <a:spAutoFit/>
          </a:bodyPr>
          <a:lstStyle/>
          <a:p>
            <a:pPr defTabSz="828675" eaLnBrk="1" hangingPunct="1"/>
            <a:endParaRPr lang="ru-RU" altLang="ru-RU" sz="300" dirty="0">
              <a:cs typeface="Arial" charset="0"/>
            </a:endParaRPr>
          </a:p>
          <a:p>
            <a:pPr defTabSz="828675" eaLnBrk="1" hangingPunct="1"/>
            <a:r>
              <a:rPr lang="ru-RU" altLang="ru-RU" sz="1400" b="1" dirty="0">
                <a:solidFill>
                  <a:srgbClr val="005386"/>
                </a:solidFill>
                <a:cs typeface="Arial" charset="0"/>
              </a:rPr>
              <a:t>Назначение системы:</a:t>
            </a:r>
          </a:p>
          <a:p>
            <a:pPr defTabSz="828675" eaLnBrk="1" hangingPunct="1"/>
            <a:r>
              <a:rPr lang="ru-RU" altLang="ru-RU" sz="1100" dirty="0">
                <a:cs typeface="Arial" charset="0"/>
              </a:rPr>
              <a:t>-   предотвращение ЧС связанных с авариями на внутридомовом и внутриквартирном газовом оборудовании;</a:t>
            </a:r>
          </a:p>
          <a:p>
            <a:pPr defTabSz="828675" eaLnBrk="1" hangingPunct="1"/>
            <a:r>
              <a:rPr lang="ru-RU" altLang="ru-RU" sz="1100" dirty="0">
                <a:cs typeface="Arial" charset="0"/>
              </a:rPr>
              <a:t>-  автоматическое перекрытие подачи газа ; </a:t>
            </a:r>
          </a:p>
          <a:p>
            <a:pPr defTabSz="828675" eaLnBrk="1" hangingPunct="1"/>
            <a:r>
              <a:rPr lang="ru-RU" altLang="ru-RU" sz="1100" dirty="0">
                <a:cs typeface="Arial" charset="0"/>
              </a:rPr>
              <a:t>-  формирование и передача тревожных сигналов в Городской мониторинговый Центр и Дежурно-диспетчерские службы.</a:t>
            </a:r>
          </a:p>
        </p:txBody>
      </p:sp>
      <p:sp>
        <p:nvSpPr>
          <p:cNvPr id="33818" name="Номер слайда 1"/>
          <p:cNvSpPr>
            <a:spLocks noGrp="1"/>
          </p:cNvSpPr>
          <p:nvPr>
            <p:ph type="sldNum" sz="quarter" idx="12"/>
          </p:nvPr>
        </p:nvSpPr>
        <p:spPr bwMode="auto">
          <a:xfrm>
            <a:off x="6902450" y="6356351"/>
            <a:ext cx="2133600" cy="366183"/>
          </a:xfrm>
          <a:noFill/>
          <a:ln>
            <a:miter lim="800000"/>
            <a:headEnd/>
            <a:tailEnd/>
          </a:ln>
        </p:spPr>
        <p:txBody>
          <a:bodyPr/>
          <a:lstStyle/>
          <a:p>
            <a:fld id="{F4BD502F-4BAB-4BF7-836F-4DF135B6EBC1}" type="slidenum">
              <a:rPr lang="ru-RU" altLang="ru-RU">
                <a:solidFill>
                  <a:srgbClr val="898989"/>
                </a:solidFill>
                <a:cs typeface="Arial" charset="0"/>
              </a:rPr>
              <a:pPr/>
              <a:t>8</a:t>
            </a:fld>
            <a:endParaRPr lang="ru-RU" altLang="ru-RU">
              <a:solidFill>
                <a:srgbClr val="898989"/>
              </a:solidFill>
              <a:cs typeface="Arial" charset="0"/>
            </a:endParaRPr>
          </a:p>
        </p:txBody>
      </p:sp>
      <p:sp>
        <p:nvSpPr>
          <p:cNvPr id="16" name="TextBox 15"/>
          <p:cNvSpPr txBox="1"/>
          <p:nvPr/>
        </p:nvSpPr>
        <p:spPr>
          <a:xfrm>
            <a:off x="971600" y="640380"/>
            <a:ext cx="1764209" cy="523220"/>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a:solidFill>
              <a:srgbClr val="005386"/>
            </a:solidFill>
          </a:ln>
        </p:spPr>
        <p:txBody>
          <a:bodyPr wrap="square" anchor="ctr" anchorCtr="1">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defRPr/>
            </a:pPr>
            <a:r>
              <a:rPr lang="ru-RU" altLang="ru-RU" sz="1400" dirty="0">
                <a:solidFill>
                  <a:schemeClr val="bg1"/>
                </a:solidFill>
                <a:cs typeface="Arial" panose="020B0604020202020204" pitchFamily="34" charset="0"/>
              </a:rPr>
              <a:t>Газовая  безопасность</a:t>
            </a:r>
          </a:p>
        </p:txBody>
      </p:sp>
      <p:sp>
        <p:nvSpPr>
          <p:cNvPr id="33820" name="Прямоугольник 16"/>
          <p:cNvSpPr>
            <a:spLocks noChangeArrowheads="1"/>
          </p:cNvSpPr>
          <p:nvPr/>
        </p:nvSpPr>
        <p:spPr bwMode="auto">
          <a:xfrm>
            <a:off x="3059832" y="548680"/>
            <a:ext cx="5545334" cy="738664"/>
          </a:xfrm>
          <a:prstGeom prst="rect">
            <a:avLst/>
          </a:prstGeom>
          <a:solidFill>
            <a:srgbClr val="FFFF00"/>
          </a:solidFill>
          <a:ln w="9525">
            <a:solidFill>
              <a:schemeClr val="accent1">
                <a:shade val="50000"/>
              </a:schemeClr>
            </a:solidFill>
            <a:miter lim="800000"/>
            <a:headEnd/>
            <a:tailEnd/>
          </a:ln>
        </p:spPr>
        <p:txBody>
          <a:bodyPr wrap="square">
            <a:spAutoFit/>
          </a:bodyPr>
          <a:lstStyle/>
          <a:p>
            <a:pPr algn="ctr" defTabSz="828675"/>
            <a:r>
              <a:rPr lang="ru-RU" altLang="ru-RU" sz="1400" b="1" dirty="0">
                <a:solidFill>
                  <a:srgbClr val="005386"/>
                </a:solidFill>
                <a:cs typeface="Arial" charset="0"/>
              </a:rPr>
              <a:t>Автоматизированная система контроля и предупреждения чрезвычайных ситуаций по утечкам природного газа с автоматическим перекрытием подачи</a:t>
            </a:r>
          </a:p>
        </p:txBody>
      </p:sp>
      <p:sp>
        <p:nvSpPr>
          <p:cNvPr id="33821" name="Прямоугольник 17"/>
          <p:cNvSpPr>
            <a:spLocks noChangeArrowheads="1"/>
          </p:cNvSpPr>
          <p:nvPr/>
        </p:nvSpPr>
        <p:spPr bwMode="auto">
          <a:xfrm>
            <a:off x="35496" y="3290208"/>
            <a:ext cx="2808288" cy="2154436"/>
          </a:xfrm>
          <a:prstGeom prst="rect">
            <a:avLst/>
          </a:prstGeom>
          <a:noFill/>
          <a:ln w="9525">
            <a:noFill/>
            <a:miter lim="800000"/>
            <a:headEnd/>
            <a:tailEnd/>
          </a:ln>
        </p:spPr>
        <p:txBody>
          <a:bodyPr>
            <a:spAutoFit/>
          </a:bodyPr>
          <a:lstStyle/>
          <a:p>
            <a:pPr defTabSz="828675" eaLnBrk="1" hangingPunct="1"/>
            <a:r>
              <a:rPr lang="ru-RU" altLang="ru-RU" sz="1400" b="1" dirty="0">
                <a:solidFill>
                  <a:srgbClr val="005386"/>
                </a:solidFill>
                <a:cs typeface="Arial" charset="0"/>
              </a:rPr>
              <a:t>Конкурентные преимущества:         </a:t>
            </a:r>
          </a:p>
          <a:p>
            <a:pPr defTabSz="828675" eaLnBrk="1" hangingPunct="1">
              <a:buFontTx/>
              <a:buChar char="-"/>
            </a:pPr>
            <a:r>
              <a:rPr lang="ru-RU" altLang="ru-RU" sz="1200" dirty="0">
                <a:cs typeface="Arial" charset="0"/>
              </a:rPr>
              <a:t> высокая чувствительность системы (по   метану 7% и 15% НКПР;</a:t>
            </a:r>
          </a:p>
          <a:p>
            <a:pPr defTabSz="828675" eaLnBrk="1" hangingPunct="1">
              <a:buFontTx/>
              <a:buChar char="-"/>
            </a:pPr>
            <a:r>
              <a:rPr lang="ru-RU" altLang="ru-RU" sz="1200" dirty="0">
                <a:cs typeface="Arial" charset="0"/>
              </a:rPr>
              <a:t> управление запорными клапанами;</a:t>
            </a:r>
          </a:p>
          <a:p>
            <a:pPr defTabSz="828675">
              <a:buFontTx/>
              <a:buChar char="-"/>
            </a:pPr>
            <a:r>
              <a:rPr lang="ru-RU" altLang="ru-RU" sz="1200" dirty="0">
                <a:cs typeface="Arial" charset="0"/>
              </a:rPr>
              <a:t> до 512  адресных газосигнализаторов в системе ( два канала по 256);</a:t>
            </a:r>
          </a:p>
          <a:p>
            <a:pPr defTabSz="828675" eaLnBrk="1" hangingPunct="1">
              <a:buFontTx/>
              <a:buChar char="-"/>
            </a:pPr>
            <a:r>
              <a:rPr lang="ru-RU" altLang="ru-RU" sz="1200" dirty="0">
                <a:cs typeface="Arial" charset="0"/>
              </a:rPr>
              <a:t> полная совместимость с АИС города;</a:t>
            </a:r>
          </a:p>
          <a:p>
            <a:pPr defTabSz="828675" eaLnBrk="1" hangingPunct="1">
              <a:buFontTx/>
              <a:buChar char="-"/>
            </a:pPr>
            <a:r>
              <a:rPr lang="ru-RU" altLang="ru-RU" sz="1200" dirty="0">
                <a:cs typeface="Arial" charset="0"/>
              </a:rPr>
              <a:t> стоимость внутриквартирного оборудования не превышает 5 тысяч рублей;</a:t>
            </a:r>
          </a:p>
          <a:p>
            <a:pPr defTabSz="828675" eaLnBrk="1" hangingPunct="1">
              <a:buFontTx/>
              <a:buChar char="-"/>
            </a:pPr>
            <a:r>
              <a:rPr lang="ru-RU" altLang="ru-RU" sz="1200" dirty="0">
                <a:cs typeface="Arial" charset="0"/>
              </a:rPr>
              <a:t> отечественная разработка;</a:t>
            </a:r>
          </a:p>
        </p:txBody>
      </p:sp>
      <p:sp>
        <p:nvSpPr>
          <p:cNvPr id="33822" name="TextBox 13"/>
          <p:cNvSpPr txBox="1">
            <a:spLocks noChangeArrowheads="1"/>
          </p:cNvSpPr>
          <p:nvPr/>
        </p:nvSpPr>
        <p:spPr bwMode="auto">
          <a:xfrm>
            <a:off x="1907704" y="5589240"/>
            <a:ext cx="3240360" cy="677108"/>
          </a:xfrm>
          <a:prstGeom prst="rect">
            <a:avLst/>
          </a:prstGeom>
          <a:noFill/>
          <a:ln w="9525">
            <a:noFill/>
            <a:miter lim="800000"/>
            <a:headEnd/>
            <a:tailEnd/>
          </a:ln>
        </p:spPr>
        <p:txBody>
          <a:bodyPr wrap="square">
            <a:spAutoFit/>
          </a:bodyPr>
          <a:lstStyle/>
          <a:p>
            <a:r>
              <a:rPr lang="ru-RU" altLang="ru-RU" sz="1400" dirty="0">
                <a:solidFill>
                  <a:schemeClr val="accent1"/>
                </a:solidFill>
                <a:cs typeface="Arial" charset="0"/>
              </a:rPr>
              <a:t>Реализованы пилотные проекты</a:t>
            </a:r>
          </a:p>
          <a:p>
            <a:r>
              <a:rPr lang="ru-RU" altLang="ru-RU" sz="1200" dirty="0">
                <a:cs typeface="Arial" charset="0"/>
              </a:rPr>
              <a:t>Жилые квартиры Петроградского района</a:t>
            </a:r>
          </a:p>
          <a:p>
            <a:endParaRPr lang="en-US" altLang="ru-RU" sz="1200" dirty="0">
              <a:cs typeface="Arial" charset="0"/>
            </a:endParaRPr>
          </a:p>
        </p:txBody>
      </p:sp>
      <p:pic>
        <p:nvPicPr>
          <p:cNvPr id="17" name="Рисунок 16" descr="D:\Департамент СУП\Кластеры\Герб промышл СПб.jpg"/>
          <p:cNvPicPr/>
          <p:nvPr/>
        </p:nvPicPr>
        <p:blipFill>
          <a:blip r:embed="rId2" cstate="print">
            <a:lum bright="18000"/>
          </a:blip>
          <a:srcRect/>
          <a:stretch>
            <a:fillRect/>
          </a:stretch>
        </p:blipFill>
        <p:spPr bwMode="auto">
          <a:xfrm>
            <a:off x="0" y="0"/>
            <a:ext cx="827584" cy="836712"/>
          </a:xfrm>
          <a:prstGeom prst="rect">
            <a:avLst/>
          </a:prstGeom>
          <a:noFill/>
          <a:ln w="9525">
            <a:noFill/>
            <a:miter lim="800000"/>
            <a:headEnd/>
            <a:tailEnd/>
          </a:ln>
        </p:spPr>
      </p:pic>
      <p:sp>
        <p:nvSpPr>
          <p:cNvPr id="19" name="TextBox 13"/>
          <p:cNvSpPr txBox="1">
            <a:spLocks noChangeArrowheads="1"/>
          </p:cNvSpPr>
          <p:nvPr/>
        </p:nvSpPr>
        <p:spPr bwMode="auto">
          <a:xfrm>
            <a:off x="323528" y="5589240"/>
            <a:ext cx="2808288" cy="492443"/>
          </a:xfrm>
          <a:prstGeom prst="rect">
            <a:avLst/>
          </a:prstGeom>
          <a:noFill/>
          <a:ln w="9525">
            <a:noFill/>
            <a:miter lim="800000"/>
            <a:headEnd/>
            <a:tailEnd/>
          </a:ln>
        </p:spPr>
        <p:txBody>
          <a:bodyPr>
            <a:spAutoFit/>
          </a:bodyPr>
          <a:lstStyle/>
          <a:p>
            <a:r>
              <a:rPr lang="ru-RU" altLang="ru-RU" sz="1400" dirty="0">
                <a:solidFill>
                  <a:schemeClr val="accent1"/>
                </a:solidFill>
                <a:cs typeface="Arial" charset="0"/>
              </a:rPr>
              <a:t>Разработчик</a:t>
            </a:r>
          </a:p>
          <a:p>
            <a:r>
              <a:rPr lang="ru-RU" altLang="ru-RU" sz="1200" dirty="0">
                <a:cs typeface="Arial" charset="0"/>
              </a:rPr>
              <a:t>ОАО «Авангард»</a:t>
            </a:r>
          </a:p>
        </p:txBody>
      </p:sp>
      <p:sp>
        <p:nvSpPr>
          <p:cNvPr id="21" name="Скругленный прямоугольник 20"/>
          <p:cNvSpPr/>
          <p:nvPr/>
        </p:nvSpPr>
        <p:spPr>
          <a:xfrm>
            <a:off x="5076056" y="5182475"/>
            <a:ext cx="3888432" cy="1630901"/>
          </a:xfrm>
          <a:prstGeom prst="roundRect">
            <a:avLst/>
          </a:prstGeom>
          <a:solidFill>
            <a:schemeClr val="accent5">
              <a:lumMod val="60000"/>
              <a:lumOff val="40000"/>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defRPr/>
            </a:pPr>
            <a:r>
              <a:rPr lang="ru-RU" altLang="ru-RU" sz="1600" u="sng" dirty="0">
                <a:solidFill>
                  <a:srgbClr val="FF0000"/>
                </a:solidFill>
                <a:cs typeface="Arial" charset="0"/>
              </a:rPr>
              <a:t>Предложения по внедрению в 2017г.</a:t>
            </a:r>
          </a:p>
          <a:p>
            <a:pPr>
              <a:defRPr/>
            </a:pPr>
            <a:r>
              <a:rPr lang="ru-RU" sz="1600" dirty="0">
                <a:solidFill>
                  <a:srgbClr val="FF0000"/>
                </a:solidFill>
                <a:cs typeface="Arial" charset="0"/>
              </a:rPr>
              <a:t>-</a:t>
            </a:r>
            <a:r>
              <a:rPr lang="en-US" sz="1600" dirty="0">
                <a:solidFill>
                  <a:srgbClr val="FF0000"/>
                </a:solidFill>
                <a:cs typeface="Arial" charset="0"/>
              </a:rPr>
              <a:t> </a:t>
            </a:r>
            <a:r>
              <a:rPr lang="ru-RU" sz="1400" dirty="0">
                <a:solidFill>
                  <a:srgbClr val="FF0000"/>
                </a:solidFill>
                <a:cs typeface="Arial" charset="0"/>
              </a:rPr>
              <a:t>Оснастить </a:t>
            </a:r>
            <a:r>
              <a:rPr lang="en-US" sz="1400" dirty="0">
                <a:solidFill>
                  <a:srgbClr val="FF0000"/>
                </a:solidFill>
                <a:cs typeface="Arial" charset="0"/>
              </a:rPr>
              <a:t>700 </a:t>
            </a:r>
            <a:r>
              <a:rPr lang="ru-RU" sz="1400" dirty="0">
                <a:solidFill>
                  <a:srgbClr val="FF0000"/>
                </a:solidFill>
                <a:cs typeface="Arial" charset="0"/>
              </a:rPr>
              <a:t>жилых квартир Петроградского района Санкт-Петербурга;</a:t>
            </a:r>
          </a:p>
          <a:p>
            <a:pPr>
              <a:defRPr/>
            </a:pPr>
            <a:r>
              <a:rPr lang="ru-RU" sz="1400" dirty="0">
                <a:solidFill>
                  <a:srgbClr val="FF0000"/>
                </a:solidFill>
                <a:cs typeface="Arial" charset="0"/>
              </a:rPr>
              <a:t>- Оснастить социальные объекты Ленинградской области;</a:t>
            </a:r>
            <a:endParaRPr lang="ru-RU" sz="1400" dirty="0">
              <a:solidFill>
                <a:srgbClr val="FF0000"/>
              </a:solidFill>
            </a:endParaRPr>
          </a:p>
        </p:txBody>
      </p:sp>
      <p:pic>
        <p:nvPicPr>
          <p:cNvPr id="2" name="Рисунок 1"/>
          <p:cNvPicPr>
            <a:picLocks noChangeAspect="1"/>
          </p:cNvPicPr>
          <p:nvPr/>
        </p:nvPicPr>
        <p:blipFill>
          <a:blip r:embed="rId3" cstate="print"/>
          <a:stretch>
            <a:fillRect/>
          </a:stretch>
        </p:blipFill>
        <p:spPr>
          <a:xfrm>
            <a:off x="3059832" y="1268760"/>
            <a:ext cx="5930227" cy="3913715"/>
          </a:xfrm>
          <a:prstGeom prst="rect">
            <a:avLst/>
          </a:prstGeom>
        </p:spPr>
      </p:pic>
      <p:sp>
        <p:nvSpPr>
          <p:cNvPr id="13" name="Text Box 3"/>
          <p:cNvSpPr txBox="1">
            <a:spLocks noChangeArrowheads="1"/>
          </p:cNvSpPr>
          <p:nvPr/>
        </p:nvSpPr>
        <p:spPr bwMode="auto">
          <a:xfrm>
            <a:off x="1115616" y="-27384"/>
            <a:ext cx="8028384" cy="294555"/>
          </a:xfrm>
          <a:prstGeom prst="rect">
            <a:avLst/>
          </a:prstGeom>
          <a:noFill/>
          <a:ln w="9525" algn="ctr">
            <a:noFill/>
            <a:miter lim="800000"/>
            <a:headEnd/>
            <a:tailEnd/>
          </a:ln>
        </p:spPr>
        <p:txBody>
          <a:bodyPr wrap="square" lIns="89987" tIns="46793" rIns="89987" bIns="46793">
            <a:spAutoFit/>
          </a:bodyPr>
          <a:lstStyle/>
          <a:p>
            <a:pPr indent="3175"/>
            <a:r>
              <a:rPr lang="ru-RU" altLang="ru-RU" sz="1300" b="1" dirty="0">
                <a:solidFill>
                  <a:srgbClr val="005386"/>
                </a:solidFill>
                <a:cs typeface="Arial" charset="0"/>
              </a:rPr>
              <a:t>Высокотехнологичная продукция для обеспечения безопасности и повышения  качества жизни населения</a:t>
            </a:r>
          </a:p>
        </p:txBody>
      </p:sp>
    </p:spTree>
    <p:extLst>
      <p:ext uri="{BB962C8B-B14F-4D97-AF65-F5344CB8AC3E}">
        <p14:creationId xmlns:p14="http://schemas.microsoft.com/office/powerpoint/2010/main" val="1230999134"/>
      </p:ext>
    </p:extLst>
  </p:cSld>
  <p:clrMapOvr>
    <a:masterClrMapping/>
  </p:clrMapOvr>
  <p:transition spd="med">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Text Box 3"/>
          <p:cNvSpPr txBox="1">
            <a:spLocks noChangeArrowheads="1"/>
          </p:cNvSpPr>
          <p:nvPr/>
        </p:nvSpPr>
        <p:spPr bwMode="auto">
          <a:xfrm>
            <a:off x="1115616" y="0"/>
            <a:ext cx="8028384" cy="294555"/>
          </a:xfrm>
          <a:prstGeom prst="rect">
            <a:avLst/>
          </a:prstGeom>
          <a:noFill/>
          <a:ln w="9525" algn="ctr">
            <a:noFill/>
            <a:miter lim="800000"/>
            <a:headEnd/>
            <a:tailEnd/>
          </a:ln>
        </p:spPr>
        <p:txBody>
          <a:bodyPr wrap="square" lIns="89987" tIns="46793" rIns="89987" bIns="46793">
            <a:spAutoFit/>
          </a:bodyPr>
          <a:lstStyle/>
          <a:p>
            <a:pPr indent="3175"/>
            <a:r>
              <a:rPr lang="ru-RU" altLang="ru-RU" sz="1300" b="1" dirty="0">
                <a:solidFill>
                  <a:srgbClr val="005386"/>
                </a:solidFill>
                <a:cs typeface="Arial" charset="0"/>
              </a:rPr>
              <a:t>Высокотехнологичная продукция для обеспечения безопасности и повышения  качества жизни населения</a:t>
            </a:r>
          </a:p>
        </p:txBody>
      </p:sp>
      <p:sp>
        <p:nvSpPr>
          <p:cNvPr id="33798" name="Text Box 6"/>
          <p:cNvSpPr txBox="1">
            <a:spLocks noChangeArrowheads="1"/>
          </p:cNvSpPr>
          <p:nvPr/>
        </p:nvSpPr>
        <p:spPr bwMode="auto">
          <a:xfrm>
            <a:off x="107504" y="1255944"/>
            <a:ext cx="3059112" cy="1699583"/>
          </a:xfrm>
          <a:prstGeom prst="rect">
            <a:avLst/>
          </a:prstGeom>
          <a:noFill/>
          <a:ln w="9525">
            <a:noFill/>
            <a:miter lim="800000"/>
            <a:headEnd/>
            <a:tailEnd/>
          </a:ln>
        </p:spPr>
        <p:txBody>
          <a:bodyPr lIns="82945" tIns="41473" rIns="82945" bIns="41473">
            <a:spAutoFit/>
          </a:bodyPr>
          <a:lstStyle/>
          <a:p>
            <a:pPr defTabSz="828675" eaLnBrk="1" hangingPunct="1"/>
            <a:endParaRPr lang="ru-RU" altLang="ru-RU" sz="300" dirty="0">
              <a:cs typeface="Arial" charset="0"/>
            </a:endParaRPr>
          </a:p>
          <a:p>
            <a:pPr defTabSz="828675" eaLnBrk="1" hangingPunct="1"/>
            <a:r>
              <a:rPr lang="ru-RU" altLang="ru-RU" sz="1400" b="1" dirty="0">
                <a:solidFill>
                  <a:srgbClr val="005386"/>
                </a:solidFill>
                <a:cs typeface="Arial" charset="0"/>
              </a:rPr>
              <a:t>Назначение системы:</a:t>
            </a:r>
          </a:p>
          <a:p>
            <a:pPr marL="171450" indent="-171450" defTabSz="828675" eaLnBrk="1" hangingPunct="1">
              <a:buFontTx/>
              <a:buChar char="-"/>
            </a:pPr>
            <a:r>
              <a:rPr lang="ru-RU" altLang="ru-RU" sz="1100" dirty="0">
                <a:cs typeface="Arial" charset="0"/>
              </a:rPr>
              <a:t>обеспечение комфортного проживания граждан многоквартирных домов (исключение перетопов);</a:t>
            </a:r>
          </a:p>
          <a:p>
            <a:pPr marL="171450" indent="-171450" defTabSz="828675" eaLnBrk="1" hangingPunct="1">
              <a:buFontTx/>
              <a:buChar char="-"/>
            </a:pPr>
            <a:r>
              <a:rPr lang="ru-RU" altLang="ru-RU" sz="1100" dirty="0">
                <a:cs typeface="Arial" charset="0"/>
              </a:rPr>
              <a:t>уменьшение разброса температур теплоносителя между этажами;</a:t>
            </a:r>
          </a:p>
          <a:p>
            <a:pPr defTabSz="828675" eaLnBrk="1" hangingPunct="1">
              <a:buFontTx/>
              <a:buChar char="-"/>
            </a:pPr>
            <a:r>
              <a:rPr lang="ru-RU" altLang="ru-RU" sz="1100" dirty="0">
                <a:cs typeface="Arial" charset="0"/>
              </a:rPr>
              <a:t>  экономия потребления тепловой энергии без</a:t>
            </a:r>
          </a:p>
          <a:p>
            <a:pPr defTabSz="828675" eaLnBrk="1" hangingPunct="1"/>
            <a:r>
              <a:rPr lang="ru-RU" altLang="ru-RU" sz="1100" dirty="0">
                <a:cs typeface="Arial" charset="0"/>
              </a:rPr>
              <a:t>    ущерба комфорту проживания;</a:t>
            </a:r>
          </a:p>
          <a:p>
            <a:pPr defTabSz="828675" eaLnBrk="1" hangingPunct="1"/>
            <a:r>
              <a:rPr lang="ru-RU" altLang="ru-RU" sz="1100" dirty="0">
                <a:cs typeface="Arial" charset="0"/>
              </a:rPr>
              <a:t>-   балансировка системы отопления дома.</a:t>
            </a:r>
          </a:p>
        </p:txBody>
      </p:sp>
      <p:sp>
        <p:nvSpPr>
          <p:cNvPr id="33818" name="Номер слайда 1"/>
          <p:cNvSpPr>
            <a:spLocks noGrp="1"/>
          </p:cNvSpPr>
          <p:nvPr>
            <p:ph type="sldNum" sz="quarter" idx="12"/>
          </p:nvPr>
        </p:nvSpPr>
        <p:spPr bwMode="auto">
          <a:xfrm>
            <a:off x="6902450" y="6356351"/>
            <a:ext cx="2133600" cy="366183"/>
          </a:xfrm>
          <a:noFill/>
          <a:ln>
            <a:miter lim="800000"/>
            <a:headEnd/>
            <a:tailEnd/>
          </a:ln>
        </p:spPr>
        <p:txBody>
          <a:bodyPr/>
          <a:lstStyle/>
          <a:p>
            <a:fld id="{F4BD502F-4BAB-4BF7-836F-4DF135B6EBC1}" type="slidenum">
              <a:rPr lang="ru-RU" altLang="ru-RU">
                <a:solidFill>
                  <a:srgbClr val="898989"/>
                </a:solidFill>
                <a:cs typeface="Arial" charset="0"/>
              </a:rPr>
              <a:pPr/>
              <a:t>9</a:t>
            </a:fld>
            <a:endParaRPr lang="ru-RU" altLang="ru-RU">
              <a:solidFill>
                <a:srgbClr val="898989"/>
              </a:solidFill>
              <a:cs typeface="Arial" charset="0"/>
            </a:endParaRPr>
          </a:p>
        </p:txBody>
      </p:sp>
      <p:sp>
        <p:nvSpPr>
          <p:cNvPr id="16" name="TextBox 15"/>
          <p:cNvSpPr txBox="1"/>
          <p:nvPr/>
        </p:nvSpPr>
        <p:spPr>
          <a:xfrm>
            <a:off x="971600" y="584394"/>
            <a:ext cx="2195016" cy="523220"/>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a:solidFill>
              <a:srgbClr val="005386"/>
            </a:solidFill>
          </a:ln>
        </p:spPr>
        <p:txBody>
          <a:bodyPr wrap="square" anchor="ctr" anchorCtr="1">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defRPr/>
            </a:pPr>
            <a:r>
              <a:rPr lang="ru-RU" altLang="ru-RU" sz="1400" dirty="0">
                <a:solidFill>
                  <a:schemeClr val="bg1"/>
                </a:solidFill>
                <a:cs typeface="Arial" panose="020B0604020202020204" pitchFamily="34" charset="0"/>
              </a:rPr>
              <a:t>Энергоэффективность и ресурсосбережение</a:t>
            </a:r>
          </a:p>
        </p:txBody>
      </p:sp>
      <p:sp>
        <p:nvSpPr>
          <p:cNvPr id="33820" name="Прямоугольник 16"/>
          <p:cNvSpPr>
            <a:spLocks noChangeArrowheads="1"/>
          </p:cNvSpPr>
          <p:nvPr/>
        </p:nvSpPr>
        <p:spPr bwMode="auto">
          <a:xfrm>
            <a:off x="3491880" y="470351"/>
            <a:ext cx="5328592" cy="738664"/>
          </a:xfrm>
          <a:prstGeom prst="rect">
            <a:avLst/>
          </a:prstGeom>
          <a:solidFill>
            <a:srgbClr val="FFFF00"/>
          </a:solidFill>
          <a:ln w="9525">
            <a:solidFill>
              <a:schemeClr val="accent1">
                <a:shade val="50000"/>
              </a:schemeClr>
            </a:solidFill>
            <a:miter lim="800000"/>
            <a:headEnd/>
            <a:tailEnd/>
          </a:ln>
        </p:spPr>
        <p:txBody>
          <a:bodyPr wrap="square">
            <a:spAutoFit/>
          </a:bodyPr>
          <a:lstStyle/>
          <a:p>
            <a:pPr algn="ctr" defTabSz="828675" eaLnBrk="1" hangingPunct="1"/>
            <a:r>
              <a:rPr lang="ru-RU" altLang="ru-RU" sz="1400" b="1" dirty="0" err="1">
                <a:solidFill>
                  <a:srgbClr val="005386"/>
                </a:solidFill>
                <a:cs typeface="Arial" charset="0"/>
              </a:rPr>
              <a:t>Энергоэффективная</a:t>
            </a:r>
            <a:r>
              <a:rPr lang="ru-RU" altLang="ru-RU" sz="1400" b="1" dirty="0">
                <a:solidFill>
                  <a:srgbClr val="005386"/>
                </a:solidFill>
                <a:cs typeface="Arial" charset="0"/>
              </a:rPr>
              <a:t> инновационная система погодного регулирования теплоснабжением социальных объектов и многоквартирных жилых домов</a:t>
            </a:r>
          </a:p>
        </p:txBody>
      </p:sp>
      <p:sp>
        <p:nvSpPr>
          <p:cNvPr id="33821" name="Прямоугольник 17"/>
          <p:cNvSpPr>
            <a:spLocks noChangeArrowheads="1"/>
          </p:cNvSpPr>
          <p:nvPr/>
        </p:nvSpPr>
        <p:spPr bwMode="auto">
          <a:xfrm>
            <a:off x="143520" y="3014950"/>
            <a:ext cx="2808288" cy="2893100"/>
          </a:xfrm>
          <a:prstGeom prst="rect">
            <a:avLst/>
          </a:prstGeom>
          <a:noFill/>
          <a:ln w="9525">
            <a:noFill/>
            <a:miter lim="800000"/>
            <a:headEnd/>
            <a:tailEnd/>
          </a:ln>
        </p:spPr>
        <p:txBody>
          <a:bodyPr>
            <a:spAutoFit/>
          </a:bodyPr>
          <a:lstStyle/>
          <a:p>
            <a:pPr defTabSz="828675" eaLnBrk="1" hangingPunct="1"/>
            <a:r>
              <a:rPr lang="ru-RU" altLang="ru-RU" sz="1400" b="1" dirty="0">
                <a:solidFill>
                  <a:srgbClr val="005386"/>
                </a:solidFill>
                <a:cs typeface="Arial" charset="0"/>
              </a:rPr>
              <a:t>Конкурентные преимущества:         </a:t>
            </a:r>
          </a:p>
          <a:p>
            <a:pPr defTabSz="828675" eaLnBrk="1" hangingPunct="1">
              <a:buFontTx/>
              <a:buChar char="-"/>
            </a:pPr>
            <a:r>
              <a:rPr lang="ru-RU" altLang="ru-RU" sz="1200" dirty="0">
                <a:cs typeface="Arial" charset="0"/>
              </a:rPr>
              <a:t> исключение перетопов;</a:t>
            </a:r>
          </a:p>
          <a:p>
            <a:pPr defTabSz="828675" eaLnBrk="1" hangingPunct="1">
              <a:buFontTx/>
              <a:buChar char="-"/>
            </a:pPr>
            <a:r>
              <a:rPr lang="ru-RU" altLang="ru-RU" sz="1200" dirty="0">
                <a:cs typeface="Arial" charset="0"/>
              </a:rPr>
              <a:t> разброс температур между нижним и верхним этажами не более 4 градусов;</a:t>
            </a:r>
          </a:p>
          <a:p>
            <a:pPr defTabSz="828675" eaLnBrk="1" hangingPunct="1">
              <a:buFontTx/>
              <a:buChar char="-"/>
            </a:pPr>
            <a:r>
              <a:rPr lang="ru-RU" altLang="ru-RU" sz="1200" dirty="0">
                <a:cs typeface="Arial" charset="0"/>
              </a:rPr>
              <a:t> экономия теплоэнергии 15%-35%;</a:t>
            </a:r>
          </a:p>
          <a:p>
            <a:pPr defTabSz="828675" eaLnBrk="1" hangingPunct="1">
              <a:buFontTx/>
              <a:buChar char="-"/>
            </a:pPr>
            <a:r>
              <a:rPr lang="ru-RU" altLang="ru-RU" sz="1200" dirty="0">
                <a:cs typeface="Arial" charset="0"/>
              </a:rPr>
              <a:t> полная автоматизация;</a:t>
            </a:r>
          </a:p>
          <a:p>
            <a:pPr defTabSz="828675" eaLnBrk="1" hangingPunct="1">
              <a:buFontTx/>
              <a:buChar char="-"/>
            </a:pPr>
            <a:r>
              <a:rPr lang="ru-RU" altLang="ru-RU" sz="1200" dirty="0">
                <a:cs typeface="Arial" charset="0"/>
              </a:rPr>
              <a:t> удаленное управление;</a:t>
            </a:r>
          </a:p>
          <a:p>
            <a:pPr defTabSz="828675" eaLnBrk="1" hangingPunct="1">
              <a:buFontTx/>
              <a:buChar char="-"/>
            </a:pPr>
            <a:r>
              <a:rPr lang="ru-RU" altLang="ru-RU" sz="1200" dirty="0">
                <a:cs typeface="Arial" charset="0"/>
              </a:rPr>
              <a:t> окупаемость 1,5 отопительного сезона;</a:t>
            </a:r>
          </a:p>
          <a:p>
            <a:pPr defTabSz="828675" eaLnBrk="1" hangingPunct="1">
              <a:buFontTx/>
              <a:buChar char="-"/>
            </a:pPr>
            <a:r>
              <a:rPr lang="ru-RU" altLang="ru-RU" sz="1200" dirty="0">
                <a:cs typeface="Arial" charset="0"/>
              </a:rPr>
              <a:t> отечественная разработка;</a:t>
            </a:r>
          </a:p>
          <a:p>
            <a:pPr defTabSz="828675" eaLnBrk="1" hangingPunct="1">
              <a:buFontTx/>
              <a:buChar char="-"/>
            </a:pPr>
            <a:r>
              <a:rPr lang="ru-RU" altLang="ru-RU" sz="1200" dirty="0">
                <a:cs typeface="Arial" charset="0"/>
              </a:rPr>
              <a:t> балансировка внешних сетей (уменьшение коэффициента износа);</a:t>
            </a:r>
          </a:p>
          <a:p>
            <a:pPr defTabSz="828675" eaLnBrk="1" hangingPunct="1">
              <a:buFontTx/>
              <a:buChar char="-"/>
            </a:pPr>
            <a:r>
              <a:rPr lang="ru-RU" altLang="ru-RU" sz="1200" dirty="0">
                <a:cs typeface="Arial" charset="0"/>
              </a:rPr>
              <a:t> признана лучшей Энергоэффективной системой 2014 года в Санкт-Петербурге.</a:t>
            </a:r>
          </a:p>
          <a:p>
            <a:pPr defTabSz="828675" eaLnBrk="1" hangingPunct="1">
              <a:buFontTx/>
              <a:buChar char="-"/>
            </a:pPr>
            <a:endParaRPr lang="ru-RU" altLang="ru-RU" sz="1200" dirty="0">
              <a:solidFill>
                <a:srgbClr val="005386"/>
              </a:solidFill>
              <a:cs typeface="Arial" charset="0"/>
            </a:endParaRPr>
          </a:p>
        </p:txBody>
      </p:sp>
      <p:sp>
        <p:nvSpPr>
          <p:cNvPr id="33822" name="TextBox 13"/>
          <p:cNvSpPr txBox="1">
            <a:spLocks noChangeArrowheads="1"/>
          </p:cNvSpPr>
          <p:nvPr/>
        </p:nvSpPr>
        <p:spPr bwMode="auto">
          <a:xfrm>
            <a:off x="2069108" y="5743129"/>
            <a:ext cx="3240360" cy="677108"/>
          </a:xfrm>
          <a:prstGeom prst="rect">
            <a:avLst/>
          </a:prstGeom>
          <a:noFill/>
          <a:ln w="9525">
            <a:noFill/>
            <a:miter lim="800000"/>
            <a:headEnd/>
            <a:tailEnd/>
          </a:ln>
        </p:spPr>
        <p:txBody>
          <a:bodyPr wrap="square">
            <a:spAutoFit/>
          </a:bodyPr>
          <a:lstStyle/>
          <a:p>
            <a:r>
              <a:rPr lang="ru-RU" altLang="ru-RU" sz="1400" dirty="0">
                <a:solidFill>
                  <a:schemeClr val="accent1"/>
                </a:solidFill>
                <a:cs typeface="Arial" charset="0"/>
              </a:rPr>
              <a:t>Реализованы пилотные проекты</a:t>
            </a:r>
          </a:p>
          <a:p>
            <a:r>
              <a:rPr lang="ru-RU" altLang="ru-RU" sz="1200" dirty="0">
                <a:cs typeface="Arial" charset="0"/>
              </a:rPr>
              <a:t>«Полюстрово 36», более 200 жилых многоквартирных домов Санкт-Петербурга</a:t>
            </a:r>
          </a:p>
        </p:txBody>
      </p:sp>
      <p:pic>
        <p:nvPicPr>
          <p:cNvPr id="17" name="Рисунок 16" descr="D:\Департамент СУП\Кластеры\Герб промышл СПб.jpg"/>
          <p:cNvPicPr/>
          <p:nvPr/>
        </p:nvPicPr>
        <p:blipFill>
          <a:blip r:embed="rId3" cstate="print">
            <a:lum bright="18000"/>
          </a:blip>
          <a:srcRect/>
          <a:stretch>
            <a:fillRect/>
          </a:stretch>
        </p:blipFill>
        <p:spPr bwMode="auto">
          <a:xfrm>
            <a:off x="0" y="0"/>
            <a:ext cx="827584" cy="836712"/>
          </a:xfrm>
          <a:prstGeom prst="rect">
            <a:avLst/>
          </a:prstGeom>
          <a:noFill/>
          <a:ln w="9525">
            <a:noFill/>
            <a:miter lim="800000"/>
            <a:headEnd/>
            <a:tailEnd/>
          </a:ln>
        </p:spPr>
      </p:pic>
      <p:sp>
        <p:nvSpPr>
          <p:cNvPr id="19" name="TextBox 13"/>
          <p:cNvSpPr txBox="1">
            <a:spLocks noChangeArrowheads="1"/>
          </p:cNvSpPr>
          <p:nvPr/>
        </p:nvSpPr>
        <p:spPr bwMode="auto">
          <a:xfrm>
            <a:off x="110113" y="5927794"/>
            <a:ext cx="2808288" cy="492443"/>
          </a:xfrm>
          <a:prstGeom prst="rect">
            <a:avLst/>
          </a:prstGeom>
          <a:noFill/>
          <a:ln w="9525">
            <a:noFill/>
            <a:miter lim="800000"/>
            <a:headEnd/>
            <a:tailEnd/>
          </a:ln>
        </p:spPr>
        <p:txBody>
          <a:bodyPr>
            <a:spAutoFit/>
          </a:bodyPr>
          <a:lstStyle/>
          <a:p>
            <a:r>
              <a:rPr lang="ru-RU" altLang="ru-RU" sz="1400" dirty="0">
                <a:solidFill>
                  <a:schemeClr val="accent1"/>
                </a:solidFill>
                <a:cs typeface="Arial" charset="0"/>
              </a:rPr>
              <a:t>Разработчик</a:t>
            </a:r>
          </a:p>
          <a:p>
            <a:r>
              <a:rPr lang="ru-RU" altLang="ru-RU" sz="1200" dirty="0">
                <a:cs typeface="Arial" charset="0"/>
              </a:rPr>
              <a:t>ООО «Тепломер – Монтаж»</a:t>
            </a:r>
          </a:p>
        </p:txBody>
      </p:sp>
      <p:sp>
        <p:nvSpPr>
          <p:cNvPr id="21" name="Скругленный прямоугольник 20"/>
          <p:cNvSpPr/>
          <p:nvPr/>
        </p:nvSpPr>
        <p:spPr>
          <a:xfrm>
            <a:off x="5004048" y="5301208"/>
            <a:ext cx="4032002" cy="1421326"/>
          </a:xfrm>
          <a:prstGeom prst="roundRect">
            <a:avLst/>
          </a:prstGeom>
          <a:solidFill>
            <a:schemeClr val="accent5">
              <a:lumMod val="60000"/>
              <a:lumOff val="40000"/>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defRPr/>
            </a:pPr>
            <a:r>
              <a:rPr lang="ru-RU" altLang="ru-RU" sz="1600" u="sng" dirty="0">
                <a:solidFill>
                  <a:srgbClr val="FF0000"/>
                </a:solidFill>
                <a:cs typeface="Arial" charset="0"/>
              </a:rPr>
              <a:t>Предложения по внедрению в 2017г.</a:t>
            </a:r>
          </a:p>
          <a:p>
            <a:pPr>
              <a:defRPr/>
            </a:pPr>
            <a:r>
              <a:rPr lang="ru-RU" sz="1400" dirty="0">
                <a:solidFill>
                  <a:srgbClr val="FF0000"/>
                </a:solidFill>
                <a:cs typeface="Arial" charset="0"/>
              </a:rPr>
              <a:t>- Социальные объекты Калининского и Петроградского района Санкт-Петербурга;</a:t>
            </a:r>
          </a:p>
          <a:p>
            <a:pPr>
              <a:defRPr/>
            </a:pPr>
            <a:r>
              <a:rPr lang="ru-RU" sz="1400" dirty="0">
                <a:solidFill>
                  <a:srgbClr val="FF0000"/>
                </a:solidFill>
                <a:cs typeface="Arial" charset="0"/>
              </a:rPr>
              <a:t>- Многоквартирные жилые дома под управлением УК «Содружество» и др.</a:t>
            </a:r>
            <a:endParaRPr lang="ru-RU" sz="1400" dirty="0">
              <a:solidFill>
                <a:srgbClr val="FF0000"/>
              </a:solidFill>
            </a:endParaRPr>
          </a:p>
        </p:txBody>
      </p:sp>
      <p:pic>
        <p:nvPicPr>
          <p:cNvPr id="2" name="Рисунок 1"/>
          <p:cNvPicPr>
            <a:picLocks noChangeAspect="1"/>
          </p:cNvPicPr>
          <p:nvPr/>
        </p:nvPicPr>
        <p:blipFill>
          <a:blip r:embed="rId4" cstate="print"/>
          <a:stretch>
            <a:fillRect/>
          </a:stretch>
        </p:blipFill>
        <p:spPr>
          <a:xfrm>
            <a:off x="2951808" y="1177790"/>
            <a:ext cx="6084688" cy="3938395"/>
          </a:xfrm>
          <a:prstGeom prst="rect">
            <a:avLst/>
          </a:prstGeom>
        </p:spPr>
      </p:pic>
    </p:spTree>
    <p:extLst>
      <p:ext uri="{BB962C8B-B14F-4D97-AF65-F5344CB8AC3E}">
        <p14:creationId xmlns:p14="http://schemas.microsoft.com/office/powerpoint/2010/main" val="327745350"/>
      </p:ext>
    </p:extLst>
  </p:cSld>
  <p:clrMapOvr>
    <a:masterClrMapping/>
  </p:clrMapOvr>
  <p:transition spd="med">
    <p:fade thruBlk="1"/>
  </p:transition>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1002</TotalTime>
  <Words>1740</Words>
  <Application>Microsoft Office PowerPoint</Application>
  <PresentationFormat>Экран (4:3)</PresentationFormat>
  <Paragraphs>194</Paragraphs>
  <Slides>9</Slides>
  <Notes>8</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9</vt:i4>
      </vt:variant>
    </vt:vector>
  </HeadingPairs>
  <TitlesOfParts>
    <vt:vector size="15" baseType="lpstr">
      <vt:lpstr>MS PGothic</vt:lpstr>
      <vt:lpstr>Arial</vt:lpstr>
      <vt:lpstr>Arial Narrow</vt:lpstr>
      <vt:lpstr>Calibri</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ОАО Авангард</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Ivanov</dc:creator>
  <cp:lastModifiedBy>Григорьева Анастасия Сергеевна</cp:lastModifiedBy>
  <cp:revision>72</cp:revision>
  <dcterms:created xsi:type="dcterms:W3CDTF">2017-02-28T10:32:05Z</dcterms:created>
  <dcterms:modified xsi:type="dcterms:W3CDTF">2017-03-14T10:07:52Z</dcterms:modified>
</cp:coreProperties>
</file>