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charts/chart1.xml" ContentType="application/vnd.openxmlformats-officedocument.drawingml.chart+xml"/>
  <Override PartName="/ppt/theme/themeOverride3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784" r:id="rId1"/>
    <p:sldMasterId id="2147484975" r:id="rId2"/>
    <p:sldMasterId id="2147485012" r:id="rId3"/>
  </p:sldMasterIdLst>
  <p:notesMasterIdLst>
    <p:notesMasterId r:id="rId15"/>
  </p:notesMasterIdLst>
  <p:handoutMasterIdLst>
    <p:handoutMasterId r:id="rId16"/>
  </p:handoutMasterIdLst>
  <p:sldIdLst>
    <p:sldId id="444" r:id="rId4"/>
    <p:sldId id="511" r:id="rId5"/>
    <p:sldId id="516" r:id="rId6"/>
    <p:sldId id="515" r:id="rId7"/>
    <p:sldId id="514" r:id="rId8"/>
    <p:sldId id="513" r:id="rId9"/>
    <p:sldId id="450" r:id="rId10"/>
    <p:sldId id="519" r:id="rId11"/>
    <p:sldId id="512" r:id="rId12"/>
    <p:sldId id="526" r:id="rId13"/>
    <p:sldId id="525" r:id="rId14"/>
  </p:sldIdLst>
  <p:sldSz cx="9144000" cy="6858000" type="screen4x3"/>
  <p:notesSz cx="6797675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7880"/>
    <a:srgbClr val="2F93A1"/>
    <a:srgbClr val="1F5D63"/>
    <a:srgbClr val="FF8000"/>
    <a:srgbClr val="CC3300"/>
    <a:srgbClr val="47BAC9"/>
    <a:srgbClr val="1AC10D"/>
    <a:srgbClr val="3F3F3F"/>
    <a:srgbClr val="E789DA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30" autoAdjust="0"/>
    <p:restoredTop sz="99631" autoAdjust="0"/>
  </p:normalViewPr>
  <p:slideViewPr>
    <p:cSldViewPr>
      <p:cViewPr>
        <p:scale>
          <a:sx n="90" d="100"/>
          <a:sy n="90" d="100"/>
        </p:scale>
        <p:origin x="-2160" y="-6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8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7488"/>
    </p:cViewPr>
  </p:sorterViewPr>
  <p:notesViewPr>
    <p:cSldViewPr>
      <p:cViewPr varScale="1">
        <p:scale>
          <a:sx n="55" d="100"/>
          <a:sy n="55" d="100"/>
        </p:scale>
        <p:origin x="-2670" y="-84"/>
      </p:cViewPr>
      <p:guideLst>
        <p:guide orient="horz" pos="3109"/>
        <p:guide pos="214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Грипп РФ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2009</c:v>
                </c:pt>
                <c:pt idx="1">
                  <c:v>2013</c:v>
                </c:pt>
                <c:pt idx="2">
                  <c:v>2016 янв.-фев.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410</c:v>
                </c:pt>
                <c:pt idx="1">
                  <c:v>80</c:v>
                </c:pt>
                <c:pt idx="2">
                  <c:v>480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Грипп СПб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2009</c:v>
                </c:pt>
                <c:pt idx="1">
                  <c:v>2013</c:v>
                </c:pt>
                <c:pt idx="2">
                  <c:v>2016 янв.-фев.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510</c:v>
                </c:pt>
                <c:pt idx="1">
                  <c:v>85</c:v>
                </c:pt>
                <c:pt idx="2">
                  <c:v>705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265024"/>
        <c:axId val="41302656"/>
      </c:barChart>
      <c:catAx>
        <c:axId val="41265024"/>
        <c:scaling>
          <c:orientation val="minMax"/>
        </c:scaling>
        <c:delete val="0"/>
        <c:axPos val="b"/>
        <c:majorTickMark val="out"/>
        <c:minorTickMark val="none"/>
        <c:tickLblPos val="nextTo"/>
        <c:crossAx val="41302656"/>
        <c:crosses val="autoZero"/>
        <c:auto val="1"/>
        <c:lblAlgn val="ctr"/>
        <c:lblOffset val="100"/>
        <c:noMultiLvlLbl val="0"/>
      </c:catAx>
      <c:valAx>
        <c:axId val="413026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12650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ru-RU" sz="1800" dirty="0">
                <a:solidFill>
                  <a:srgbClr val="287880"/>
                </a:solidFill>
              </a:rPr>
              <a:t>Возрастная структура умерших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3083496969620371"/>
          <c:y val="0.15316904651734903"/>
          <c:w val="0.47513959900815844"/>
          <c:h val="0.72297107660565574"/>
        </c:manualLayout>
      </c:layout>
      <c:pieChart>
        <c:varyColors val="1"/>
        <c:ser>
          <c:idx val="0"/>
          <c:order val="0"/>
          <c:explosion val="12"/>
          <c:dPt>
            <c:idx val="0"/>
            <c:bubble3D val="0"/>
            <c:explosion val="23"/>
          </c:dPt>
          <c:dPt>
            <c:idx val="1"/>
            <c:bubble3D val="0"/>
            <c:explosion val="23"/>
          </c:dPt>
          <c:dPt>
            <c:idx val="2"/>
            <c:bubble3D val="0"/>
            <c:explosion val="2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Lbls>
            <c:dLbl>
              <c:idx val="1"/>
              <c:layout>
                <c:manualLayout>
                  <c:x val="1.1902979418939023E-2"/>
                  <c:y val="5.086221118728018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7587667892254802"/>
                  <c:y val="-7.204326534946806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6.0523734635563133E-2"/>
                  <c:y val="-0.1193665699699941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7777479456961945"/>
                  <c:y val="-5.473593355995837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8776859333446427E-2"/>
                  <c:y val="0.2530431277273822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txPr>
              <a:bodyPr rot="0" vert="horz"/>
              <a:lstStyle/>
              <a:p>
                <a:pPr>
                  <a:defRPr sz="1600" b="1"/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Лист1!$B$39:$B$44</c:f>
              <c:strCache>
                <c:ptCount val="6"/>
                <c:pt idx="0">
                  <c:v>0-2 лет</c:v>
                </c:pt>
                <c:pt idx="1">
                  <c:v>20-29 лет</c:v>
                </c:pt>
                <c:pt idx="2">
                  <c:v>30-39 лет</c:v>
                </c:pt>
                <c:pt idx="3">
                  <c:v>40-49 лет</c:v>
                </c:pt>
                <c:pt idx="4">
                  <c:v>50-59 лет</c:v>
                </c:pt>
                <c:pt idx="5">
                  <c:v>60 и ст.</c:v>
                </c:pt>
              </c:strCache>
            </c:strRef>
          </c:cat>
          <c:val>
            <c:numRef>
              <c:f>Лист1!$C$39:$C$44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9</c:v>
                </c:pt>
                <c:pt idx="3">
                  <c:v>27</c:v>
                </c:pt>
                <c:pt idx="4">
                  <c:v>21</c:v>
                </c:pt>
                <c:pt idx="5">
                  <c:v>41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8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ru-RU" sz="1800" dirty="0">
                <a:solidFill>
                  <a:srgbClr val="287880"/>
                </a:solidFill>
              </a:rPr>
              <a:t>Социально-профессиональная </a:t>
            </a:r>
          </a:p>
          <a:p>
            <a:pPr>
              <a:defRPr/>
            </a:pPr>
            <a:r>
              <a:rPr lang="ru-RU" sz="1800" dirty="0">
                <a:solidFill>
                  <a:srgbClr val="287880"/>
                </a:solidFill>
              </a:rPr>
              <a:t>структура умерших 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2685717494955362"/>
          <c:y val="0.18917523392929858"/>
          <c:w val="0.44549978283117941"/>
          <c:h val="0.73707466847117997"/>
        </c:manualLayout>
      </c:layout>
      <c:pieChart>
        <c:varyColors val="1"/>
        <c:ser>
          <c:idx val="0"/>
          <c:order val="0"/>
          <c:explosion val="25"/>
          <c:dPt>
            <c:idx val="0"/>
            <c:bubble3D val="0"/>
          </c:dPt>
          <c:dPt>
            <c:idx val="1"/>
            <c:bubble3D val="0"/>
          </c:dPt>
          <c:dLbls>
            <c:dLbl>
              <c:idx val="0"/>
              <c:layout>
                <c:manualLayout>
                  <c:x val="-0.13609151979410625"/>
                  <c:y val="8.6780598316072877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>
                        <a:effectLst/>
                        <a:latin typeface="Calibri" panose="020F0502020204030204" pitchFamily="34" charset="0"/>
                      </a:rPr>
                      <a:t>работающие
35%</a:t>
                    </a:r>
                    <a:endParaRPr lang="ru-RU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886038715569281"/>
                      <c:h val="0.28004002265330946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15218612543048415"/>
                  <c:y val="-0.11464249782057795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>
                        <a:effectLst/>
                        <a:latin typeface="Calibri" panose="020F0502020204030204" pitchFamily="34" charset="0"/>
                      </a:rPr>
                      <a:t>не работающие
65%</a:t>
                    </a:r>
                    <a:endParaRPr lang="ru-RU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27367666660664"/>
                      <c:h val="0.36908500681496093"/>
                    </c:manualLayout>
                  </c15:layout>
                </c:ext>
              </c:extLst>
            </c:dLbl>
            <c:txPr>
              <a:bodyPr rot="0" vert="horz"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Лист1!$B$50:$B$51</c:f>
              <c:strCache>
                <c:ptCount val="2"/>
                <c:pt idx="0">
                  <c:v>работающие</c:v>
                </c:pt>
                <c:pt idx="1">
                  <c:v>не работающие</c:v>
                </c:pt>
              </c:strCache>
            </c:strRef>
          </c:cat>
          <c:val>
            <c:numRef>
              <c:f>Лист1!$C$50:$C$51</c:f>
              <c:numCache>
                <c:formatCode>General</c:formatCode>
                <c:ptCount val="2"/>
                <c:pt idx="0">
                  <c:v>35</c:v>
                </c:pt>
                <c:pt idx="1">
                  <c:v>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hPercent val="52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703592814371272"/>
          <c:y val="0"/>
          <c:w val="0.84431137724550964"/>
          <c:h val="0.8421768707482996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Лист2!$C$17</c:f>
              <c:strCache>
                <c:ptCount val="1"/>
                <c:pt idx="0">
                  <c:v>Санкт-Петербург</c:v>
                </c:pt>
              </c:strCache>
            </c:strRef>
          </c:tx>
          <c:invertIfNegative val="0"/>
          <c:dPt>
            <c:idx val="12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2.5602211678306095E-2"/>
                  <c:y val="-1.47190946926027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7723150115121008E-2"/>
                  <c:y val="-3.27683338648089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0102485169967767E-2"/>
                  <c:y val="-3.99627149410062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0252417963101956E-2"/>
                  <c:y val="-1.44626781465401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5558241003396914E-3"/>
                  <c:y val="-2.71804809445548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2.3717875330204093E-3"/>
                  <c:y val="-2.56393651728115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8.6838902810815726E-3"/>
                  <c:y val="-4.88277283096622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1.3380484143843943E-2"/>
                  <c:y val="-3.05210914056303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2.1308095777204012E-2"/>
                  <c:y val="-3.09387494787452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2.6004689639966244E-2"/>
                  <c:y val="-2.53826215648277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3.6343897872980896E-2"/>
                  <c:y val="-3.05505145190184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6.9233040422676792E-2"/>
                  <c:y val="-4.8039452827891391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31,3</a:t>
                    </a:r>
                    <a:endParaRPr lang="en-US" sz="1400"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5.2356555473839397E-2"/>
                  <c:y val="-6.1395262817608908E-3"/>
                </c:manualLayout>
              </c:layout>
              <c:tx>
                <c:rich>
                  <a:bodyPr/>
                  <a:lstStyle/>
                  <a:p>
                    <a:r>
                      <a:rPr lang="en-US" sz="16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30,3</a:t>
                    </a:r>
                    <a:endParaRPr lang="en-US" sz="1400"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Mode val="edge"/>
                  <c:yMode val="edge"/>
                  <c:x val="0.86429725363489984"/>
                  <c:y val="0.426791277258566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Лист2!$B$18:$B$30</c:f>
              <c:strCach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 СПб</c:v>
                </c:pt>
                <c:pt idx="12">
                  <c:v>2015 РФ</c:v>
                </c:pt>
              </c:strCache>
            </c:strRef>
          </c:cat>
          <c:val>
            <c:numRef>
              <c:f>Лист2!$C$18:$C$30</c:f>
              <c:numCache>
                <c:formatCode>0.0</c:formatCode>
                <c:ptCount val="13"/>
                <c:pt idx="0">
                  <c:v>7.6</c:v>
                </c:pt>
                <c:pt idx="1">
                  <c:v>11.2</c:v>
                </c:pt>
                <c:pt idx="2">
                  <c:v>15.5</c:v>
                </c:pt>
                <c:pt idx="3">
                  <c:v>16.8</c:v>
                </c:pt>
                <c:pt idx="4">
                  <c:v>17.3</c:v>
                </c:pt>
                <c:pt idx="5">
                  <c:v>24</c:v>
                </c:pt>
                <c:pt idx="6">
                  <c:v>27.9</c:v>
                </c:pt>
                <c:pt idx="7">
                  <c:v>23.8</c:v>
                </c:pt>
                <c:pt idx="8">
                  <c:v>23.4</c:v>
                </c:pt>
                <c:pt idx="9">
                  <c:v>23.5</c:v>
                </c:pt>
                <c:pt idx="10">
                  <c:v>26.3</c:v>
                </c:pt>
                <c:pt idx="11">
                  <c:v>30.3</c:v>
                </c:pt>
                <c:pt idx="12">
                  <c:v>31.3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pyramid"/>
        <c:axId val="27828608"/>
        <c:axId val="27831680"/>
        <c:axId val="0"/>
      </c:bar3DChart>
      <c:catAx>
        <c:axId val="27828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ru-RU"/>
          </a:p>
        </c:txPr>
        <c:crossAx val="278316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783168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в процентах</a:t>
                </a:r>
              </a:p>
            </c:rich>
          </c:tx>
          <c:layout>
            <c:manualLayout>
              <c:xMode val="edge"/>
              <c:yMode val="edge"/>
              <c:x val="0"/>
              <c:y val="0.38744859773570473"/>
            </c:manualLayout>
          </c:layout>
          <c:overlay val="0"/>
        </c:title>
        <c:numFmt formatCode="0.0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278286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388" cy="49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196" y="1"/>
            <a:ext cx="2946388" cy="49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3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464"/>
            <a:ext cx="2946388" cy="49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3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196" y="9378464"/>
            <a:ext cx="2946388" cy="49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F9DFA79-2578-4368-A7DE-1A550DDB55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0715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388" cy="49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196" y="1"/>
            <a:ext cx="2946388" cy="49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39775"/>
            <a:ext cx="4937125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4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690385"/>
            <a:ext cx="5438140" cy="44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284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464"/>
            <a:ext cx="2946388" cy="49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4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196" y="9378464"/>
            <a:ext cx="2946388" cy="49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9873F30-4DF5-42FE-835C-AF71171465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29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824C8EA-B630-4979-A143-82A2B922F67F}" type="slidenum">
              <a:rPr lang="ru-RU" altLang="ru-RU" sz="1200" smtClean="0">
                <a:solidFill>
                  <a:prstClr val="black"/>
                </a:solidFill>
              </a:rPr>
              <a:pPr eaLnBrk="1" hangingPunct="1"/>
              <a:t>7</a:t>
            </a:fld>
            <a:endParaRPr lang="ru-RU" altLang="ru-RU" sz="1200" dirty="0" smtClean="0">
              <a:solidFill>
                <a:prstClr val="black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dirty="0" smtClean="0"/>
              <a:t>Выровнены</a:t>
            </a:r>
            <a:r>
              <a:rPr lang="ru-RU" altLang="ru-RU" baseline="0" dirty="0" smtClean="0"/>
              <a:t> цифры</a:t>
            </a:r>
            <a:endParaRPr lang="ru-RU" alt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37" indent="-28574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979" indent="-22859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172" indent="-22859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364" indent="-22859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556" indent="-22859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747" indent="-22859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8939" indent="-22859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131" indent="-22859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824C8EA-B630-4979-A143-82A2B922F67F}" type="slidenum">
              <a:rPr lang="ru-RU" altLang="ru-RU" sz="1200">
                <a:solidFill>
                  <a:prstClr val="black"/>
                </a:solidFill>
              </a:rPr>
              <a:pPr eaLnBrk="1" hangingPunct="1"/>
              <a:t>11</a:t>
            </a:fld>
            <a:endParaRPr lang="ru-RU" altLang="ru-RU" sz="1200">
              <a:solidFill>
                <a:prstClr val="black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dirty="0" smtClean="0"/>
              <a:t>Без прописных. Замена г. на</a:t>
            </a:r>
            <a:r>
              <a:rPr lang="ru-RU" altLang="ru-RU" baseline="0" dirty="0" smtClean="0"/>
              <a:t> года</a:t>
            </a: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132887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0FB125-FDDC-4104-8D4E-1494D4E0EB8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270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ACCEB9-5DFA-4CA4-B557-9CEECE045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458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EDF048-3317-4514-8F5F-46EDFA989C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0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60CD59-6588-4F99-8E16-413771F219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2836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28A0B6-A4A2-46F9-AC38-BFEF9865495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2172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3C8807-38D4-4E7D-A437-B85964D887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3563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4A5D16-EFFF-4165-83CB-3ECF748D20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4282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AE27D2-91D8-45EA-B247-416885764B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0880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B6C58A-A5FF-473A-B747-957442F312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3325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BB21F7-778B-4ECB-A2B1-D57959C6C8C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7684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629B3D-C868-4D98-B8D9-72BBD0DA35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809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3160C7-59FF-4624-818C-EDEA63D363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8303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5CA219-F4E3-4EE1-86D4-E2D8B00E1AA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798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799C9A-D49F-4F5F-8140-57E29FD421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846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733802-DFF6-4A48-A05F-8E74D7C17A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7988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60CD59-6588-4F99-8E16-413771F219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7963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28A0B6-A4A2-46F9-AC38-BFEF9865495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4310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3C8807-38D4-4E7D-A437-B85964D887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0222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4A5D16-EFFF-4165-83CB-3ECF748D20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1731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AE27D2-91D8-45EA-B247-416885764B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5179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B6C58A-A5FF-473A-B747-957442F312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8505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BB21F7-778B-4ECB-A2B1-D57959C6C8C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247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5C4FF8-822B-4FF3-9A5D-E8C1E7B321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1337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629B3D-C868-4D98-B8D9-72BBD0DA35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1438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5CA219-F4E3-4EE1-86D4-E2D8B00E1AA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9815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799C9A-D49F-4F5F-8140-57E29FD421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4286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733802-DFF6-4A48-A05F-8E74D7C17A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340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E51E6C-3895-4C1E-8C0D-3BD0B84D7C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06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AE04EA-158D-4E9E-8B45-AEDE746525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485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087E-2A0B-4A74-A76A-BBE22DD8F6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816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9FA242-9D5E-473A-AD1A-1868610A19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626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CC4EB6-3C55-437A-9AE5-AF03B820AC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024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38B126-E234-4EA8-8181-9379546DC2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862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F575DA3-DDE2-4353-8F91-6DABD79285E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01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85" r:id="rId1"/>
    <p:sldLayoutId id="2147484786" r:id="rId2"/>
    <p:sldLayoutId id="2147484787" r:id="rId3"/>
    <p:sldLayoutId id="2147484788" r:id="rId4"/>
    <p:sldLayoutId id="2147484789" r:id="rId5"/>
    <p:sldLayoutId id="2147484790" r:id="rId6"/>
    <p:sldLayoutId id="2147484791" r:id="rId7"/>
    <p:sldLayoutId id="2147484792" r:id="rId8"/>
    <p:sldLayoutId id="2147484793" r:id="rId9"/>
    <p:sldLayoutId id="2147484794" r:id="rId10"/>
    <p:sldLayoutId id="21474847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F575DA3-DDE2-4353-8F91-6DABD79285E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263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76" r:id="rId1"/>
    <p:sldLayoutId id="2147484977" r:id="rId2"/>
    <p:sldLayoutId id="2147484978" r:id="rId3"/>
    <p:sldLayoutId id="2147484979" r:id="rId4"/>
    <p:sldLayoutId id="2147484980" r:id="rId5"/>
    <p:sldLayoutId id="2147484981" r:id="rId6"/>
    <p:sldLayoutId id="2147484982" r:id="rId7"/>
    <p:sldLayoutId id="2147484983" r:id="rId8"/>
    <p:sldLayoutId id="2147484984" r:id="rId9"/>
    <p:sldLayoutId id="2147484985" r:id="rId10"/>
    <p:sldLayoutId id="2147484986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F575DA3-DDE2-4353-8F91-6DABD79285E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069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13" r:id="rId1"/>
    <p:sldLayoutId id="2147485014" r:id="rId2"/>
    <p:sldLayoutId id="2147485015" r:id="rId3"/>
    <p:sldLayoutId id="2147485016" r:id="rId4"/>
    <p:sldLayoutId id="2147485017" r:id="rId5"/>
    <p:sldLayoutId id="2147485018" r:id="rId6"/>
    <p:sldLayoutId id="2147485019" r:id="rId7"/>
    <p:sldLayoutId id="2147485020" r:id="rId8"/>
    <p:sldLayoutId id="2147485021" r:id="rId9"/>
    <p:sldLayoutId id="2147485022" r:id="rId10"/>
    <p:sldLayoutId id="214748502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4.emf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1.xml"/><Relationship Id="rId6" Type="http://schemas.openxmlformats.org/officeDocument/2006/relationships/oleObject" Target="../embeddings/Microsoft_Excel_97-2003_Worksheet1.xls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3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5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3160C7-59FF-4624-818C-EDEA63D363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4274" name="Picture 2" descr="C:\Users\BotyanA\Desktop\Рисунок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988" y="-8621"/>
            <a:ext cx="9155494" cy="686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91312" y="6102349"/>
            <a:ext cx="7515836" cy="523220"/>
          </a:xfrm>
          <a:prstGeom prst="rect">
            <a:avLst/>
          </a:prstGeom>
          <a:solidFill>
            <a:srgbClr val="2F93A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Заместитель председателя Комитета по здравоохранению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Татьяна Николаевна Засухина</a:t>
            </a:r>
            <a:endParaRPr lang="ru-RU" sz="1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96725" y="2303875"/>
            <a:ext cx="46355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О вакцинопрофилактике гриппа</a:t>
            </a:r>
            <a:endParaRPr lang="ru-RU" sz="32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3074" name="Picture 2" descr="http://www.kazan-day.ru/www/news/2013/10/17154350.6226967_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775" y="4554125"/>
            <a:ext cx="268352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30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229610" y="278650"/>
            <a:ext cx="6435716" cy="1641025"/>
          </a:xfrm>
          <a:prstGeom prst="rect">
            <a:avLst/>
          </a:prstGeom>
          <a:effectLst/>
        </p:spPr>
        <p:txBody>
          <a:bodyPr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319088" indent="-319088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319088" indent="-319088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2400">
                <a:solidFill>
                  <a:srgbClr val="404040"/>
                </a:solidFill>
                <a:latin typeface="Trebuchet MS" pitchFamily="34" charset="0"/>
              </a:defRPr>
            </a:lvl3pPr>
            <a:lvl4pPr marL="319088" indent="-319088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319088" indent="-319088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776288" indent="-319088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1233488" indent="-319088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1690688" indent="-319088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2147888" indent="-319088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>
              <a:buFont typeface="Georgia" pitchFamily="18" charset="0"/>
              <a:buNone/>
              <a:defRPr/>
            </a:pPr>
            <a:endParaRPr lang="ru-RU" sz="2400" b="1" dirty="0">
              <a:solidFill>
                <a:srgbClr val="1F5D63"/>
              </a:solidFill>
              <a:latin typeface="Calibri"/>
              <a:ea typeface="Verdana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1511" y="773705"/>
            <a:ext cx="59406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0238" indent="-457200" algn="just" hangingPunct="1">
              <a:lnSpc>
                <a:spcPct val="80000"/>
              </a:lnSpc>
              <a:buAutoNum type="arabicPeriod"/>
              <a:defRPr/>
            </a:pPr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Для вакцинации лиц, не входящих в группы риска, необходимо закупить не менее 470 тысяч 500 доз вакцины </a:t>
            </a:r>
          </a:p>
          <a:p>
            <a:pPr marL="630238" indent="-457200" algn="just" hangingPunct="1">
              <a:lnSpc>
                <a:spcPct val="80000"/>
              </a:lnSpc>
              <a:buAutoNum type="arabicPeriod"/>
              <a:defRPr/>
            </a:pPr>
            <a:endParaRPr lang="ru-RU" sz="2000" dirty="0" smtClean="0">
              <a:latin typeface="Calibri" panose="020F0502020204030204" pitchFamily="34" charset="0"/>
            </a:endParaRPr>
          </a:p>
          <a:p>
            <a:pPr marL="630238" indent="-457200" algn="just" hangingPunct="1">
              <a:lnSpc>
                <a:spcPct val="80000"/>
              </a:lnSpc>
              <a:buAutoNum type="arabicPeriod"/>
              <a:defRPr/>
            </a:pPr>
            <a:r>
              <a:rPr lang="ru-RU" sz="2000" dirty="0" smtClean="0">
                <a:latin typeface="Calibri" panose="020F0502020204030204" pitchFamily="34" charset="0"/>
              </a:rPr>
              <a:t>Руководителям </a:t>
            </a:r>
            <a:r>
              <a:rPr lang="ru-RU" sz="2000" dirty="0">
                <a:latin typeface="Calibri" panose="020F0502020204030204" pitchFamily="34" charset="0"/>
              </a:rPr>
              <a:t>предприятий и организаций независимо от организационно-правовой формы собственности рассмотреть вопрос о выделении финансовых средств на организацию и проведение противогриппозной вакцинации </a:t>
            </a:r>
            <a:r>
              <a:rPr lang="ru-RU" sz="2000" dirty="0" smtClean="0">
                <a:latin typeface="Calibri" panose="020F0502020204030204" pitchFamily="34" charset="0"/>
              </a:rPr>
              <a:t>сотрудников</a:t>
            </a:r>
          </a:p>
          <a:p>
            <a:pPr marL="630238" indent="-457200" algn="just">
              <a:lnSpc>
                <a:spcPct val="80000"/>
              </a:lnSpc>
              <a:buFontTx/>
              <a:buAutoNum type="arabicPeriod"/>
              <a:defRPr/>
            </a:pPr>
            <a:endParaRPr lang="ru-RU" sz="2000" dirty="0" smtClean="0">
              <a:latin typeface="Calibri" panose="020F0502020204030204" pitchFamily="34" charset="0"/>
              <a:cs typeface="Droid Sans Fallback" charset="0"/>
            </a:endParaRPr>
          </a:p>
          <a:p>
            <a:pPr marL="630238" indent="-457200" algn="just">
              <a:lnSpc>
                <a:spcPct val="80000"/>
              </a:lnSpc>
              <a:buFontTx/>
              <a:buAutoNum type="arabicPeriod"/>
              <a:defRPr/>
            </a:pPr>
            <a:r>
              <a:rPr lang="ru-RU" sz="2000" dirty="0" smtClean="0">
                <a:latin typeface="Calibri" panose="020F0502020204030204" pitchFamily="34" charset="0"/>
                <a:cs typeface="Droid Sans Fallback" charset="0"/>
              </a:rPr>
              <a:t>А</a:t>
            </a:r>
            <a:r>
              <a:rPr lang="ru-RU" sz="2000" dirty="0" smtClean="0">
                <a:latin typeface="Calibri" panose="020F0502020204030204" pitchFamily="34" charset="0"/>
                <a:cs typeface="Droid Sans Fallback" charset="0"/>
              </a:rPr>
              <a:t>мбулаторно-поликлиническим учреждениям </a:t>
            </a:r>
            <a:r>
              <a:rPr lang="ru-RU" sz="2000" dirty="0">
                <a:latin typeface="Calibri" panose="020F0502020204030204" pitchFamily="34" charset="0"/>
                <a:cs typeface="Droid Sans Fallback" charset="0"/>
              </a:rPr>
              <a:t>создать прививочные бригады для проведении вакцинации в организованных коллективах.</a:t>
            </a:r>
            <a:endParaRPr lang="en-US" sz="2000" dirty="0">
              <a:latin typeface="Calibri" panose="020F0502020204030204" pitchFamily="34" charset="0"/>
              <a:cs typeface="Droid Sans Fallback" charset="0"/>
            </a:endParaRPr>
          </a:p>
          <a:p>
            <a:pPr marL="630238" indent="-457200" algn="just" hangingPunct="1">
              <a:lnSpc>
                <a:spcPct val="80000"/>
              </a:lnSpc>
              <a:buAutoNum type="arabicPeriod"/>
              <a:defRPr/>
            </a:pPr>
            <a:endParaRPr lang="ru-RU" sz="2000" dirty="0" smtClean="0">
              <a:solidFill>
                <a:schemeClr val="tx1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marL="173038" algn="just" hangingPunct="1">
              <a:lnSpc>
                <a:spcPct val="80000"/>
              </a:lnSpc>
              <a:defRPr/>
            </a:pPr>
            <a:endParaRPr lang="ru-RU" sz="2000" dirty="0" smtClean="0">
              <a:solidFill>
                <a:schemeClr val="tx1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marL="173038" algn="just" hangingPunct="1">
              <a:lnSpc>
                <a:spcPct val="80000"/>
              </a:lnSpc>
              <a:defRPr/>
            </a:pPr>
            <a:endParaRPr lang="ru-RU" sz="20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1540" y="188640"/>
            <a:ext cx="5670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28788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Задачи на сезон 2016 – 2017гг.</a:t>
            </a:r>
            <a:endParaRPr lang="ru-RU" dirty="0">
              <a:solidFill>
                <a:srgbClr val="28788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0426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8"/>
          <p:cNvSpPr txBox="1">
            <a:spLocks noChangeArrowheads="1"/>
          </p:cNvSpPr>
          <p:nvPr/>
        </p:nvSpPr>
        <p:spPr bwMode="auto">
          <a:xfrm>
            <a:off x="3563938" y="191611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3" name="Номер слайда 1"/>
          <p:cNvSpPr txBox="1">
            <a:spLocks/>
          </p:cNvSpPr>
          <p:nvPr/>
        </p:nvSpPr>
        <p:spPr>
          <a:xfrm>
            <a:off x="7315200" y="6492875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477FD6D9-46B1-4019-8D82-738C7ED0B128}" type="slidenum">
              <a:rPr lang="ru-RU" sz="1000" b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11</a:t>
            </a:fld>
            <a:endParaRPr lang="ru-RU" sz="1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5"/>
          <p:cNvSpPr txBox="1">
            <a:spLocks noChangeArrowheads="1"/>
          </p:cNvSpPr>
          <p:nvPr/>
        </p:nvSpPr>
        <p:spPr bwMode="auto">
          <a:xfrm>
            <a:off x="237232" y="41197"/>
            <a:ext cx="6435716" cy="732508"/>
          </a:xfrm>
          <a:prstGeom prst="rect">
            <a:avLst/>
          </a:prstGeom>
          <a:effectLst/>
        </p:spPr>
        <p:txBody>
          <a:bodyPr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319088" indent="-319088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319088" indent="-319088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2400">
                <a:solidFill>
                  <a:srgbClr val="404040"/>
                </a:solidFill>
                <a:latin typeface="Trebuchet MS" pitchFamily="34" charset="0"/>
              </a:defRPr>
            </a:lvl3pPr>
            <a:lvl4pPr marL="319088" indent="-319088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319088" indent="-319088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776288" indent="-319088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1233488" indent="-319088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1690688" indent="-319088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2147888" indent="-319088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>
              <a:buFont typeface="Georgia" pitchFamily="18" charset="0"/>
              <a:buNone/>
              <a:defRPr/>
            </a:pPr>
            <a:endParaRPr lang="ru-RU" sz="2400" b="1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6535" y="2483895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1F5D63"/>
                </a:solidFill>
              </a:rPr>
              <a:t>Благодарю за внимание!</a:t>
            </a:r>
            <a:endParaRPr lang="ru-RU" sz="3200" dirty="0">
              <a:solidFill>
                <a:srgbClr val="1F5D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93454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229610" y="278650"/>
            <a:ext cx="6435716" cy="1641025"/>
          </a:xfrm>
          <a:prstGeom prst="rect">
            <a:avLst/>
          </a:prstGeom>
          <a:effectLst/>
        </p:spPr>
        <p:txBody>
          <a:bodyPr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319088" indent="-319088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319088" indent="-319088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2400">
                <a:solidFill>
                  <a:srgbClr val="404040"/>
                </a:solidFill>
                <a:latin typeface="Trebuchet MS" pitchFamily="34" charset="0"/>
              </a:defRPr>
            </a:lvl3pPr>
            <a:lvl4pPr marL="319088" indent="-319088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319088" indent="-319088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776288" indent="-319088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1233488" indent="-319088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1690688" indent="-319088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2147888" indent="-319088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>
              <a:buFont typeface="Georgia" pitchFamily="18" charset="0"/>
              <a:buNone/>
              <a:defRPr/>
            </a:pPr>
            <a:endParaRPr lang="ru-RU" sz="2400" b="1" dirty="0">
              <a:solidFill>
                <a:srgbClr val="1F5D63"/>
              </a:solidFill>
              <a:latin typeface="Calibri"/>
              <a:ea typeface="Verdana" pitchFamily="34" charset="0"/>
              <a:cs typeface="Arial" pitchFamily="34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7600593"/>
              </p:ext>
            </p:extLst>
          </p:nvPr>
        </p:nvGraphicFramePr>
        <p:xfrm>
          <a:off x="386535" y="1403775"/>
          <a:ext cx="7397930" cy="5056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Диаграмма" r:id="rId6" imgW="8020202" imgH="5495849" progId="Excel.Chart.8">
                  <p:embed/>
                </p:oleObj>
              </mc:Choice>
              <mc:Fallback>
                <p:oleObj name="Диаграмма" r:id="rId6" imgW="8020202" imgH="5495849" progId="Excel.Char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535" y="1403775"/>
                        <a:ext cx="7397930" cy="50564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6525" y="5411"/>
            <a:ext cx="61206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287880"/>
                </a:solidFill>
                <a:latin typeface="Calibri" panose="020F0502020204030204" pitchFamily="34" charset="0"/>
              </a:rPr>
              <a:t>Структура инфекционной заболеваемости </a:t>
            </a:r>
            <a:br>
              <a:rPr lang="ru-RU" sz="2200" b="1" dirty="0">
                <a:solidFill>
                  <a:srgbClr val="287880"/>
                </a:solidFill>
                <a:latin typeface="Calibri" panose="020F0502020204030204" pitchFamily="34" charset="0"/>
              </a:rPr>
            </a:br>
            <a:r>
              <a:rPr lang="ru-RU" sz="2200" b="1" dirty="0">
                <a:solidFill>
                  <a:srgbClr val="287880"/>
                </a:solidFill>
                <a:latin typeface="Calibri" panose="020F0502020204030204" pitchFamily="34" charset="0"/>
              </a:rPr>
              <a:t>(удельный вес </a:t>
            </a:r>
            <a:r>
              <a:rPr lang="ru-RU" sz="2200" b="1" dirty="0" smtClean="0">
                <a:solidFill>
                  <a:srgbClr val="287880"/>
                </a:solidFill>
                <a:latin typeface="Calibri" panose="020F0502020204030204" pitchFamily="34" charset="0"/>
              </a:rPr>
              <a:t>гриппа и ОРВИ</a:t>
            </a:r>
            <a:r>
              <a:rPr lang="ru-RU" sz="2200" b="1" dirty="0">
                <a:solidFill>
                  <a:srgbClr val="287880"/>
                </a:solidFill>
                <a:latin typeface="Calibri" panose="020F0502020204030204" pitchFamily="34" charset="0"/>
              </a:rPr>
              <a:t>) </a:t>
            </a:r>
            <a:endParaRPr lang="ru-RU" sz="2200" b="1" dirty="0" smtClean="0">
              <a:solidFill>
                <a:srgbClr val="287880"/>
              </a:solidFill>
              <a:latin typeface="Calibri" panose="020F0502020204030204" pitchFamily="34" charset="0"/>
            </a:endParaRPr>
          </a:p>
          <a:p>
            <a:r>
              <a:rPr lang="ru-RU" sz="2200" b="1" dirty="0" smtClean="0">
                <a:solidFill>
                  <a:srgbClr val="287880"/>
                </a:solidFill>
                <a:latin typeface="Calibri" panose="020F0502020204030204" pitchFamily="34" charset="0"/>
              </a:rPr>
              <a:t>в </a:t>
            </a:r>
            <a:r>
              <a:rPr lang="ru-RU" sz="2200" b="1" dirty="0">
                <a:solidFill>
                  <a:srgbClr val="287880"/>
                </a:solidFill>
                <a:latin typeface="Calibri" panose="020F0502020204030204" pitchFamily="34" charset="0"/>
              </a:rPr>
              <a:t>Санкт-Петербурге </a:t>
            </a:r>
            <a:r>
              <a:rPr lang="ru-RU" sz="2200" b="1" dirty="0" smtClean="0">
                <a:solidFill>
                  <a:srgbClr val="287880"/>
                </a:solidFill>
                <a:latin typeface="Calibri" panose="020F0502020204030204" pitchFamily="34" charset="0"/>
              </a:rPr>
              <a:t>за 2012-2015 годы</a:t>
            </a:r>
            <a:endParaRPr lang="ru-RU" sz="2200" b="1" dirty="0">
              <a:solidFill>
                <a:srgbClr val="28788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7415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229610" y="278650"/>
            <a:ext cx="6435716" cy="1641025"/>
          </a:xfrm>
          <a:prstGeom prst="rect">
            <a:avLst/>
          </a:prstGeom>
          <a:effectLst/>
        </p:spPr>
        <p:txBody>
          <a:bodyPr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319088" indent="-319088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319088" indent="-319088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2400">
                <a:solidFill>
                  <a:srgbClr val="404040"/>
                </a:solidFill>
                <a:latin typeface="Trebuchet MS" pitchFamily="34" charset="0"/>
              </a:defRPr>
            </a:lvl3pPr>
            <a:lvl4pPr marL="319088" indent="-319088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319088" indent="-319088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776288" indent="-319088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1233488" indent="-319088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1690688" indent="-319088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2147888" indent="-319088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>
              <a:buFont typeface="Georgia" pitchFamily="18" charset="0"/>
              <a:buNone/>
              <a:defRPr/>
            </a:pPr>
            <a:endParaRPr lang="ru-RU" sz="2400" b="1" dirty="0">
              <a:solidFill>
                <a:srgbClr val="1F5D63"/>
              </a:solidFill>
              <a:latin typeface="Calibri"/>
              <a:ea typeface="Verdana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6555" y="44734"/>
            <a:ext cx="52655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200" b="1" dirty="0">
                <a:solidFill>
                  <a:srgbClr val="28788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Заболеваемость гриппом и ОРВИ в РФ </a:t>
            </a:r>
            <a:r>
              <a:rPr lang="ru-RU" altLang="ru-RU" sz="2200" b="1" dirty="0" smtClean="0">
                <a:solidFill>
                  <a:srgbClr val="28788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                    и Санкт-Петербурге </a:t>
            </a:r>
            <a:r>
              <a:rPr lang="ru-RU" altLang="ru-RU" sz="2200" b="1" dirty="0">
                <a:solidFill>
                  <a:srgbClr val="28788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в </a:t>
            </a:r>
            <a:r>
              <a:rPr lang="ru-RU" altLang="ru-RU" sz="2200" b="1" dirty="0" smtClean="0">
                <a:solidFill>
                  <a:srgbClr val="28788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2009–2016                 (январь-февраль)</a:t>
            </a:r>
            <a:endParaRPr lang="ru-RU" sz="2200" dirty="0">
              <a:solidFill>
                <a:srgbClr val="28788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981253868"/>
              </p:ext>
            </p:extLst>
          </p:nvPr>
        </p:nvGraphicFramePr>
        <p:xfrm>
          <a:off x="476545" y="1763815"/>
          <a:ext cx="7143455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505428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229610" y="278650"/>
            <a:ext cx="6435716" cy="1641025"/>
          </a:xfrm>
          <a:prstGeom prst="rect">
            <a:avLst/>
          </a:prstGeom>
          <a:effectLst/>
        </p:spPr>
        <p:txBody>
          <a:bodyPr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319088" indent="-319088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319088" indent="-319088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2400">
                <a:solidFill>
                  <a:srgbClr val="404040"/>
                </a:solidFill>
                <a:latin typeface="Trebuchet MS" pitchFamily="34" charset="0"/>
              </a:defRPr>
            </a:lvl3pPr>
            <a:lvl4pPr marL="319088" indent="-319088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319088" indent="-319088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776288" indent="-319088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1233488" indent="-319088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1690688" indent="-319088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2147888" indent="-319088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>
              <a:buFont typeface="Georgia" pitchFamily="18" charset="0"/>
              <a:buNone/>
              <a:defRPr/>
            </a:pPr>
            <a:endParaRPr lang="ru-RU" sz="2400" b="1" dirty="0">
              <a:solidFill>
                <a:srgbClr val="1F5D63"/>
              </a:solidFill>
              <a:latin typeface="Calibri"/>
              <a:ea typeface="Verdana" pitchFamily="34" charset="0"/>
              <a:cs typeface="Arial" pitchFamily="34" charset="0"/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5110078"/>
              </p:ext>
            </p:extLst>
          </p:nvPr>
        </p:nvGraphicFramePr>
        <p:xfrm>
          <a:off x="-648580" y="1808820"/>
          <a:ext cx="5805645" cy="3870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8987996"/>
              </p:ext>
            </p:extLst>
          </p:nvPr>
        </p:nvGraphicFramePr>
        <p:xfrm>
          <a:off x="3806915" y="1808820"/>
          <a:ext cx="6552506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45103" y="0"/>
            <a:ext cx="58570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28788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Структура умерших от осложнений </a:t>
            </a:r>
            <a:r>
              <a:rPr lang="ru-RU" sz="2200" b="1" dirty="0" smtClean="0">
                <a:solidFill>
                  <a:srgbClr val="28788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после </a:t>
            </a:r>
            <a:r>
              <a:rPr lang="ru-RU" sz="2200" b="1" dirty="0">
                <a:solidFill>
                  <a:srgbClr val="28788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перенесенного гриппа  в сезон 2015-2016 гг.</a:t>
            </a:r>
            <a:endParaRPr lang="ru-RU" sz="2200" dirty="0">
              <a:solidFill>
                <a:srgbClr val="28788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9746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229610" y="278650"/>
            <a:ext cx="6435716" cy="1641025"/>
          </a:xfrm>
          <a:prstGeom prst="rect">
            <a:avLst/>
          </a:prstGeom>
          <a:effectLst/>
        </p:spPr>
        <p:txBody>
          <a:bodyPr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319088" indent="-319088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319088" indent="-319088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2400">
                <a:solidFill>
                  <a:srgbClr val="404040"/>
                </a:solidFill>
                <a:latin typeface="Trebuchet MS" pitchFamily="34" charset="0"/>
              </a:defRPr>
            </a:lvl3pPr>
            <a:lvl4pPr marL="319088" indent="-319088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319088" indent="-319088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776288" indent="-319088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1233488" indent="-319088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1690688" indent="-319088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2147888" indent="-319088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>
              <a:buFont typeface="Georgia" pitchFamily="18" charset="0"/>
              <a:buNone/>
              <a:defRPr/>
            </a:pPr>
            <a:endParaRPr lang="ru-RU" sz="2400" b="1" dirty="0">
              <a:solidFill>
                <a:srgbClr val="1F5D63"/>
              </a:solidFill>
              <a:latin typeface="Calibri"/>
              <a:ea typeface="Verdana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8960" y="1178750"/>
            <a:ext cx="6300700" cy="4711314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just"/>
            <a:r>
              <a:rPr lang="ru-RU" sz="2900" dirty="0" smtClean="0"/>
              <a:t>По состоянию на 19.09.2016 г.заболеваемость гриппом на неэпидемическом уровне</a:t>
            </a:r>
          </a:p>
          <a:p>
            <a:r>
              <a:rPr lang="ru-RU" sz="2900" dirty="0" smtClean="0"/>
              <a:t>Зарегистрировано 20 случаев лабораторно подтвержденных случаев заболеваний гриппом, в том числе:</a:t>
            </a:r>
          </a:p>
          <a:p>
            <a:pPr algn="ctr">
              <a:buNone/>
            </a:pPr>
            <a:r>
              <a:rPr lang="ru-RU" sz="2900" b="1" dirty="0" smtClean="0"/>
              <a:t>А (</a:t>
            </a:r>
            <a:r>
              <a:rPr lang="en-US" sz="2900" b="1" dirty="0" smtClean="0"/>
              <a:t>H1N1) – </a:t>
            </a:r>
            <a:r>
              <a:rPr lang="ru-RU" sz="2900" b="1" dirty="0" smtClean="0"/>
              <a:t>3</a:t>
            </a:r>
            <a:r>
              <a:rPr lang="en-US" sz="2900" b="1" dirty="0" smtClean="0"/>
              <a:t> </a:t>
            </a:r>
            <a:r>
              <a:rPr lang="ru-RU" sz="2900" b="1" dirty="0" smtClean="0"/>
              <a:t>сл.</a:t>
            </a:r>
            <a:endParaRPr lang="en-US" sz="2900" b="1" dirty="0" smtClean="0"/>
          </a:p>
          <a:p>
            <a:pPr algn="ctr">
              <a:buNone/>
            </a:pPr>
            <a:r>
              <a:rPr lang="en-US" sz="2900" b="1" dirty="0" smtClean="0"/>
              <a:t>A (H3N2) – </a:t>
            </a:r>
            <a:r>
              <a:rPr lang="ru-RU" sz="2900" b="1" dirty="0" smtClean="0"/>
              <a:t>7 сл.</a:t>
            </a:r>
            <a:endParaRPr lang="en-US" sz="2900" b="1" dirty="0" smtClean="0"/>
          </a:p>
          <a:p>
            <a:pPr algn="ctr">
              <a:buNone/>
            </a:pPr>
            <a:r>
              <a:rPr lang="en-US" sz="2900" b="1" dirty="0" smtClean="0"/>
              <a:t>B – </a:t>
            </a:r>
            <a:r>
              <a:rPr lang="ru-RU" sz="2900" b="1" dirty="0" smtClean="0"/>
              <a:t>10 сл.</a:t>
            </a:r>
            <a:endParaRPr lang="en-US" sz="2900" b="1" dirty="0" smtClean="0"/>
          </a:p>
          <a:p>
            <a:r>
              <a:rPr lang="ru-RU" sz="2900" dirty="0" smtClean="0"/>
              <a:t>В том числе – </a:t>
            </a:r>
            <a:r>
              <a:rPr lang="ru-RU" sz="2900" b="1" dirty="0" smtClean="0"/>
              <a:t>9 случаев у контингентов  высокого риска заболевания гриппом:</a:t>
            </a:r>
          </a:p>
          <a:p>
            <a:pPr algn="ctr"/>
            <a:r>
              <a:rPr lang="ru-RU" sz="2900" dirty="0" smtClean="0"/>
              <a:t>Медработники – 2</a:t>
            </a:r>
          </a:p>
          <a:p>
            <a:pPr algn="ctr"/>
            <a:r>
              <a:rPr lang="ru-RU" sz="2900" dirty="0" smtClean="0"/>
              <a:t>Учащийся колледжа  – 1</a:t>
            </a:r>
          </a:p>
          <a:p>
            <a:pPr algn="ctr"/>
            <a:r>
              <a:rPr lang="ru-RU" sz="2900" dirty="0" smtClean="0"/>
              <a:t>Работники транспорта, коммунальной сферы, торговли  - 3 </a:t>
            </a:r>
          </a:p>
          <a:p>
            <a:pPr algn="ctr"/>
            <a:r>
              <a:rPr lang="ru-RU" sz="2900" dirty="0" smtClean="0"/>
              <a:t>Взрослые старше 60 лет - 3</a:t>
            </a:r>
          </a:p>
          <a:p>
            <a:endParaRPr lang="ru-RU" sz="2600" dirty="0"/>
          </a:p>
        </p:txBody>
      </p:sp>
      <p:sp>
        <p:nvSpPr>
          <p:cNvPr id="2" name="TextBox 1"/>
          <p:cNvSpPr txBox="1"/>
          <p:nvPr/>
        </p:nvSpPr>
        <p:spPr>
          <a:xfrm>
            <a:off x="229610" y="278650"/>
            <a:ext cx="5872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287880"/>
                </a:solidFill>
                <a:latin typeface="Calibri" panose="020F0502020204030204" pitchFamily="34" charset="0"/>
              </a:rPr>
              <a:t>Заболевания гриппом в 2016 </a:t>
            </a:r>
            <a:r>
              <a:rPr lang="ru-RU" b="1" dirty="0" smtClean="0">
                <a:solidFill>
                  <a:srgbClr val="287880"/>
                </a:solidFill>
                <a:latin typeface="Calibri" panose="020F0502020204030204" pitchFamily="34" charset="0"/>
              </a:rPr>
              <a:t>году</a:t>
            </a:r>
            <a:endParaRPr lang="ru-RU" dirty="0">
              <a:solidFill>
                <a:srgbClr val="28788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7023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229610" y="278650"/>
            <a:ext cx="6435716" cy="1641025"/>
          </a:xfrm>
          <a:prstGeom prst="rect">
            <a:avLst/>
          </a:prstGeom>
          <a:effectLst/>
        </p:spPr>
        <p:txBody>
          <a:bodyPr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319088" indent="-319088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319088" indent="-319088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2400">
                <a:solidFill>
                  <a:srgbClr val="404040"/>
                </a:solidFill>
                <a:latin typeface="Trebuchet MS" pitchFamily="34" charset="0"/>
              </a:defRPr>
            </a:lvl3pPr>
            <a:lvl4pPr marL="319088" indent="-319088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319088" indent="-319088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776288" indent="-319088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1233488" indent="-319088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1690688" indent="-319088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2147888" indent="-319088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>
              <a:buFont typeface="Georgia" pitchFamily="18" charset="0"/>
              <a:buNone/>
              <a:defRPr/>
            </a:pPr>
            <a:endParaRPr lang="ru-RU" sz="2400" b="1" dirty="0">
              <a:solidFill>
                <a:srgbClr val="1F5D63"/>
              </a:solidFill>
              <a:latin typeface="Calibri"/>
              <a:ea typeface="Verdana" pitchFamily="34" charset="0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652340651"/>
              </p:ext>
            </p:extLst>
          </p:nvPr>
        </p:nvGraphicFramePr>
        <p:xfrm>
          <a:off x="161510" y="1099162"/>
          <a:ext cx="8559989" cy="5605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21550" y="0"/>
            <a:ext cx="55806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287880"/>
                </a:solidFill>
                <a:latin typeface="Calibri" panose="020F0502020204030204" pitchFamily="34" charset="0"/>
                <a:cs typeface="Times New Roman" pitchFamily="18" charset="0"/>
              </a:rPr>
              <a:t>Охват прививками против </a:t>
            </a:r>
            <a:r>
              <a:rPr lang="ru-RU" b="1" dirty="0" smtClean="0">
                <a:solidFill>
                  <a:srgbClr val="287880"/>
                </a:solidFill>
                <a:latin typeface="Calibri" panose="020F0502020204030204" pitchFamily="34" charset="0"/>
                <a:cs typeface="Times New Roman" pitchFamily="18" charset="0"/>
              </a:rPr>
              <a:t>гриппа населения  </a:t>
            </a:r>
            <a:r>
              <a:rPr lang="ru-RU" b="1" dirty="0">
                <a:solidFill>
                  <a:srgbClr val="287880"/>
                </a:solidFill>
                <a:latin typeface="Calibri" panose="020F0502020204030204" pitchFamily="34" charset="0"/>
                <a:cs typeface="Times New Roman" pitchFamily="18" charset="0"/>
              </a:rPr>
              <a:t>Санкт-Петербурга </a:t>
            </a:r>
            <a:endParaRPr lang="ru-RU" b="1" dirty="0" smtClean="0">
              <a:solidFill>
                <a:srgbClr val="287880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287880"/>
                </a:solidFill>
                <a:latin typeface="Calibri" panose="020F0502020204030204" pitchFamily="34" charset="0"/>
                <a:cs typeface="Times New Roman" pitchFamily="18" charset="0"/>
              </a:rPr>
              <a:t>в </a:t>
            </a:r>
            <a:r>
              <a:rPr lang="ru-RU" b="1" dirty="0">
                <a:solidFill>
                  <a:srgbClr val="287880"/>
                </a:solidFill>
                <a:latin typeface="Calibri" panose="020F0502020204030204" pitchFamily="34" charset="0"/>
                <a:cs typeface="Times New Roman" pitchFamily="18" charset="0"/>
              </a:rPr>
              <a:t>2004-2015 гг.</a:t>
            </a:r>
            <a:endParaRPr lang="ru-RU" dirty="0">
              <a:solidFill>
                <a:srgbClr val="28788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027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251520" y="41196"/>
            <a:ext cx="5895655" cy="1227563"/>
          </a:xfrm>
          <a:prstGeom prst="rect">
            <a:avLst/>
          </a:prstGeom>
          <a:effectLst/>
        </p:spPr>
        <p:txBody>
          <a:bodyPr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319088" indent="-319088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319088" indent="-319088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2400">
                <a:solidFill>
                  <a:srgbClr val="404040"/>
                </a:solidFill>
                <a:latin typeface="Trebuchet MS" pitchFamily="34" charset="0"/>
              </a:defRPr>
            </a:lvl3pPr>
            <a:lvl4pPr marL="319088" indent="-319088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319088" indent="-319088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776288" indent="-319088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1233488" indent="-319088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1690688" indent="-319088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2147888" indent="-319088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>
              <a:buFont typeface="Georgia" pitchFamily="18" charset="0"/>
              <a:buNone/>
              <a:defRPr/>
            </a:pPr>
            <a:endParaRPr lang="ru-RU" sz="2400" b="1" dirty="0">
              <a:solidFill>
                <a:srgbClr val="1F5D63"/>
              </a:solidFill>
              <a:latin typeface="Calibri"/>
              <a:ea typeface="Verdana" pitchFamily="34" charset="0"/>
              <a:cs typeface="Arial" pitchFamily="34" charset="0"/>
            </a:endParaRPr>
          </a:p>
        </p:txBody>
      </p:sp>
      <p:pic>
        <p:nvPicPr>
          <p:cNvPr id="2050" name="Picture 2" descr="http://im1-tub-ru.yandex.net/i?id=c34cf6734f7b176f59a94647a9ef3fcc-67-144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30" y="1268759"/>
            <a:ext cx="2478573" cy="177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Санкт-Петербург.ру - В Петербурге началась вакцинация против…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66" y="4464115"/>
            <a:ext cx="2478573" cy="166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42587" y="233645"/>
            <a:ext cx="5490610" cy="703793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rgbClr val="2F93A1"/>
                </a:solidFill>
                <a:cs typeface="Times New Roman" pitchFamily="18" charset="0"/>
              </a:rPr>
              <a:t>План иммунизации групп риска </a:t>
            </a:r>
            <a:r>
              <a:rPr lang="ru-RU" sz="2400" b="1" dirty="0" smtClean="0">
                <a:solidFill>
                  <a:srgbClr val="2F93A1"/>
                </a:solidFill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2F93A1"/>
                </a:solidFill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2F93A1"/>
                </a:solidFill>
                <a:cs typeface="Times New Roman" pitchFamily="18" charset="0"/>
              </a:rPr>
              <a:t>в </a:t>
            </a:r>
            <a:r>
              <a:rPr lang="ru-RU" sz="2400" b="1" dirty="0">
                <a:solidFill>
                  <a:srgbClr val="2F93A1"/>
                </a:solidFill>
                <a:cs typeface="Times New Roman" pitchFamily="18" charset="0"/>
              </a:rPr>
              <a:t>2015 и 2016 году в рамках национального календаря</a:t>
            </a:r>
            <a:endParaRPr lang="ru-RU" sz="2400" b="1" dirty="0">
              <a:solidFill>
                <a:srgbClr val="2F93A1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8739572"/>
              </p:ext>
            </p:extLst>
          </p:nvPr>
        </p:nvGraphicFramePr>
        <p:xfrm>
          <a:off x="2814425" y="1247127"/>
          <a:ext cx="6168065" cy="48795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7575"/>
                <a:gridCol w="1620180"/>
                <a:gridCol w="1575175"/>
                <a:gridCol w="1215135"/>
              </a:tblGrid>
              <a:tr h="7417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5605" marR="756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2015	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вакцинировано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75605" marR="756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2016   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запланировано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вакцинировать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5605" marR="756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% увеличения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5605" marR="75605" marT="0" marB="0"/>
                </a:tc>
              </a:tr>
              <a:tr h="2401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Всего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5605" marR="756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1.145.000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5605" marR="756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1.605.000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5605" marR="756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40,2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5605" marR="75605" marT="0" marB="0"/>
                </a:tc>
              </a:tr>
              <a:tr h="2401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Дети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5605" marR="756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281.000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5605" marR="756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294.000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5605" marR="756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4,6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5605" marR="75605" marT="0" marB="0"/>
                </a:tc>
              </a:tr>
              <a:tr h="48024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Взрослые всего, в т.ч.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5605" marR="756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860.000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5605" marR="756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1.300.000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5605" marR="756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51,2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5605" marR="75605" marT="0" marB="0"/>
                </a:tc>
              </a:tr>
              <a:tr h="2401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Призывники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5605" marR="756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18.600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5605" marR="756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22.000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5605" marR="756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18,3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5605" marR="75605" marT="0" marB="0"/>
                </a:tc>
              </a:tr>
              <a:tr h="72036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Лица с хроническими заболеваниями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5605" marR="756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120.000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5605" marR="756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300.000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5605" marR="756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150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5605" marR="75605" marT="0" marB="0"/>
                </a:tc>
              </a:tr>
              <a:tr h="48024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Лица, старше 60 лет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5605" marR="756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202.000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5605" marR="756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40.000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5605" marR="756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 pitchFamily="18" charset="0"/>
                        </a:rPr>
                        <a:t>в 2,1 раза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5605" marR="75605" marT="0" marB="0"/>
                </a:tc>
              </a:tr>
              <a:tr h="48024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Медицинские работники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5605" marR="756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66.200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5605" marR="756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74.000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5605" marR="756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itchFamily="18" charset="0"/>
                        </a:rPr>
                        <a:t>11,8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5605" marR="75605" marT="0" marB="0"/>
                </a:tc>
              </a:tr>
              <a:tr h="72036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Работники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образовательных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учреждений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5605" marR="756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86.200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5605" marR="756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100.500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5605" marR="756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itchFamily="18" charset="0"/>
                        </a:rPr>
                        <a:t>16,6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5605" marR="75605" marT="0" marB="0"/>
                </a:tc>
              </a:tr>
              <a:tr h="48024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Беременные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5605" marR="756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4.000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5605" marR="756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11.000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5605" marR="756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 pitchFamily="18" charset="0"/>
                        </a:rPr>
                        <a:t>в  2,8 раза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5605" marR="75605" marT="0" marB="0"/>
                </a:tc>
              </a:tr>
            </a:tbl>
          </a:graphicData>
        </a:graphic>
      </p:graphicFrame>
      <p:pic>
        <p:nvPicPr>
          <p:cNvPr id="4" name="Picture 2" descr="прививка от гриппа картинки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66" y="3047639"/>
            <a:ext cx="2466836" cy="1573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94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229610" y="278650"/>
            <a:ext cx="6435716" cy="1641025"/>
          </a:xfrm>
          <a:prstGeom prst="rect">
            <a:avLst/>
          </a:prstGeom>
          <a:effectLst/>
        </p:spPr>
        <p:txBody>
          <a:bodyPr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319088" indent="-319088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319088" indent="-319088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2400">
                <a:solidFill>
                  <a:srgbClr val="404040"/>
                </a:solidFill>
                <a:latin typeface="Trebuchet MS" pitchFamily="34" charset="0"/>
              </a:defRPr>
            </a:lvl3pPr>
            <a:lvl4pPr marL="319088" indent="-319088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319088" indent="-319088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776288" indent="-319088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1233488" indent="-319088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1690688" indent="-319088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2147888" indent="-319088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>
              <a:buFont typeface="Georgia" pitchFamily="18" charset="0"/>
              <a:buNone/>
              <a:defRPr/>
            </a:pPr>
            <a:endParaRPr lang="ru-RU" sz="2400" b="1" dirty="0">
              <a:solidFill>
                <a:srgbClr val="1F5D63"/>
              </a:solidFill>
              <a:latin typeface="Calibri"/>
              <a:ea typeface="Verdana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1540" y="188640"/>
            <a:ext cx="56706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28788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План иммунизации против гриппа за счет всех источников поставки вакцин</a:t>
            </a:r>
            <a:endParaRPr lang="ru-RU" dirty="0">
              <a:solidFill>
                <a:srgbClr val="28788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790939"/>
              </p:ext>
            </p:extLst>
          </p:nvPr>
        </p:nvGraphicFramePr>
        <p:xfrm>
          <a:off x="422828" y="1628800"/>
          <a:ext cx="8088469" cy="2613827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593265"/>
                <a:gridCol w="1201739"/>
                <a:gridCol w="1183526"/>
                <a:gridCol w="1125606"/>
                <a:gridCol w="1198073"/>
                <a:gridCol w="849118"/>
                <a:gridCol w="937142"/>
              </a:tblGrid>
              <a:tr h="129174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Численность </a:t>
                      </a:r>
                      <a:r>
                        <a:rPr lang="ru-RU" sz="1400" b="1" u="none" strike="noStrike" dirty="0" smtClean="0">
                          <a:effectLst/>
                        </a:rPr>
                        <a:t>населения                          Санкт-Петербурга  </a:t>
                      </a:r>
                      <a:r>
                        <a:rPr lang="ru-RU" sz="1400" b="1" u="none" strike="noStrike" dirty="0">
                          <a:effectLst/>
                        </a:rPr>
                        <a:t>всего на 30.06.2015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48" marR="6948" marT="6948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40% охвата прививками против гриппа населения 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48" marR="6948" marT="6948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План прививок в рамках национального календаря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48" marR="6948" marT="6948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Численность населения, подлежащего вакцинации против гриппа за счёт других источников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48" marR="6948" marT="6948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48" marR="6948" marT="6948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Охват населения за счёт средств других источников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48" marR="6948" marT="694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884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Всего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48" marR="6948" marT="69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Приобретено администрациями районов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48" marR="6948" marT="69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кол-во чел.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48" marR="6948" marT="69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48" marR="6948" marT="6948" marB="0" anchor="ctr"/>
                </a:tc>
              </a:tr>
              <a:tr h="30249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</a:rPr>
                        <a:t>5191700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48" marR="6948" marT="694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</a:rPr>
                        <a:t>2076680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48" marR="6948" marT="694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</a:rPr>
                        <a:t>1605000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48" marR="6948" marT="694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</a:rPr>
                        <a:t>471680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48" marR="6948" marT="6948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 smtClean="0">
                          <a:effectLst/>
                        </a:rPr>
                        <a:t>102 068</a:t>
                      </a:r>
                    </a:p>
                    <a:p>
                      <a:pPr algn="ctr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48" marR="6948" marT="694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</a:rPr>
                        <a:t>13558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48" marR="6948" marT="694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2,87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48" marR="6948" marT="6948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3210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229610" y="278650"/>
            <a:ext cx="6435716" cy="1641025"/>
          </a:xfrm>
          <a:prstGeom prst="rect">
            <a:avLst/>
          </a:prstGeom>
          <a:effectLst/>
        </p:spPr>
        <p:txBody>
          <a:bodyPr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319088" indent="-319088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319088" indent="-319088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2400">
                <a:solidFill>
                  <a:srgbClr val="404040"/>
                </a:solidFill>
                <a:latin typeface="Trebuchet MS" pitchFamily="34" charset="0"/>
              </a:defRPr>
            </a:lvl3pPr>
            <a:lvl4pPr marL="319088" indent="-319088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319088" indent="-319088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776288" indent="-319088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1233488" indent="-319088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1690688" indent="-319088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2147888" indent="-319088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>
              <a:buFont typeface="Georgia" pitchFamily="18" charset="0"/>
              <a:buNone/>
              <a:defRPr/>
            </a:pPr>
            <a:endParaRPr lang="ru-RU" sz="2400" b="1" dirty="0">
              <a:solidFill>
                <a:srgbClr val="1F5D63"/>
              </a:solidFill>
              <a:latin typeface="Calibri"/>
              <a:ea typeface="Verdana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2906" y="1268760"/>
            <a:ext cx="396044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Calibri" panose="020F0502020204030204" pitchFamily="34" charset="0"/>
              </a:rPr>
              <a:t>В 2016 г. прививочная кампания  против гриппа началась с </a:t>
            </a:r>
            <a:r>
              <a:rPr lang="ru-RU" sz="2000" b="1" dirty="0">
                <a:latin typeface="Calibri" panose="020F0502020204030204" pitchFamily="34" charset="0"/>
              </a:rPr>
              <a:t>18 августа </a:t>
            </a:r>
            <a:r>
              <a:rPr lang="ru-RU" sz="2000" dirty="0">
                <a:latin typeface="Calibri" panose="020F0502020204030204" pitchFamily="34" charset="0"/>
              </a:rPr>
              <a:t>с иммунизации вакциной «</a:t>
            </a:r>
            <a:r>
              <a:rPr lang="ru-RU" sz="2000" dirty="0" err="1">
                <a:latin typeface="Calibri" panose="020F0502020204030204" pitchFamily="34" charset="0"/>
              </a:rPr>
              <a:t>Гриппол</a:t>
            </a:r>
            <a:r>
              <a:rPr lang="ru-RU" sz="2000" dirty="0">
                <a:latin typeface="Calibri" panose="020F0502020204030204" pitchFamily="34" charset="0"/>
              </a:rPr>
              <a:t>» взрослого населения групп повышенного риска инфицирования в рамках Национального  календаря профилактических прививок</a:t>
            </a:r>
            <a:r>
              <a:rPr lang="ru-RU" sz="2000" dirty="0" smtClean="0">
                <a:latin typeface="Calibri" panose="020F0502020204030204" pitchFamily="34" charset="0"/>
              </a:rPr>
              <a:t>.</a:t>
            </a:r>
          </a:p>
          <a:p>
            <a:endParaRPr lang="ru-RU" sz="2000" dirty="0">
              <a:latin typeface="Calibri" panose="020F0502020204030204" pitchFamily="34" charset="0"/>
            </a:endParaRPr>
          </a:p>
          <a:p>
            <a:r>
              <a:rPr lang="ru-RU" sz="2000" dirty="0" smtClean="0">
                <a:latin typeface="Calibri" panose="020F0502020204030204" pitchFamily="34" charset="0"/>
              </a:rPr>
              <a:t>Внедрены выездные формы работы прививочных бригад в Выборгском, Приморском, Красносельском районах</a:t>
            </a:r>
            <a:endParaRPr lang="ru-RU" sz="2000" dirty="0">
              <a:latin typeface="Calibri" panose="020F0502020204030204" pitchFamily="34" charset="0"/>
            </a:endParaRPr>
          </a:p>
          <a:p>
            <a:endParaRPr lang="ru-RU" dirty="0"/>
          </a:p>
        </p:txBody>
      </p:sp>
      <p:pic>
        <p:nvPicPr>
          <p:cNvPr id="4" name="Рисунок 3" descr="C:\Users\hmelnitskaya\Desktop\Фото  работа\Вацинация-автомобиль\05.09.2016\IMGP957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055" y="1114377"/>
            <a:ext cx="3744937" cy="2635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hmelnitskaya\Desktop\Фото  работа\Вацинация-автомобиль\05.09.2016\IMGP958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055" y="3943513"/>
            <a:ext cx="3744937" cy="25202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31540" y="53298"/>
            <a:ext cx="5040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2F93A1"/>
                </a:solidFill>
                <a:latin typeface="Calibri" panose="020F0502020204030204" pitchFamily="34" charset="0"/>
              </a:rPr>
              <a:t>Начало прививочной кампании против гриппа в Санкт-Петербурге</a:t>
            </a:r>
            <a:endParaRPr lang="ru-RU" b="1" dirty="0">
              <a:solidFill>
                <a:srgbClr val="2F93A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3670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17292</TotalTime>
  <Words>425</Words>
  <Application>Microsoft Office PowerPoint</Application>
  <PresentationFormat>Экран (4:3)</PresentationFormat>
  <Paragraphs>121</Paragraphs>
  <Slides>11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2_Тема Office</vt:lpstr>
      <vt:lpstr>8_Тема Office</vt:lpstr>
      <vt:lpstr>4_Тема Office</vt:lpstr>
      <vt:lpstr>Диаграмма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План иммунизации групп риска  в 2015 и 2016 году в рамках национального календаря</vt:lpstr>
      <vt:lpstr>Презентация PowerPoint</vt:lpstr>
      <vt:lpstr>Презентация PowerPoint</vt:lpstr>
      <vt:lpstr>Презентация PowerPoint</vt:lpstr>
      <vt:lpstr>Благодарю за внимание!</vt:lpstr>
    </vt:vector>
  </TitlesOfParts>
  <Company>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Health Care Committee  of Saint-Petersburg</dc:title>
  <dc:creator>Маковцева Екатерина Николаевна</dc:creator>
  <cp:lastModifiedBy>Соловьева Лариса Витальевна</cp:lastModifiedBy>
  <cp:revision>1329</cp:revision>
  <cp:lastPrinted>2016-09-20T19:33:23Z</cp:lastPrinted>
  <dcterms:created xsi:type="dcterms:W3CDTF">2010-03-02T19:51:12Z</dcterms:created>
  <dcterms:modified xsi:type="dcterms:W3CDTF">2016-09-21T06:20:33Z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TC011408271049</vt:lpwstr>
  </property>
</Properties>
</file>