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2"/>
  </p:notesMasterIdLst>
  <p:sldIdLst>
    <p:sldId id="425" r:id="rId2"/>
    <p:sldId id="417" r:id="rId3"/>
    <p:sldId id="436" r:id="rId4"/>
    <p:sldId id="421" r:id="rId5"/>
    <p:sldId id="428" r:id="rId6"/>
    <p:sldId id="450" r:id="rId7"/>
    <p:sldId id="437" r:id="rId8"/>
    <p:sldId id="439" r:id="rId9"/>
    <p:sldId id="453" r:id="rId10"/>
    <p:sldId id="451" r:id="rId11"/>
    <p:sldId id="440" r:id="rId12"/>
    <p:sldId id="441" r:id="rId13"/>
    <p:sldId id="431" r:id="rId14"/>
    <p:sldId id="430" r:id="rId15"/>
    <p:sldId id="442" r:id="rId16"/>
    <p:sldId id="443" r:id="rId17"/>
    <p:sldId id="447" r:id="rId18"/>
    <p:sldId id="449" r:id="rId19"/>
    <p:sldId id="446" r:id="rId20"/>
    <p:sldId id="422" r:id="rId21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012">
          <p15:clr>
            <a:srgbClr val="A4A3A4"/>
          </p15:clr>
        </p15:guide>
        <p15:guide id="3" pos="3840">
          <p15:clr>
            <a:srgbClr val="A4A3A4"/>
          </p15:clr>
        </p15:guide>
        <p15:guide id="4" pos="4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Алексеев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8061"/>
    <a:srgbClr val="1C8D94"/>
    <a:srgbClr val="47612D"/>
    <a:srgbClr val="91B968"/>
    <a:srgbClr val="1C9199"/>
    <a:srgbClr val="9DC103"/>
    <a:srgbClr val="F1F1F1"/>
    <a:srgbClr val="969F9E"/>
    <a:srgbClr val="8DB36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>
        <p:scale>
          <a:sx n="67" d="100"/>
          <a:sy n="67" d="100"/>
        </p:scale>
        <p:origin x="528" y="1032"/>
      </p:cViewPr>
      <p:guideLst>
        <p:guide orient="horz" pos="2160"/>
        <p:guide orient="horz" pos="3012"/>
        <p:guide pos="3840"/>
        <p:guide pos="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9" cy="72008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55A460-FA23-49E3-A25B-AEC5D7731DF0}" type="datetimeFigureOut">
              <a:rPr lang="ru-RU"/>
              <a:pPr>
                <a:defRPr/>
              </a:pPr>
              <a:t>22.06.2017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78376"/>
            <a:ext cx="5438775" cy="3908425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30E4A66-AFEA-4369-8F98-646890C3E9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5113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7C8D-4BC0-4C8F-B9A6-2266B3E3CD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733D-A84B-4499-A886-1671F6B810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6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E5EF-7D92-4954-808A-43302B1AFA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2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31D53-6FF9-44BA-95AB-5A46E1197B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3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28EE-C6C5-430C-AE65-41D0871196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3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C0C1-B573-4212-969D-9964C6EA08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4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8FA-BC44-41F1-A23C-0B68E92A5E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3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CCE-7699-463A-BA1B-F0A9EBB89C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7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9DCE-1E0F-412F-96CD-F2B03D45F7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DDFE-2A77-4B19-AD22-33FD5BA1AE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3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152-DE51-495C-959F-0D09A4C5F2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756F40-06A0-40C6-9F76-18F2967FDC3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22.06.2017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42E063-4162-4D9C-958F-F07C1410A22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91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617406" y="1273585"/>
              <a:ext cx="9009786" cy="2774709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60000"/>
                </a:prstClr>
              </a:outerShdw>
            </a:effectLst>
            <a:scene3d>
              <a:camera prst="orthographicFront"/>
              <a:lightRig rig="threePt" dir="t"/>
            </a:scene3d>
            <a:sp3d extrusionH="12700" prstMaterial="powder">
              <a:bevelT w="114300" prst="artDeco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600" b="1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АГЕНТСТВО  ПО РАЗВИТИЮ</a:t>
              </a:r>
              <a:r>
                <a:rPr lang="ru-RU" sz="3500" b="1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500" b="1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ЧЕЛОВЕЧЕСКОГО КАПИТАЛА 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600" b="1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 СЕВЕРО-ЗАПАДНОМ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500" b="1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ФЕДЕРАЛЬНОМ ОКРУГЕ</a:t>
              </a:r>
            </a:p>
          </p:txBody>
        </p:sp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2" name="Группа 1"/>
            <p:cNvGrpSpPr/>
            <p:nvPr/>
          </p:nvGrpSpPr>
          <p:grpSpPr>
            <a:xfrm>
              <a:off x="4915987" y="6115790"/>
              <a:ext cx="2490537" cy="447267"/>
              <a:chOff x="8379415" y="6035466"/>
              <a:chExt cx="2490537" cy="447267"/>
            </a:xfrm>
          </p:grpSpPr>
          <p:pic>
            <p:nvPicPr>
              <p:cNvPr id="9" name="Рисунок 8"/>
              <p:cNvPicPr>
                <a:picLocks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95" b="69783"/>
              <a:stretch/>
            </p:blipFill>
            <p:spPr>
              <a:xfrm>
                <a:off x="8474932" y="6035466"/>
                <a:ext cx="2270760" cy="720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pic>
            <p:nvPicPr>
              <p:cNvPr id="10" name="Рисунок 9"/>
              <p:cNvPicPr>
                <a:picLocks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64" b="42469"/>
              <a:stretch/>
            </p:blipFill>
            <p:spPr>
              <a:xfrm>
                <a:off x="8489304" y="6357637"/>
                <a:ext cx="2270760" cy="360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pic>
            <p:nvPicPr>
              <p:cNvPr id="11" name="Рисунок 10"/>
              <p:cNvPicPr>
                <a:picLocks/>
              </p:cNvPicPr>
              <p:nvPr/>
            </p:nvPicPr>
            <p:blipFill rotWithShape="1"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61" b="13481"/>
              <a:stretch/>
            </p:blipFill>
            <p:spPr>
              <a:xfrm>
                <a:off x="8489304" y="6446733"/>
                <a:ext cx="2270760" cy="360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sp>
            <p:nvSpPr>
              <p:cNvPr id="12" name="Прямоугольник 7"/>
              <p:cNvSpPr>
                <a:spLocks noChangeArrowheads="1"/>
              </p:cNvSpPr>
              <p:nvPr/>
            </p:nvSpPr>
            <p:spPr bwMode="auto">
              <a:xfrm>
                <a:off x="8379415" y="6047886"/>
                <a:ext cx="24905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b="1" dirty="0" smtClean="0">
                    <a:solidFill>
                      <a:srgbClr val="178061"/>
                    </a:solidFill>
                    <a:latin typeface="Calibri"/>
                  </a:rPr>
                  <a:t>Санкт-Петербург 201</a:t>
                </a:r>
                <a:r>
                  <a:rPr lang="en-US" b="1" dirty="0" smtClean="0">
                    <a:solidFill>
                      <a:srgbClr val="178061"/>
                    </a:solidFill>
                    <a:latin typeface="Calibri"/>
                  </a:rPr>
                  <a:t>7</a:t>
                </a:r>
                <a:endParaRPr lang="ru-RU" b="1" dirty="0">
                  <a:solidFill>
                    <a:srgbClr val="178061"/>
                  </a:solidFill>
                  <a:latin typeface="Calibri"/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4947793" y="3825707"/>
              <a:ext cx="6994250" cy="830831"/>
            </a:xfrm>
            <a:prstGeom prst="rect">
              <a:avLst/>
            </a:prstGeom>
            <a:solidFill>
              <a:schemeClr val="bg1">
                <a:lumMod val="50000"/>
                <a:alpha val="74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ln>
                    <a:solidFill>
                      <a:schemeClr val="tx1"/>
                    </a:solidFill>
                  </a:ln>
                  <a:solidFill>
                    <a:prstClr val="white"/>
                  </a:solidFill>
                  <a:latin typeface="Arial Black" panose="020B0A04020102020204" pitchFamily="34" charset="0"/>
                </a:rPr>
                <a:t>АВТОНОМНАЯ НЕКОММЕРЧЕСКАЯ ОРГАНИЗАЦИЯ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61255" y="4241122"/>
              <a:ext cx="5492651" cy="461499"/>
            </a:xfrm>
            <a:prstGeom prst="rect">
              <a:avLst/>
            </a:prstGeom>
            <a:solidFill>
              <a:srgbClr val="178061"/>
            </a:solidFill>
            <a:ln>
              <a:solidFill>
                <a:srgbClr val="1780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lang="ru-RU" sz="2000" dirty="0">
                <a:solidFill>
                  <a:srgbClr val="1780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grpSp>
          <p:nvGrpSpPr>
            <p:cNvPr id="18" name="Группа 17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19" name="Прямоугольник 18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48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10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568041" y="3854238"/>
            <a:ext cx="637400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200" dirty="0" smtClean="0">
                <a:cs typeface="Arial" panose="020B0604020202020204" pitchFamily="34" charset="0"/>
              </a:rPr>
              <a:t>- обсудили </a:t>
            </a:r>
            <a:r>
              <a:rPr lang="ru-RU" sz="2200" dirty="0">
                <a:cs typeface="Arial" panose="020B0604020202020204" pitchFamily="34" charset="0"/>
              </a:rPr>
              <a:t>сложности и особенности </a:t>
            </a:r>
            <a:r>
              <a:rPr lang="ru-RU" sz="2200" dirty="0" smtClean="0">
                <a:cs typeface="Arial" panose="020B0604020202020204" pitchFamily="34" charset="0"/>
              </a:rPr>
              <a:t>проведения независимой оценки квалификаций в различных </a:t>
            </a:r>
            <a:r>
              <a:rPr lang="ru-RU" sz="2200" dirty="0">
                <a:cs typeface="Arial" panose="020B0604020202020204" pitchFamily="34" charset="0"/>
              </a:rPr>
              <a:t>отраслях;</a:t>
            </a:r>
          </a:p>
          <a:p>
            <a:pPr lvl="0">
              <a:spcAft>
                <a:spcPts val="0"/>
              </a:spcAft>
            </a:pPr>
            <a:r>
              <a:rPr lang="ru-RU" sz="2200" dirty="0">
                <a:cs typeface="Arial" panose="020B0604020202020204" pitchFamily="34" charset="0"/>
              </a:rPr>
              <a:t>- в ходе выступлений и дискуссий было принято решение направить письмо в НАРК, с изложением вопросов и предложений, </a:t>
            </a:r>
            <a:r>
              <a:rPr lang="ru-RU" sz="2200" dirty="0" smtClean="0">
                <a:cs typeface="Arial" panose="020B0604020202020204" pitchFamily="34" charset="0"/>
              </a:rPr>
              <a:t>с целью дальнейшей проработки.</a:t>
            </a:r>
            <a:endParaRPr lang="ru-RU" sz="2200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29" y="459180"/>
            <a:ext cx="4581951" cy="3197030"/>
          </a:xfrm>
          <a:prstGeom prst="rect">
            <a:avLst/>
          </a:prstGeom>
          <a:effectLst>
            <a:innerShdw blurRad="190500">
              <a:schemeClr val="bg1"/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617406" y="386095"/>
            <a:ext cx="5938323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r>
              <a:rPr lang="ru-RU" sz="2200" b="1" dirty="0" smtClean="0">
                <a:solidFill>
                  <a:srgbClr val="178061"/>
                </a:solidFill>
                <a:cs typeface="Arial" panose="020B0604020202020204" pitchFamily="34" charset="0"/>
              </a:rPr>
              <a:t>В </a:t>
            </a:r>
            <a:r>
              <a:rPr lang="ru-RU" sz="2200" b="1" dirty="0">
                <a:solidFill>
                  <a:srgbClr val="178061"/>
                </a:solidFill>
                <a:cs typeface="Arial" panose="020B0604020202020204" pitchFamily="34" charset="0"/>
              </a:rPr>
              <a:t>ходе круглого стола:</a:t>
            </a:r>
          </a:p>
          <a:p>
            <a:pPr lvl="0">
              <a:spcAft>
                <a:spcPts val="400"/>
              </a:spcAft>
            </a:pPr>
            <a:r>
              <a:rPr lang="ru-RU" sz="2200" dirty="0">
                <a:cs typeface="Arial" panose="020B0604020202020204" pitchFamily="34" charset="0"/>
              </a:rPr>
              <a:t>- были рассмотрены вопросы о Национальной системе квалификаций: перспективы развития кадрового потенциала </a:t>
            </a:r>
            <a:r>
              <a:rPr lang="ru-RU" sz="2200" dirty="0" smtClean="0">
                <a:cs typeface="Arial" panose="020B0604020202020204" pitchFamily="34" charset="0"/>
              </a:rPr>
              <a:t>региона;</a:t>
            </a:r>
            <a:endParaRPr lang="ru-RU" sz="2200" dirty="0">
              <a:cs typeface="Arial" panose="020B0604020202020204" pitchFamily="34" charset="0"/>
            </a:endParaRPr>
          </a:p>
          <a:p>
            <a:pPr lvl="0">
              <a:spcAft>
                <a:spcPts val="400"/>
              </a:spcAft>
            </a:pPr>
            <a:r>
              <a:rPr lang="ru-RU" sz="2200" dirty="0">
                <a:cs typeface="Arial" panose="020B0604020202020204" pitchFamily="34" charset="0"/>
              </a:rPr>
              <a:t>- проведена презентация </a:t>
            </a:r>
            <a:r>
              <a:rPr lang="ru-RU" sz="2200" b="1" dirty="0" smtClean="0">
                <a:cs typeface="Arial" panose="020B0604020202020204" pitchFamily="34" charset="0"/>
              </a:rPr>
              <a:t>Агентства</a:t>
            </a:r>
            <a:r>
              <a:rPr lang="ru-RU" sz="2200" dirty="0" smtClean="0">
                <a:cs typeface="Arial" panose="020B0604020202020204" pitchFamily="34" charset="0"/>
              </a:rPr>
              <a:t> как </a:t>
            </a:r>
            <a:r>
              <a:rPr lang="ru-RU" sz="2200" dirty="0">
                <a:cs typeface="Arial" panose="020B0604020202020204" pitchFamily="34" charset="0"/>
              </a:rPr>
              <a:t>регионального методического центра и краткий отчет о деятельности за период работы в этом качестве</a:t>
            </a:r>
            <a:r>
              <a:rPr lang="ru-RU" sz="2200" dirty="0" smtClean="0">
                <a:cs typeface="Arial" panose="020B0604020202020204" pitchFamily="34" charset="0"/>
              </a:rPr>
              <a:t>;</a:t>
            </a:r>
            <a:endParaRPr lang="ru-RU" sz="2200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47" y="3628008"/>
            <a:ext cx="4705262" cy="2965563"/>
          </a:xfrm>
          <a:prstGeom prst="rect">
            <a:avLst/>
          </a:prstGeom>
          <a:effectLst>
            <a:innerShdw blurRad="190500">
              <a:schemeClr val="bg1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13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11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3" name="Прямоугольник 32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124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СОВЕТ ПО ПРОФЕССИОНАЛЬНЫМ </a:t>
              </a:r>
              <a:r>
                <a:rPr 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ПО ПРОФЕССИОНАЛЬНЫМ КВАЛИФИКАЦИЯМ </a:t>
              </a:r>
              <a:br>
                <a:rPr 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ОБЛАСТИ </a:t>
              </a:r>
              <a:r>
                <a:rPr 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СВАРКИ</a:t>
              </a: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7405" y="5023218"/>
              <a:ext cx="1014947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2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С</a:t>
              </a:r>
              <a:r>
                <a:rPr lang="ru-RU" sz="22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овместный </a:t>
              </a:r>
              <a:r>
                <a:rPr lang="ru-RU" sz="22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проект:</a:t>
              </a:r>
              <a:r>
                <a:rPr lang="ru-RU" sz="2400" dirty="0" smtClean="0"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участие </a:t>
              </a:r>
              <a:r>
                <a:rPr lang="ru-RU" sz="2400" dirty="0">
                  <a:ea typeface="Verdana" panose="020B0604030504040204" pitchFamily="34" charset="0"/>
                  <a:cs typeface="Arial" panose="020B0604020202020204" pitchFamily="34" charset="0"/>
                </a:rPr>
                <a:t>в </a:t>
              </a:r>
              <a:r>
                <a:rPr lang="ru-RU" sz="22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пилотном проекте НАРК</a:t>
              </a:r>
              <a:r>
                <a:rPr lang="ru-RU" sz="2200" dirty="0" smtClean="0">
                  <a:cs typeface="Arial" panose="020B0604020202020204" pitchFamily="34" charset="0"/>
                </a:rPr>
                <a:t>, по повышению </a:t>
              </a:r>
              <a:r>
                <a:rPr lang="ru-RU" sz="2200" dirty="0">
                  <a:cs typeface="Arial" panose="020B0604020202020204" pitchFamily="34" charset="0"/>
                </a:rPr>
                <a:t>квалификации мастеров производственного обучения и преподавателей, осуществляющих подготовку рабочих </a:t>
              </a:r>
              <a:r>
                <a:rPr lang="ru-RU" sz="2200" dirty="0" smtClean="0">
                  <a:cs typeface="Arial" panose="020B0604020202020204" pitchFamily="34" charset="0"/>
                </a:rPr>
                <a:t>кадров </a:t>
              </a:r>
              <a:r>
                <a:rPr lang="ru-RU" sz="2200" dirty="0">
                  <a:ea typeface="Verdana" panose="020B0604030504040204" pitchFamily="34" charset="0"/>
                  <a:cs typeface="Arial" panose="020B0604020202020204" pitchFamily="34" charset="0"/>
                </a:rPr>
                <a:t>на основе профессиональных 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стандартов</a:t>
              </a:r>
              <a:r>
                <a:rPr lang="ru-RU" sz="2200" dirty="0" smtClean="0">
                  <a:cs typeface="Arial" panose="020B0604020202020204" pitchFamily="34" charset="0"/>
                </a:rPr>
                <a:t>.</a:t>
              </a:r>
              <a:endParaRPr lang="ru-RU" sz="2200" b="1" dirty="0">
                <a:solidFill>
                  <a:srgbClr val="17806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>
              <a:spLocks noChangeArrowheads="1"/>
            </p:cNvSpPr>
            <p:nvPr/>
          </p:nvSpPr>
          <p:spPr bwMode="auto">
            <a:xfrm>
              <a:off x="1617405" y="1795269"/>
              <a:ext cx="4578858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tabLst>
                  <a:tab pos="538163" algn="l"/>
                </a:tabLst>
              </a:pPr>
              <a:r>
                <a:rPr lang="ru-RU" altLang="ru-RU" sz="22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 соглашения: </a:t>
              </a:r>
              <a:r>
                <a:rPr lang="ru-RU" altLang="ru-RU" sz="22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сотрудничество </a:t>
              </a:r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взаимодействие </a:t>
              </a:r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в области развития 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отраслевого сегмента </a:t>
              </a:r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национальной системы 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квалификаций</a:t>
              </a:r>
              <a:endParaRPr lang="ru-RU" altLang="ru-RU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6263" y="1365443"/>
              <a:ext cx="5745779" cy="3483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6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12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3" name="Прямоугольник 32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СОВЕТ ПО ПРОФЕССИОНАЛЬНЫМ КВАЛИФИКАЦИЯМ </a:t>
              </a:r>
              <a:b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</a:t>
              </a: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НАНОИНДУСТРИИ: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7404" y="5021027"/>
              <a:ext cx="1032463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2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Совместные проекты:</a:t>
              </a:r>
              <a:r>
                <a:rPr lang="ru-RU" sz="2400" dirty="0" smtClean="0">
                  <a:cs typeface="Arial" panose="020B0604020202020204" pitchFamily="34" charset="0"/>
                </a:rPr>
                <a:t> участие в организации </a:t>
              </a:r>
              <a:r>
                <a:rPr lang="ru-RU" sz="2200" dirty="0" smtClean="0"/>
                <a:t>профессионально-общественной </a:t>
              </a:r>
              <a:r>
                <a:rPr lang="ru-RU" sz="2200" dirty="0"/>
                <a:t>аккредитации образовательных программ, </a:t>
              </a:r>
              <a:r>
                <a:rPr lang="ru-RU" sz="2200" dirty="0" smtClean="0"/>
                <a:t>разработка проекта межотраслевых центров оценки</a:t>
              </a:r>
              <a:r>
                <a:rPr lang="ru-RU" sz="2200" dirty="0" smtClean="0">
                  <a:cs typeface="Arial" panose="020B0604020202020204" pitchFamily="34" charset="0"/>
                </a:rPr>
                <a:t>, </a:t>
              </a:r>
              <a:r>
                <a:rPr lang="ru-RU" sz="2200" dirty="0">
                  <a:cs typeface="Arial" panose="020B0604020202020204" pitchFamily="34" charset="0"/>
                </a:rPr>
                <a:t>поддержка развития экспертно-методического центра СПК в </a:t>
              </a:r>
              <a:r>
                <a:rPr lang="ru-RU" sz="2200" dirty="0" err="1" smtClean="0">
                  <a:cs typeface="Arial" panose="020B0604020202020204" pitchFamily="34" charset="0"/>
                </a:rPr>
                <a:t>наноиндустрии</a:t>
              </a:r>
              <a:r>
                <a:rPr lang="ru-RU" sz="2200" dirty="0" smtClean="0">
                  <a:cs typeface="Arial" panose="020B0604020202020204" pitchFamily="34" charset="0"/>
                </a:rPr>
                <a:t>.</a:t>
              </a:r>
              <a:endParaRPr lang="ru-RU" sz="2200" b="1" dirty="0">
                <a:solidFill>
                  <a:srgbClr val="17806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>
              <a:spLocks noChangeArrowheads="1"/>
            </p:cNvSpPr>
            <p:nvPr/>
          </p:nvSpPr>
          <p:spPr bwMode="auto">
            <a:xfrm>
              <a:off x="6214215" y="1319784"/>
              <a:ext cx="5727826" cy="3647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ru-RU" altLang="ru-RU" sz="22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Участники соглашения: </a:t>
              </a: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2100" dirty="0" smtClean="0">
                  <a:latin typeface="Myriad Pro" charset="0"/>
                  <a:ea typeface="Myriad Pro" charset="0"/>
                  <a:cs typeface="Myriad Pro" charset="0"/>
                </a:rPr>
                <a:t>А</a:t>
              </a:r>
              <a:r>
                <a:rPr lang="ru-RU" sz="2100" dirty="0" smtClean="0">
                  <a:latin typeface="Arial" panose="020B0604020202020204" pitchFamily="34" charset="0"/>
                </a:rPr>
                <a:t>гентство </a:t>
              </a:r>
              <a:r>
                <a:rPr lang="ru-RU" sz="2100" dirty="0">
                  <a:latin typeface="Arial" panose="020B0604020202020204" pitchFamily="34" charset="0"/>
                </a:rPr>
                <a:t>по развитию </a:t>
              </a:r>
              <a:r>
                <a:rPr lang="ru-RU" sz="2100" dirty="0" smtClean="0">
                  <a:latin typeface="Arial" panose="020B0604020202020204" pitchFamily="34" charset="0"/>
                </a:rPr>
                <a:t/>
              </a:r>
              <a:br>
                <a:rPr lang="ru-RU" sz="2100" dirty="0" smtClean="0">
                  <a:latin typeface="Arial" panose="020B0604020202020204" pitchFamily="34" charset="0"/>
                </a:rPr>
              </a:br>
              <a:r>
                <a:rPr lang="ru-RU" sz="2100" dirty="0" smtClean="0">
                  <a:latin typeface="Arial" panose="020B0604020202020204" pitchFamily="34" charset="0"/>
                </a:rPr>
                <a:t>человеческого капитала в СЗФО</a:t>
              </a:r>
              <a:endParaRPr lang="ru-RU" sz="2100" dirty="0">
                <a:latin typeface="Arial" panose="020B0604020202020204" pitchFamily="34" charset="0"/>
              </a:endParaRP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2100" dirty="0">
                  <a:latin typeface="Arial" panose="020B0604020202020204" pitchFamily="34" charset="0"/>
                </a:rPr>
                <a:t>Межотраслевое объединение </a:t>
              </a:r>
              <a:r>
                <a:rPr lang="ru-RU" sz="2100" dirty="0" err="1">
                  <a:latin typeface="Arial" panose="020B0604020202020204" pitchFamily="34" charset="0"/>
                </a:rPr>
                <a:t>наноидустрии</a:t>
              </a:r>
              <a:endParaRPr lang="ru-RU" sz="2100" dirty="0">
                <a:latin typeface="Arial" panose="020B0604020202020204" pitchFamily="34" charset="0"/>
              </a:endParaRPr>
            </a:p>
            <a:p>
              <a:pPr marL="342900" indent="-3429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2100" dirty="0">
                  <a:latin typeface="Arial" panose="020B0604020202020204" pitchFamily="34" charset="0"/>
                </a:rPr>
                <a:t>Завод по переработке пластмасс имени </a:t>
              </a:r>
              <a:r>
                <a:rPr lang="ru-RU" sz="2100" dirty="0" smtClean="0">
                  <a:latin typeface="Arial" panose="020B0604020202020204" pitchFamily="34" charset="0"/>
                </a:rPr>
                <a:t>«</a:t>
              </a:r>
              <a:r>
                <a:rPr lang="ru-RU" sz="2100" dirty="0">
                  <a:latin typeface="Arial" panose="020B0604020202020204" pitchFamily="34" charset="0"/>
                </a:rPr>
                <a:t>Комсомольской правды»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100" dirty="0">
                  <a:latin typeface="Arial" panose="020B0604020202020204" pitchFamily="34" charset="0"/>
                </a:rPr>
                <a:t>Санкт-Петербургский </a:t>
              </a:r>
              <a:r>
                <a:rPr lang="ru-RU" sz="2100" dirty="0" smtClean="0">
                  <a:latin typeface="Arial" panose="020B0604020202020204" pitchFamily="34" charset="0"/>
                </a:rPr>
                <a:t>государственный электротехнический </a:t>
              </a:r>
              <a:r>
                <a:rPr lang="ru-RU" sz="2100" dirty="0">
                  <a:latin typeface="Arial" panose="020B0604020202020204" pitchFamily="34" charset="0"/>
                </a:rPr>
                <a:t>университет (ЛЭТИ) </a:t>
              </a:r>
              <a:r>
                <a:rPr lang="ru-RU" sz="2100" dirty="0" smtClean="0">
                  <a:latin typeface="Arial" panose="020B0604020202020204" pitchFamily="34" charset="0"/>
                </a:rPr>
                <a:t>им</a:t>
              </a:r>
              <a:r>
                <a:rPr lang="ru-RU" sz="2100" dirty="0">
                  <a:latin typeface="Arial" panose="020B0604020202020204" pitchFamily="34" charset="0"/>
                </a:rPr>
                <a:t>. В.И. Ульянова (Ленина)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9" t="27279" r="17167" b="517"/>
            <a:stretch/>
          </p:blipFill>
          <p:spPr>
            <a:xfrm>
              <a:off x="1429614" y="1370296"/>
              <a:ext cx="4692316" cy="3546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9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204463" y="533368"/>
              <a:ext cx="6071839" cy="1385249"/>
            </a:xfrm>
            <a:prstGeom prst="homePlate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АГЕНТСТВО ВЫСТУПИЛО В КАЧЕСТВЕ </a:t>
              </a:r>
            </a:p>
            <a:p>
              <a:r>
                <a:rPr lang="ru-RU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СООРГАНИЗАТОРА:</a:t>
              </a:r>
              <a:endPara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5"/>
            <a:stretch/>
          </p:blipFill>
          <p:spPr>
            <a:xfrm>
              <a:off x="2203380" y="4630562"/>
              <a:ext cx="3901440" cy="1866980"/>
            </a:xfrm>
            <a:prstGeom prst="rect">
              <a:avLst/>
            </a:prstGeom>
            <a:effectLst>
              <a:glow rad="127000">
                <a:schemeClr val="bg1">
                  <a:alpha val="40000"/>
                </a:schemeClr>
              </a:glow>
              <a:innerShdw blurRad="127000">
                <a:schemeClr val="bg1"/>
              </a:inn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5014" y="2776449"/>
              <a:ext cx="2865368" cy="201185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glow rad="127000">
                <a:schemeClr val="bg1">
                  <a:alpha val="40000"/>
                </a:schemeClr>
              </a:glow>
              <a:innerShdw blurRad="114300">
                <a:schemeClr val="bg1"/>
              </a:innerShdw>
            </a:effectLst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7" r="4564" b="12560"/>
            <a:stretch/>
          </p:blipFill>
          <p:spPr>
            <a:xfrm>
              <a:off x="6006319" y="4058592"/>
              <a:ext cx="3441032" cy="2276054"/>
            </a:xfrm>
            <a:prstGeom prst="rect">
              <a:avLst/>
            </a:prstGeom>
            <a:effectLst>
              <a:glow rad="127000">
                <a:schemeClr val="bg1">
                  <a:alpha val="40000"/>
                </a:schemeClr>
              </a:glow>
              <a:innerShdw blurRad="114300">
                <a:schemeClr val="bg1"/>
              </a:innerShdw>
            </a:effectLst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3500" y="929219"/>
              <a:ext cx="5712447" cy="3371380"/>
            </a:xfrm>
            <a:prstGeom prst="rect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6" t="5165" r="25226" b="12560"/>
            <a:stretch/>
          </p:blipFill>
          <p:spPr>
            <a:xfrm>
              <a:off x="9045384" y="4542606"/>
              <a:ext cx="1790212" cy="1954936"/>
            </a:xfrm>
            <a:prstGeom prst="rect">
              <a:avLst/>
            </a:prstGeom>
            <a:effectLst>
              <a:glow rad="127000">
                <a:schemeClr val="bg1">
                  <a:alpha val="60000"/>
                </a:schemeClr>
              </a:glow>
              <a:innerShdw blurRad="114300">
                <a:schemeClr val="bg1"/>
              </a:inn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9" t="21687" b="9006"/>
            <a:stretch/>
          </p:blipFill>
          <p:spPr>
            <a:xfrm>
              <a:off x="9230497" y="2984216"/>
              <a:ext cx="2711546" cy="1804087"/>
            </a:xfrm>
            <a:prstGeom prst="rect">
              <a:avLst/>
            </a:prstGeom>
            <a:effectLst>
              <a:glow rad="127000">
                <a:schemeClr val="bg1">
                  <a:alpha val="40000"/>
                </a:schemeClr>
              </a:glow>
              <a:innerShdw blurRad="114300">
                <a:schemeClr val="bg1"/>
              </a:innerShdw>
            </a:effectLst>
          </p:spPr>
        </p:pic>
        <p:grpSp>
          <p:nvGrpSpPr>
            <p:cNvPr id="15" name="Группа 14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16" name="Прямоугольник 15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13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50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9918"/>
            <a:stretch/>
          </p:blipFill>
          <p:spPr>
            <a:xfrm>
              <a:off x="2309922" y="1850469"/>
              <a:ext cx="9632120" cy="3134194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  <a:innerShdw blurRad="114300">
                <a:schemeClr val="bg1"/>
              </a:innerShdw>
            </a:effectLst>
          </p:spPr>
        </p:pic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5"/>
            <a:srcRect l="1373" b="19510"/>
            <a:stretch/>
          </p:blipFill>
          <p:spPr>
            <a:xfrm>
              <a:off x="1005232" y="3663278"/>
              <a:ext cx="10425540" cy="2767935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  <a:innerShdw blurRad="114300">
                <a:schemeClr val="bg1"/>
              </a:innerShdw>
            </a:effectLst>
          </p:spPr>
        </p:pic>
        <p:sp>
          <p:nvSpPr>
            <p:cNvPr id="50" name="Скругленный прямоугольник 49"/>
            <p:cNvSpPr/>
            <p:nvPr/>
          </p:nvSpPr>
          <p:spPr>
            <a:xfrm>
              <a:off x="3240833" y="3570514"/>
              <a:ext cx="5785896" cy="1080029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СЕКЦИЯ</a:t>
              </a:r>
            </a:p>
            <a:p>
              <a:pPr algn="ctr"/>
              <a:r>
                <a:rPr lang="ru-RU" sz="2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ПЕРЕХОД К НАЦИОНАЛЬНОЙ СИСТЕМЕ ПРОФЕССИОНАЛЬНЫХ КВАЛИФИКАЦИЙ»</a:t>
              </a:r>
            </a:p>
          </p:txBody>
        </p:sp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13" name="Прямоугольник 12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14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2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МЕЖДУНАРОДНАЯ КОНФЕРЕНЦИЯ </a:t>
              </a:r>
              <a:endParaRPr lang="ru-RU" altLang="ru-RU" sz="22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r>
                <a:rPr lang="ru-RU" alt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«ГЛОБАЛЬНЫЕ  ТЕНДЕНЦИИ  СОЦИАЛЬНОГО РАЗВИТИЯ </a:t>
              </a:r>
              <a:br>
                <a:rPr lang="ru-RU" alt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alt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И ИЗМЕНЕНИЯ В СФЕРЕ ТРУДА: НОВЫЕ ВЫЗОВЫ ОБРАЗОВАНИЮ </a:t>
              </a:r>
              <a:r>
                <a:rPr lang="ru-RU" altLang="ru-RU" sz="2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alt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ГОСУДАРСТВЕННОМУ РЕГУЛИРОВАНИЮ</a:t>
              </a:r>
              <a:r>
                <a:rPr lang="ru-RU" altLang="ru-RU" sz="2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»:</a:t>
              </a:r>
              <a:endParaRPr lang="ru-RU" alt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617405" y="5997327"/>
              <a:ext cx="5785896" cy="632684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почти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участников; представители 5 СПК;</a:t>
              </a:r>
            </a:p>
            <a:p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 20 экспертов; 2 соглашения.</a:t>
              </a:r>
              <a:endPara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1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5" cy="6710596"/>
            <a:chOff x="55290" y="94576"/>
            <a:chExt cx="11886755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15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3" name="Прямоугольник 32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ОСНОВНЫЕ МЕРОПРИЯТИЯ, </a:t>
              </a:r>
              <a:b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ПРОШЕДШИЕ С УЧАСТИЕМ </a:t>
              </a: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АГЕНТСТВА: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733018" y="3252133"/>
              <a:ext cx="8209024" cy="1068620"/>
            </a:xfrm>
            <a:prstGeom prst="roundRect">
              <a:avLst>
                <a:gd name="adj" fmla="val 4703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Секционные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заседания в рамках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ежегодной</a:t>
              </a:r>
              <a:b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Ярмарки-выставки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«Труд и Занятость» </a:t>
              </a: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(07-09.12.2016, </a:t>
              </a:r>
              <a:r>
                <a:rPr lang="ru-RU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ЛенЭкспо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7 павильон) </a:t>
              </a:r>
              <a:endPara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1296129" y="3230605"/>
              <a:ext cx="2436888" cy="828000"/>
            </a:xfrm>
            <a:prstGeom prst="rightArrow">
              <a:avLst>
                <a:gd name="adj1" fmla="val 71383"/>
                <a:gd name="adj2" fmla="val 38699"/>
              </a:avLst>
            </a:prstGeom>
            <a:solidFill>
              <a:srgbClr val="178061">
                <a:alpha val="80000"/>
              </a:srgbClr>
            </a:solidFill>
            <a:ln>
              <a:solidFill>
                <a:srgbClr val="466C80"/>
              </a:solidFill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ДЕКАБРЬ 2016</a:t>
              </a:r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1296129" y="4959986"/>
              <a:ext cx="2436888" cy="828000"/>
            </a:xfrm>
            <a:prstGeom prst="rightArrow">
              <a:avLst>
                <a:gd name="adj1" fmla="val 71383"/>
                <a:gd name="adj2" fmla="val 38699"/>
              </a:avLst>
            </a:prstGeom>
            <a:solidFill>
              <a:srgbClr val="178061">
                <a:alpha val="60000"/>
              </a:srgbClr>
            </a:solidFill>
            <a:ln>
              <a:solidFill>
                <a:srgbClr val="466C80"/>
              </a:solidFill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ДЕКАБРЬ 2016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733021" y="4741910"/>
              <a:ext cx="8209024" cy="1643546"/>
            </a:xfrm>
            <a:prstGeom prst="roundRect">
              <a:avLst>
                <a:gd name="adj" fmla="val 4703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Семинар совместно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АО «Технопарк Санкт-Петербурга» на тему</a:t>
              </a:r>
              <a:r>
                <a:rPr lang="ru-RU" sz="2000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«Внедрение профессиональных стандартов в организациях, входящих в кластеры, в соответствии </a:t>
              </a: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новыми требованиями законодательства» </a:t>
              </a:r>
              <a:r>
                <a:rPr lang="ru-RU" sz="2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2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(07.12.2016, Центр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кластерного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развития)</a:t>
              </a:r>
              <a:endPara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>
              <a:off x="1299723" y="1501224"/>
              <a:ext cx="2433294" cy="828000"/>
            </a:xfrm>
            <a:prstGeom prst="rightArrow">
              <a:avLst>
                <a:gd name="adj1" fmla="val 71383"/>
                <a:gd name="adj2" fmla="val 38699"/>
              </a:avLst>
            </a:prstGeom>
            <a:solidFill>
              <a:srgbClr val="178061">
                <a:alpha val="90000"/>
              </a:srgbClr>
            </a:solidFill>
            <a:ln>
              <a:solidFill>
                <a:srgbClr val="466C80"/>
              </a:solidFill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СЕНТЯБРЬ 2016</a:t>
              </a:r>
              <a:endPara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733018" y="1501224"/>
              <a:ext cx="8209024" cy="1332000"/>
            </a:xfrm>
            <a:prstGeom prst="roundRect">
              <a:avLst>
                <a:gd name="adj" fmla="val 4703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C00000"/>
                </a:buClr>
              </a:pP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Обучение экспертов для региональных организаций </a:t>
              </a:r>
              <a:b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вопросам внедрения Национальной системы квалификаций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заказу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НАРК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(21-23.09.2016, </a:t>
              </a:r>
              <a:b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Санкт-Петербургский государственный  университет)</a:t>
              </a:r>
              <a:endPara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3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16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3" name="Прямоугольник 32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ОСНОВНЫЕ МЕРОПРИЯТИЯ, </a:t>
              </a:r>
              <a:b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ПРОШЕДШИЕ С УЧАСТИЕМ </a:t>
              </a: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АГЕНТСТВА: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809026" y="3265448"/>
              <a:ext cx="8124931" cy="3095609"/>
            </a:xfrm>
            <a:prstGeom prst="roundRect">
              <a:avLst>
                <a:gd name="adj" fmla="val 2425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Встречи в формате </a:t>
              </a:r>
              <a:r>
                <a:rPr lang="ru-RU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«КЛУБА РАБОТОДАТЕЛЕЙ»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совместно с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СПб ГАУ «ЦЗН»,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 поддержке и участии Комитета по труду и занятости населения Санкт-Петербурга, </a:t>
              </a:r>
              <a:r>
                <a:rPr lang="ru-RU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ФРиО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Северо-Запад, РОР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СПП ЛО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группы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предприятий «РЕСТЭК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b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проблемам развития </a:t>
              </a: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системы профессиональных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квалификаций, </a:t>
              </a: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опыту проведения независимой оценки квалификации на примере индустрии гостеприимства, практического внедрения </a:t>
              </a:r>
              <a:r>
                <a:rPr lang="ru-RU" sz="2000" b="1" dirty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профессиональных стандартов в организациях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(31.03.2017г. </a:t>
              </a:r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18.05.2017г., КЦ «</a:t>
              </a:r>
              <a:r>
                <a:rPr lang="ru-RU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ПетроКонгресс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»)</a:t>
              </a: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1296130" y="1501224"/>
              <a:ext cx="2512452" cy="828000"/>
            </a:xfrm>
            <a:prstGeom prst="rightArrow">
              <a:avLst>
                <a:gd name="adj1" fmla="val 71383"/>
                <a:gd name="adj2" fmla="val 38699"/>
              </a:avLst>
            </a:prstGeom>
            <a:solidFill>
              <a:srgbClr val="178061">
                <a:alpha val="60000"/>
              </a:srgbClr>
            </a:solidFill>
            <a:ln>
              <a:solidFill>
                <a:srgbClr val="466C80"/>
              </a:solidFill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ЯНВ.-МАРТ 2017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3808583" y="1501224"/>
              <a:ext cx="8133460" cy="1588967"/>
            </a:xfrm>
            <a:prstGeom prst="roundRect">
              <a:avLst>
                <a:gd name="adj" fmla="val 4703"/>
              </a:avLst>
            </a:prstGeom>
            <a:solidFill>
              <a:schemeClr val="bg1">
                <a:alpha val="65000"/>
              </a:schemeClr>
            </a:solidFill>
            <a:ln w="19050">
              <a:solidFill>
                <a:schemeClr val="tx2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Организация и проведении секций в рамках</a:t>
              </a:r>
              <a:b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Санкт-Петербургского Международного Форума труда</a:t>
              </a:r>
              <a:b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15-17 марта </a:t>
              </a:r>
              <a:r>
                <a:rPr lang="ru-RU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(КВЦ «ЭКСПОФОРУМ» г. Санкт-Петербург, 2017г.)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http://labourforum.ru</a:t>
              </a:r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ru-RU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</a:t>
              </a: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://</a:t>
              </a:r>
              <a:r>
                <a:rPr lang="ru-RU" sz="2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форумтруда.рф</a:t>
              </a:r>
              <a:r>
                <a:rPr lang="ru-RU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1296130" y="3265448"/>
              <a:ext cx="2512452" cy="828000"/>
            </a:xfrm>
            <a:prstGeom prst="rightArrow">
              <a:avLst>
                <a:gd name="adj1" fmla="val 71383"/>
                <a:gd name="adj2" fmla="val 38699"/>
              </a:avLst>
            </a:prstGeom>
            <a:solidFill>
              <a:srgbClr val="178061">
                <a:alpha val="40000"/>
              </a:srgbClr>
            </a:solidFill>
            <a:ln>
              <a:solidFill>
                <a:srgbClr val="466C80"/>
              </a:solidFill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МАРТ-МАЙ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55290" y="94576"/>
            <a:ext cx="11961351" cy="6710596"/>
            <a:chOff x="55290" y="94576"/>
            <a:chExt cx="11961351" cy="6710596"/>
          </a:xfrm>
        </p:grpSpPr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17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9" name="Прямоугольник 7"/>
            <p:cNvSpPr>
              <a:spLocks noChangeArrowheads="1"/>
            </p:cNvSpPr>
            <p:nvPr/>
          </p:nvSpPr>
          <p:spPr bwMode="auto">
            <a:xfrm>
              <a:off x="1617405" y="982106"/>
              <a:ext cx="637741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cs typeface="Arial" panose="020B0604020202020204" pitchFamily="34" charset="0"/>
                </a:rPr>
                <a:t>Выпуск № </a:t>
              </a:r>
              <a:r>
                <a:rPr lang="ru-RU" sz="2000" b="1" dirty="0" smtClean="0">
                  <a:cs typeface="Arial" panose="020B0604020202020204" pitchFamily="34" charset="0"/>
                </a:rPr>
                <a:t>1 </a:t>
              </a:r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«</a:t>
              </a:r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Профессиональные стандарты. Профессиональная квалификация. Независимая оценка квалификаций». </a:t>
              </a:r>
              <a:endParaRPr lang="ru-RU" sz="2000" dirty="0">
                <a:cs typeface="Arial" panose="020B0604020202020204" pitchFamily="34" charset="0"/>
              </a:endParaRPr>
            </a:p>
          </p:txBody>
        </p:sp>
        <p:pic>
          <p:nvPicPr>
            <p:cNvPr id="10" name="Рисунок 9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11" name="Рисунок 10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sp>
          <p:nvSpPr>
            <p:cNvPr id="13" name="Прямоугольник 12"/>
            <p:cNvSpPr>
              <a:spLocks noChangeArrowheads="1"/>
            </p:cNvSpPr>
            <p:nvPr/>
          </p:nvSpPr>
          <p:spPr bwMode="auto">
            <a:xfrm>
              <a:off x="1617405" y="381428"/>
              <a:ext cx="10324637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ИНФОРМАЦИОННО-МЕТОДИЧЕСКАЯ ДЕЯТЕЛЬНОСТЬ: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7"/>
            <p:cNvSpPr>
              <a:spLocks noChangeArrowheads="1"/>
            </p:cNvSpPr>
            <p:nvPr/>
          </p:nvSpPr>
          <p:spPr bwMode="auto">
            <a:xfrm>
              <a:off x="1617405" y="1997677"/>
              <a:ext cx="5302379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900" dirty="0" smtClean="0">
                  <a:cs typeface="Arial" panose="020B0604020202020204" pitchFamily="34" charset="0"/>
                </a:rPr>
                <a:t>разработан </a:t>
              </a:r>
              <a:r>
                <a:rPr lang="ru-RU" sz="1900" dirty="0">
                  <a:cs typeface="Arial" panose="020B0604020202020204" pitchFamily="34" charset="0"/>
                </a:rPr>
                <a:t>и издан </a:t>
              </a:r>
              <a:r>
                <a:rPr lang="ru-RU" sz="1900" dirty="0" smtClean="0">
                  <a:cs typeface="Arial" panose="020B0604020202020204" pitchFamily="34" charset="0"/>
                </a:rPr>
                <a:t>для ежегодной </a:t>
              </a:r>
              <a:r>
                <a:rPr lang="ru-RU" sz="1900" dirty="0">
                  <a:cs typeface="Arial" panose="020B0604020202020204" pitchFamily="34" charset="0"/>
                </a:rPr>
                <a:t>ярмарки-выставки </a:t>
              </a:r>
              <a:r>
                <a:rPr lang="ru-RU" sz="1900" b="1" dirty="0">
                  <a:cs typeface="Arial" panose="020B0604020202020204" pitchFamily="34" charset="0"/>
                </a:rPr>
                <a:t>«Труд и Занятость</a:t>
              </a:r>
              <a:r>
                <a:rPr lang="ru-RU" sz="1900" b="1" dirty="0" smtClean="0">
                  <a:cs typeface="Arial" panose="020B0604020202020204" pitchFamily="34" charset="0"/>
                </a:rPr>
                <a:t>»</a:t>
              </a:r>
              <a:endParaRPr lang="ru-RU" sz="1900" b="1" dirty="0"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7"/>
            <p:cNvSpPr>
              <a:spLocks noChangeArrowheads="1"/>
            </p:cNvSpPr>
            <p:nvPr/>
          </p:nvSpPr>
          <p:spPr bwMode="auto">
            <a:xfrm>
              <a:off x="3021347" y="3068366"/>
              <a:ext cx="8917494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cs typeface="Arial" panose="020B0604020202020204" pitchFamily="34" charset="0"/>
                </a:rPr>
                <a:t>Готовы </a:t>
              </a:r>
              <a:r>
                <a:rPr lang="ru-RU" sz="2000" b="1" dirty="0">
                  <a:cs typeface="Arial" panose="020B0604020202020204" pitchFamily="34" charset="0"/>
                </a:rPr>
                <a:t>к </a:t>
              </a:r>
              <a:r>
                <a:rPr lang="ru-RU" sz="2000" b="1" dirty="0" smtClean="0">
                  <a:cs typeface="Arial" panose="020B0604020202020204" pitchFamily="34" charset="0"/>
                </a:rPr>
                <a:t>печати </a:t>
              </a:r>
              <a:r>
                <a:rPr lang="ru-RU" sz="2000" b="1" dirty="0">
                  <a:cs typeface="Arial" panose="020B0604020202020204" pitchFamily="34" charset="0"/>
                </a:rPr>
                <a:t>информационно-методические сборники (пособия):</a:t>
              </a:r>
            </a:p>
            <a:p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Выпуск </a:t>
              </a:r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№ </a:t>
              </a:r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2 </a:t>
              </a:r>
              <a:r>
                <a:rPr lang="ru-RU" sz="2000" dirty="0" smtClean="0">
                  <a:cs typeface="Arial" panose="020B0604020202020204" pitchFamily="34" charset="0"/>
                </a:rPr>
                <a:t>«Нормативно-правовое </a:t>
              </a:r>
              <a:r>
                <a:rPr lang="ru-RU" sz="2000" dirty="0">
                  <a:cs typeface="Arial" panose="020B0604020202020204" pitchFamily="34" charset="0"/>
                </a:rPr>
                <a:t>регулирование системы </a:t>
              </a:r>
              <a:r>
                <a:rPr lang="ru-RU" sz="2000" dirty="0" smtClean="0">
                  <a:cs typeface="Arial" panose="020B0604020202020204" pitchFamily="34" charset="0"/>
                </a:rPr>
                <a:t>			профессиональных </a:t>
              </a:r>
              <a:r>
                <a:rPr lang="ru-RU" sz="2000" dirty="0">
                  <a:cs typeface="Arial" panose="020B0604020202020204" pitchFamily="34" charset="0"/>
                </a:rPr>
                <a:t>квалификаций</a:t>
              </a:r>
              <a:r>
                <a:rPr lang="ru-RU" sz="2000" dirty="0" smtClean="0">
                  <a:cs typeface="Arial" panose="020B0604020202020204" pitchFamily="34" charset="0"/>
                </a:rPr>
                <a:t>»</a:t>
              </a:r>
              <a:endParaRPr lang="ru-RU" sz="2000" dirty="0">
                <a:cs typeface="Arial" panose="020B0604020202020204" pitchFamily="34" charset="0"/>
              </a:endParaRPr>
            </a:p>
            <a:p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Выпуск </a:t>
              </a:r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№ </a:t>
              </a:r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3 </a:t>
              </a:r>
              <a:r>
                <a:rPr lang="ru-RU" sz="2000" dirty="0" smtClean="0">
                  <a:cs typeface="Arial" panose="020B0604020202020204" pitchFamily="34" charset="0"/>
                </a:rPr>
                <a:t>«Организация </a:t>
              </a:r>
              <a:r>
                <a:rPr lang="ru-RU" sz="2000" dirty="0">
                  <a:cs typeface="Arial" panose="020B0604020202020204" pitchFamily="34" charset="0"/>
                </a:rPr>
                <a:t>применения профессиональных стандартов</a:t>
              </a:r>
              <a:r>
                <a:rPr lang="ru-RU" sz="2000" dirty="0" smtClean="0">
                  <a:cs typeface="Arial" panose="020B0604020202020204" pitchFamily="34" charset="0"/>
                </a:rPr>
                <a:t>»</a:t>
              </a:r>
              <a:endParaRPr lang="ru-RU" sz="2000" dirty="0">
                <a:cs typeface="Arial" panose="020B0604020202020204" pitchFamily="34" charset="0"/>
              </a:endParaRPr>
            </a:p>
            <a:p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Выпуск № </a:t>
              </a:r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4 </a:t>
              </a:r>
              <a:r>
                <a:rPr lang="ru-RU" sz="2000" dirty="0" smtClean="0">
                  <a:cs typeface="Arial" panose="020B0604020202020204" pitchFamily="34" charset="0"/>
                </a:rPr>
                <a:t>«</a:t>
              </a:r>
              <a:r>
                <a:rPr lang="ru-RU" sz="2000" dirty="0">
                  <a:cs typeface="Arial" panose="020B0604020202020204" pitchFamily="34" charset="0"/>
                </a:rPr>
                <a:t>Требования к квалификации работников, определяемые </a:t>
              </a:r>
              <a:r>
                <a:rPr lang="ru-RU" sz="2000" dirty="0" smtClean="0">
                  <a:cs typeface="Arial" panose="020B0604020202020204" pitchFamily="34" charset="0"/>
                </a:rPr>
                <a:t>		профессиональными </a:t>
              </a:r>
              <a:r>
                <a:rPr lang="ru-RU" sz="2000" dirty="0">
                  <a:cs typeface="Arial" panose="020B0604020202020204" pitchFamily="34" charset="0"/>
                </a:rPr>
                <a:t>стандартами» </a:t>
              </a:r>
              <a:endParaRPr lang="ru-RU" sz="2000" dirty="0" smtClean="0">
                <a:cs typeface="Arial" panose="020B0604020202020204" pitchFamily="34" charset="0"/>
              </a:endParaRPr>
            </a:p>
            <a:p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Выпуск № </a:t>
              </a:r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5 </a:t>
              </a:r>
              <a:r>
                <a:rPr lang="ru-RU" sz="2000" dirty="0" smtClean="0">
                  <a:cs typeface="Arial" panose="020B0604020202020204" pitchFamily="34" charset="0"/>
                </a:rPr>
                <a:t>«Информационно-справочные ресурсы системы 			профессиональных квалификаций»</a:t>
              </a:r>
            </a:p>
            <a:p>
              <a:r>
                <a:rPr lang="ru-RU" sz="2000" b="1" dirty="0" smtClean="0">
                  <a:cs typeface="Arial" panose="020B0604020202020204" pitchFamily="34" charset="0"/>
                </a:rPr>
                <a:t>В разработке:</a:t>
              </a:r>
            </a:p>
            <a:p>
              <a:r>
                <a:rPr lang="ru-RU" sz="2000" b="1" dirty="0" smtClean="0">
                  <a:solidFill>
                    <a:srgbClr val="178061"/>
                  </a:solidFill>
                  <a:cs typeface="Arial" panose="020B0604020202020204" pitchFamily="34" charset="0"/>
                </a:rPr>
                <a:t>Выпуск </a:t>
              </a:r>
              <a:r>
                <a:rPr lang="ru-RU" sz="2000" b="1" dirty="0">
                  <a:solidFill>
                    <a:srgbClr val="178061"/>
                  </a:solidFill>
                  <a:cs typeface="Arial" panose="020B0604020202020204" pitchFamily="34" charset="0"/>
                </a:rPr>
                <a:t>№ 6 </a:t>
              </a:r>
              <a:r>
                <a:rPr lang="ru-RU" sz="2000" dirty="0" smtClean="0">
                  <a:cs typeface="Arial" panose="020B0604020202020204" pitchFamily="34" charset="0"/>
                </a:rPr>
                <a:t>«</a:t>
              </a:r>
              <a:r>
                <a:rPr lang="ru-RU" sz="2000" dirty="0">
                  <a:cs typeface="Arial" panose="020B0604020202020204" pitchFamily="34" charset="0"/>
                </a:rPr>
                <a:t>Организация применения профессиональных стандартов </a:t>
              </a:r>
              <a:r>
                <a:rPr lang="ru-RU" sz="2000" dirty="0" smtClean="0">
                  <a:cs typeface="Arial" panose="020B0604020202020204" pitchFamily="34" charset="0"/>
                </a:rPr>
                <a:t>		по </a:t>
              </a:r>
              <a:r>
                <a:rPr lang="ru-RU" sz="2000" dirty="0">
                  <a:cs typeface="Arial" panose="020B0604020202020204" pitchFamily="34" charset="0"/>
                </a:rPr>
                <a:t>результатам специальной оценки условий труда</a:t>
              </a:r>
              <a:r>
                <a:rPr lang="ru-RU" sz="2000" dirty="0" smtClean="0">
                  <a:cs typeface="Arial" panose="020B0604020202020204" pitchFamily="34" charset="0"/>
                </a:rPr>
                <a:t>»</a:t>
              </a:r>
              <a:endParaRPr lang="ru-RU" sz="2000" dirty="0"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59" y="3191872"/>
              <a:ext cx="2975106" cy="287146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9723" y="897068"/>
              <a:ext cx="5236918" cy="1974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1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18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3" name="Прямоугольник 32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ОБОБЩЕННЫЕ ПОКАЗАТЕЛИ РАЗВИТИЯ СИСТЕМЫ НЕЗАВИСИМОЙ ОЦЕНКИ КВАЛИФИКАЦИИ</a:t>
              </a:r>
              <a:b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 САНКТ-ПЕТЕРБУРГЕ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>
              <a:spLocks noChangeArrowheads="1"/>
            </p:cNvSpPr>
            <p:nvPr/>
          </p:nvSpPr>
          <p:spPr bwMode="auto">
            <a:xfrm>
              <a:off x="1617404" y="1606684"/>
              <a:ext cx="10324637" cy="3457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400"/>
                </a:spcAft>
                <a:tabLst>
                  <a:tab pos="538163" algn="l"/>
                </a:tabLst>
              </a:pPr>
              <a:r>
                <a:rPr lang="ru-RU" altLang="ru-RU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Сформировано более </a:t>
              </a:r>
              <a:r>
                <a:rPr lang="ru-RU" altLang="ru-RU" sz="22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ru-RU" altLang="ru-RU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Центров оценки квалификаций</a:t>
              </a:r>
            </a:p>
            <a:p>
              <a:pPr>
                <a:spcAft>
                  <a:spcPts val="400"/>
                </a:spcAft>
                <a:tabLst>
                  <a:tab pos="538163" algn="l"/>
                </a:tabLst>
              </a:pPr>
              <a:r>
                <a:rPr lang="ru-RU" alt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ОСНОВНЫЕ:</a:t>
              </a: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ЦОК-004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 области сварки	</a:t>
              </a: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ЦОК-16.001 и ЦОК-16.007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в области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строительства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наноиндустрии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лифтовой области и сфере вертикального транспорта	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индустрии гостеприимства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endParaRPr lang="ru-RU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области управления персоналом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>
                <a:tabLst>
                  <a:tab pos="538163" algn="l"/>
                </a:tabLst>
              </a:pPr>
              <a:r>
                <a:rPr lang="ru-RU" altLang="ru-RU" sz="20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ЦОК </a:t>
              </a:r>
              <a:r>
                <a:rPr lang="ru-RU" alt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финансового рынка	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</a:p>
          </p:txBody>
        </p:sp>
        <p:sp>
          <p:nvSpPr>
            <p:cNvPr id="14" name="Прямоугольник 13"/>
            <p:cNvSpPr>
              <a:spLocks noChangeArrowheads="1"/>
            </p:cNvSpPr>
            <p:nvPr/>
          </p:nvSpPr>
          <p:spPr bwMode="auto">
            <a:xfrm>
              <a:off x="1617404" y="5301577"/>
              <a:ext cx="10324637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tabLst>
                  <a:tab pos="538163" algn="l"/>
                </a:tabLst>
              </a:pPr>
              <a:r>
                <a:rPr lang="ru-RU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 деятельности </a:t>
              </a:r>
              <a:r>
                <a:rPr lang="ru-RU" sz="2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ЦОКов</a:t>
              </a:r>
              <a:r>
                <a:rPr lang="ru-RU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Санкт-Петербурга охватывает:</a:t>
              </a:r>
            </a:p>
            <a:p>
              <a:pPr>
                <a:tabLst>
                  <a:tab pos="538163" algn="l"/>
                </a:tabLst>
              </a:pPr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	более </a:t>
              </a:r>
              <a:r>
                <a:rPr lang="ru-RU" sz="22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профессиональных стандартов</a:t>
              </a:r>
            </a:p>
            <a:p>
              <a:pPr>
                <a:tabLst>
                  <a:tab pos="538163" algn="l"/>
                </a:tabLst>
              </a:pPr>
              <a:r>
                <a:rPr lang="ru-RU" alt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		более </a:t>
              </a:r>
              <a:r>
                <a:rPr lang="ru-RU" altLang="ru-RU" sz="2200" b="1" dirty="0" smtClean="0">
                  <a:solidFill>
                    <a:srgbClr val="1780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ru-RU" altLang="ru-RU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квалификаций	</a:t>
              </a:r>
              <a:r>
                <a:rPr lang="ru-RU" sz="22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6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30" name="Группа 29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19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2" name="Прямоугольник 7"/>
            <p:cNvSpPr>
              <a:spLocks noChangeArrowheads="1"/>
            </p:cNvSpPr>
            <p:nvPr/>
          </p:nvSpPr>
          <p:spPr bwMode="auto">
            <a:xfrm>
              <a:off x="1617405" y="1595637"/>
              <a:ext cx="10232725" cy="449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200" dirty="0">
                  <a:cs typeface="Arial" panose="020B0604020202020204" pitchFamily="34" charset="0"/>
                </a:rPr>
                <a:t>Разработка и реализация Программы («дорожной карты») </a:t>
              </a:r>
              <a:r>
                <a:rPr lang="ru-RU" sz="2200" dirty="0" smtClean="0">
                  <a:cs typeface="Arial" panose="020B0604020202020204" pitchFamily="34" charset="0"/>
                </a:rPr>
                <a:t/>
              </a:r>
              <a:br>
                <a:rPr lang="ru-RU" sz="2200" dirty="0" smtClean="0">
                  <a:cs typeface="Arial" panose="020B0604020202020204" pitchFamily="34" charset="0"/>
                </a:rPr>
              </a:br>
              <a:r>
                <a:rPr lang="ru-RU" sz="2200" dirty="0" smtClean="0">
                  <a:cs typeface="Arial" panose="020B0604020202020204" pitchFamily="34" charset="0"/>
                </a:rPr>
                <a:t>развития </a:t>
              </a:r>
              <a:r>
                <a:rPr lang="ru-RU" sz="2200" dirty="0">
                  <a:cs typeface="Arial" panose="020B0604020202020204" pitchFamily="34" charset="0"/>
                </a:rPr>
                <a:t>региональной системы квалификаций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200" dirty="0"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200" dirty="0">
                  <a:cs typeface="Arial" panose="020B0604020202020204" pitchFamily="34" charset="0"/>
                </a:rPr>
                <a:t>Организация взаимодействия с рабочими группами по профессиональным квалификациям Кадровых советов при руководителях субъектов </a:t>
              </a:r>
              <a:r>
                <a:rPr lang="ru-RU" sz="2200" dirty="0" smtClean="0">
                  <a:cs typeface="Arial" panose="020B0604020202020204" pitchFamily="34" charset="0"/>
                </a:rPr>
                <a:t>СЗФО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200" dirty="0"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200" dirty="0">
                  <a:cs typeface="Arial" panose="020B0604020202020204" pitchFamily="34" charset="0"/>
                </a:rPr>
                <a:t>Развитие сотрудничества в кластерных пространствах </a:t>
              </a:r>
              <a:r>
                <a:rPr lang="ru-RU" sz="2200" dirty="0" smtClean="0">
                  <a:cs typeface="Arial" panose="020B0604020202020204" pitchFamily="34" charset="0"/>
                </a:rPr>
                <a:t/>
              </a:r>
              <a:br>
                <a:rPr lang="ru-RU" sz="2200" dirty="0" smtClean="0">
                  <a:cs typeface="Arial" panose="020B0604020202020204" pitchFamily="34" charset="0"/>
                </a:rPr>
              </a:br>
              <a:r>
                <a:rPr lang="ru-RU" sz="2200" dirty="0" smtClean="0">
                  <a:cs typeface="Arial" panose="020B0604020202020204" pitchFamily="34" charset="0"/>
                </a:rPr>
                <a:t>(</a:t>
              </a:r>
              <a:r>
                <a:rPr lang="ru-RU" sz="2200" dirty="0">
                  <a:cs typeface="Arial" panose="020B0604020202020204" pitchFamily="34" charset="0"/>
                </a:rPr>
                <a:t>территориальные промышленные кластеры, кластерные проекты</a:t>
              </a:r>
              <a:r>
                <a:rPr lang="ru-RU" sz="2200" dirty="0" smtClean="0">
                  <a:cs typeface="Arial" panose="020B0604020202020204" pitchFamily="34" charset="0"/>
                </a:rPr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200" dirty="0"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200" dirty="0">
                  <a:cs typeface="Arial" panose="020B0604020202020204" pitchFamily="34" charset="0"/>
                </a:rPr>
                <a:t>Формирование территориальной сети «консультационных площадок» </a:t>
              </a:r>
              <a:br>
                <a:rPr lang="ru-RU" sz="2200" dirty="0">
                  <a:cs typeface="Arial" panose="020B0604020202020204" pitchFamily="34" charset="0"/>
                </a:rPr>
              </a:br>
              <a:r>
                <a:rPr lang="ru-RU" sz="2200" dirty="0" smtClean="0">
                  <a:cs typeface="Arial" panose="020B0604020202020204" pitchFamily="34" charset="0"/>
                </a:rPr>
                <a:t>(</a:t>
              </a:r>
              <a:r>
                <a:rPr lang="ru-RU" sz="2200" dirty="0">
                  <a:cs typeface="Arial" panose="020B0604020202020204" pitchFamily="34" charset="0"/>
                </a:rPr>
                <a:t>консультанты, </a:t>
              </a:r>
              <a:r>
                <a:rPr lang="ru-RU" sz="2200" dirty="0" smtClean="0">
                  <a:cs typeface="Arial" panose="020B0604020202020204" pitchFamily="34" charset="0"/>
                </a:rPr>
                <a:t>эксперты, информационно-методическое и</a:t>
              </a:r>
              <a:br>
                <a:rPr lang="ru-RU" sz="2200" dirty="0" smtClean="0">
                  <a:cs typeface="Arial" panose="020B0604020202020204" pitchFamily="34" charset="0"/>
                </a:rPr>
              </a:br>
              <a:r>
                <a:rPr lang="ru-RU" sz="2200" dirty="0" smtClean="0">
                  <a:cs typeface="Arial" panose="020B0604020202020204" pitchFamily="34" charset="0"/>
                </a:rPr>
                <a:t>материально-техническое </a:t>
              </a:r>
              <a:r>
                <a:rPr lang="ru-RU" sz="2200" dirty="0">
                  <a:cs typeface="Arial" panose="020B0604020202020204" pitchFamily="34" charset="0"/>
                </a:rPr>
                <a:t>обеспечение</a:t>
              </a:r>
              <a:r>
                <a:rPr lang="ru-RU" sz="2200" dirty="0" smtClean="0">
                  <a:cs typeface="Arial" panose="020B0604020202020204" pitchFamily="34" charset="0"/>
                </a:rPr>
                <a:t>)</a:t>
              </a:r>
              <a:endParaRPr lang="ru-RU" sz="2200" dirty="0"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/>
          </p:nvSpPr>
          <p:spPr bwMode="auto">
            <a:xfrm>
              <a:off x="1617405" y="381428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КЛЮЧЕВЫЕ ЗАДАЧИ </a:t>
              </a:r>
            </a:p>
            <a:p>
              <a:pPr lvl="0"/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АГЕНТСТВА:</a:t>
              </a:r>
              <a:endPara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1439707" y="1712755"/>
              <a:ext cx="407559" cy="371137"/>
              <a:chOff x="1455406" y="2084013"/>
              <a:chExt cx="407559" cy="371137"/>
            </a:xfrm>
          </p:grpSpPr>
          <p:sp>
            <p:nvSpPr>
              <p:cNvPr id="18" name="Прямоугольник 17"/>
              <p:cNvSpPr/>
              <p:nvPr/>
            </p:nvSpPr>
            <p:spPr>
              <a:xfrm rot="5014818">
                <a:off x="1538965" y="2084013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 rot="21126087">
                <a:off x="1455406" y="2131150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1473283" y="2731530"/>
              <a:ext cx="423965" cy="332973"/>
              <a:chOff x="1489006" y="3414096"/>
              <a:chExt cx="423965" cy="332973"/>
            </a:xfrm>
          </p:grpSpPr>
          <p:sp>
            <p:nvSpPr>
              <p:cNvPr id="24" name="Прямоугольник 23"/>
              <p:cNvSpPr/>
              <p:nvPr/>
            </p:nvSpPr>
            <p:spPr>
              <a:xfrm rot="2700000">
                <a:off x="1588971" y="3414096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 rot="18968066">
                <a:off x="1489006" y="3423069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1481237" y="4013123"/>
              <a:ext cx="408058" cy="398163"/>
              <a:chOff x="1454907" y="5469218"/>
              <a:chExt cx="408058" cy="398163"/>
            </a:xfrm>
          </p:grpSpPr>
          <p:sp>
            <p:nvSpPr>
              <p:cNvPr id="27" name="Прямоугольник 26"/>
              <p:cNvSpPr/>
              <p:nvPr/>
            </p:nvSpPr>
            <p:spPr>
              <a:xfrm rot="5400000">
                <a:off x="1538965" y="5469218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 rot="21511269">
                <a:off x="1454907" y="5543381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1456782" y="5070217"/>
              <a:ext cx="407559" cy="371137"/>
              <a:chOff x="1455406" y="2084013"/>
              <a:chExt cx="407559" cy="371137"/>
            </a:xfrm>
          </p:grpSpPr>
          <p:sp>
            <p:nvSpPr>
              <p:cNvPr id="34" name="Прямоугольник 33"/>
              <p:cNvSpPr/>
              <p:nvPr/>
            </p:nvSpPr>
            <p:spPr>
              <a:xfrm rot="5014818">
                <a:off x="1538965" y="2084013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 rot="21126087">
                <a:off x="1455406" y="2131150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92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sp>
          <p:nvSpPr>
            <p:cNvPr id="7" name="Прямоугольник 6"/>
            <p:cNvSpPr>
              <a:spLocks noChangeArrowheads="1"/>
            </p:cNvSpPr>
            <p:nvPr/>
          </p:nvSpPr>
          <p:spPr bwMode="auto">
            <a:xfrm>
              <a:off x="1617404" y="3756495"/>
              <a:ext cx="103246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ru-RU" altLang="ru-RU" sz="2400" b="1" dirty="0" smtClean="0">
                  <a:solidFill>
                    <a:srgbClr val="178061"/>
                  </a:solidFill>
                  <a:latin typeface="Arial" panose="020B0604020202020204" pitchFamily="34" charset="0"/>
                </a:rPr>
                <a:t>АГЕНТСТВО СОЗДАНО ПРИ ПОДДЕРЖКЕ:</a:t>
              </a:r>
              <a:endParaRPr lang="ru-RU" altLang="ru-RU" sz="2400" b="1" dirty="0">
                <a:solidFill>
                  <a:srgbClr val="17806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>
              <a:spLocks noChangeArrowheads="1"/>
            </p:cNvSpPr>
            <p:nvPr/>
          </p:nvSpPr>
          <p:spPr bwMode="auto">
            <a:xfrm>
              <a:off x="1617405" y="394680"/>
              <a:ext cx="10324638" cy="1215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ru-RU" altLang="ru-RU" sz="25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АГЕНТСТВО </a:t>
              </a:r>
              <a:r>
                <a:rPr lang="en-US" altLang="ru-RU" sz="25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25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ПО РАЗВИТИЮ</a:t>
              </a: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endParaRPr lang="en-US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ЧЕЛОВЕЧЕСКОГО КАПИТАЛА</a:t>
              </a:r>
            </a:p>
            <a:p>
              <a:pPr lvl="0"/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/АНО «АРЧК СЗФО»/</a:t>
              </a:r>
              <a:endParaRPr lang="en-US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617404" y="4218160"/>
              <a:ext cx="7510265" cy="1986647"/>
              <a:chOff x="2171383" y="1441240"/>
              <a:chExt cx="7510265" cy="1986647"/>
            </a:xfrm>
          </p:grpSpPr>
          <p:pic>
            <p:nvPicPr>
              <p:cNvPr id="11" name="Picture 7" descr="C:\Users\user\Desktop\картинки\Coat_of_Arms_of_St_Petersburg_(1780)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383" y="1546015"/>
                <a:ext cx="618069" cy="738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Прямоугольник 1"/>
              <p:cNvSpPr>
                <a:spLocks noChangeArrowheads="1"/>
              </p:cNvSpPr>
              <p:nvPr/>
            </p:nvSpPr>
            <p:spPr bwMode="auto">
              <a:xfrm>
                <a:off x="2925445" y="1441240"/>
                <a:ext cx="6344285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Комитета</a:t>
                </a:r>
                <a:r>
                  <a:rPr lang="en-US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по</a:t>
                </a:r>
                <a:r>
                  <a:rPr lang="en-US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труду и занятости </a:t>
                </a:r>
                <a:r>
                  <a:rPr lang="ru-RU" altLang="ru-RU" sz="25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населения  </a:t>
                </a:r>
                <a:r>
                  <a:rPr lang="ru-RU" altLang="ru-RU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Санкт-Петербурга</a:t>
                </a:r>
              </a:p>
            </p:txBody>
          </p:sp>
          <p:sp>
            <p:nvSpPr>
              <p:cNvPr id="14" name="Прямоугольник 2"/>
              <p:cNvSpPr>
                <a:spLocks noChangeArrowheads="1"/>
              </p:cNvSpPr>
              <p:nvPr/>
            </p:nvSpPr>
            <p:spPr bwMode="auto">
              <a:xfrm>
                <a:off x="2925445" y="2566113"/>
                <a:ext cx="6756203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25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Комитета   по   </a:t>
                </a:r>
                <a:r>
                  <a:rPr lang="ru-RU" altLang="ru-RU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труду </a:t>
                </a:r>
                <a:r>
                  <a:rPr lang="ru-RU" altLang="ru-RU" sz="25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и  </a:t>
                </a:r>
                <a:r>
                  <a:rPr lang="ru-RU" altLang="ru-RU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занятости </a:t>
                </a:r>
                <a:r>
                  <a:rPr lang="ru-RU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населения </a:t>
                </a:r>
                <a:r>
                  <a:rPr lang="ru-RU" altLang="ru-RU" sz="2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Ленинградской </a:t>
                </a:r>
                <a:r>
                  <a:rPr lang="ru-RU" alt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области</a:t>
                </a:r>
              </a:p>
            </p:txBody>
          </p:sp>
        </p:grpSp>
        <p:pic>
          <p:nvPicPr>
            <p:cNvPr id="1028" name="Picture 4" descr="http://www.bsaward.ru/upload/iblock/b5f/b5f40b19c3b738728ea4a9c6fd21774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404" y="5444844"/>
              <a:ext cx="647501" cy="79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1617405" y="1610397"/>
              <a:ext cx="10324637" cy="16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статус </a:t>
              </a:r>
              <a:r>
                <a:rPr lang="ru-RU" altLang="ru-RU" sz="2400" b="1" dirty="0" smtClean="0">
                  <a:latin typeface="Arial" panose="020B0604020202020204" pitchFamily="34" charset="0"/>
                </a:rPr>
                <a:t>в </a:t>
              </a:r>
              <a:r>
                <a:rPr lang="ru-RU" altLang="ru-RU" sz="2400" b="1" dirty="0">
                  <a:latin typeface="Arial" panose="020B0604020202020204" pitchFamily="34" charset="0"/>
                </a:rPr>
                <a:t>национальной системе профессиональных квалификаций </a:t>
              </a:r>
              <a:r>
                <a:rPr lang="ru-RU" altLang="ru-RU" sz="2400" b="1" dirty="0" smtClean="0">
                  <a:latin typeface="Arial" panose="020B0604020202020204" pitchFamily="34" charset="0"/>
                </a:rPr>
                <a:t>(</a:t>
              </a:r>
              <a:r>
                <a:rPr lang="ru-RU" altLang="ru-RU" sz="2400" b="1" dirty="0">
                  <a:latin typeface="Arial" panose="020B0604020202020204" pitchFamily="34" charset="0"/>
                </a:rPr>
                <a:t>в соответствии с Уставом АНО «АРЧК СЗФО</a:t>
              </a:r>
              <a:r>
                <a:rPr lang="ru-RU" altLang="ru-RU" sz="2400" b="1" dirty="0" smtClean="0">
                  <a:latin typeface="Arial" panose="020B0604020202020204" pitchFamily="34" charset="0"/>
                </a:rPr>
                <a:t>»</a:t>
              </a:r>
              <a:br>
                <a:rPr lang="ru-RU" altLang="ru-RU" sz="2400" b="1" dirty="0" smtClean="0">
                  <a:latin typeface="Arial" panose="020B0604020202020204" pitchFamily="34" charset="0"/>
                </a:rPr>
              </a:br>
              <a:r>
                <a:rPr lang="ru-RU" altLang="ru-RU" sz="2400" b="1" dirty="0" smtClean="0">
                  <a:latin typeface="Arial" panose="020B0604020202020204" pitchFamily="34" charset="0"/>
                </a:rPr>
                <a:t>и </a:t>
              </a:r>
              <a:r>
                <a:rPr lang="ru-RU" altLang="ru-RU" sz="2400" b="1" dirty="0">
                  <a:latin typeface="Arial" panose="020B0604020202020204" pitchFamily="34" charset="0"/>
                </a:rPr>
                <a:t>соглашением с НАРК от </a:t>
              </a:r>
              <a:r>
                <a:rPr lang="ru-RU" altLang="ru-RU" sz="2400" b="1" dirty="0" smtClean="0">
                  <a:latin typeface="Arial" panose="020B0604020202020204" pitchFamily="34" charset="0"/>
                </a:rPr>
                <a:t>21.09.2016г.): -</a:t>
              </a:r>
              <a:br>
                <a:rPr lang="ru-RU" altLang="ru-RU" sz="2400" b="1" dirty="0" smtClean="0">
                  <a:latin typeface="Arial" panose="020B0604020202020204" pitchFamily="34" charset="0"/>
                </a:rPr>
              </a:br>
              <a:r>
                <a:rPr lang="ru-RU" altLang="ru-RU" sz="2400" dirty="0" smtClean="0">
                  <a:solidFill>
                    <a:srgbClr val="178061"/>
                  </a:solidFill>
                  <a:latin typeface="Arial Black" panose="020B0A04020102020204" pitchFamily="34" charset="0"/>
                </a:rPr>
                <a:t>РЕГИОНАЛЬНЫЙ </a:t>
              </a:r>
              <a:r>
                <a:rPr lang="ru-RU" altLang="ru-RU" sz="2400" dirty="0">
                  <a:solidFill>
                    <a:srgbClr val="178061"/>
                  </a:solidFill>
                  <a:latin typeface="Arial Black" panose="020B0A04020102020204" pitchFamily="34" charset="0"/>
                </a:rPr>
                <a:t>МЕТОДИЧЕСКИЙ ЦЕНТР (РМЦ)</a:t>
              </a:r>
            </a:p>
          </p:txBody>
        </p:sp>
        <p:grpSp>
          <p:nvGrpSpPr>
            <p:cNvPr id="19" name="Группа 18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20" name="Прямоугольник 19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1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591104" y="94576"/>
            <a:ext cx="10350939" cy="6514903"/>
            <a:chOff x="1591104" y="94576"/>
            <a:chExt cx="10350939" cy="651490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591104" y="94576"/>
              <a:ext cx="10350939" cy="6514903"/>
              <a:chOff x="1591104" y="94576"/>
              <a:chExt cx="10350939" cy="6514903"/>
            </a:xfrm>
          </p:grpSpPr>
          <p:pic>
            <p:nvPicPr>
              <p:cNvPr id="5" name="Рисунок 4"/>
              <p:cNvPicPr>
                <a:picLocks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64" b="42469"/>
              <a:stretch/>
            </p:blipFill>
            <p:spPr>
              <a:xfrm>
                <a:off x="1617406" y="94576"/>
                <a:ext cx="10324637" cy="73812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pic>
            <p:nvPicPr>
              <p:cNvPr id="6" name="Рисунок 5"/>
              <p:cNvPicPr>
                <a:picLocks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61" b="13481"/>
              <a:stretch/>
            </p:blipFill>
            <p:spPr>
              <a:xfrm>
                <a:off x="1617406" y="214730"/>
                <a:ext cx="10324637" cy="46422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1617402" y="2282212"/>
                <a:ext cx="8957192" cy="2916195"/>
              </a:xfrm>
              <a:prstGeom prst="roundRect">
                <a:avLst>
                  <a:gd name="adj" fmla="val 12853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  <a:effectLst>
                <a:outerShdw blurRad="88900" dist="38100" dir="2700000" algn="tl" rotWithShape="0">
                  <a:prstClr val="black">
                    <a:alpha val="6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12700" prstMaterial="translucentPowder">
                <a:bevelT w="114300" prst="artDeco"/>
                <a:contourClr>
                  <a:srgbClr val="466C8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endParaRPr lang="ru-RU" altLang="ru-RU" sz="2400" dirty="0" smtClean="0">
                  <a:effectLst/>
                  <a:latin typeface="Arial" panose="020B0604020202020204" pitchFamily="34" charset="0"/>
                </a:endParaRPr>
              </a:p>
              <a:p>
                <a:pPr algn="ctr"/>
                <a:endParaRPr lang="ru-RU" altLang="ru-RU" sz="2400" dirty="0">
                  <a:effectLst/>
                  <a:latin typeface="Arial" panose="020B0604020202020204" pitchFamily="34" charset="0"/>
                </a:endParaRPr>
              </a:p>
              <a:p>
                <a:pPr algn="ctr"/>
                <a:endParaRPr lang="en-US" altLang="ru-RU" sz="2400" dirty="0">
                  <a:effectLst/>
                  <a:latin typeface="Arial" panose="020B0604020202020204" pitchFamily="34" charset="0"/>
                </a:endParaRPr>
              </a:p>
              <a:p>
                <a:pPr marL="72000"/>
                <a:r>
                  <a:rPr lang="ru-RU" altLang="ru-RU" sz="2400" dirty="0">
                    <a:effectLst/>
                    <a:latin typeface="Arial" panose="020B0604020202020204" pitchFamily="34" charset="0"/>
                  </a:rPr>
                  <a:t>Контактная информация:</a:t>
                </a:r>
                <a:endParaRPr lang="en-US" altLang="ru-RU" sz="2400" dirty="0">
                  <a:effectLst/>
                  <a:latin typeface="Arial" panose="020B0604020202020204" pitchFamily="34" charset="0"/>
                </a:endParaRPr>
              </a:p>
              <a:p>
                <a:pPr marL="72000"/>
                <a:endParaRPr lang="ru-RU" altLang="ru-RU" sz="1400" dirty="0">
                  <a:effectLst/>
                  <a:latin typeface="Arial" panose="020B0604020202020204" pitchFamily="34" charset="0"/>
                </a:endParaRPr>
              </a:p>
              <a:p>
                <a:pPr marL="72000"/>
                <a:r>
                  <a:rPr lang="ru-RU" altLang="ru-RU" sz="2400" b="1" kern="1500" spc="140" dirty="0" smtClean="0">
                    <a:effectLst/>
                    <a:latin typeface="Arial" panose="020B0604020202020204" pitchFamily="34" charset="0"/>
                  </a:rPr>
                  <a:t>+7 (981) 950-82-45</a:t>
                </a:r>
                <a:endParaRPr lang="ru-RU" altLang="ru-RU" sz="2400" b="1" kern="1500" spc="140" dirty="0">
                  <a:effectLst/>
                  <a:latin typeface="Arial" panose="020B0604020202020204" pitchFamily="34" charset="0"/>
                </a:endParaRPr>
              </a:p>
              <a:p>
                <a:pPr marL="72000"/>
                <a:r>
                  <a:rPr lang="en-US" altLang="ru-RU" sz="2400" b="1" kern="1500" spc="140" dirty="0" smtClean="0">
                    <a:effectLst/>
                    <a:latin typeface="Arial" panose="020B0604020202020204" pitchFamily="34" charset="0"/>
                  </a:rPr>
                  <a:t>ar4ksz@yandex.ru</a:t>
                </a:r>
                <a:endParaRPr lang="ru-RU" altLang="ru-RU" sz="2400" b="1" kern="1500" spc="140" dirty="0" smtClean="0">
                  <a:effectLst/>
                  <a:latin typeface="Arial" panose="020B0604020202020204" pitchFamily="34" charset="0"/>
                </a:endParaRPr>
              </a:p>
              <a:p>
                <a:pPr marL="72000">
                  <a:spcAft>
                    <a:spcPts val="600"/>
                  </a:spcAft>
                </a:pPr>
                <a:r>
                  <a:rPr lang="en-US" altLang="ru-RU" sz="2400" b="1" kern="1500" spc="140" dirty="0">
                    <a:effectLst/>
                    <a:latin typeface="Arial" panose="020B0604020202020204" pitchFamily="34" charset="0"/>
                  </a:rPr>
                  <a:t>http://</a:t>
                </a:r>
                <a:r>
                  <a:rPr lang="ru-RU" altLang="ru-RU" sz="2400" b="1" kern="1500" spc="140" dirty="0" err="1">
                    <a:effectLst/>
                    <a:latin typeface="Arial" panose="020B0604020202020204" pitchFamily="34" charset="0"/>
                  </a:rPr>
                  <a:t>арчк.рф</a:t>
                </a:r>
                <a:r>
                  <a:rPr lang="ru-RU" altLang="ru-RU" sz="2400" b="1" kern="1500" spc="140" dirty="0">
                    <a:effectLst/>
                    <a:latin typeface="Arial" panose="020B0604020202020204" pitchFamily="34" charset="0"/>
                  </a:rPr>
                  <a:t>/</a:t>
                </a:r>
              </a:p>
            </p:txBody>
          </p:sp>
          <p:grpSp>
            <p:nvGrpSpPr>
              <p:cNvPr id="2" name="Группа 1"/>
              <p:cNvGrpSpPr/>
              <p:nvPr/>
            </p:nvGrpSpPr>
            <p:grpSpPr>
              <a:xfrm>
                <a:off x="4475191" y="5340400"/>
                <a:ext cx="3241617" cy="1222656"/>
                <a:chOff x="4229993" y="5340401"/>
                <a:chExt cx="3241617" cy="1222656"/>
              </a:xfrm>
            </p:grpSpPr>
            <p:sp>
              <p:nvSpPr>
                <p:cNvPr id="13" name="Прямоугольник 7"/>
                <p:cNvSpPr>
                  <a:spLocks noChangeArrowheads="1"/>
                </p:cNvSpPr>
                <p:nvPr/>
              </p:nvSpPr>
              <p:spPr bwMode="auto">
                <a:xfrm>
                  <a:off x="4229993" y="6193725"/>
                  <a:ext cx="3241617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b="1" dirty="0">
                      <a:solidFill>
                        <a:schemeClr val="bg1">
                          <a:lumMod val="65000"/>
                        </a:schemeClr>
                      </a:solidFill>
                      <a:latin typeface="Arial Black" panose="020B0A04020102020204" pitchFamily="34" charset="0"/>
                    </a:rPr>
                    <a:t>Санкт-Петербург </a:t>
                  </a:r>
                  <a:r>
                    <a:rPr lang="ru-RU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Arial Black" panose="020B0A04020102020204" pitchFamily="34" charset="0"/>
                    </a:rPr>
                    <a:t>201</a:t>
                  </a:r>
                  <a:r>
                    <a:rPr lang="en-US" b="1" dirty="0" smtClean="0">
                      <a:solidFill>
                        <a:schemeClr val="bg1">
                          <a:lumMod val="65000"/>
                        </a:schemeClr>
                      </a:solidFill>
                      <a:latin typeface="Arial Black" panose="020B0A04020102020204" pitchFamily="34" charset="0"/>
                    </a:rPr>
                    <a:t>7</a:t>
                  </a:r>
                  <a:endParaRPr lang="ru-RU" b="1" dirty="0">
                    <a:solidFill>
                      <a:schemeClr val="bg1">
                        <a:lumMod val="65000"/>
                      </a:schemeClr>
                    </a:solidFill>
                    <a:latin typeface="Arial Black" panose="020B0A04020102020204" pitchFamily="34" charset="0"/>
                  </a:endParaRP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89" t="12098" r="31340" b="46649"/>
                <a:stretch/>
              </p:blipFill>
              <p:spPr>
                <a:xfrm>
                  <a:off x="4428401" y="5340401"/>
                  <a:ext cx="2844800" cy="853324"/>
                </a:xfrm>
                <a:prstGeom prst="rect">
                  <a:avLst/>
                </a:prstGeom>
              </p:spPr>
            </p:pic>
          </p:grpSp>
          <p:pic>
            <p:nvPicPr>
              <p:cNvPr id="10" name="Рисунок 9"/>
              <p:cNvPicPr>
                <a:picLocks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61" b="13481"/>
              <a:stretch/>
            </p:blipFill>
            <p:spPr>
              <a:xfrm>
                <a:off x="1617403" y="6563057"/>
                <a:ext cx="10324637" cy="46422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</p:pic>
          <p:sp>
            <p:nvSpPr>
              <p:cNvPr id="15" name="Прямоугольник 14"/>
              <p:cNvSpPr>
                <a:spLocks noChangeArrowheads="1"/>
              </p:cNvSpPr>
              <p:nvPr/>
            </p:nvSpPr>
            <p:spPr bwMode="auto">
              <a:xfrm>
                <a:off x="1591104" y="1634358"/>
                <a:ext cx="9009787" cy="1600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 algn="ctr"/>
                <a:r>
                  <a:rPr lang="ru-RU" altLang="ru-RU" sz="25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АГЕНТСТВО </a:t>
                </a:r>
                <a:r>
                  <a:rPr lang="en-US" altLang="ru-RU" sz="25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25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ПО РАЗВИТИЮ </a:t>
                </a:r>
                <a:endParaRPr lang="en-US" altLang="ru-RU" sz="2500" b="1" dirty="0" smtClean="0">
                  <a:solidFill>
                    <a:srgbClr val="17806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ru-RU" altLang="ru-RU" sz="24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ЧЕЛОВЕЧЕСКОГО КАПИТАЛА</a:t>
                </a:r>
                <a:endParaRPr lang="en-US" altLang="ru-RU" sz="2400" b="1" dirty="0" smtClean="0">
                  <a:solidFill>
                    <a:srgbClr val="17806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ru-RU" altLang="ru-RU" sz="24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В СЕВЕРО-ЗАПАДНОМ ФЕДЕРАЛЬНОМ ОКРУГЕ</a:t>
                </a:r>
              </a:p>
              <a:p>
                <a:pPr lvl="0" algn="ctr"/>
                <a:r>
                  <a:rPr lang="ru-RU" altLang="ru-RU" sz="2400" b="1" dirty="0" smtClean="0">
                    <a:solidFill>
                      <a:srgbClr val="17806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/АНО «АРЧК СЗФО»/</a:t>
                </a:r>
                <a:endParaRPr lang="en-US" altLang="ru-RU" sz="2400" b="1" dirty="0">
                  <a:solidFill>
                    <a:srgbClr val="17806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Прямоугольник 11"/>
            <p:cNvSpPr>
              <a:spLocks noChangeArrowheads="1"/>
            </p:cNvSpPr>
            <p:nvPr/>
          </p:nvSpPr>
          <p:spPr bwMode="auto">
            <a:xfrm>
              <a:off x="1617403" y="686145"/>
              <a:ext cx="900978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/>
              <a:r>
                <a:rPr lang="ru-RU" altLang="ru-RU" sz="28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СПАСИБО ЗА  ВНИМАНИЕ!</a:t>
              </a:r>
              <a:endParaRPr lang="en-US" altLang="ru-RU" sz="28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4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2019398" cy="6710596"/>
            <a:chOff x="55290" y="94576"/>
            <a:chExt cx="12019398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grpSp>
          <p:nvGrpSpPr>
            <p:cNvPr id="19" name="Группа 18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20" name="Прямоугольник 19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5" name="Прямоугольник 14"/>
            <p:cNvSpPr>
              <a:spLocks noChangeArrowheads="1"/>
            </p:cNvSpPr>
            <p:nvPr/>
          </p:nvSpPr>
          <p:spPr bwMode="auto">
            <a:xfrm>
              <a:off x="1617405" y="394680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ОСНОВНЫЕ  </a:t>
              </a: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ЦЕЛИ </a:t>
              </a:r>
              <a:r>
                <a:rPr lang="en-US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/>
              </a:r>
              <a:br>
                <a:rPr lang="en-US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АГЕНТСТВА</a:t>
              </a: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/>
          </p:nvSpPr>
          <p:spPr bwMode="auto">
            <a:xfrm>
              <a:off x="1750051" y="1482746"/>
              <a:ext cx="10324637" cy="4093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Поддержка  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внедрения  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ru-RU" sz="2500" b="1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развития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500" b="1" u="sng" dirty="0" smtClean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национальной </a:t>
              </a:r>
              <a:r>
                <a:rPr lang="ru-RU" sz="2500" b="1" u="sng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системы </a:t>
              </a:r>
              <a:r>
                <a:rPr lang="ru-RU" sz="2500" b="1" u="sng" dirty="0" smtClean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квалификаций</a:t>
              </a:r>
              <a:endParaRPr lang="ru-RU" sz="2500" b="1" dirty="0" smtClean="0">
                <a:solidFill>
                  <a:srgbClr val="17806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ru-RU" sz="2500" b="1" u="sng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Экспертная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и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организационная </a:t>
              </a:r>
              <a:r>
                <a:rPr lang="ru-RU" sz="2500" b="1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поддержка 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развития </a:t>
              </a:r>
              <a:r>
                <a:rPr lang="en-US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u="sng" dirty="0" smtClean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регионального </a:t>
              </a:r>
              <a:r>
                <a:rPr lang="en-US" sz="2500" b="1" u="sng" dirty="0" smtClean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u="sng" dirty="0" smtClean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сегмента</a:t>
              </a:r>
              <a:r>
                <a:rPr lang="ru-RU" sz="2500" b="1" dirty="0" smtClean="0">
                  <a:solidFill>
                    <a:srgbClr val="466C80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500" b="1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системы независимой оценки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квалификаций</a:t>
              </a:r>
            </a:p>
            <a:p>
              <a:endParaRPr lang="ru-RU" sz="25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Участие в продвижении мер </a:t>
              </a:r>
              <a:r>
                <a:rPr lang="ru-RU" sz="2500" b="1" u="sng" dirty="0">
                  <a:solidFill>
                    <a:srgbClr val="178061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активной политики </a:t>
              </a:r>
              <a:r>
                <a:rPr lang="ru-RU" sz="2500" b="1" dirty="0" smtClean="0">
                  <a:solidFill>
                    <a:srgbClr val="466C80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2500" b="1" dirty="0" smtClean="0">
                  <a:solidFill>
                    <a:srgbClr val="466C80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</a:t>
              </a:r>
              <a:r>
                <a:rPr lang="ru-RU" sz="2500" b="1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сфере </a:t>
              </a:r>
              <a:r>
                <a:rPr lang="ru-RU" sz="2500" b="1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труда и занятости, развития человеческого капитала</a:t>
              </a:r>
              <a:endParaRPr lang="ru-RU" altLang="ru-RU" sz="25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1617405" y="1612735"/>
              <a:ext cx="407559" cy="371137"/>
              <a:chOff x="1455406" y="2084013"/>
              <a:chExt cx="407559" cy="371137"/>
            </a:xfrm>
          </p:grpSpPr>
          <p:sp>
            <p:nvSpPr>
              <p:cNvPr id="22" name="Прямоугольник 21"/>
              <p:cNvSpPr/>
              <p:nvPr/>
            </p:nvSpPr>
            <p:spPr>
              <a:xfrm rot="5014818">
                <a:off x="1538965" y="2084013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21126087">
                <a:off x="1455406" y="2131150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1631872" y="2863455"/>
              <a:ext cx="423965" cy="332973"/>
              <a:chOff x="1489006" y="3414096"/>
              <a:chExt cx="423965" cy="332973"/>
            </a:xfrm>
          </p:grpSpPr>
          <p:sp>
            <p:nvSpPr>
              <p:cNvPr id="25" name="Прямоугольник 24"/>
              <p:cNvSpPr/>
              <p:nvPr/>
            </p:nvSpPr>
            <p:spPr>
              <a:xfrm rot="2700000">
                <a:off x="1588971" y="3414096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rot="18968066">
                <a:off x="1489006" y="3423069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1634004" y="4439024"/>
              <a:ext cx="408058" cy="398163"/>
              <a:chOff x="1454907" y="5469218"/>
              <a:chExt cx="408058" cy="398163"/>
            </a:xfrm>
          </p:grpSpPr>
          <p:sp>
            <p:nvSpPr>
              <p:cNvPr id="28" name="Прямоугольник 27"/>
              <p:cNvSpPr/>
              <p:nvPr/>
            </p:nvSpPr>
            <p:spPr>
              <a:xfrm rot="5400000">
                <a:off x="1538965" y="5469218"/>
                <a:ext cx="324000" cy="324000"/>
              </a:xfrm>
              <a:prstGeom prst="rect">
                <a:avLst/>
              </a:prstGeom>
              <a:solidFill>
                <a:srgbClr val="969F9E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 rot="21511269">
                <a:off x="1454907" y="5543381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36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290" y="94576"/>
            <a:ext cx="11886753" cy="6710596"/>
            <a:chOff x="55290" y="94576"/>
            <a:chExt cx="11886753" cy="6710596"/>
          </a:xfrm>
        </p:grpSpPr>
        <p:pic>
          <p:nvPicPr>
            <p:cNvPr id="5" name="Рисунок 4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64" b="42469"/>
            <a:stretch/>
          </p:blipFill>
          <p:spPr>
            <a:xfrm>
              <a:off x="1617406" y="94576"/>
              <a:ext cx="10324637" cy="7381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pic>
          <p:nvPicPr>
            <p:cNvPr id="6" name="Рисунок 5"/>
            <p:cNvPicPr>
              <a:picLocks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61" b="13481"/>
            <a:stretch/>
          </p:blipFill>
          <p:spPr>
            <a:xfrm>
              <a:off x="1617406" y="214730"/>
              <a:ext cx="10324637" cy="46422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</p:pic>
        <p:sp>
          <p:nvSpPr>
            <p:cNvPr id="18" name="Прямоугольник 17"/>
            <p:cNvSpPr>
              <a:spLocks noChangeArrowheads="1"/>
            </p:cNvSpPr>
            <p:nvPr/>
          </p:nvSpPr>
          <p:spPr bwMode="auto">
            <a:xfrm>
              <a:off x="1617405" y="403919"/>
              <a:ext cx="10324637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КЛЮЧЕВЫЕ СОГЛАШЕНИЯ </a:t>
              </a:r>
              <a:r>
                <a:rPr lang="en-US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/>
              </a:r>
              <a:br>
                <a:rPr lang="en-US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r>
                <a:rPr lang="ru-RU" altLang="ru-RU" sz="2400" b="1" dirty="0" smtClean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О </a:t>
              </a:r>
              <a:r>
                <a:rPr lang="ru-RU" altLang="ru-RU" sz="2400" b="1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ВЗАИМОДЕЙСТВИИ:</a:t>
              </a:r>
            </a:p>
          </p:txBody>
        </p:sp>
        <p:sp>
          <p:nvSpPr>
            <p:cNvPr id="9" name="Прямоугольник 7"/>
            <p:cNvSpPr>
              <a:spLocks noChangeArrowheads="1"/>
            </p:cNvSpPr>
            <p:nvPr/>
          </p:nvSpPr>
          <p:spPr bwMode="auto">
            <a:xfrm>
              <a:off x="1605728" y="1408460"/>
              <a:ext cx="10324637" cy="5139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</a:t>
              </a: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Советом по профессиональным квалификациям </a:t>
              </a:r>
              <a: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</a:t>
              </a: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области управления </a:t>
              </a: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персоналом</a:t>
              </a:r>
            </a:p>
            <a:p>
              <a:pPr>
                <a:spcAft>
                  <a:spcPts val="0"/>
                </a:spcAft>
                <a:defRPr/>
              </a:pPr>
              <a:endParaRPr lang="ru-RU" sz="14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</a:t>
              </a: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Советом по профессиональным квалификациям </a:t>
              </a:r>
              <a: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строительстве 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(«СЗМЦ «АВОК» (ЦОК-16.001))</a:t>
              </a:r>
            </a:p>
            <a:p>
              <a:pPr>
                <a:spcAft>
                  <a:spcPts val="0"/>
                </a:spcAft>
                <a:defRPr/>
              </a:pPr>
              <a:endParaRPr lang="ru-RU" sz="14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Советом </a:t>
              </a: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 профессиональным </a:t>
              </a: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квалификациям </a:t>
              </a:r>
              <a: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индустрии гостеприимства </a:t>
              </a:r>
              <a: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(«Федерация рестораторов и </a:t>
              </a:r>
              <a:r>
                <a:rPr lang="ru-RU" sz="2200" dirty="0" err="1" smtClean="0">
                  <a:ea typeface="Verdana" panose="020B0604030504040204" pitchFamily="34" charset="0"/>
                  <a:cs typeface="Arial" panose="020B0604020202020204" pitchFamily="34" charset="0"/>
                </a:rPr>
                <a:t>отельеров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 Северо-Запад»)</a:t>
              </a:r>
            </a:p>
            <a:p>
              <a:pPr>
                <a:spcAft>
                  <a:spcPts val="0"/>
                </a:spcAft>
                <a:defRPr/>
              </a:pPr>
              <a:endParaRPr lang="ru-RU" sz="1400" b="1" dirty="0">
                <a:solidFill>
                  <a:srgbClr val="00206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Советом по профессиональным квалификациям </a:t>
              </a:r>
              <a: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</a:t>
              </a:r>
              <a:r>
                <a:rPr lang="ru-RU" sz="2200" dirty="0" err="1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наноиндустрии</a:t>
              </a:r>
              <a:r>
                <a:rPr lang="ru-RU" sz="2200" dirty="0" smtClean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(«Межотраслевое объединение </a:t>
              </a:r>
              <a:r>
                <a:rPr lang="ru-RU" sz="2200" dirty="0" err="1" smtClean="0">
                  <a:ea typeface="Verdana" panose="020B0604030504040204" pitchFamily="34" charset="0"/>
                  <a:cs typeface="Arial" panose="020B0604020202020204" pitchFamily="34" charset="0"/>
                </a:rPr>
                <a:t>наноиндустрии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»)</a:t>
              </a:r>
            </a:p>
            <a:p>
              <a:pPr>
                <a:spcAft>
                  <a:spcPts val="0"/>
                </a:spcAft>
                <a:defRPr/>
              </a:pPr>
              <a:endParaRPr lang="ru-RU" sz="1400" dirty="0"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2200" dirty="0">
                  <a:latin typeface="Arial Black" panose="020B0A040201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Советом по профессиональным квалификациям  финансового рынка </a:t>
              </a:r>
              <a:r>
                <a:rPr lang="ru-RU" sz="2200" dirty="0">
                  <a:ea typeface="Verdana" panose="020B0604030504040204" pitchFamily="34" charset="0"/>
                  <a:cs typeface="Arial" panose="020B0604020202020204" pitchFamily="34" charset="0"/>
                </a:rPr>
                <a:t>(«Ассоциация по развитию профессиональных квалификаций и компетенций Северо-Запада</a:t>
              </a:r>
              <a:r>
                <a:rPr lang="ru-RU" sz="2200" dirty="0" smtClean="0">
                  <a:ea typeface="Verdana" panose="020B0604030504040204" pitchFamily="34" charset="0"/>
                  <a:cs typeface="Arial" panose="020B0604020202020204" pitchFamily="34" charset="0"/>
                </a:rPr>
                <a:t>»)</a:t>
              </a:r>
              <a:endParaRPr lang="ru-RU" sz="2200" dirty="0"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1631161" y="1501224"/>
              <a:ext cx="279817" cy="311344"/>
              <a:chOff x="1603850" y="2151075"/>
              <a:chExt cx="279817" cy="311344"/>
            </a:xfrm>
          </p:grpSpPr>
          <p:sp>
            <p:nvSpPr>
              <p:cNvPr id="10" name="Прямоугольник 9"/>
              <p:cNvSpPr/>
              <p:nvPr/>
            </p:nvSpPr>
            <p:spPr>
              <a:xfrm rot="4984845">
                <a:off x="1631667" y="2151075"/>
                <a:ext cx="252000" cy="252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 rot="3863703">
                <a:off x="1603850" y="2210419"/>
                <a:ext cx="252000" cy="252000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1627695" y="2357082"/>
              <a:ext cx="300450" cy="311790"/>
              <a:chOff x="1592702" y="4183284"/>
              <a:chExt cx="300450" cy="311790"/>
            </a:xfrm>
          </p:grpSpPr>
          <p:sp>
            <p:nvSpPr>
              <p:cNvPr id="13" name="Прямоугольник 12"/>
              <p:cNvSpPr/>
              <p:nvPr/>
            </p:nvSpPr>
            <p:spPr>
              <a:xfrm rot="5400000">
                <a:off x="1641152" y="4183284"/>
                <a:ext cx="252000" cy="252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 rot="3576608">
                <a:off x="1592702" y="4243074"/>
                <a:ext cx="252000" cy="252000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1627695" y="3231097"/>
              <a:ext cx="295934" cy="262686"/>
              <a:chOff x="1587733" y="5490897"/>
              <a:chExt cx="295934" cy="262686"/>
            </a:xfrm>
          </p:grpSpPr>
          <p:sp>
            <p:nvSpPr>
              <p:cNvPr id="15" name="Прямоугольник 14"/>
              <p:cNvSpPr/>
              <p:nvPr/>
            </p:nvSpPr>
            <p:spPr>
              <a:xfrm rot="8022022">
                <a:off x="1631667" y="5490897"/>
                <a:ext cx="252000" cy="252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6900880">
                <a:off x="1587733" y="5501583"/>
                <a:ext cx="252000" cy="252000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1641339" y="4488657"/>
              <a:ext cx="279817" cy="311344"/>
              <a:chOff x="1603850" y="2151075"/>
              <a:chExt cx="279817" cy="311344"/>
            </a:xfrm>
          </p:grpSpPr>
          <p:sp>
            <p:nvSpPr>
              <p:cNvPr id="21" name="Прямоугольник 20"/>
              <p:cNvSpPr/>
              <p:nvPr/>
            </p:nvSpPr>
            <p:spPr>
              <a:xfrm rot="4984845">
                <a:off x="1631667" y="2151075"/>
                <a:ext cx="252000" cy="252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 rot="3863703">
                <a:off x="1603850" y="2210419"/>
                <a:ext cx="252000" cy="252000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1605728" y="5428138"/>
              <a:ext cx="295934" cy="262686"/>
              <a:chOff x="1587733" y="5490897"/>
              <a:chExt cx="295934" cy="262686"/>
            </a:xfrm>
          </p:grpSpPr>
          <p:sp>
            <p:nvSpPr>
              <p:cNvPr id="24" name="Прямоугольник 23"/>
              <p:cNvSpPr/>
              <p:nvPr/>
            </p:nvSpPr>
            <p:spPr>
              <a:xfrm rot="8022022">
                <a:off x="1631667" y="5490897"/>
                <a:ext cx="252000" cy="252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 rot="6900880">
                <a:off x="1587733" y="5501583"/>
                <a:ext cx="252000" cy="252000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6" name="Группа 25"/>
            <p:cNvGrpSpPr>
              <a:grpSpLocks noChangeAspect="1"/>
            </p:cNvGrpSpPr>
            <p:nvPr/>
          </p:nvGrpSpPr>
          <p:grpSpPr>
            <a:xfrm>
              <a:off x="55290" y="6500546"/>
              <a:ext cx="324000" cy="304626"/>
              <a:chOff x="391890" y="4626215"/>
              <a:chExt cx="405421" cy="381178"/>
            </a:xfrm>
          </p:grpSpPr>
          <p:sp>
            <p:nvSpPr>
              <p:cNvPr id="27" name="Прямоугольник 26"/>
              <p:cNvSpPr/>
              <p:nvPr/>
            </p:nvSpPr>
            <p:spPr>
              <a:xfrm rot="5400000">
                <a:off x="391890" y="4626215"/>
                <a:ext cx="324000" cy="324000"/>
              </a:xfrm>
              <a:prstGeom prst="rect">
                <a:avLst/>
              </a:prstGeom>
              <a:solidFill>
                <a:srgbClr val="178061">
                  <a:alpha val="60000"/>
                </a:srgbClr>
              </a:solidFill>
              <a:ln>
                <a:solidFill>
                  <a:srgbClr val="17806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endParaRPr lang="ru-RU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73311" y="4683393"/>
                <a:ext cx="324000" cy="324000"/>
              </a:xfrm>
              <a:prstGeom prst="rect">
                <a:avLst/>
              </a:prstGeom>
              <a:solidFill>
                <a:srgbClr val="7E8685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T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1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</a:t>
                </a:r>
                <a:endParaRPr lang="ru-RU" sz="1000" b="1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40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7"/>
          <p:cNvSpPr>
            <a:spLocks noChangeArrowheads="1"/>
          </p:cNvSpPr>
          <p:nvPr/>
        </p:nvSpPr>
        <p:spPr bwMode="auto">
          <a:xfrm>
            <a:off x="1606314" y="1414258"/>
            <a:ext cx="1033572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Советом по профессиональным квалификациям </a:t>
            </a:r>
            <a:r>
              <a:rPr lang="en-US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</a:t>
            </a: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сварки </a:t>
            </a:r>
            <a:r>
              <a:rPr lang="ru-RU" sz="2200" dirty="0">
                <a:ea typeface="Verdana" panose="020B0604030504040204" pitchFamily="34" charset="0"/>
                <a:cs typeface="Arial" panose="020B0604020202020204" pitchFamily="34" charset="0"/>
              </a:rPr>
              <a:t>(ООО «Региональный Северо-Западный Межотраслевой Аттестационный Центр» (ЦОК-004))</a:t>
            </a:r>
            <a:endParaRPr lang="ru-RU" sz="2200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«Технопарк Санкт-Петербурга</a:t>
            </a: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b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(Центр кластерного развития)</a:t>
            </a:r>
          </a:p>
          <a:p>
            <a:pPr>
              <a:spcAft>
                <a:spcPts val="0"/>
              </a:spcAft>
              <a:defRPr/>
            </a:pPr>
            <a:endParaRPr lang="ru-RU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«Институтом </a:t>
            </a:r>
            <a:r>
              <a:rPr lang="ru-RU" sz="2200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менеджмента и экономики</a:t>
            </a: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>
              <a:spcAft>
                <a:spcPts val="0"/>
              </a:spcAft>
              <a:defRPr/>
            </a:pPr>
            <a:endParaRPr lang="ru-RU" dirty="0" smtClean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«Санкт-Петербургской академией постдипломного педагогического образования»</a:t>
            </a:r>
          </a:p>
          <a:p>
            <a:pPr>
              <a:spcAft>
                <a:spcPts val="0"/>
              </a:spcAft>
              <a:defRPr/>
            </a:pPr>
            <a:endParaRPr lang="ru-RU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b="1" dirty="0" smtClean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СПб ГАУ </a:t>
            </a:r>
            <a:r>
              <a:rPr lang="ru-RU" sz="2200" b="1" dirty="0"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«Центр занятости населения Санкт-Петербурга»</a:t>
            </a:r>
            <a:endParaRPr lang="ru-RU" sz="2200" b="1" dirty="0">
              <a:solidFill>
                <a:srgbClr val="00206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ru-RU" sz="2200" b="1" dirty="0" smtClean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" name="Группа 2"/>
          <p:cNvGrpSpPr/>
          <p:nvPr/>
        </p:nvGrpSpPr>
        <p:grpSpPr>
          <a:xfrm>
            <a:off x="1606314" y="1501224"/>
            <a:ext cx="279817" cy="311344"/>
            <a:chOff x="1603850" y="2151075"/>
            <a:chExt cx="279817" cy="311344"/>
          </a:xfrm>
        </p:grpSpPr>
        <p:sp>
          <p:nvSpPr>
            <p:cNvPr id="10" name="Прямоугольник 9"/>
            <p:cNvSpPr/>
            <p:nvPr/>
          </p:nvSpPr>
          <p:spPr>
            <a:xfrm rot="4984845">
              <a:off x="1631667" y="2151075"/>
              <a:ext cx="252000" cy="252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rot="3863703">
              <a:off x="1603850" y="2210419"/>
              <a:ext cx="252000" cy="252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611282" y="2777719"/>
            <a:ext cx="275466" cy="318173"/>
            <a:chOff x="1602777" y="4418194"/>
            <a:chExt cx="275466" cy="318173"/>
          </a:xfrm>
        </p:grpSpPr>
        <p:sp>
          <p:nvSpPr>
            <p:cNvPr id="13" name="Прямоугольник 12"/>
            <p:cNvSpPr/>
            <p:nvPr/>
          </p:nvSpPr>
          <p:spPr>
            <a:xfrm rot="5400000">
              <a:off x="1626243" y="4418194"/>
              <a:ext cx="252000" cy="252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rot="3576608">
              <a:off x="1602777" y="4484367"/>
              <a:ext cx="252000" cy="252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37750" y="3634016"/>
            <a:ext cx="283394" cy="318775"/>
            <a:chOff x="1610509" y="6051833"/>
            <a:chExt cx="283394" cy="318775"/>
          </a:xfrm>
        </p:grpSpPr>
        <p:sp>
          <p:nvSpPr>
            <p:cNvPr id="15" name="Прямоугольник 14"/>
            <p:cNvSpPr/>
            <p:nvPr/>
          </p:nvSpPr>
          <p:spPr>
            <a:xfrm rot="8022022">
              <a:off x="1641903" y="6051833"/>
              <a:ext cx="252000" cy="252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rot="6900880">
              <a:off x="1610509" y="6118608"/>
              <a:ext cx="252000" cy="252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637195" y="4385761"/>
            <a:ext cx="272517" cy="315328"/>
            <a:chOff x="1623063" y="2737597"/>
            <a:chExt cx="272517" cy="315328"/>
          </a:xfrm>
        </p:grpSpPr>
        <p:sp>
          <p:nvSpPr>
            <p:cNvPr id="21" name="Прямоугольник 20"/>
            <p:cNvSpPr/>
            <p:nvPr/>
          </p:nvSpPr>
          <p:spPr>
            <a:xfrm rot="4984845">
              <a:off x="1643580" y="2737597"/>
              <a:ext cx="252000" cy="252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3863703">
              <a:off x="1623063" y="2800925"/>
              <a:ext cx="252000" cy="252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616998" y="5258940"/>
            <a:ext cx="262685" cy="293474"/>
            <a:chOff x="1588446" y="6099043"/>
            <a:chExt cx="262685" cy="293474"/>
          </a:xfrm>
        </p:grpSpPr>
        <p:sp>
          <p:nvSpPr>
            <p:cNvPr id="24" name="Прямоугольник 23"/>
            <p:cNvSpPr/>
            <p:nvPr/>
          </p:nvSpPr>
          <p:spPr>
            <a:xfrm rot="8022022">
              <a:off x="1599131" y="6099043"/>
              <a:ext cx="252000" cy="252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rot="6900880">
              <a:off x="1588446" y="6140517"/>
              <a:ext cx="252000" cy="252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5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1617405" y="403919"/>
            <a:ext cx="103246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КЛЮЧЕВЫЕ СОГЛАШЕНИЯ </a:t>
            </a:r>
            <a:r>
              <a:rPr lang="en-US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ВЗАИМОДЕЙСТВИИ:</a:t>
            </a:r>
          </a:p>
        </p:txBody>
      </p:sp>
    </p:spTree>
    <p:extLst>
      <p:ext uri="{BB962C8B-B14F-4D97-AF65-F5344CB8AC3E}">
        <p14:creationId xmlns:p14="http://schemas.microsoft.com/office/powerpoint/2010/main" val="19874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6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1617405" y="403919"/>
            <a:ext cx="103246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СОГЛАШЕНИЕ С САНКТ-ПЕТЕРБУРГСКИМ ГОСУДАРСТВЕННЫМ АВТОНОМНЫМ УЧРЕЖДЕНИЕМ «ЦЕНТР ЗАНЯТОСТИ НАСЕЛЕНИЯ САНКТ-ПЕТЕРБУРГА»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0026" y="3050798"/>
            <a:ext cx="8891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7806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cs typeface="Arial" panose="020B0604020202020204" pitchFamily="34" charset="0"/>
              </a:rPr>
              <a:t>в </a:t>
            </a:r>
            <a:r>
              <a:rPr lang="ru-RU" sz="2000" dirty="0">
                <a:cs typeface="Arial" panose="020B0604020202020204" pitchFamily="34" charset="0"/>
              </a:rPr>
              <a:t>рамках </a:t>
            </a:r>
            <a:r>
              <a:rPr lang="ru-RU" sz="2000" dirty="0" smtClean="0">
                <a:cs typeface="Arial" panose="020B0604020202020204" pitchFamily="34" charset="0"/>
              </a:rPr>
              <a:t>данного соглашения создана </a:t>
            </a:r>
            <a:r>
              <a:rPr lang="ru-RU" sz="2000" dirty="0" smtClean="0">
                <a:cs typeface="Arial" panose="020B0604020202020204" pitchFamily="34" charset="0"/>
              </a:rPr>
              <a:t>площадка по взаимодействию с работодателями и бизнесом в формате государственно-частного партнерства –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КЛУБ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РАБОТОДАТЕЛЕЙ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».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 smtClean="0">
                <a:cs typeface="Arial" panose="020B0604020202020204" pitchFamily="34" charset="0"/>
              </a:rPr>
              <a:t>В Клубе работает команда экспертов от крупных предприятий</a:t>
            </a:r>
            <a:br>
              <a:rPr lang="ru-RU" sz="2000" dirty="0" smtClean="0">
                <a:cs typeface="Arial" panose="020B0604020202020204" pitchFamily="34" charset="0"/>
              </a:rPr>
            </a:br>
            <a:r>
              <a:rPr lang="ru-RU" sz="2000" dirty="0" smtClean="0">
                <a:cs typeface="Arial" panose="020B0604020202020204" pitchFamily="34" charset="0"/>
              </a:rPr>
              <a:t>и консалтинговых структур и четыре постоянно действующих секции: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cs typeface="Arial" panose="020B0604020202020204" pitchFamily="34" charset="0"/>
              </a:rPr>
              <a:t>	</a:t>
            </a:r>
            <a:r>
              <a:rPr lang="ru-RU" dirty="0" smtClean="0">
                <a:cs typeface="Arial" panose="020B0604020202020204" pitchFamily="34" charset="0"/>
              </a:rPr>
              <a:t>– «Секция </a:t>
            </a:r>
            <a:r>
              <a:rPr lang="ru-RU" dirty="0" err="1" smtClean="0">
                <a:cs typeface="Arial" panose="020B0604020202020204" pitchFamily="34" charset="0"/>
              </a:rPr>
              <a:t>рекрутинга</a:t>
            </a:r>
            <a:r>
              <a:rPr lang="ru-RU" dirty="0" smtClean="0">
                <a:cs typeface="Arial" panose="020B0604020202020204" pitchFamily="34" charset="0"/>
              </a:rPr>
              <a:t>»;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cs typeface="Arial" panose="020B0604020202020204" pitchFamily="34" charset="0"/>
              </a:rPr>
              <a:t>	– </a:t>
            </a:r>
            <a:r>
              <a:rPr lang="ru-RU" dirty="0">
                <a:cs typeface="Arial" panose="020B0604020202020204" pitchFamily="34" charset="0"/>
              </a:rPr>
              <a:t>«Секция </a:t>
            </a:r>
            <a:r>
              <a:rPr lang="ru-RU" dirty="0" smtClean="0">
                <a:cs typeface="Arial" panose="020B0604020202020204" pitchFamily="34" charset="0"/>
              </a:rPr>
              <a:t>управления человеческими ресурсами»;</a:t>
            </a:r>
            <a:endParaRPr lang="ru-RU" dirty="0"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cs typeface="Arial" panose="020B0604020202020204" pitchFamily="34" charset="0"/>
              </a:rPr>
              <a:t>	– </a:t>
            </a:r>
            <a:r>
              <a:rPr lang="ru-RU" dirty="0">
                <a:cs typeface="Arial" panose="020B0604020202020204" pitchFamily="34" charset="0"/>
              </a:rPr>
              <a:t>«Секция </a:t>
            </a:r>
            <a:r>
              <a:rPr lang="ru-RU" dirty="0" smtClean="0">
                <a:cs typeface="Arial" panose="020B0604020202020204" pitchFamily="34" charset="0"/>
              </a:rPr>
              <a:t>трудовое право»;</a:t>
            </a:r>
            <a:endParaRPr lang="ru-RU" dirty="0"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cs typeface="Arial" panose="020B0604020202020204" pitchFamily="34" charset="0"/>
              </a:rPr>
              <a:t>	– </a:t>
            </a:r>
            <a:r>
              <a:rPr lang="ru-RU" dirty="0" smtClean="0">
                <a:cs typeface="Arial" panose="020B0604020202020204" pitchFamily="34" charset="0"/>
              </a:rPr>
              <a:t>«Секция профессиональные </a:t>
            </a:r>
            <a:r>
              <a:rPr lang="ru-RU" dirty="0">
                <a:cs typeface="Arial" panose="020B0604020202020204" pitchFamily="34" charset="0"/>
              </a:rPr>
              <a:t>стандарты</a:t>
            </a:r>
            <a:r>
              <a:rPr lang="ru-RU" dirty="0" smtClean="0">
                <a:cs typeface="Arial" panose="020B0604020202020204" pitchFamily="34" charset="0"/>
              </a:rPr>
              <a:t>».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617405" y="1604248"/>
            <a:ext cx="1043043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tabLst>
                <a:tab pos="538163" algn="l"/>
              </a:tabLst>
            </a:pPr>
            <a:r>
              <a:rPr lang="ru-RU" altLang="ru-RU" sz="2200" b="1" dirty="0">
                <a:solidFill>
                  <a:srgbClr val="178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соглашения: </a:t>
            </a:r>
            <a:r>
              <a:rPr lang="ru-RU" altLang="ru-RU" sz="2200" b="1" dirty="0" smtClean="0">
                <a:solidFill>
                  <a:srgbClr val="178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и поддержка в р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азработке и комплексной реализации проектов 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сфере занятости и развития ч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еловеческого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капитала, в том числе для молодежи, граждан с ограниченными возможностями и иностранных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14221" y="3214604"/>
            <a:ext cx="3277748" cy="3331637"/>
            <a:chOff x="120359" y="2516456"/>
            <a:chExt cx="3479543" cy="391167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59" y="2516456"/>
              <a:ext cx="2663169" cy="20303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561" y="3114553"/>
              <a:ext cx="3092341" cy="234913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221" y="4077827"/>
              <a:ext cx="3092080" cy="23503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3409596" y="5726385"/>
            <a:ext cx="8754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78061"/>
                </a:solidFill>
              </a:rPr>
              <a:t> </a:t>
            </a:r>
            <a:r>
              <a:rPr lang="ru-RU" sz="2000" dirty="0" smtClean="0"/>
              <a:t>проводится совместное </a:t>
            </a:r>
            <a:r>
              <a:rPr lang="ru-RU" sz="2000" dirty="0"/>
              <a:t>проектирование площадок и карьерных мероприятий для обмена лучшими практиками и опытом для развития кадрового потенциала города и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267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7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1617405" y="403919"/>
            <a:ext cx="103246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СОВЕТ ПО ПРОФЕССИОНАЛЬНЫМ КВАЛИФИКАЦИЯМ </a:t>
            </a:r>
            <a:b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ИНДУСТРИИ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ГОСТЕПРИИМСТВА: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1617405" y="1265693"/>
            <a:ext cx="10324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tabLst>
                <a:tab pos="538163" algn="l"/>
              </a:tabLst>
            </a:pPr>
            <a:r>
              <a:rPr lang="ru-RU" altLang="ru-RU" sz="2200" b="1" dirty="0">
                <a:solidFill>
                  <a:srgbClr val="178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соглашения: </a:t>
            </a:r>
            <a:r>
              <a:rPr lang="ru-RU" altLang="ru-RU" sz="2200" b="1" dirty="0" smtClean="0">
                <a:solidFill>
                  <a:srgbClr val="178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области развития регионального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 отраслевого сегмента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системы квалификаций в Северо-Западном федеральном округе</a:t>
            </a: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7"/>
          <p:cNvSpPr>
            <a:spLocks noChangeArrowheads="1"/>
          </p:cNvSpPr>
          <p:nvPr/>
        </p:nvSpPr>
        <p:spPr bwMode="auto">
          <a:xfrm>
            <a:off x="2460754" y="4552360"/>
            <a:ext cx="94812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rial" panose="020B0604020202020204" pitchFamily="34" charset="0"/>
              </a:rPr>
              <a:t>Круглый стол: </a:t>
            </a:r>
            <a:r>
              <a:rPr lang="ru-RU" sz="2000" b="1" dirty="0">
                <a:solidFill>
                  <a:srgbClr val="178061"/>
                </a:solidFill>
                <a:cs typeface="Arial" panose="020B0604020202020204" pitchFamily="34" charset="0"/>
              </a:rPr>
              <a:t>«О независимой оценке квалификаций в </a:t>
            </a:r>
            <a:r>
              <a:rPr lang="ru-RU" sz="2000" b="1" dirty="0" smtClean="0">
                <a:solidFill>
                  <a:srgbClr val="178061"/>
                </a:solidFill>
                <a:cs typeface="Arial" panose="020B0604020202020204" pitchFamily="34" charset="0"/>
              </a:rPr>
              <a:t>индустрии </a:t>
            </a:r>
            <a:r>
              <a:rPr lang="ru-RU" sz="2000" b="1" dirty="0">
                <a:solidFill>
                  <a:srgbClr val="178061"/>
                </a:solidFill>
                <a:cs typeface="Arial" panose="020B0604020202020204" pitchFamily="34" charset="0"/>
              </a:rPr>
              <a:t>гостеприимства»</a:t>
            </a:r>
            <a:r>
              <a:rPr lang="ru-RU" sz="2000" dirty="0">
                <a:solidFill>
                  <a:srgbClr val="17806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cs typeface="Arial" panose="020B0604020202020204" pitchFamily="34" charset="0"/>
              </a:rPr>
              <a:t>в рамках «Всемирной недели предпринимательства». (Центр </a:t>
            </a:r>
            <a:r>
              <a:rPr lang="ru-RU" sz="2000" dirty="0" err="1" smtClean="0">
                <a:cs typeface="Arial" panose="020B0604020202020204" pitchFamily="34" charset="0"/>
              </a:rPr>
              <a:t>импортозамещения</a:t>
            </a:r>
            <a:r>
              <a:rPr lang="ru-RU" sz="2000" dirty="0" smtClean="0">
                <a:cs typeface="Arial" panose="020B0604020202020204" pitchFamily="34" charset="0"/>
              </a:rPr>
              <a:t> и локализации, </a:t>
            </a:r>
            <a:r>
              <a:rPr lang="ru-RU" sz="2000" dirty="0" err="1" smtClean="0">
                <a:cs typeface="Arial" panose="020B0604020202020204" pitchFamily="34" charset="0"/>
              </a:rPr>
              <a:t>ЛенЭкспо</a:t>
            </a:r>
            <a:r>
              <a:rPr lang="ru-RU" sz="2000" dirty="0" smtClean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314221" y="4580355"/>
            <a:ext cx="2081464" cy="534296"/>
          </a:xfrm>
          <a:prstGeom prst="rightArrow">
            <a:avLst>
              <a:gd name="adj1" fmla="val 71383"/>
              <a:gd name="adj2" fmla="val 38699"/>
            </a:avLst>
          </a:prstGeom>
          <a:solidFill>
            <a:srgbClr val="969F9E">
              <a:alpha val="60000"/>
            </a:srgbClr>
          </a:solidFill>
          <a:ln>
            <a:solidFill>
              <a:srgbClr val="466C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ноября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314221" y="5688351"/>
            <a:ext cx="2081463" cy="534296"/>
          </a:xfrm>
          <a:prstGeom prst="rightArrow">
            <a:avLst>
              <a:gd name="adj1" fmla="val 71383"/>
              <a:gd name="adj2" fmla="val 38699"/>
            </a:avLst>
          </a:prstGeom>
          <a:solidFill>
            <a:srgbClr val="969F9E">
              <a:alpha val="60000"/>
            </a:srgbClr>
          </a:solidFill>
          <a:ln>
            <a:solidFill>
              <a:srgbClr val="466C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дек.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16-май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’17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1617405" y="4105612"/>
            <a:ext cx="9481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Arial" panose="020B0604020202020204" pitchFamily="34" charset="0"/>
              </a:rPr>
              <a:t>Совместные мероприятия </a:t>
            </a:r>
            <a:r>
              <a:rPr lang="ru-RU" sz="2000" b="1" dirty="0" smtClean="0">
                <a:cs typeface="Arial" panose="020B0604020202020204" pitchFamily="34" charset="0"/>
              </a:rPr>
              <a:t>Агентства</a:t>
            </a:r>
            <a:r>
              <a:rPr lang="ru-RU" sz="2000" dirty="0" smtClean="0">
                <a:cs typeface="Arial" panose="020B0604020202020204" pitchFamily="34" charset="0"/>
              </a:rPr>
              <a:t> и </a:t>
            </a:r>
            <a:r>
              <a:rPr lang="ru-RU" sz="2000" b="1" dirty="0" err="1">
                <a:cs typeface="Arial" panose="020B0604020202020204" pitchFamily="34" charset="0"/>
              </a:rPr>
              <a:t>ФРиО</a:t>
            </a:r>
            <a:r>
              <a:rPr lang="ru-RU" sz="2000" b="1" dirty="0"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cs typeface="Arial" panose="020B0604020202020204" pitchFamily="34" charset="0"/>
              </a:rPr>
              <a:t>Северо-Запад</a:t>
            </a:r>
            <a:r>
              <a:rPr lang="ru-RU" sz="2000" dirty="0" smtClean="0">
                <a:cs typeface="Arial" panose="020B0604020202020204" pitchFamily="34" charset="0"/>
              </a:rPr>
              <a:t>:</a:t>
            </a:r>
            <a:endParaRPr lang="ru-RU" sz="2000" dirty="0" smtClean="0"/>
          </a:p>
        </p:txBody>
      </p: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2460753" y="5613718"/>
            <a:ext cx="94812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Встречи </a:t>
            </a:r>
            <a:r>
              <a:rPr lang="ru-RU" sz="2000" dirty="0" smtClean="0"/>
              <a:t>в формате </a:t>
            </a:r>
            <a:r>
              <a:rPr lang="ru-RU" dirty="0" smtClean="0"/>
              <a:t>«КЛУБА РАБОТОДАТЕЛЕЙ»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sz="2000" dirty="0" smtClean="0"/>
              <a:t>посвященные </a:t>
            </a:r>
            <a:r>
              <a:rPr lang="ru-RU" sz="2000" b="1" dirty="0">
                <a:solidFill>
                  <a:srgbClr val="178061"/>
                </a:solidFill>
              </a:rPr>
              <a:t>системе независимой оценке квалификаций и практическому опыту </a:t>
            </a:r>
            <a:r>
              <a:rPr lang="ru-RU" sz="2000" b="1" dirty="0" smtClean="0">
                <a:solidFill>
                  <a:srgbClr val="178061"/>
                </a:solidFill>
              </a:rPr>
              <a:t>оценки </a:t>
            </a:r>
            <a:r>
              <a:rPr lang="ru-RU" sz="2000" b="1" dirty="0">
                <a:solidFill>
                  <a:srgbClr val="178061"/>
                </a:solidFill>
              </a:rPr>
              <a:t>квалификации на примере </a:t>
            </a:r>
            <a:r>
              <a:rPr lang="ru-RU" sz="2000" b="1" dirty="0" smtClean="0">
                <a:solidFill>
                  <a:srgbClr val="178061"/>
                </a:solidFill>
              </a:rPr>
              <a:t>индустрии гостеприимства</a:t>
            </a:r>
            <a:r>
              <a:rPr lang="ru-RU" sz="2000" dirty="0" smtClean="0">
                <a:solidFill>
                  <a:srgbClr val="178061"/>
                </a:solidFill>
              </a:rPr>
              <a:t>.</a:t>
            </a:r>
            <a:endParaRPr lang="ru-RU" sz="2000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1617405" y="2392773"/>
            <a:ext cx="9958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200" b="1" dirty="0" smtClean="0">
                <a:solidFill>
                  <a:srgbClr val="178061"/>
                </a:solidFill>
                <a:cs typeface="Arial" panose="020B0604020202020204" pitchFamily="34" charset="0"/>
              </a:rPr>
              <a:t>Общая задача:</a:t>
            </a:r>
            <a:r>
              <a:rPr lang="ru-RU" sz="2400" dirty="0" smtClean="0">
                <a:cs typeface="Arial" panose="020B0604020202020204" pitchFamily="34" charset="0"/>
              </a:rPr>
              <a:t> </a:t>
            </a:r>
            <a:r>
              <a:rPr lang="ru-RU" sz="2200" dirty="0" smtClean="0">
                <a:cs typeface="Arial" panose="020B0604020202020204" pitchFamily="34" charset="0"/>
              </a:rPr>
              <a:t>развертывание </a:t>
            </a:r>
            <a:r>
              <a:rPr lang="ru-RU" sz="2200" dirty="0">
                <a:cs typeface="Arial" panose="020B0604020202020204" pitchFamily="34" charset="0"/>
              </a:rPr>
              <a:t>при поддержке Администрации Красногвардейского района </a:t>
            </a:r>
            <a:r>
              <a:rPr lang="ru-RU" sz="2200" dirty="0" smtClean="0">
                <a:cs typeface="Arial" panose="020B0604020202020204" pitchFamily="34" charset="0"/>
              </a:rPr>
              <a:t>Санкт-Петербурга экзаменационной площадки </a:t>
            </a:r>
            <a:r>
              <a:rPr lang="ru-RU" sz="2200" dirty="0">
                <a:cs typeface="Arial" panose="020B0604020202020204" pitchFamily="34" charset="0"/>
              </a:rPr>
              <a:t>ЦОК для проведения независимой оценки квалификации </a:t>
            </a:r>
            <a:r>
              <a:rPr lang="ru-RU" sz="2200" b="1" dirty="0">
                <a:solidFill>
                  <a:srgbClr val="178061"/>
                </a:solidFill>
                <a:cs typeface="Arial" panose="020B0604020202020204" pitchFamily="34" charset="0"/>
              </a:rPr>
              <a:t>специалистов предприятий общественного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5476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8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395685" y="427909"/>
            <a:ext cx="95463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000" dirty="0" smtClean="0">
                <a:cs typeface="Arial" panose="020B0604020202020204" pitchFamily="34" charset="0"/>
              </a:rPr>
              <a:t>в </a:t>
            </a:r>
            <a:r>
              <a:rPr lang="ru-RU" sz="2000" dirty="0">
                <a:cs typeface="Arial" panose="020B0604020202020204" pitchFamily="34" charset="0"/>
              </a:rPr>
              <a:t>Санкт-Петербурге по инициативе </a:t>
            </a:r>
            <a:r>
              <a:rPr lang="ru-RU" sz="2000" b="1" dirty="0" err="1" smtClean="0">
                <a:cs typeface="Arial" panose="020B0604020202020204" pitchFamily="34" charset="0"/>
              </a:rPr>
              <a:t>НАРК</a:t>
            </a:r>
            <a:r>
              <a:rPr lang="ru-RU" sz="2000" dirty="0" err="1" smtClean="0">
                <a:cs typeface="Arial" panose="020B0604020202020204" pitchFamily="34" charset="0"/>
              </a:rPr>
              <a:t>а</a:t>
            </a:r>
            <a:r>
              <a:rPr lang="ru-RU" sz="2000" dirty="0" smtClean="0">
                <a:cs typeface="Arial" panose="020B0604020202020204" pitchFamily="34" charset="0"/>
              </a:rPr>
              <a:t> и </a:t>
            </a:r>
            <a:r>
              <a:rPr lang="ru-RU" sz="2000" b="1" dirty="0" smtClean="0">
                <a:cs typeface="Arial" panose="020B0604020202020204" pitchFamily="34" charset="0"/>
              </a:rPr>
              <a:t>Агентства </a:t>
            </a:r>
            <a:r>
              <a:rPr lang="ru-RU" sz="2000" dirty="0">
                <a:cs typeface="Arial" panose="020B0604020202020204" pitchFamily="34" charset="0"/>
              </a:rPr>
              <a:t>при организационной поддержки Комитета по труду и занятости населения Санкт-Петербурга и Федерации рестораторов и </a:t>
            </a:r>
            <a:r>
              <a:rPr lang="ru-RU" sz="2000" dirty="0" err="1">
                <a:cs typeface="Arial" panose="020B0604020202020204" pitchFamily="34" charset="0"/>
              </a:rPr>
              <a:t>отельеров</a:t>
            </a:r>
            <a:r>
              <a:rPr lang="ru-RU" sz="2000" dirty="0">
                <a:cs typeface="Arial" panose="020B0604020202020204" pitchFamily="34" charset="0"/>
              </a:rPr>
              <a:t> Северо-Запад прошел «круглый стол» на тему: </a:t>
            </a:r>
            <a:r>
              <a:rPr lang="ru-RU" sz="2000" b="1" dirty="0">
                <a:solidFill>
                  <a:srgbClr val="178061"/>
                </a:solidFill>
                <a:cs typeface="Arial" panose="020B0604020202020204" pitchFamily="34" charset="0"/>
              </a:rPr>
              <a:t>«О мерах по совершенствованию взаимодействия в целях развития регионального сегмента национальной системы квалификаций</a:t>
            </a:r>
            <a:r>
              <a:rPr lang="ru-RU" sz="2000" b="1" dirty="0" smtClean="0">
                <a:solidFill>
                  <a:srgbClr val="178061"/>
                </a:solidFill>
                <a:cs typeface="Arial" panose="020B0604020202020204" pitchFamily="34" charset="0"/>
              </a:rPr>
              <a:t>»</a:t>
            </a:r>
            <a:r>
              <a:rPr lang="ru-RU" sz="2000" dirty="0">
                <a:cs typeface="Arial" panose="020B0604020202020204" pitchFamily="34" charset="0"/>
              </a:rPr>
              <a:t>. Модератором встречи выступила Мария </a:t>
            </a:r>
            <a:r>
              <a:rPr lang="ru-RU" sz="2000" dirty="0" err="1" smtClean="0">
                <a:cs typeface="Arial" panose="020B0604020202020204" pitchFamily="34" charset="0"/>
              </a:rPr>
              <a:t>Юргелас</a:t>
            </a:r>
            <a:r>
              <a:rPr lang="ru-RU" sz="2000" dirty="0" smtClean="0"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– заместитель генерального директора </a:t>
            </a:r>
            <a:r>
              <a:rPr lang="ru-RU" sz="2000" dirty="0" smtClean="0">
                <a:cs typeface="Arial" panose="020B0604020202020204" pitchFamily="34" charset="0"/>
              </a:rPr>
              <a:t>НАРК.</a:t>
            </a:r>
            <a:endParaRPr lang="ru-RU" sz="2000" b="1" dirty="0">
              <a:solidFill>
                <a:srgbClr val="178061"/>
              </a:solidFill>
              <a:cs typeface="Arial" panose="020B0604020202020204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72212" y="2920079"/>
            <a:ext cx="5669830" cy="358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2000" b="1" dirty="0" smtClean="0">
                <a:cs typeface="Arial" panose="020B0604020202020204" pitchFamily="34" charset="0"/>
              </a:rPr>
              <a:t>Основные </a:t>
            </a:r>
            <a:r>
              <a:rPr lang="ru-RU" sz="2000" b="1" dirty="0">
                <a:cs typeface="Arial" panose="020B0604020202020204" pitchFamily="34" charset="0"/>
              </a:rPr>
              <a:t>вопросы:</a:t>
            </a:r>
          </a:p>
          <a:p>
            <a:pPr>
              <a:spcAft>
                <a:spcPts val="400"/>
              </a:spcAft>
            </a:pPr>
            <a:r>
              <a:rPr lang="ru-RU" sz="2000" dirty="0" smtClean="0">
                <a:cs typeface="Arial" panose="020B0604020202020204" pitchFamily="34" charset="0"/>
              </a:rPr>
              <a:t>• О </a:t>
            </a:r>
            <a:r>
              <a:rPr lang="ru-RU" sz="2000" dirty="0">
                <a:cs typeface="Arial" panose="020B0604020202020204" pitchFamily="34" charset="0"/>
              </a:rPr>
              <a:t>состоянии и перспективах развития регионального и отраслевых сегментов национальной системы профессиональных квалификаций;</a:t>
            </a:r>
          </a:p>
          <a:p>
            <a:pPr>
              <a:spcAft>
                <a:spcPts val="400"/>
              </a:spcAft>
            </a:pPr>
            <a:r>
              <a:rPr lang="ru-RU" sz="2000" dirty="0" smtClean="0">
                <a:cs typeface="Arial" panose="020B0604020202020204" pitchFamily="34" charset="0"/>
              </a:rPr>
              <a:t>• Об </a:t>
            </a:r>
            <a:r>
              <a:rPr lang="ru-RU" sz="2000" dirty="0">
                <a:cs typeface="Arial" panose="020B0604020202020204" pitchFamily="34" charset="0"/>
              </a:rPr>
              <a:t>опыте работы по формированию и организации деятельности центров оценки </a:t>
            </a:r>
            <a:r>
              <a:rPr lang="ru-RU" sz="2000" dirty="0" smtClean="0">
                <a:cs typeface="Arial" panose="020B0604020202020204" pitchFamily="34" charset="0"/>
              </a:rPr>
              <a:t>квалификаций, установление </a:t>
            </a:r>
            <a:r>
              <a:rPr lang="ru-RU" sz="2000" dirty="0">
                <a:cs typeface="Arial" panose="020B0604020202020204" pitchFamily="34" charset="0"/>
              </a:rPr>
              <a:t>деловых контактов и определение основных параметров и форм взаимодействия субъектов национальной системы </a:t>
            </a:r>
            <a:r>
              <a:rPr lang="ru-RU" sz="2000" dirty="0" smtClean="0">
                <a:cs typeface="Arial" panose="020B0604020202020204" pitchFamily="34" charset="0"/>
              </a:rPr>
              <a:t>в </a:t>
            </a:r>
            <a:r>
              <a:rPr lang="ru-RU" sz="2000" dirty="0">
                <a:cs typeface="Arial" panose="020B0604020202020204" pitchFamily="34" charset="0"/>
              </a:rPr>
              <a:t>регионе.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314221" y="427909"/>
            <a:ext cx="2081464" cy="534296"/>
          </a:xfrm>
          <a:prstGeom prst="rightArrow">
            <a:avLst>
              <a:gd name="adj1" fmla="val 71383"/>
              <a:gd name="adj2" fmla="val 38699"/>
            </a:avLst>
          </a:prstGeom>
          <a:solidFill>
            <a:srgbClr val="969F9E">
              <a:alpha val="60000"/>
            </a:srgbClr>
          </a:solidFill>
          <a:ln>
            <a:solidFill>
              <a:srgbClr val="466C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июня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21" y="3012183"/>
            <a:ext cx="5726302" cy="31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4" b="42469"/>
          <a:stretch/>
        </p:blipFill>
        <p:spPr>
          <a:xfrm>
            <a:off x="1617406" y="94576"/>
            <a:ext cx="10324637" cy="738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1" b="13481"/>
          <a:stretch/>
        </p:blipFill>
        <p:spPr>
          <a:xfrm>
            <a:off x="1617406" y="214730"/>
            <a:ext cx="10324637" cy="4642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h="25400"/>
          </a:sp3d>
        </p:spPr>
      </p:pic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55290" y="6500546"/>
            <a:ext cx="324000" cy="304626"/>
            <a:chOff x="391890" y="4626215"/>
            <a:chExt cx="405421" cy="38117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391890" y="4626215"/>
              <a:ext cx="324000" cy="324000"/>
            </a:xfrm>
            <a:prstGeom prst="rect">
              <a:avLst/>
            </a:prstGeom>
            <a:solidFill>
              <a:srgbClr val="178061">
                <a:alpha val="60000"/>
              </a:srgbClr>
            </a:solidFill>
            <a:ln>
              <a:solidFill>
                <a:srgbClr val="178061"/>
              </a:solidFill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endPara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73311" y="4683393"/>
              <a:ext cx="324000" cy="324000"/>
            </a:xfrm>
            <a:prstGeom prst="rect">
              <a:avLst/>
            </a:prstGeom>
            <a:solidFill>
              <a:srgbClr val="7E8685">
                <a:alpha val="8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 anchorCtr="1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Arial Black" panose="020B0A04020102020204" pitchFamily="34" charset="0"/>
                </a:rPr>
                <a:t>9</a:t>
              </a:r>
              <a:endParaRPr lang="ru-RU" sz="100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379290" y="510017"/>
            <a:ext cx="52928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2000" b="1" dirty="0">
                <a:solidFill>
                  <a:srgbClr val="178061"/>
                </a:solidFill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178061"/>
                </a:solidFill>
                <a:cs typeface="Arial" panose="020B0604020202020204" pitchFamily="34" charset="0"/>
              </a:rPr>
              <a:t>участники «круглого стола»:</a:t>
            </a:r>
            <a:endParaRPr lang="ru-RU" sz="2000" b="1" dirty="0">
              <a:solidFill>
                <a:srgbClr val="178061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797" y="510017"/>
            <a:ext cx="6246121" cy="2996275"/>
          </a:xfrm>
          <a:prstGeom prst="rect">
            <a:avLst/>
          </a:prstGeom>
          <a:effectLst>
            <a:innerShdw blurRad="190500">
              <a:schemeClr val="bg1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33698"/>
          <a:stretch/>
        </p:blipFill>
        <p:spPr>
          <a:xfrm>
            <a:off x="4683186" y="1619347"/>
            <a:ext cx="4541836" cy="2921688"/>
          </a:xfrm>
          <a:prstGeom prst="rect">
            <a:avLst/>
          </a:prstGeom>
          <a:effectLst>
            <a:innerShdw blurRad="190500">
              <a:schemeClr val="bg1"/>
            </a:innerShdw>
          </a:effectLst>
        </p:spPr>
      </p:pic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1617406" y="4541035"/>
            <a:ext cx="10324637" cy="195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2000" dirty="0" smtClean="0">
                <a:solidFill>
                  <a:srgbClr val="178061"/>
                </a:solidFill>
                <a:cs typeface="Arial" panose="020B0604020202020204" pitchFamily="34" charset="0"/>
              </a:rPr>
              <a:t>• </a:t>
            </a:r>
            <a:r>
              <a:rPr lang="ru-RU" sz="2000" dirty="0" smtClean="0">
                <a:cs typeface="Arial" panose="020B0604020202020204" pitchFamily="34" charset="0"/>
              </a:rPr>
              <a:t>Члены </a:t>
            </a:r>
            <a:r>
              <a:rPr lang="ru-RU" sz="2000" dirty="0">
                <a:cs typeface="Arial" panose="020B0604020202020204" pitchFamily="34" charset="0"/>
              </a:rPr>
              <a:t>рабочей группы по </a:t>
            </a:r>
            <a:r>
              <a:rPr lang="ru-RU" sz="2000" dirty="0" smtClean="0">
                <a:cs typeface="Arial" panose="020B0604020202020204" pitchFamily="34" charset="0"/>
              </a:rPr>
              <a:t>профессиональным квалификациям Кадрового совета при Губернаторе Санкт-Петербурга </a:t>
            </a:r>
            <a:r>
              <a:rPr lang="ru-RU" dirty="0" smtClean="0">
                <a:cs typeface="Arial" panose="020B0604020202020204" pitchFamily="34" charset="0"/>
              </a:rPr>
              <a:t>(Комитет по труду и занятости населения СПб</a:t>
            </a:r>
            <a:r>
              <a:rPr lang="ru-RU" dirty="0">
                <a:cs typeface="Arial" panose="020B0604020202020204" pitchFamily="34" charset="0"/>
              </a:rPr>
              <a:t>, Комитет </a:t>
            </a:r>
            <a:r>
              <a:rPr lang="ru-RU" dirty="0" smtClean="0">
                <a:cs typeface="Arial" panose="020B0604020202020204" pitchFamily="34" charset="0"/>
              </a:rPr>
              <a:t>по образованию, Комитет </a:t>
            </a:r>
            <a:r>
              <a:rPr lang="ru-RU" dirty="0">
                <a:cs typeface="Arial" panose="020B0604020202020204" pitchFamily="34" charset="0"/>
              </a:rPr>
              <a:t>по развитию туризма, Комитет по промышленной политике и инновациям </a:t>
            </a:r>
            <a:r>
              <a:rPr lang="ru-RU" dirty="0" smtClean="0">
                <a:cs typeface="Arial" panose="020B0604020202020204" pitchFamily="34" charset="0"/>
              </a:rPr>
              <a:t>СПб, Комитет </a:t>
            </a:r>
            <a:r>
              <a:rPr lang="ru-RU" dirty="0">
                <a:cs typeface="Arial" panose="020B0604020202020204" pitchFamily="34" charset="0"/>
              </a:rPr>
              <a:t>по энергетике и инженерному обеспечению)</a:t>
            </a:r>
            <a:r>
              <a:rPr lang="ru-RU" sz="2000" dirty="0">
                <a:cs typeface="Arial" panose="020B0604020202020204" pitchFamily="34" charset="0"/>
              </a:rPr>
              <a:t>;</a:t>
            </a:r>
            <a:endParaRPr lang="ru-RU" sz="2000" dirty="0" smtClean="0"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178061"/>
                </a:solidFill>
                <a:cs typeface="Arial" panose="020B0604020202020204" pitchFamily="34" charset="0"/>
              </a:rPr>
              <a:t>• </a:t>
            </a:r>
            <a:r>
              <a:rPr lang="ru-RU" sz="2000" dirty="0" smtClean="0">
                <a:cs typeface="Arial" panose="020B0604020202020204" pitchFamily="34" charset="0"/>
              </a:rPr>
              <a:t>Руководители предприятий и объединений работодателей. Представители профессиональных </a:t>
            </a:r>
            <a:r>
              <a:rPr lang="ru-RU" sz="2000" dirty="0">
                <a:cs typeface="Arial" panose="020B0604020202020204" pitchFamily="34" charset="0"/>
              </a:rPr>
              <a:t>образовательных </a:t>
            </a:r>
            <a:r>
              <a:rPr lang="ru-RU" sz="2000" dirty="0" smtClean="0">
                <a:cs typeface="Arial" panose="020B0604020202020204" pitchFamily="34" charset="0"/>
              </a:rPr>
              <a:t>учреждений.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379290" y="968368"/>
            <a:ext cx="44481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2000" dirty="0" smtClean="0">
                <a:solidFill>
                  <a:srgbClr val="178061"/>
                </a:solidFill>
                <a:cs typeface="Arial" panose="020B0604020202020204" pitchFamily="34" charset="0"/>
              </a:rPr>
              <a:t>• </a:t>
            </a:r>
            <a:r>
              <a:rPr lang="ru-RU" sz="2000" dirty="0" smtClean="0">
                <a:cs typeface="Arial" panose="020B0604020202020204" pitchFamily="34" charset="0"/>
              </a:rPr>
              <a:t>Представители </a:t>
            </a:r>
            <a:r>
              <a:rPr lang="ru-RU" sz="2000" dirty="0">
                <a:cs typeface="Arial" panose="020B0604020202020204" pitchFamily="34" charset="0"/>
              </a:rPr>
              <a:t>субъектов регионального и отраслевых сегментов национальной системы профессиональных </a:t>
            </a:r>
            <a:r>
              <a:rPr lang="ru-RU" sz="2000" dirty="0" smtClean="0">
                <a:cs typeface="Arial" panose="020B0604020202020204" pitchFamily="34" charset="0"/>
              </a:rPr>
              <a:t>квалификаций </a:t>
            </a:r>
            <a:r>
              <a:rPr lang="ru-RU" dirty="0" smtClean="0">
                <a:cs typeface="Arial" panose="020B0604020202020204" pitchFamily="34" charset="0"/>
              </a:rPr>
              <a:t>(СПК в области управления персоналом, </a:t>
            </a:r>
            <a:r>
              <a:rPr lang="ru-RU" dirty="0" err="1" smtClean="0">
                <a:cs typeface="Arial" panose="020B0604020202020204" pitchFamily="34" charset="0"/>
              </a:rPr>
              <a:t>ФРиО</a:t>
            </a:r>
            <a:r>
              <a:rPr lang="ru-RU" dirty="0" smtClean="0">
                <a:cs typeface="Arial" panose="020B0604020202020204" pitchFamily="34" charset="0"/>
              </a:rPr>
              <a:t>, СПК в </a:t>
            </a:r>
            <a:r>
              <a:rPr lang="ru-RU" dirty="0" err="1" smtClean="0">
                <a:cs typeface="Arial" panose="020B0604020202020204" pitchFamily="34" charset="0"/>
              </a:rPr>
              <a:t>наноиндустрии</a:t>
            </a:r>
            <a:r>
              <a:rPr lang="ru-RU" dirty="0" smtClean="0">
                <a:cs typeface="Arial" panose="020B0604020202020204" pitchFamily="34" charset="0"/>
              </a:rPr>
              <a:t>, СПК в области сварки, СПК финансового рынка)</a:t>
            </a:r>
            <a:r>
              <a:rPr lang="ru-RU" sz="2000" dirty="0" smtClean="0">
                <a:cs typeface="Arial" panose="020B0604020202020204" pitchFamily="34" charset="0"/>
              </a:rPr>
              <a:t>;</a:t>
            </a:r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1C232C"/>
      </a:dk2>
      <a:lt2>
        <a:srgbClr val="E7E6E6"/>
      </a:lt2>
      <a:accent1>
        <a:srgbClr val="33B9E5"/>
      </a:accent1>
      <a:accent2>
        <a:srgbClr val="E05670"/>
      </a:accent2>
      <a:accent3>
        <a:srgbClr val="E66826"/>
      </a:accent3>
      <a:accent4>
        <a:srgbClr val="FFC000"/>
      </a:accent4>
      <a:accent5>
        <a:srgbClr val="4FDFB5"/>
      </a:accent5>
      <a:accent6>
        <a:srgbClr val="CCB9F7"/>
      </a:accent6>
      <a:hlink>
        <a:srgbClr val="D47A8B"/>
      </a:hlink>
      <a:folHlink>
        <a:srgbClr val="7B96C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10474</TotalTime>
  <Words>914</Words>
  <Application>Microsoft Office PowerPoint</Application>
  <PresentationFormat>Широкоэкранный</PresentationFormat>
  <Paragraphs>166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Myriad Pro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Ситуация на рынке труда Санкт-Петербурга в I полугодии 2015 года</dc:title>
  <dc:creator>Алексеева Мария Игоревна</dc:creator>
  <cp:lastModifiedBy>Подваркова Марина Валерьевна</cp:lastModifiedBy>
  <cp:revision>812</cp:revision>
  <cp:lastPrinted>2017-06-21T11:03:56Z</cp:lastPrinted>
  <dcterms:created xsi:type="dcterms:W3CDTF">2015-07-28T06:43:04Z</dcterms:created>
  <dcterms:modified xsi:type="dcterms:W3CDTF">2017-06-22T09:09:55Z</dcterms:modified>
</cp:coreProperties>
</file>