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8" r:id="rId3"/>
    <p:sldId id="315" r:id="rId4"/>
    <p:sldId id="302" r:id="rId5"/>
    <p:sldId id="309" r:id="rId6"/>
    <p:sldId id="307" r:id="rId7"/>
    <p:sldId id="326" r:id="rId8"/>
    <p:sldId id="319" r:id="rId9"/>
    <p:sldId id="32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7C80"/>
    <a:srgbClr val="99FF66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086" autoAdjust="0"/>
  </p:normalViewPr>
  <p:slideViewPr>
    <p:cSldViewPr>
      <p:cViewPr varScale="1">
        <p:scale>
          <a:sx n="76" d="100"/>
          <a:sy n="76" d="100"/>
        </p:scale>
        <p:origin x="-3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5F26A77-900C-4620-8EAB-270791B423C5}" type="datetimeFigureOut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672FC05-7F08-467D-B311-D8DC95F5E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BEAD32B-E2B4-4BBA-8C79-808B904F61E7}" type="datetimeFigureOut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32B8D70-2804-4F59-BAE3-D7743B99FB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E04D0F-7487-45A1-B741-30096276A1E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FF61FD-B387-4D6D-BE7F-0873035E130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 typeface="+mj-lt"/>
              <a:buNone/>
            </a:pPr>
            <a:endParaRPr lang="ru-RU" smtClean="0"/>
          </a:p>
        </p:txBody>
      </p:sp>
      <p:sp>
        <p:nvSpPr>
          <p:cNvPr id="2048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D1CDB0-4907-453F-A735-9A99AE61B0E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0FABEB-AFC9-479E-9899-FBE08F47E37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84A729-6B52-4749-9894-4189A407D24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030051-0A58-441A-9ABE-FC7C026C0CE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081A7F-652A-47E2-98AB-3D658C5D0A1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 typeface="+mj-lt"/>
              <a:buNone/>
            </a:pPr>
            <a:endParaRPr lang="ru-RU" smtClean="0"/>
          </a:p>
        </p:txBody>
      </p:sp>
      <p:sp>
        <p:nvSpPr>
          <p:cNvPr id="3072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ED930A-E7D6-4D2A-BBD5-07CBCF66461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0"/>
              </a:spcBef>
              <a:buFont typeface="+mj-lt"/>
              <a:buNone/>
            </a:pPr>
            <a:endParaRPr lang="ru-RU"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93A902-9782-4677-92FA-87C1AF90857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50161-FFDF-487B-BBDD-9EA1154EB332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D5241-9FC5-4170-B033-B63BA4539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CD029-AEFA-4CCA-A0E6-5BFB2F2E4AFB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A40C-F256-4889-9131-9AC2BF160B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BFFAA-3F25-40C2-9C71-C2BF002FD72A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42F19-3FF6-4DD4-8E7A-CF122D6A8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69D6-BD2D-46A1-9FF5-6B3ADE7C0C96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589D2-07D7-4E62-967F-A87600AB5E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342DA-8521-4B69-90F7-D81C2D317E89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F053D-2E03-4BAE-98C3-33C0631A2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A9ADA-E492-443F-AE24-8EA1B46F270B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491B6-DCA1-4AF5-865B-3316BFDBB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74AB8-1A5D-4FE9-8996-BB4AE68AC4FB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27419-0248-40AB-96C2-D74079BEA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BC7D4-BBB9-4A94-8B13-B5AE1274E525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0B3EC-003E-472B-B8D3-B80FDB2062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4C366-352C-4144-A4B0-96C4487C9614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5259-90CB-4C0C-8C68-6B0CE9B995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5948F-1403-4DEC-A9F0-AF4F485BD0EA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7322E-A0A1-49EA-94DF-196AF0C1D9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72B8A-2EC1-44C3-B139-061A515A48A5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E8277-F22C-46AB-BFFF-3BB94E48C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A6ACC6-77C7-47CC-BBCB-BD0688E466DD}" type="datetime1">
              <a:rPr lang="ru-RU"/>
              <a:pPr>
                <a:defRPr/>
              </a:pPr>
              <a:t>13.04.2011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ABEFF5-762B-42F6-8C90-6EEB9A5D8F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6375" y="4221163"/>
            <a:ext cx="600075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А.Н. Шохин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Президент РСПП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8038" y="5589588"/>
            <a:ext cx="2286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2011 год</a:t>
            </a:r>
            <a:endParaRPr lang="ru-RU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5363" name="Заголовок 4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1971675"/>
          </a:xfrm>
        </p:spPr>
        <p:txBody>
          <a:bodyPr/>
          <a:lstStyle/>
          <a:p>
            <a:r>
              <a:rPr lang="ru-RU" smtClean="0"/>
              <a:t>Предпринимательский климат в </a:t>
            </a:r>
            <a:r>
              <a:rPr lang="en-US" smtClean="0"/>
              <a:t>2010</a:t>
            </a:r>
            <a:r>
              <a:rPr lang="ru-RU" smtClean="0"/>
              <a:t> году</a:t>
            </a: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0" y="908050"/>
            <a:ext cx="9144000" cy="1252538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>
                <a:latin typeface="+mj-lt"/>
                <a:ea typeface="+mj-ea"/>
                <a:cs typeface="+mj-cs"/>
              </a:rPr>
              <a:t>Общее собрание членов Общественной организации «Союз промышленников и предпринимателей Санкт-Петербурга» и Регионального объединения работодателей «Союз промышленников и предпринимателей Санкт-Петербурга»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Итоги 2010 года и начала 2011 года: позитив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410" name="TextBox 34"/>
          <p:cNvSpPr txBox="1">
            <a:spLocks noChangeArrowheads="1"/>
          </p:cNvSpPr>
          <p:nvPr/>
        </p:nvSpPr>
        <p:spPr bwMode="auto">
          <a:xfrm>
            <a:off x="0" y="1268413"/>
            <a:ext cx="9144000" cy="360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Участие бизнес-сообщества в доработке Стратегии-2020 и других стратегических документов</a:t>
            </a:r>
            <a:endParaRPr lang="en-US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Снижение нагрузки/стимулирование развития отдельных видов компаний/сегментов экономики, включая малый бизнес, инновационную сферу и т.д.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Гуманизация уголовного законодательства в части предпринимательской деятельности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Создание системы оценки регулирующего воздействия проектов нормативных правовых актов</a:t>
            </a:r>
            <a:endParaRPr lang="en-US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Развитие альтернативных процедур урегулирования споров, закон о медиации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Совершенствование миграционного законодательства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Распространение согласования внеплановых проверок с прокуратурой на весь бизнес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388" y="4868863"/>
            <a:ext cx="3708400" cy="12001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70 % компаний оценили свое развитие в 2010 году в интервале от «удовлетворительно» до «очень успешно» </a:t>
            </a:r>
            <a:endParaRPr lang="ru-RU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3800" y="4868863"/>
            <a:ext cx="3708400" cy="9239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68 % компаний оказывает помощь региональным и местным властям в социальном развитии региона</a:t>
            </a:r>
            <a:endParaRPr lang="ru-RU" dirty="0">
              <a:latin typeface="+mn-lt"/>
            </a:endParaRP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6011863" y="5876925"/>
            <a:ext cx="31321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i="1">
                <a:latin typeface="Calibri" pitchFamily="34" charset="0"/>
              </a:rPr>
              <a:t>Опрос РСПП, 2010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Россия и Таможенный союз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9458" name="Диаграмма 2"/>
          <p:cNvGraphicFramePr>
            <a:graphicFrameLocks/>
          </p:cNvGraphicFramePr>
          <p:nvPr/>
        </p:nvGraphicFramePr>
        <p:xfrm>
          <a:off x="0" y="1557338"/>
          <a:ext cx="7667625" cy="4032250"/>
        </p:xfrm>
        <a:graphic>
          <a:graphicData uri="http://schemas.openxmlformats.org/presentationml/2006/ole">
            <p:oleObj spid="_x0000_s19458" r:id="rId4" imgW="7669433" imgH="4035902" progId="Excel.Chart.8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48375" y="3789363"/>
            <a:ext cx="3095625" cy="23082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По данным исследования </a:t>
            </a:r>
            <a:r>
              <a:rPr lang="en-US" dirty="0">
                <a:latin typeface="+mn-lt"/>
              </a:rPr>
              <a:t>Doing Business</a:t>
            </a:r>
            <a:r>
              <a:rPr lang="ru-RU" dirty="0">
                <a:latin typeface="+mn-lt"/>
              </a:rPr>
              <a:t>-2011 в рейтинге по степени благоприятности условий ведения бизнеса Казахстан поднялся с 74 до 59 места, Россия упала с 116 на 123 место</a:t>
            </a:r>
            <a:endParaRPr lang="ru-RU" dirty="0">
              <a:latin typeface="+mn-lt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0" y="5805488"/>
            <a:ext cx="36004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i="1">
                <a:latin typeface="Calibri" pitchFamily="34" charset="0"/>
              </a:rPr>
              <a:t>Занимаемое в рейтинге место</a:t>
            </a: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323850" y="1341438"/>
            <a:ext cx="2303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Doing Business</a:t>
            </a:r>
            <a:r>
              <a:rPr lang="ru-RU">
                <a:latin typeface="Calibri" pitchFamily="34" charset="0"/>
              </a:rPr>
              <a:t>-2011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Итоги 2010 года и начала 2011 года: негатив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506" name="TextBox 29"/>
          <p:cNvSpPr txBox="1">
            <a:spLocks noChangeArrowheads="1"/>
          </p:cNvSpPr>
          <p:nvPr/>
        </p:nvSpPr>
        <p:spPr bwMode="auto">
          <a:xfrm>
            <a:off x="0" y="1989138"/>
            <a:ext cx="9144000" cy="264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Рост нагрузки на бизнес (финансовой и административной)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Принятие ряда важных для бизнеса законов без учета позиции предпринимательского и экспертного сообщества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Медленный прогресс институциональных реформ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Запаздывание с принятием подзаконных актов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Медленное улучшение качества инфраструктуры</a:t>
            </a:r>
          </a:p>
          <a:p>
            <a:pPr>
              <a:buFont typeface="Arial" charset="0"/>
              <a:buChar char="•"/>
            </a:pPr>
            <a:endParaRPr lang="ru-RU" sz="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>
                <a:latin typeface="Calibri" pitchFamily="34" charset="0"/>
              </a:rPr>
              <a:t>Сохранение высокой доли госкомпаний/компаний с госучастием в экономике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Проблемы и вызовы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посткризисного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периода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92275" y="1412875"/>
            <a:ext cx="6011863" cy="3698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Недостаток квалифицированных кадров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850" y="2708275"/>
            <a:ext cx="2592388" cy="1477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Нехватка кадров нужной квалификации ограничивает текущее развития 60 % компаний</a:t>
            </a:r>
            <a:endParaRPr lang="ru-RU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2708275"/>
            <a:ext cx="2590800" cy="1477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Почти 70 % компаний считают, что столкнутся с нехваткой кадров в течение ближайших 2-3 лет</a:t>
            </a:r>
            <a:endParaRPr lang="ru-RU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5445125"/>
            <a:ext cx="9144000" cy="6461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Дополнительный рост «стоимости» кадров: негативное влияние реформы системы страховых взносов на деятельность компаний в 2010 году фиксируют 77 % опрошенных</a:t>
            </a:r>
            <a:endParaRPr lang="ru-RU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84888" y="2708275"/>
            <a:ext cx="2590800" cy="1754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25 % компаний считают ключевым ограничением для инновационного развития отсутствие необходимых кадров</a:t>
            </a:r>
            <a:endParaRPr lang="ru-RU" dirty="0">
              <a:latin typeface="+mn-lt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835150" y="1916113"/>
            <a:ext cx="936625" cy="64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924300" y="1916113"/>
            <a:ext cx="935038" cy="64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6659563" y="1916113"/>
            <a:ext cx="936625" cy="64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Проблемы и вызовы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посткризисного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периода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1913" y="1412875"/>
            <a:ext cx="6192837" cy="3698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 Финансовая нагрузка: рост цен</a:t>
            </a:r>
            <a:r>
              <a:rPr lang="en-US" b="1" dirty="0">
                <a:latin typeface="+mn-lt"/>
              </a:rPr>
              <a:t>/</a:t>
            </a:r>
            <a:r>
              <a:rPr lang="ru-RU" b="1" dirty="0">
                <a:latin typeface="+mn-lt"/>
              </a:rPr>
              <a:t>тарифов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5600" y="1844675"/>
            <a:ext cx="3708400" cy="9239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58 % компаний считает рост цен серьезным ограничением для развития</a:t>
            </a:r>
            <a:endParaRPr lang="ru-RU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5600" y="2852738"/>
            <a:ext cx="3708400" cy="9239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Цены производителей в промышленности выросли в среднем на 16,7%</a:t>
            </a:r>
            <a:endParaRPr lang="ru-RU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5600" y="3860800"/>
            <a:ext cx="3708400" cy="9239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Рост тарифов на электроэнергию в начале 2011 года – до 50 % для отдельных компаний</a:t>
            </a:r>
            <a:endParaRPr lang="ru-RU" dirty="0">
              <a:latin typeface="+mn-lt"/>
            </a:endParaRPr>
          </a:p>
        </p:txBody>
      </p:sp>
      <p:graphicFrame>
        <p:nvGraphicFramePr>
          <p:cNvPr id="25606" name="Диаграмма 13"/>
          <p:cNvGraphicFramePr>
            <a:graphicFrameLocks/>
          </p:cNvGraphicFramePr>
          <p:nvPr/>
        </p:nvGraphicFramePr>
        <p:xfrm>
          <a:off x="0" y="2565400"/>
          <a:ext cx="5219700" cy="3600450"/>
        </p:xfrm>
        <a:graphic>
          <a:graphicData uri="http://schemas.openxmlformats.org/presentationml/2006/ole">
            <p:oleObj spid="_x0000_s25606" r:id="rId4" imgW="5218628" imgH="3596952" progId="Excel.Chart.8">
              <p:embed/>
            </p:oleObj>
          </a:graphicData>
        </a:graphic>
      </p:graphicFrame>
      <p:sp>
        <p:nvSpPr>
          <p:cNvPr id="25607" name="TextBox 14"/>
          <p:cNvSpPr txBox="1">
            <a:spLocks noChangeArrowheads="1"/>
          </p:cNvSpPr>
          <p:nvPr/>
        </p:nvSpPr>
        <p:spPr bwMode="auto">
          <a:xfrm>
            <a:off x="107950" y="1916113"/>
            <a:ext cx="48244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Calibri" pitchFamily="34" charset="0"/>
              </a:rPr>
              <a:t>Индексы цен/тарифов производителей в 2010 году (декабрь 2010 г. в % к декабрю 2009 г.), Росстат</a:t>
            </a:r>
            <a:endParaRPr lang="ru-RU" sz="1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Проблемы и вызовы </a:t>
            </a:r>
            <a:r>
              <a:rPr lang="ru-RU" sz="2400" b="1" dirty="0" err="1">
                <a:solidFill>
                  <a:schemeClr val="bg1"/>
                </a:solidFill>
                <a:latin typeface="+mn-lt"/>
              </a:rPr>
              <a:t>посткризисного</a:t>
            </a:r>
            <a:r>
              <a:rPr lang="ru-RU" sz="2400" b="1" dirty="0">
                <a:solidFill>
                  <a:schemeClr val="bg1"/>
                </a:solidFill>
                <a:latin typeface="+mn-lt"/>
              </a:rPr>
              <a:t> периода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1412875"/>
            <a:ext cx="9144000" cy="3698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</a:rPr>
              <a:t> Высокие административные барьеры: проблемы при проведении проверок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88125" y="2636838"/>
            <a:ext cx="2555875" cy="25860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У почти 30 % опрошенных компаний средний срок проверки составлял от 30 до 89 дней.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В 9 % случаев проверки в большинстве случаев продолжаются 90 дней и более</a:t>
            </a:r>
            <a:endParaRPr lang="ru-RU" dirty="0">
              <a:latin typeface="+mn-lt"/>
            </a:endParaRPr>
          </a:p>
        </p:txBody>
      </p:sp>
      <p:graphicFrame>
        <p:nvGraphicFramePr>
          <p:cNvPr id="27652" name="Диаграмма 8"/>
          <p:cNvGraphicFramePr>
            <a:graphicFrameLocks/>
          </p:cNvGraphicFramePr>
          <p:nvPr/>
        </p:nvGraphicFramePr>
        <p:xfrm>
          <a:off x="0" y="1916113"/>
          <a:ext cx="6588125" cy="4171950"/>
        </p:xfrm>
        <a:graphic>
          <a:graphicData uri="http://schemas.openxmlformats.org/presentationml/2006/ole">
            <p:oleObj spid="_x0000_s27652" r:id="rId4" imgW="6590347" imgH="417612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Ключевые направления Повестки дня РСПП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341438"/>
            <a:ext cx="4356100" cy="646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Повысить роль бизнес-сообщества в диалоге с органами власти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2060575"/>
            <a:ext cx="43561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Создать условия для снижения доли государства в рыночном секторе экономики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068638"/>
            <a:ext cx="43561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Создать систему стимулов для реализации </a:t>
            </a:r>
            <a:r>
              <a:rPr lang="ru-RU" dirty="0" err="1">
                <a:latin typeface="+mn-lt"/>
              </a:rPr>
              <a:t>модернизационных</a:t>
            </a:r>
            <a:r>
              <a:rPr lang="ru-RU" dirty="0">
                <a:latin typeface="+mn-lt"/>
              </a:rPr>
              <a:t> и инновационных проектов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076700"/>
            <a:ext cx="4356100" cy="6461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Расширить возможности для развития малого и среднего бизнеса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4797425"/>
            <a:ext cx="4356100" cy="12001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Создать условия для повышения энергоэффективности российской экономики и стимулирования инноваций в данной сфере</a:t>
            </a:r>
            <a:endParaRPr lang="ru-RU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27538" y="1341438"/>
            <a:ext cx="4716462" cy="20304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Ускорить модернизацию профессионального образования и обучения, расширить возможности обучения взрослого населения, улучшить возможности роста производительности труда через совершенствование трудовых отношений и социального диалога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27538" y="3500438"/>
            <a:ext cx="4716462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Сформировать неналоговые источники финансовой достаточности государственного социального страхования</a:t>
            </a:r>
            <a:endParaRPr lang="ru-RU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27538" y="4508500"/>
            <a:ext cx="4716462" cy="6477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Создать условия для развития финансового рынка в России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1412875"/>
            <a:ext cx="43561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Создать новую систему обеспечения промышленной, технологической и экологической безопасности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420938"/>
            <a:ext cx="4356100" cy="646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Создать новую систему технического регулирования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724400"/>
            <a:ext cx="43561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Обеспечить совершенствование корпоративного законодательства и практики корпоративного управления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141663"/>
            <a:ext cx="4356100" cy="14763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Совершенствовать антимонопольное регулирование, снизить административные барьеры и контрольно-надзорное давление на бизнес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836613"/>
            <a:ext cx="9144000" cy="4619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bg1"/>
                </a:solidFill>
                <a:latin typeface="+mn-lt"/>
              </a:rPr>
              <a:t>Ключевые направления Повестки дня РСПП</a:t>
            </a:r>
            <a:endParaRPr lang="ru-RU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3438" y="1412875"/>
            <a:ext cx="4284662" cy="14779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</a:rPr>
              <a:t>Расширить инструменты поддержки деятельности российских компаний на зарубежных рынках и обеспечить учет интересов деловых кругов при выработке внешнеэкономической политики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2824</TotalTime>
  <Words>530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Arial</vt:lpstr>
      <vt:lpstr>+mj-lt</vt:lpstr>
      <vt:lpstr>Тема Office</vt:lpstr>
      <vt:lpstr>Диаграмма Microsoft Excel</vt:lpstr>
      <vt:lpstr>Предпринимательский климат в 2010 году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механизмы и результаты государственной поддержки российских компаний в условиях глобального кризиса</dc:title>
  <dc:creator>GluhovaMN</dc:creator>
  <cp:lastModifiedBy>BogomolovaLD</cp:lastModifiedBy>
  <cp:revision>458</cp:revision>
  <dcterms:created xsi:type="dcterms:W3CDTF">2010-10-01T12:29:38Z</dcterms:created>
  <dcterms:modified xsi:type="dcterms:W3CDTF">2011-04-13T09:24:12Z</dcterms:modified>
</cp:coreProperties>
</file>