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88" r:id="rId6"/>
    <p:sldId id="307" r:id="rId7"/>
    <p:sldId id="393" r:id="rId8"/>
    <p:sldId id="394" r:id="rId9"/>
    <p:sldId id="416" r:id="rId10"/>
    <p:sldId id="418" r:id="rId11"/>
    <p:sldId id="398" r:id="rId12"/>
    <p:sldId id="403" r:id="rId13"/>
    <p:sldId id="309" r:id="rId14"/>
    <p:sldId id="404" r:id="rId15"/>
    <p:sldId id="410" r:id="rId16"/>
    <p:sldId id="384" r:id="rId17"/>
    <p:sldId id="419" r:id="rId18"/>
    <p:sldId id="411" r:id="rId19"/>
    <p:sldId id="421" r:id="rId20"/>
    <p:sldId id="414" r:id="rId21"/>
    <p:sldId id="385" r:id="rId22"/>
    <p:sldId id="422" r:id="rId23"/>
    <p:sldId id="424" r:id="rId24"/>
    <p:sldId id="425" r:id="rId25"/>
    <p:sldId id="417" r:id="rId26"/>
    <p:sldId id="397" r:id="rId27"/>
    <p:sldId id="386" r:id="rId28"/>
    <p:sldId id="392" r:id="rId29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bertus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60A6"/>
    <a:srgbClr val="0053A0"/>
    <a:srgbClr val="2A53A6"/>
    <a:srgbClr val="234589"/>
    <a:srgbClr val="264B96"/>
    <a:srgbClr val="2B56AB"/>
    <a:srgbClr val="305FBE"/>
    <a:srgbClr val="3366CC"/>
    <a:srgbClr val="0066FF"/>
    <a:srgbClr val="1C3F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29" autoAdjust="0"/>
  </p:normalViewPr>
  <p:slideViewPr>
    <p:cSldViewPr>
      <p:cViewPr>
        <p:scale>
          <a:sx n="80" d="100"/>
          <a:sy n="80" d="100"/>
        </p:scale>
        <p:origin x="-1794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186" y="-90"/>
      </p:cViewPr>
      <p:guideLst>
        <p:guide orient="horz" pos="2952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bertus\Desktop\Article%20Kommersant\NLMK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</a:defRPr>
            </a:pPr>
            <a:r>
              <a:rPr lang="ru-RU" sz="1400" dirty="0" smtClean="0">
                <a:solidFill>
                  <a:srgbClr val="0070C0"/>
                </a:solidFill>
              </a:rPr>
              <a:t>УДЕЛЬНАЯ </a:t>
            </a:r>
            <a:r>
              <a:rPr lang="ru-RU" sz="1400" dirty="0">
                <a:solidFill>
                  <a:srgbClr val="0070C0"/>
                </a:solidFill>
              </a:rPr>
              <a:t>ЭНЕРГОЁМКОСТЬ НЛМК</a:t>
            </a:r>
          </a:p>
          <a:p>
            <a:pPr>
              <a:defRPr>
                <a:solidFill>
                  <a:srgbClr val="0070C0"/>
                </a:solidFill>
              </a:defRPr>
            </a:pPr>
            <a:r>
              <a:rPr lang="ru-RU" sz="1400" dirty="0">
                <a:solidFill>
                  <a:srgbClr val="0070C0"/>
                </a:solidFill>
              </a:rPr>
              <a:t>Гкал на тонну стали</a:t>
            </a:r>
            <a:endParaRPr lang="en-GB" sz="1400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14624790258705658"/>
          <c:y val="2.9394882050142582E-2"/>
        </c:manualLayout>
      </c:layout>
    </c:title>
    <c:plotArea>
      <c:layout>
        <c:manualLayout>
          <c:layoutTarget val="inner"/>
          <c:xMode val="edge"/>
          <c:yMode val="edge"/>
          <c:x val="2.5764895330112687E-2"/>
          <c:y val="0.3253033613549135"/>
          <c:w val="0.95276435856146002"/>
          <c:h val="0.58143308150946071"/>
        </c:manualLayout>
      </c:layout>
      <c:barChart>
        <c:barDir val="col"/>
        <c:grouping val="clustered"/>
        <c:ser>
          <c:idx val="1"/>
          <c:order val="0"/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sz="8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numRef>
              <c:f>Sheet1!$A$1:$A$13</c:f>
              <c:numCache>
                <c:formatCode>General</c:formatCod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numCache>
            </c:numRef>
          </c:cat>
          <c:val>
            <c:numRef>
              <c:f>Sheet1!$B$1:$B$13</c:f>
              <c:numCache>
                <c:formatCode>0%</c:formatCode>
                <c:ptCount val="13"/>
                <c:pt idx="0">
                  <c:v>1</c:v>
                </c:pt>
                <c:pt idx="1">
                  <c:v>0.99</c:v>
                </c:pt>
                <c:pt idx="2">
                  <c:v>0.96000000000000063</c:v>
                </c:pt>
                <c:pt idx="3">
                  <c:v>0.92</c:v>
                </c:pt>
                <c:pt idx="4">
                  <c:v>0.91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0.91</c:v>
                </c:pt>
                <c:pt idx="9">
                  <c:v>0.92</c:v>
                </c:pt>
                <c:pt idx="10">
                  <c:v>0.880000000000001</c:v>
                </c:pt>
                <c:pt idx="11">
                  <c:v>0.85000000000000064</c:v>
                </c:pt>
                <c:pt idx="12">
                  <c:v>0.85000000000000064</c:v>
                </c:pt>
              </c:numCache>
            </c:numRef>
          </c:val>
        </c:ser>
        <c:gapWidth val="80"/>
        <c:axId val="41867904"/>
        <c:axId val="36589952"/>
      </c:barChart>
      <c:catAx>
        <c:axId val="418679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36589952"/>
        <c:crosses val="autoZero"/>
        <c:auto val="1"/>
        <c:lblAlgn val="ctr"/>
        <c:lblOffset val="100"/>
      </c:catAx>
      <c:valAx>
        <c:axId val="36589952"/>
        <c:scaling>
          <c:orientation val="minMax"/>
        </c:scaling>
        <c:delete val="1"/>
        <c:axPos val="l"/>
        <c:numFmt formatCode="0%" sourceLinked="1"/>
        <c:tickLblPos val="none"/>
        <c:crossAx val="41867904"/>
        <c:crosses val="autoZero"/>
        <c:crossBetween val="between"/>
      </c:valAx>
      <c:spPr>
        <a:noFill/>
      </c:spPr>
    </c:plotArea>
    <c:plotVisOnly val="1"/>
    <c:dispBlanksAs val="gap"/>
  </c:chart>
  <c:spPr>
    <a:solidFill>
      <a:schemeClr val="bg1">
        <a:lumMod val="85000"/>
      </a:schemeClr>
    </a:solidFill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F9BF0-C4DC-4F1D-AC2E-451A8E4463AA}" type="datetimeFigureOut">
              <a:rPr lang="en-GB" smtClean="0"/>
              <a:pPr/>
              <a:t>19/06/2012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22C7F-44BF-48EB-90D6-FBAF522A0FF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3EBFE63F-2C01-499E-9AF2-C7D876ACD959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DA764DB0-E811-44A8-9D19-184F4D810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63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4DB0-E811-44A8-9D19-184F4D810B7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4DB0-E811-44A8-9D19-184F4D810B7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4DB0-E811-44A8-9D19-184F4D810B7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4DB0-E811-44A8-9D19-184F4D810B7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4DB0-E811-44A8-9D19-184F4D810B7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4DB0-E811-44A8-9D19-184F4D810B7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8FA77E-0F8C-48F4-A178-35DDAFE9D2F7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Use as default content layout</a:t>
            </a:r>
            <a:r>
              <a:rPr lang="en-US" baseline="0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4DB0-E811-44A8-9D19-184F4D810B7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Use as default content layout</a:t>
            </a:r>
            <a:r>
              <a:rPr lang="en-US" baseline="0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4DB0-E811-44A8-9D19-184F4D810B7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Use as default content layout 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1C3BD8-BA0A-403E-B05F-1B4DF4F8B343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D58281-3F33-49A5-A427-AD6625E2D15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51350"/>
            <a:ext cx="5140325" cy="4217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Стоимость энергоресурсов – это основная контролируемая статья затрат</a:t>
            </a:r>
          </a:p>
          <a:p>
            <a:pPr>
              <a:spcBef>
                <a:spcPct val="0"/>
              </a:spcBef>
            </a:pPr>
            <a:r>
              <a:rPr lang="ru-RU" smtClean="0"/>
              <a:t>Промышленная, коммерческая отрасли и ЖКХ – в России все они имеют много возможностей обеспечивать большие объемы сбережений</a:t>
            </a:r>
            <a:r>
              <a:rPr lang="en-GB" smtClean="0"/>
              <a:t>:</a:t>
            </a:r>
            <a:br>
              <a:rPr lang="en-GB" smtClean="0"/>
            </a:br>
            <a:r>
              <a:rPr lang="en-GB" smtClean="0"/>
              <a:t>- </a:t>
            </a:r>
            <a:r>
              <a:rPr lang="ru-RU" smtClean="0"/>
              <a:t>за счет применения хорошей системы энергоменеджмента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- </a:t>
            </a:r>
            <a:r>
              <a:rPr lang="ru-RU" smtClean="0"/>
              <a:t>за счет внедрения без/мало затратных ЭЭ возможностей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- </a:t>
            </a:r>
            <a:r>
              <a:rPr lang="ru-RU" smtClean="0"/>
              <a:t>через хорошо запланированные рентабельные инвестиции</a:t>
            </a:r>
            <a:endParaRPr lang="en-GB" smtClean="0"/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4DB0-E811-44A8-9D19-184F4D810B7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4DB0-E811-44A8-9D19-184F4D810B7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4DB0-E811-44A8-9D19-184F4D810B7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4DB0-E811-44A8-9D19-184F4D810B7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4DB0-E811-44A8-9D19-184F4D810B7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/>
          </p:cNvSpPr>
          <p:nvPr userDrawn="1"/>
        </p:nvSpPr>
        <p:spPr bwMode="auto">
          <a:xfrm>
            <a:off x="0" y="-94"/>
            <a:ext cx="9144000" cy="4724494"/>
          </a:xfrm>
          <a:custGeom>
            <a:avLst/>
            <a:gdLst>
              <a:gd name="connsiteX0" fmla="*/ 0 w 10000"/>
              <a:gd name="connsiteY0" fmla="*/ 13915 h 23915"/>
              <a:gd name="connsiteX1" fmla="*/ 0 w 10000"/>
              <a:gd name="connsiteY1" fmla="*/ 23915 h 23915"/>
              <a:gd name="connsiteX2" fmla="*/ 5000 w 10000"/>
              <a:gd name="connsiteY2" fmla="*/ 21191 h 23915"/>
              <a:gd name="connsiteX3" fmla="*/ 10000 w 10000"/>
              <a:gd name="connsiteY3" fmla="*/ 23915 h 23915"/>
              <a:gd name="connsiteX4" fmla="*/ 10000 w 10000"/>
              <a:gd name="connsiteY4" fmla="*/ 13915 h 23915"/>
              <a:gd name="connsiteX5" fmla="*/ 0 w 10000"/>
              <a:gd name="connsiteY5" fmla="*/ 0 h 23915"/>
              <a:gd name="connsiteX6" fmla="*/ 0 w 10000"/>
              <a:gd name="connsiteY6" fmla="*/ 13915 h 23915"/>
              <a:gd name="connsiteX0" fmla="*/ 0 w 10000"/>
              <a:gd name="connsiteY0" fmla="*/ 13915 h 23915"/>
              <a:gd name="connsiteX1" fmla="*/ 0 w 10000"/>
              <a:gd name="connsiteY1" fmla="*/ 23915 h 23915"/>
              <a:gd name="connsiteX2" fmla="*/ 5000 w 10000"/>
              <a:gd name="connsiteY2" fmla="*/ 21191 h 23915"/>
              <a:gd name="connsiteX3" fmla="*/ 10000 w 10000"/>
              <a:gd name="connsiteY3" fmla="*/ 23915 h 23915"/>
              <a:gd name="connsiteX4" fmla="*/ 10000 w 10000"/>
              <a:gd name="connsiteY4" fmla="*/ 13915 h 23915"/>
              <a:gd name="connsiteX5" fmla="*/ 10000 w 10000"/>
              <a:gd name="connsiteY5" fmla="*/ 0 h 23915"/>
              <a:gd name="connsiteX6" fmla="*/ 0 w 10000"/>
              <a:gd name="connsiteY6" fmla="*/ 0 h 23915"/>
              <a:gd name="connsiteX7" fmla="*/ 0 w 10000"/>
              <a:gd name="connsiteY7" fmla="*/ 13915 h 23915"/>
              <a:gd name="connsiteX0" fmla="*/ 0 w 10000"/>
              <a:gd name="connsiteY0" fmla="*/ 13915 h 23915"/>
              <a:gd name="connsiteX1" fmla="*/ 0 w 10000"/>
              <a:gd name="connsiteY1" fmla="*/ 23915 h 23915"/>
              <a:gd name="connsiteX2" fmla="*/ 5000 w 10000"/>
              <a:gd name="connsiteY2" fmla="*/ 21191 h 23915"/>
              <a:gd name="connsiteX3" fmla="*/ 10000 w 10000"/>
              <a:gd name="connsiteY3" fmla="*/ 23915 h 23915"/>
              <a:gd name="connsiteX4" fmla="*/ 10000 w 10000"/>
              <a:gd name="connsiteY4" fmla="*/ 13886 h 23915"/>
              <a:gd name="connsiteX5" fmla="*/ 10000 w 10000"/>
              <a:gd name="connsiteY5" fmla="*/ 0 h 23915"/>
              <a:gd name="connsiteX6" fmla="*/ 0 w 10000"/>
              <a:gd name="connsiteY6" fmla="*/ 0 h 23915"/>
              <a:gd name="connsiteX7" fmla="*/ 0 w 10000"/>
              <a:gd name="connsiteY7" fmla="*/ 13915 h 23915"/>
              <a:gd name="connsiteX0" fmla="*/ 0 w 10000"/>
              <a:gd name="connsiteY0" fmla="*/ 13915 h 23915"/>
              <a:gd name="connsiteX1" fmla="*/ 0 w 10000"/>
              <a:gd name="connsiteY1" fmla="*/ 23915 h 23915"/>
              <a:gd name="connsiteX2" fmla="*/ 5000 w 10000"/>
              <a:gd name="connsiteY2" fmla="*/ 21191 h 23915"/>
              <a:gd name="connsiteX3" fmla="*/ 10000 w 10000"/>
              <a:gd name="connsiteY3" fmla="*/ 23915 h 23915"/>
              <a:gd name="connsiteX4" fmla="*/ 10000 w 10000"/>
              <a:gd name="connsiteY4" fmla="*/ 0 h 23915"/>
              <a:gd name="connsiteX5" fmla="*/ 0 w 10000"/>
              <a:gd name="connsiteY5" fmla="*/ 0 h 23915"/>
              <a:gd name="connsiteX6" fmla="*/ 0 w 10000"/>
              <a:gd name="connsiteY6" fmla="*/ 13915 h 23915"/>
              <a:gd name="connsiteX0" fmla="*/ 0 w 10000"/>
              <a:gd name="connsiteY0" fmla="*/ 13886 h 23915"/>
              <a:gd name="connsiteX1" fmla="*/ 0 w 10000"/>
              <a:gd name="connsiteY1" fmla="*/ 23915 h 23915"/>
              <a:gd name="connsiteX2" fmla="*/ 5000 w 10000"/>
              <a:gd name="connsiteY2" fmla="*/ 21191 h 23915"/>
              <a:gd name="connsiteX3" fmla="*/ 10000 w 10000"/>
              <a:gd name="connsiteY3" fmla="*/ 23915 h 23915"/>
              <a:gd name="connsiteX4" fmla="*/ 10000 w 10000"/>
              <a:gd name="connsiteY4" fmla="*/ 0 h 23915"/>
              <a:gd name="connsiteX5" fmla="*/ 0 w 10000"/>
              <a:gd name="connsiteY5" fmla="*/ 0 h 23915"/>
              <a:gd name="connsiteX6" fmla="*/ 0 w 10000"/>
              <a:gd name="connsiteY6" fmla="*/ 13886 h 23915"/>
              <a:gd name="connsiteX0" fmla="*/ 0 w 10000"/>
              <a:gd name="connsiteY0" fmla="*/ 0 h 23915"/>
              <a:gd name="connsiteX1" fmla="*/ 0 w 10000"/>
              <a:gd name="connsiteY1" fmla="*/ 23915 h 23915"/>
              <a:gd name="connsiteX2" fmla="*/ 5000 w 10000"/>
              <a:gd name="connsiteY2" fmla="*/ 21191 h 23915"/>
              <a:gd name="connsiteX3" fmla="*/ 10000 w 10000"/>
              <a:gd name="connsiteY3" fmla="*/ 23915 h 23915"/>
              <a:gd name="connsiteX4" fmla="*/ 10000 w 10000"/>
              <a:gd name="connsiteY4" fmla="*/ 0 h 23915"/>
              <a:gd name="connsiteX5" fmla="*/ 0 w 10000"/>
              <a:gd name="connsiteY5" fmla="*/ 0 h 23915"/>
              <a:gd name="connsiteX0" fmla="*/ 0 w 10000"/>
              <a:gd name="connsiteY0" fmla="*/ 0 h 23915"/>
              <a:gd name="connsiteX1" fmla="*/ 0 w 10000"/>
              <a:gd name="connsiteY1" fmla="*/ 23915 h 23915"/>
              <a:gd name="connsiteX2" fmla="*/ 5000 w 10000"/>
              <a:gd name="connsiteY2" fmla="*/ 21191 h 23915"/>
              <a:gd name="connsiteX3" fmla="*/ 10000 w 10000"/>
              <a:gd name="connsiteY3" fmla="*/ 23915 h 23915"/>
              <a:gd name="connsiteX4" fmla="*/ 10000 w 10000"/>
              <a:gd name="connsiteY4" fmla="*/ 0 h 23915"/>
              <a:gd name="connsiteX5" fmla="*/ 0 w 10000"/>
              <a:gd name="connsiteY5" fmla="*/ 0 h 2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23915">
                <a:moveTo>
                  <a:pt x="0" y="0"/>
                </a:moveTo>
                <a:lnTo>
                  <a:pt x="0" y="23915"/>
                </a:lnTo>
                <a:cubicBezTo>
                  <a:pt x="1504" y="22171"/>
                  <a:pt x="3202" y="21191"/>
                  <a:pt x="5000" y="21191"/>
                </a:cubicBezTo>
                <a:cubicBezTo>
                  <a:pt x="6805" y="21191"/>
                  <a:pt x="8503" y="22171"/>
                  <a:pt x="10000" y="23915"/>
                </a:cubicBezTo>
                <a:lnTo>
                  <a:pt x="1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060A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auto">
          <a:xfrm>
            <a:off x="0" y="4162425"/>
            <a:ext cx="9144000" cy="790575"/>
          </a:xfrm>
          <a:custGeom>
            <a:avLst/>
            <a:gdLst/>
            <a:ahLst/>
            <a:cxnLst>
              <a:cxn ang="0">
                <a:pos x="2880" y="171"/>
              </a:cxn>
              <a:cxn ang="0">
                <a:pos x="1440" y="0"/>
              </a:cxn>
              <a:cxn ang="0">
                <a:pos x="0" y="171"/>
              </a:cxn>
              <a:cxn ang="0">
                <a:pos x="0" y="219"/>
              </a:cxn>
              <a:cxn ang="0">
                <a:pos x="1393" y="19"/>
              </a:cxn>
              <a:cxn ang="0">
                <a:pos x="2880" y="249"/>
              </a:cxn>
              <a:cxn ang="0">
                <a:pos x="2880" y="171"/>
              </a:cxn>
            </a:cxnLst>
            <a:rect l="0" t="0" r="r" b="b"/>
            <a:pathLst>
              <a:path w="2880" h="249">
                <a:moveTo>
                  <a:pt x="2880" y="171"/>
                </a:moveTo>
                <a:cubicBezTo>
                  <a:pt x="2447" y="62"/>
                  <a:pt x="1958" y="0"/>
                  <a:pt x="1440" y="0"/>
                </a:cubicBezTo>
                <a:cubicBezTo>
                  <a:pt x="922" y="0"/>
                  <a:pt x="433" y="62"/>
                  <a:pt x="0" y="171"/>
                </a:cubicBezTo>
                <a:cubicBezTo>
                  <a:pt x="0" y="219"/>
                  <a:pt x="0" y="219"/>
                  <a:pt x="0" y="219"/>
                </a:cubicBezTo>
                <a:cubicBezTo>
                  <a:pt x="413" y="91"/>
                  <a:pt x="887" y="19"/>
                  <a:pt x="1393" y="19"/>
                </a:cubicBezTo>
                <a:cubicBezTo>
                  <a:pt x="1937" y="19"/>
                  <a:pt x="2446" y="103"/>
                  <a:pt x="2880" y="249"/>
                </a:cubicBezTo>
                <a:lnTo>
                  <a:pt x="2880" y="171"/>
                </a:lnTo>
                <a:close/>
              </a:path>
            </a:pathLst>
          </a:custGeom>
          <a:solidFill>
            <a:srgbClr val="D01A1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7200" y="1371600"/>
            <a:ext cx="6324600" cy="2743200"/>
          </a:xfrm>
        </p:spPr>
        <p:txBody>
          <a:bodyPr/>
          <a:lstStyle>
            <a:lvl1pPr algn="r">
              <a:defRPr sz="3200" b="0" cap="none" spc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Title Slide </a:t>
            </a:r>
            <a:br>
              <a:rPr lang="en-US" dirty="0" smtClean="0"/>
            </a:br>
            <a:r>
              <a:rPr lang="en-US" sz="12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Month and Year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rizontal Arch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 w="6350" cmpd="sng">
                  <a:solidFill>
                    <a:srgbClr val="FFFFFF"/>
                  </a:solidFill>
                  <a:prstDash val="solid"/>
                </a:ln>
              </a:defRPr>
            </a:lvl1pPr>
          </a:lstStyle>
          <a:p>
            <a:r>
              <a:rPr lang="en-US" dirty="0" smtClean="0"/>
              <a:t>Horizontal Arch, Title and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060A6"/>
              </a:buClr>
              <a:defRPr/>
            </a:lvl1pPr>
            <a:lvl2pPr>
              <a:buClr>
                <a:srgbClr val="3060A6"/>
              </a:buClr>
              <a:defRPr/>
            </a:lvl2pPr>
            <a:lvl3pPr>
              <a:buClr>
                <a:srgbClr val="3060A6"/>
              </a:buClr>
              <a:defRPr/>
            </a:lvl3pPr>
            <a:lvl4pPr>
              <a:buClr>
                <a:srgbClr val="3060A6"/>
              </a:buClr>
              <a:defRPr/>
            </a:lvl4pPr>
            <a:lvl5pPr>
              <a:buClr>
                <a:srgbClr val="3060A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F247-CD8F-4242-8FBD-2FAFD8F242C5}" type="datetime1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317298"/>
            <a:ext cx="6553200" cy="2127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17298"/>
            <a:ext cx="381000" cy="212725"/>
          </a:xfrm>
        </p:spPr>
        <p:txBody>
          <a:bodyPr/>
          <a:lstStyle/>
          <a:p>
            <a:fld id="{FAB6DE47-E9D6-4990-98DC-5BD50A4A27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igh Volum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077200" cy="1189038"/>
          </a:xfrm>
        </p:spPr>
        <p:txBody>
          <a:bodyPr/>
          <a:lstStyle>
            <a:lvl1pPr>
              <a:defRPr baseline="0">
                <a:ln w="635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High Volume Title and Content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077200" cy="4953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 dirty="0" smtClean="0"/>
              <a:t>Use this layout as a secondary option for high volume or complex imagery such as: </a:t>
            </a:r>
          </a:p>
          <a:p>
            <a:pPr lvl="1"/>
            <a:r>
              <a:rPr lang="en-US" dirty="0" smtClean="0"/>
              <a:t>Large Organizational Charts </a:t>
            </a:r>
          </a:p>
          <a:p>
            <a:pPr lvl="1"/>
            <a:r>
              <a:rPr lang="en-US" dirty="0" smtClean="0"/>
              <a:t>Large Flow Charts </a:t>
            </a:r>
          </a:p>
          <a:p>
            <a:pPr lvl="1"/>
            <a:r>
              <a:rPr lang="en-US" dirty="0" smtClean="0"/>
              <a:t>Detailed Maps</a:t>
            </a:r>
          </a:p>
          <a:p>
            <a:pPr lvl="1"/>
            <a:r>
              <a:rPr lang="en-US" dirty="0" smtClean="0"/>
              <a:t>Detailed Schematics or Renderings </a:t>
            </a:r>
          </a:p>
          <a:p>
            <a:pPr lvl="1"/>
            <a:r>
              <a:rPr lang="en-US" dirty="0" smtClean="0"/>
              <a:t>Photo Collages </a:t>
            </a:r>
          </a:p>
          <a:p>
            <a:pPr lvl="0"/>
            <a:r>
              <a:rPr lang="en-US" dirty="0" smtClean="0"/>
              <a:t>DO NOT use this layout as the default layout—the Horizontal Arch layout is intended as the default layout 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772400" y="0"/>
            <a:ext cx="968375" cy="6858000"/>
            <a:chOff x="7997825" y="0"/>
            <a:chExt cx="968375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16" name="Rectangle 7"/>
            <p:cNvSpPr>
              <a:spLocks noChangeArrowheads="1"/>
            </p:cNvSpPr>
            <p:nvPr userDrawn="1"/>
          </p:nvSpPr>
          <p:spPr bwMode="auto">
            <a:xfrm>
              <a:off x="8877300" y="2032000"/>
              <a:ext cx="1588" cy="15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8759825" y="0"/>
              <a:ext cx="117475" cy="1441450"/>
            </a:xfrm>
            <a:custGeom>
              <a:avLst/>
              <a:gdLst/>
              <a:ahLst/>
              <a:cxnLst>
                <a:cxn ang="0">
                  <a:pos x="12" y="116"/>
                </a:cxn>
                <a:cxn ang="0">
                  <a:pos x="20" y="184"/>
                </a:cxn>
                <a:cxn ang="0">
                  <a:pos x="18" y="184"/>
                </a:cxn>
                <a:cxn ang="0">
                  <a:pos x="26" y="256"/>
                </a:cxn>
                <a:cxn ang="0">
                  <a:pos x="32" y="330"/>
                </a:cxn>
                <a:cxn ang="0">
                  <a:pos x="38" y="406"/>
                </a:cxn>
                <a:cxn ang="0">
                  <a:pos x="44" y="486"/>
                </a:cxn>
                <a:cxn ang="0">
                  <a:pos x="50" y="566"/>
                </a:cxn>
                <a:cxn ang="0">
                  <a:pos x="60" y="734"/>
                </a:cxn>
                <a:cxn ang="0">
                  <a:pos x="64" y="822"/>
                </a:cxn>
                <a:cxn ang="0">
                  <a:pos x="74" y="908"/>
                </a:cxn>
                <a:cxn ang="0">
                  <a:pos x="66" y="734"/>
                </a:cxn>
                <a:cxn ang="0">
                  <a:pos x="56" y="566"/>
                </a:cxn>
                <a:cxn ang="0">
                  <a:pos x="50" y="484"/>
                </a:cxn>
                <a:cxn ang="0">
                  <a:pos x="44" y="406"/>
                </a:cxn>
                <a:cxn ang="0">
                  <a:pos x="38" y="330"/>
                </a:cxn>
                <a:cxn ang="0">
                  <a:pos x="32" y="256"/>
                </a:cxn>
                <a:cxn ang="0">
                  <a:pos x="24" y="184"/>
                </a:cxn>
                <a:cxn ang="0">
                  <a:pos x="18" y="116"/>
                </a:cxn>
                <a:cxn ang="0">
                  <a:pos x="10" y="48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50"/>
                </a:cxn>
                <a:cxn ang="0">
                  <a:pos x="12" y="116"/>
                </a:cxn>
              </a:cxnLst>
              <a:rect l="0" t="0" r="r" b="b"/>
              <a:pathLst>
                <a:path w="74" h="908">
                  <a:moveTo>
                    <a:pt x="12" y="116"/>
                  </a:moveTo>
                  <a:lnTo>
                    <a:pt x="20" y="184"/>
                  </a:lnTo>
                  <a:lnTo>
                    <a:pt x="18" y="184"/>
                  </a:lnTo>
                  <a:lnTo>
                    <a:pt x="26" y="256"/>
                  </a:lnTo>
                  <a:lnTo>
                    <a:pt x="32" y="330"/>
                  </a:lnTo>
                  <a:lnTo>
                    <a:pt x="38" y="406"/>
                  </a:lnTo>
                  <a:lnTo>
                    <a:pt x="44" y="486"/>
                  </a:lnTo>
                  <a:lnTo>
                    <a:pt x="50" y="566"/>
                  </a:lnTo>
                  <a:lnTo>
                    <a:pt x="60" y="734"/>
                  </a:lnTo>
                  <a:lnTo>
                    <a:pt x="64" y="822"/>
                  </a:lnTo>
                  <a:lnTo>
                    <a:pt x="74" y="908"/>
                  </a:lnTo>
                  <a:lnTo>
                    <a:pt x="66" y="734"/>
                  </a:lnTo>
                  <a:lnTo>
                    <a:pt x="56" y="566"/>
                  </a:lnTo>
                  <a:lnTo>
                    <a:pt x="50" y="484"/>
                  </a:lnTo>
                  <a:lnTo>
                    <a:pt x="44" y="406"/>
                  </a:lnTo>
                  <a:lnTo>
                    <a:pt x="38" y="330"/>
                  </a:lnTo>
                  <a:lnTo>
                    <a:pt x="32" y="256"/>
                  </a:lnTo>
                  <a:lnTo>
                    <a:pt x="24" y="184"/>
                  </a:lnTo>
                  <a:lnTo>
                    <a:pt x="18" y="116"/>
                  </a:lnTo>
                  <a:lnTo>
                    <a:pt x="10" y="48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50"/>
                  </a:lnTo>
                  <a:lnTo>
                    <a:pt x="12" y="1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8658225" y="0"/>
              <a:ext cx="209550" cy="1435100"/>
            </a:xfrm>
            <a:custGeom>
              <a:avLst/>
              <a:gdLst/>
              <a:ahLst/>
              <a:cxnLst>
                <a:cxn ang="0">
                  <a:pos x="128" y="816"/>
                </a:cxn>
                <a:cxn ang="0">
                  <a:pos x="116" y="724"/>
                </a:cxn>
                <a:cxn ang="0">
                  <a:pos x="106" y="632"/>
                </a:cxn>
                <a:cxn ang="0">
                  <a:pos x="94" y="544"/>
                </a:cxn>
                <a:cxn ang="0">
                  <a:pos x="82" y="458"/>
                </a:cxn>
                <a:cxn ang="0">
                  <a:pos x="70" y="374"/>
                </a:cxn>
                <a:cxn ang="0">
                  <a:pos x="56" y="294"/>
                </a:cxn>
                <a:cxn ang="0">
                  <a:pos x="44" y="216"/>
                </a:cxn>
                <a:cxn ang="0">
                  <a:pos x="32" y="140"/>
                </a:cxn>
                <a:cxn ang="0">
                  <a:pos x="18" y="68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14" y="68"/>
                </a:cxn>
                <a:cxn ang="0">
                  <a:pos x="26" y="140"/>
                </a:cxn>
                <a:cxn ang="0">
                  <a:pos x="38" y="216"/>
                </a:cxn>
                <a:cxn ang="0">
                  <a:pos x="52" y="294"/>
                </a:cxn>
                <a:cxn ang="0">
                  <a:pos x="64" y="376"/>
                </a:cxn>
                <a:cxn ang="0">
                  <a:pos x="76" y="458"/>
                </a:cxn>
                <a:cxn ang="0">
                  <a:pos x="88" y="544"/>
                </a:cxn>
                <a:cxn ang="0">
                  <a:pos x="100" y="634"/>
                </a:cxn>
                <a:cxn ang="0">
                  <a:pos x="112" y="724"/>
                </a:cxn>
                <a:cxn ang="0">
                  <a:pos x="112" y="724"/>
                </a:cxn>
                <a:cxn ang="0">
                  <a:pos x="122" y="816"/>
                </a:cxn>
                <a:cxn ang="0">
                  <a:pos x="132" y="904"/>
                </a:cxn>
                <a:cxn ang="0">
                  <a:pos x="128" y="822"/>
                </a:cxn>
                <a:cxn ang="0">
                  <a:pos x="128" y="816"/>
                </a:cxn>
              </a:cxnLst>
              <a:rect l="0" t="0" r="r" b="b"/>
              <a:pathLst>
                <a:path w="132" h="904">
                  <a:moveTo>
                    <a:pt x="128" y="816"/>
                  </a:moveTo>
                  <a:lnTo>
                    <a:pt x="116" y="724"/>
                  </a:lnTo>
                  <a:lnTo>
                    <a:pt x="106" y="632"/>
                  </a:lnTo>
                  <a:lnTo>
                    <a:pt x="94" y="544"/>
                  </a:lnTo>
                  <a:lnTo>
                    <a:pt x="82" y="458"/>
                  </a:lnTo>
                  <a:lnTo>
                    <a:pt x="70" y="374"/>
                  </a:lnTo>
                  <a:lnTo>
                    <a:pt x="56" y="294"/>
                  </a:lnTo>
                  <a:lnTo>
                    <a:pt x="44" y="216"/>
                  </a:lnTo>
                  <a:lnTo>
                    <a:pt x="32" y="140"/>
                  </a:lnTo>
                  <a:lnTo>
                    <a:pt x="18" y="68"/>
                  </a:lnTo>
                  <a:lnTo>
                    <a:pt x="6" y="0"/>
                  </a:lnTo>
                  <a:lnTo>
                    <a:pt x="0" y="0"/>
                  </a:lnTo>
                  <a:lnTo>
                    <a:pt x="14" y="68"/>
                  </a:lnTo>
                  <a:lnTo>
                    <a:pt x="26" y="140"/>
                  </a:lnTo>
                  <a:lnTo>
                    <a:pt x="38" y="216"/>
                  </a:lnTo>
                  <a:lnTo>
                    <a:pt x="52" y="294"/>
                  </a:lnTo>
                  <a:lnTo>
                    <a:pt x="64" y="376"/>
                  </a:lnTo>
                  <a:lnTo>
                    <a:pt x="76" y="458"/>
                  </a:lnTo>
                  <a:lnTo>
                    <a:pt x="88" y="544"/>
                  </a:lnTo>
                  <a:lnTo>
                    <a:pt x="100" y="634"/>
                  </a:lnTo>
                  <a:lnTo>
                    <a:pt x="112" y="724"/>
                  </a:lnTo>
                  <a:lnTo>
                    <a:pt x="112" y="724"/>
                  </a:lnTo>
                  <a:lnTo>
                    <a:pt x="122" y="816"/>
                  </a:lnTo>
                  <a:lnTo>
                    <a:pt x="132" y="904"/>
                  </a:lnTo>
                  <a:lnTo>
                    <a:pt x="128" y="822"/>
                  </a:lnTo>
                  <a:lnTo>
                    <a:pt x="128" y="8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8861425" y="1304925"/>
              <a:ext cx="19050" cy="276225"/>
            </a:xfrm>
            <a:custGeom>
              <a:avLst/>
              <a:gdLst/>
              <a:ahLst/>
              <a:cxnLst>
                <a:cxn ang="0">
                  <a:pos x="10" y="86"/>
                </a:cxn>
                <a:cxn ang="0">
                  <a:pos x="0" y="0"/>
                </a:cxn>
                <a:cxn ang="0">
                  <a:pos x="4" y="82"/>
                </a:cxn>
                <a:cxn ang="0">
                  <a:pos x="4" y="90"/>
                </a:cxn>
                <a:cxn ang="0">
                  <a:pos x="4" y="90"/>
                </a:cxn>
                <a:cxn ang="0">
                  <a:pos x="12" y="174"/>
                </a:cxn>
                <a:cxn ang="0">
                  <a:pos x="10" y="86"/>
                </a:cxn>
                <a:cxn ang="0">
                  <a:pos x="10" y="86"/>
                </a:cxn>
              </a:cxnLst>
              <a:rect l="0" t="0" r="r" b="b"/>
              <a:pathLst>
                <a:path w="12" h="174">
                  <a:moveTo>
                    <a:pt x="10" y="86"/>
                  </a:moveTo>
                  <a:lnTo>
                    <a:pt x="0" y="0"/>
                  </a:lnTo>
                  <a:lnTo>
                    <a:pt x="4" y="82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2" y="174"/>
                  </a:lnTo>
                  <a:lnTo>
                    <a:pt x="10" y="86"/>
                  </a:lnTo>
                  <a:lnTo>
                    <a:pt x="10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7997825" y="1435100"/>
              <a:ext cx="889000" cy="5422900"/>
            </a:xfrm>
            <a:custGeom>
              <a:avLst/>
              <a:gdLst/>
              <a:ahLst/>
              <a:cxnLst>
                <a:cxn ang="0">
                  <a:pos x="82" y="3234"/>
                </a:cxn>
                <a:cxn ang="0">
                  <a:pos x="122" y="3128"/>
                </a:cxn>
                <a:cxn ang="0">
                  <a:pos x="162" y="3022"/>
                </a:cxn>
                <a:cxn ang="0">
                  <a:pos x="198" y="2914"/>
                </a:cxn>
                <a:cxn ang="0">
                  <a:pos x="264" y="2698"/>
                </a:cxn>
                <a:cxn ang="0">
                  <a:pos x="322" y="2480"/>
                </a:cxn>
                <a:cxn ang="0">
                  <a:pos x="372" y="2262"/>
                </a:cxn>
                <a:cxn ang="0">
                  <a:pos x="416" y="2044"/>
                </a:cxn>
                <a:cxn ang="0">
                  <a:pos x="454" y="1826"/>
                </a:cxn>
                <a:cxn ang="0">
                  <a:pos x="484" y="1610"/>
                </a:cxn>
                <a:cxn ang="0">
                  <a:pos x="510" y="1396"/>
                </a:cxn>
                <a:cxn ang="0">
                  <a:pos x="528" y="1184"/>
                </a:cxn>
                <a:cxn ang="0">
                  <a:pos x="544" y="976"/>
                </a:cxn>
                <a:cxn ang="0">
                  <a:pos x="552" y="772"/>
                </a:cxn>
                <a:cxn ang="0">
                  <a:pos x="558" y="572"/>
                </a:cxn>
                <a:cxn ang="0">
                  <a:pos x="560" y="376"/>
                </a:cxn>
                <a:cxn ang="0">
                  <a:pos x="558" y="188"/>
                </a:cxn>
                <a:cxn ang="0">
                  <a:pos x="556" y="92"/>
                </a:cxn>
                <a:cxn ang="0">
                  <a:pos x="548" y="8"/>
                </a:cxn>
                <a:cxn ang="0">
                  <a:pos x="548" y="8"/>
                </a:cxn>
                <a:cxn ang="0">
                  <a:pos x="548" y="0"/>
                </a:cxn>
                <a:cxn ang="0">
                  <a:pos x="548" y="6"/>
                </a:cxn>
                <a:cxn ang="0">
                  <a:pos x="552" y="188"/>
                </a:cxn>
                <a:cxn ang="0">
                  <a:pos x="554" y="376"/>
                </a:cxn>
                <a:cxn ang="0">
                  <a:pos x="554" y="376"/>
                </a:cxn>
                <a:cxn ang="0">
                  <a:pos x="554" y="376"/>
                </a:cxn>
                <a:cxn ang="0">
                  <a:pos x="554" y="376"/>
                </a:cxn>
                <a:cxn ang="0">
                  <a:pos x="554" y="376"/>
                </a:cxn>
                <a:cxn ang="0">
                  <a:pos x="552" y="572"/>
                </a:cxn>
                <a:cxn ang="0">
                  <a:pos x="548" y="772"/>
                </a:cxn>
                <a:cxn ang="0">
                  <a:pos x="538" y="976"/>
                </a:cxn>
                <a:cxn ang="0">
                  <a:pos x="524" y="1184"/>
                </a:cxn>
                <a:cxn ang="0">
                  <a:pos x="504" y="1396"/>
                </a:cxn>
                <a:cxn ang="0">
                  <a:pos x="504" y="1396"/>
                </a:cxn>
                <a:cxn ang="0">
                  <a:pos x="480" y="1610"/>
                </a:cxn>
                <a:cxn ang="0">
                  <a:pos x="480" y="1610"/>
                </a:cxn>
                <a:cxn ang="0">
                  <a:pos x="448" y="1826"/>
                </a:cxn>
                <a:cxn ang="0">
                  <a:pos x="412" y="2044"/>
                </a:cxn>
                <a:cxn ang="0">
                  <a:pos x="368" y="2262"/>
                </a:cxn>
                <a:cxn ang="0">
                  <a:pos x="316" y="2480"/>
                </a:cxn>
                <a:cxn ang="0">
                  <a:pos x="316" y="2478"/>
                </a:cxn>
                <a:cxn ang="0">
                  <a:pos x="258" y="2696"/>
                </a:cxn>
                <a:cxn ang="0">
                  <a:pos x="192" y="2912"/>
                </a:cxn>
                <a:cxn ang="0">
                  <a:pos x="156" y="3020"/>
                </a:cxn>
                <a:cxn ang="0">
                  <a:pos x="118" y="3126"/>
                </a:cxn>
                <a:cxn ang="0">
                  <a:pos x="76" y="3232"/>
                </a:cxn>
                <a:cxn ang="0">
                  <a:pos x="34" y="3338"/>
                </a:cxn>
                <a:cxn ang="0">
                  <a:pos x="34" y="3338"/>
                </a:cxn>
                <a:cxn ang="0">
                  <a:pos x="0" y="3416"/>
                </a:cxn>
                <a:cxn ang="0">
                  <a:pos x="6" y="3416"/>
                </a:cxn>
                <a:cxn ang="0">
                  <a:pos x="40" y="3340"/>
                </a:cxn>
                <a:cxn ang="0">
                  <a:pos x="82" y="3234"/>
                </a:cxn>
              </a:cxnLst>
              <a:rect l="0" t="0" r="r" b="b"/>
              <a:pathLst>
                <a:path w="560" h="3416">
                  <a:moveTo>
                    <a:pt x="82" y="3234"/>
                  </a:moveTo>
                  <a:lnTo>
                    <a:pt x="122" y="3128"/>
                  </a:lnTo>
                  <a:lnTo>
                    <a:pt x="162" y="3022"/>
                  </a:lnTo>
                  <a:lnTo>
                    <a:pt x="198" y="2914"/>
                  </a:lnTo>
                  <a:lnTo>
                    <a:pt x="264" y="2698"/>
                  </a:lnTo>
                  <a:lnTo>
                    <a:pt x="322" y="2480"/>
                  </a:lnTo>
                  <a:lnTo>
                    <a:pt x="372" y="2262"/>
                  </a:lnTo>
                  <a:lnTo>
                    <a:pt x="416" y="2044"/>
                  </a:lnTo>
                  <a:lnTo>
                    <a:pt x="454" y="1826"/>
                  </a:lnTo>
                  <a:lnTo>
                    <a:pt x="484" y="1610"/>
                  </a:lnTo>
                  <a:lnTo>
                    <a:pt x="510" y="1396"/>
                  </a:lnTo>
                  <a:lnTo>
                    <a:pt x="528" y="1184"/>
                  </a:lnTo>
                  <a:lnTo>
                    <a:pt x="544" y="976"/>
                  </a:lnTo>
                  <a:lnTo>
                    <a:pt x="552" y="772"/>
                  </a:lnTo>
                  <a:lnTo>
                    <a:pt x="558" y="572"/>
                  </a:lnTo>
                  <a:lnTo>
                    <a:pt x="560" y="376"/>
                  </a:lnTo>
                  <a:lnTo>
                    <a:pt x="558" y="188"/>
                  </a:lnTo>
                  <a:lnTo>
                    <a:pt x="556" y="92"/>
                  </a:lnTo>
                  <a:lnTo>
                    <a:pt x="548" y="8"/>
                  </a:lnTo>
                  <a:lnTo>
                    <a:pt x="548" y="8"/>
                  </a:lnTo>
                  <a:lnTo>
                    <a:pt x="548" y="0"/>
                  </a:lnTo>
                  <a:lnTo>
                    <a:pt x="548" y="6"/>
                  </a:lnTo>
                  <a:lnTo>
                    <a:pt x="552" y="188"/>
                  </a:lnTo>
                  <a:lnTo>
                    <a:pt x="554" y="376"/>
                  </a:lnTo>
                  <a:lnTo>
                    <a:pt x="554" y="376"/>
                  </a:lnTo>
                  <a:lnTo>
                    <a:pt x="554" y="376"/>
                  </a:lnTo>
                  <a:lnTo>
                    <a:pt x="554" y="376"/>
                  </a:lnTo>
                  <a:lnTo>
                    <a:pt x="554" y="376"/>
                  </a:lnTo>
                  <a:lnTo>
                    <a:pt x="552" y="572"/>
                  </a:lnTo>
                  <a:lnTo>
                    <a:pt x="548" y="772"/>
                  </a:lnTo>
                  <a:lnTo>
                    <a:pt x="538" y="976"/>
                  </a:lnTo>
                  <a:lnTo>
                    <a:pt x="524" y="1184"/>
                  </a:lnTo>
                  <a:lnTo>
                    <a:pt x="504" y="1396"/>
                  </a:lnTo>
                  <a:lnTo>
                    <a:pt x="504" y="1396"/>
                  </a:lnTo>
                  <a:lnTo>
                    <a:pt x="480" y="1610"/>
                  </a:lnTo>
                  <a:lnTo>
                    <a:pt x="480" y="1610"/>
                  </a:lnTo>
                  <a:lnTo>
                    <a:pt x="448" y="1826"/>
                  </a:lnTo>
                  <a:lnTo>
                    <a:pt x="412" y="2044"/>
                  </a:lnTo>
                  <a:lnTo>
                    <a:pt x="368" y="2262"/>
                  </a:lnTo>
                  <a:lnTo>
                    <a:pt x="316" y="2480"/>
                  </a:lnTo>
                  <a:lnTo>
                    <a:pt x="316" y="2478"/>
                  </a:lnTo>
                  <a:lnTo>
                    <a:pt x="258" y="2696"/>
                  </a:lnTo>
                  <a:lnTo>
                    <a:pt x="192" y="2912"/>
                  </a:lnTo>
                  <a:lnTo>
                    <a:pt x="156" y="3020"/>
                  </a:lnTo>
                  <a:lnTo>
                    <a:pt x="118" y="3126"/>
                  </a:lnTo>
                  <a:lnTo>
                    <a:pt x="76" y="3232"/>
                  </a:lnTo>
                  <a:lnTo>
                    <a:pt x="34" y="3338"/>
                  </a:lnTo>
                  <a:lnTo>
                    <a:pt x="34" y="3338"/>
                  </a:lnTo>
                  <a:lnTo>
                    <a:pt x="0" y="3416"/>
                  </a:lnTo>
                  <a:lnTo>
                    <a:pt x="6" y="3416"/>
                  </a:lnTo>
                  <a:lnTo>
                    <a:pt x="40" y="3340"/>
                  </a:lnTo>
                  <a:lnTo>
                    <a:pt x="82" y="3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8372475" y="1441450"/>
              <a:ext cx="593725" cy="5416550"/>
            </a:xfrm>
            <a:custGeom>
              <a:avLst/>
              <a:gdLst/>
              <a:ahLst/>
              <a:cxnLst>
                <a:cxn ang="0">
                  <a:pos x="16" y="3384"/>
                </a:cxn>
                <a:cxn ang="0">
                  <a:pos x="56" y="3268"/>
                </a:cxn>
                <a:cxn ang="0">
                  <a:pos x="92" y="3154"/>
                </a:cxn>
                <a:cxn ang="0">
                  <a:pos x="126" y="3038"/>
                </a:cxn>
                <a:cxn ang="0">
                  <a:pos x="158" y="2920"/>
                </a:cxn>
                <a:cxn ang="0">
                  <a:pos x="186" y="2804"/>
                </a:cxn>
                <a:cxn ang="0">
                  <a:pos x="214" y="2686"/>
                </a:cxn>
                <a:cxn ang="0">
                  <a:pos x="238" y="2568"/>
                </a:cxn>
                <a:cxn ang="0">
                  <a:pos x="258" y="2450"/>
                </a:cxn>
                <a:cxn ang="0">
                  <a:pos x="296" y="2214"/>
                </a:cxn>
                <a:cxn ang="0">
                  <a:pos x="326" y="1978"/>
                </a:cxn>
                <a:cxn ang="0">
                  <a:pos x="348" y="1742"/>
                </a:cxn>
                <a:cxn ang="0">
                  <a:pos x="362" y="1510"/>
                </a:cxn>
                <a:cxn ang="0">
                  <a:pos x="372" y="1280"/>
                </a:cxn>
                <a:cxn ang="0">
                  <a:pos x="374" y="1054"/>
                </a:cxn>
                <a:cxn ang="0">
                  <a:pos x="370" y="832"/>
                </a:cxn>
                <a:cxn ang="0">
                  <a:pos x="364" y="616"/>
                </a:cxn>
                <a:cxn ang="0">
                  <a:pos x="352" y="404"/>
                </a:cxn>
                <a:cxn ang="0">
                  <a:pos x="336" y="200"/>
                </a:cxn>
                <a:cxn ang="0">
                  <a:pos x="318" y="4"/>
                </a:cxn>
                <a:cxn ang="0">
                  <a:pos x="318" y="0"/>
                </a:cxn>
                <a:cxn ang="0">
                  <a:pos x="318" y="0"/>
                </a:cxn>
                <a:cxn ang="0">
                  <a:pos x="320" y="88"/>
                </a:cxn>
                <a:cxn ang="0">
                  <a:pos x="330" y="200"/>
                </a:cxn>
                <a:cxn ang="0">
                  <a:pos x="346" y="404"/>
                </a:cxn>
                <a:cxn ang="0">
                  <a:pos x="358" y="616"/>
                </a:cxn>
                <a:cxn ang="0">
                  <a:pos x="364" y="832"/>
                </a:cxn>
                <a:cxn ang="0">
                  <a:pos x="368" y="1054"/>
                </a:cxn>
                <a:cxn ang="0">
                  <a:pos x="368" y="1054"/>
                </a:cxn>
                <a:cxn ang="0">
                  <a:pos x="368" y="1054"/>
                </a:cxn>
                <a:cxn ang="0">
                  <a:pos x="368" y="1054"/>
                </a:cxn>
                <a:cxn ang="0">
                  <a:pos x="368" y="1054"/>
                </a:cxn>
                <a:cxn ang="0">
                  <a:pos x="366" y="1280"/>
                </a:cxn>
                <a:cxn ang="0">
                  <a:pos x="356" y="1510"/>
                </a:cxn>
                <a:cxn ang="0">
                  <a:pos x="342" y="1742"/>
                </a:cxn>
                <a:cxn ang="0">
                  <a:pos x="320" y="1978"/>
                </a:cxn>
                <a:cxn ang="0">
                  <a:pos x="320" y="1978"/>
                </a:cxn>
                <a:cxn ang="0">
                  <a:pos x="292" y="2212"/>
                </a:cxn>
                <a:cxn ang="0">
                  <a:pos x="292" y="2212"/>
                </a:cxn>
                <a:cxn ang="0">
                  <a:pos x="254" y="2448"/>
                </a:cxn>
                <a:cxn ang="0">
                  <a:pos x="232" y="2566"/>
                </a:cxn>
                <a:cxn ang="0">
                  <a:pos x="208" y="2684"/>
                </a:cxn>
                <a:cxn ang="0">
                  <a:pos x="182" y="2802"/>
                </a:cxn>
                <a:cxn ang="0">
                  <a:pos x="152" y="2920"/>
                </a:cxn>
                <a:cxn ang="0">
                  <a:pos x="152" y="2918"/>
                </a:cxn>
                <a:cxn ang="0">
                  <a:pos x="120" y="3036"/>
                </a:cxn>
                <a:cxn ang="0">
                  <a:pos x="88" y="3152"/>
                </a:cxn>
                <a:cxn ang="0">
                  <a:pos x="50" y="3266"/>
                </a:cxn>
                <a:cxn ang="0">
                  <a:pos x="12" y="3382"/>
                </a:cxn>
                <a:cxn ang="0">
                  <a:pos x="0" y="3412"/>
                </a:cxn>
                <a:cxn ang="0">
                  <a:pos x="6" y="3412"/>
                </a:cxn>
                <a:cxn ang="0">
                  <a:pos x="16" y="3384"/>
                </a:cxn>
              </a:cxnLst>
              <a:rect l="0" t="0" r="r" b="b"/>
              <a:pathLst>
                <a:path w="374" h="3412">
                  <a:moveTo>
                    <a:pt x="16" y="3384"/>
                  </a:moveTo>
                  <a:lnTo>
                    <a:pt x="56" y="3268"/>
                  </a:lnTo>
                  <a:lnTo>
                    <a:pt x="92" y="3154"/>
                  </a:lnTo>
                  <a:lnTo>
                    <a:pt x="126" y="3038"/>
                  </a:lnTo>
                  <a:lnTo>
                    <a:pt x="158" y="2920"/>
                  </a:lnTo>
                  <a:lnTo>
                    <a:pt x="186" y="2804"/>
                  </a:lnTo>
                  <a:lnTo>
                    <a:pt x="214" y="2686"/>
                  </a:lnTo>
                  <a:lnTo>
                    <a:pt x="238" y="2568"/>
                  </a:lnTo>
                  <a:lnTo>
                    <a:pt x="258" y="2450"/>
                  </a:lnTo>
                  <a:lnTo>
                    <a:pt x="296" y="2214"/>
                  </a:lnTo>
                  <a:lnTo>
                    <a:pt x="326" y="1978"/>
                  </a:lnTo>
                  <a:lnTo>
                    <a:pt x="348" y="1742"/>
                  </a:lnTo>
                  <a:lnTo>
                    <a:pt x="362" y="1510"/>
                  </a:lnTo>
                  <a:lnTo>
                    <a:pt x="372" y="1280"/>
                  </a:lnTo>
                  <a:lnTo>
                    <a:pt x="374" y="1054"/>
                  </a:lnTo>
                  <a:lnTo>
                    <a:pt x="370" y="832"/>
                  </a:lnTo>
                  <a:lnTo>
                    <a:pt x="364" y="616"/>
                  </a:lnTo>
                  <a:lnTo>
                    <a:pt x="352" y="404"/>
                  </a:lnTo>
                  <a:lnTo>
                    <a:pt x="336" y="200"/>
                  </a:lnTo>
                  <a:lnTo>
                    <a:pt x="318" y="4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20" y="88"/>
                  </a:lnTo>
                  <a:lnTo>
                    <a:pt x="330" y="200"/>
                  </a:lnTo>
                  <a:lnTo>
                    <a:pt x="346" y="404"/>
                  </a:lnTo>
                  <a:lnTo>
                    <a:pt x="358" y="616"/>
                  </a:lnTo>
                  <a:lnTo>
                    <a:pt x="364" y="832"/>
                  </a:lnTo>
                  <a:lnTo>
                    <a:pt x="368" y="1054"/>
                  </a:lnTo>
                  <a:lnTo>
                    <a:pt x="368" y="1054"/>
                  </a:lnTo>
                  <a:lnTo>
                    <a:pt x="368" y="1054"/>
                  </a:lnTo>
                  <a:lnTo>
                    <a:pt x="368" y="1054"/>
                  </a:lnTo>
                  <a:lnTo>
                    <a:pt x="368" y="1054"/>
                  </a:lnTo>
                  <a:lnTo>
                    <a:pt x="366" y="1280"/>
                  </a:lnTo>
                  <a:lnTo>
                    <a:pt x="356" y="1510"/>
                  </a:lnTo>
                  <a:lnTo>
                    <a:pt x="342" y="1742"/>
                  </a:lnTo>
                  <a:lnTo>
                    <a:pt x="320" y="1978"/>
                  </a:lnTo>
                  <a:lnTo>
                    <a:pt x="320" y="1978"/>
                  </a:lnTo>
                  <a:lnTo>
                    <a:pt x="292" y="2212"/>
                  </a:lnTo>
                  <a:lnTo>
                    <a:pt x="292" y="2212"/>
                  </a:lnTo>
                  <a:lnTo>
                    <a:pt x="254" y="2448"/>
                  </a:lnTo>
                  <a:lnTo>
                    <a:pt x="232" y="2566"/>
                  </a:lnTo>
                  <a:lnTo>
                    <a:pt x="208" y="2684"/>
                  </a:lnTo>
                  <a:lnTo>
                    <a:pt x="182" y="2802"/>
                  </a:lnTo>
                  <a:lnTo>
                    <a:pt x="152" y="2920"/>
                  </a:lnTo>
                  <a:lnTo>
                    <a:pt x="152" y="2918"/>
                  </a:lnTo>
                  <a:lnTo>
                    <a:pt x="120" y="3036"/>
                  </a:lnTo>
                  <a:lnTo>
                    <a:pt x="88" y="3152"/>
                  </a:lnTo>
                  <a:lnTo>
                    <a:pt x="50" y="3266"/>
                  </a:lnTo>
                  <a:lnTo>
                    <a:pt x="12" y="3382"/>
                  </a:lnTo>
                  <a:lnTo>
                    <a:pt x="0" y="3412"/>
                  </a:lnTo>
                  <a:lnTo>
                    <a:pt x="6" y="3412"/>
                  </a:lnTo>
                  <a:lnTo>
                    <a:pt x="16" y="33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AB1E-6D61-4731-9E69-F90076393B59}" type="datetime1">
              <a:rPr lang="en-US" smtClean="0"/>
              <a:pPr/>
              <a:t>6/19/2012</a:t>
            </a:fld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1"/>
          </p:nvPr>
        </p:nvSpPr>
        <p:spPr>
          <a:xfrm>
            <a:off x="7924800" y="6317298"/>
            <a:ext cx="381000" cy="212725"/>
          </a:xfrm>
        </p:spPr>
        <p:txBody>
          <a:bodyPr/>
          <a:lstStyle/>
          <a:p>
            <a:fld id="{FAB6DE47-E9D6-4990-98DC-5BD50A4A27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2"/>
          </p:nvPr>
        </p:nvSpPr>
        <p:spPr>
          <a:xfrm>
            <a:off x="1295400" y="6317298"/>
            <a:ext cx="6553200" cy="212725"/>
          </a:xfrm>
        </p:spPr>
        <p:txBody>
          <a:bodyPr/>
          <a:lstStyle/>
          <a:p>
            <a:endParaRPr lang="en-US"/>
          </a:p>
        </p:txBody>
      </p:sp>
      <p:pic>
        <p:nvPicPr>
          <p:cNvPr id="22" name="Immagine 3" descr="S:\Commesse\455 01932 - EBRD-UNIDO\4.0  Doc Progettuale\4.6 Elaborati tecnici\4.6.1 Commesse non di progettazione\Graphics and pictures\Logos\Logo Only.jpg"/>
          <p:cNvPicPr/>
          <p:nvPr userDrawn="1"/>
        </p:nvPicPr>
        <p:blipFill>
          <a:blip r:embed="rId2" cstate="print"/>
          <a:srcRect l="7526" t="8889" r="6808" b="9278"/>
          <a:stretch>
            <a:fillRect/>
          </a:stretch>
        </p:blipFill>
        <p:spPr bwMode="auto">
          <a:xfrm>
            <a:off x="8388424" y="6237312"/>
            <a:ext cx="540000" cy="46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Arch,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/>
          </p:cNvSpPr>
          <p:nvPr userDrawn="1"/>
        </p:nvSpPr>
        <p:spPr bwMode="auto">
          <a:xfrm rot="16200000">
            <a:off x="-1926187" y="1926160"/>
            <a:ext cx="6858000" cy="3005679"/>
          </a:xfrm>
          <a:custGeom>
            <a:avLst/>
            <a:gdLst>
              <a:gd name="connsiteX0" fmla="*/ 0 w 10000"/>
              <a:gd name="connsiteY0" fmla="*/ 10286 h 20286"/>
              <a:gd name="connsiteX1" fmla="*/ 0 w 10000"/>
              <a:gd name="connsiteY1" fmla="*/ 20286 h 20286"/>
              <a:gd name="connsiteX2" fmla="*/ 5000 w 10000"/>
              <a:gd name="connsiteY2" fmla="*/ 17562 h 20286"/>
              <a:gd name="connsiteX3" fmla="*/ 10000 w 10000"/>
              <a:gd name="connsiteY3" fmla="*/ 20286 h 20286"/>
              <a:gd name="connsiteX4" fmla="*/ 10000 w 10000"/>
              <a:gd name="connsiteY4" fmla="*/ 10286 h 20286"/>
              <a:gd name="connsiteX5" fmla="*/ 0 w 10000"/>
              <a:gd name="connsiteY5" fmla="*/ 0 h 20286"/>
              <a:gd name="connsiteX6" fmla="*/ 0 w 10000"/>
              <a:gd name="connsiteY6" fmla="*/ 10286 h 20286"/>
              <a:gd name="connsiteX0" fmla="*/ 0 w 10000"/>
              <a:gd name="connsiteY0" fmla="*/ 10286 h 20286"/>
              <a:gd name="connsiteX1" fmla="*/ 0 w 10000"/>
              <a:gd name="connsiteY1" fmla="*/ 20286 h 20286"/>
              <a:gd name="connsiteX2" fmla="*/ 5000 w 10000"/>
              <a:gd name="connsiteY2" fmla="*/ 17562 h 20286"/>
              <a:gd name="connsiteX3" fmla="*/ 10000 w 10000"/>
              <a:gd name="connsiteY3" fmla="*/ 20286 h 20286"/>
              <a:gd name="connsiteX4" fmla="*/ 10000 w 10000"/>
              <a:gd name="connsiteY4" fmla="*/ 10286 h 20286"/>
              <a:gd name="connsiteX5" fmla="*/ 10000 w 10000"/>
              <a:gd name="connsiteY5" fmla="*/ 0 h 20286"/>
              <a:gd name="connsiteX6" fmla="*/ 0 w 10000"/>
              <a:gd name="connsiteY6" fmla="*/ 0 h 20286"/>
              <a:gd name="connsiteX7" fmla="*/ 0 w 10000"/>
              <a:gd name="connsiteY7" fmla="*/ 10286 h 20286"/>
              <a:gd name="connsiteX0" fmla="*/ 0 w 10000"/>
              <a:gd name="connsiteY0" fmla="*/ 10286 h 20286"/>
              <a:gd name="connsiteX1" fmla="*/ 0 w 10000"/>
              <a:gd name="connsiteY1" fmla="*/ 20286 h 20286"/>
              <a:gd name="connsiteX2" fmla="*/ 5000 w 10000"/>
              <a:gd name="connsiteY2" fmla="*/ 17562 h 20286"/>
              <a:gd name="connsiteX3" fmla="*/ 10000 w 10000"/>
              <a:gd name="connsiteY3" fmla="*/ 20286 h 20286"/>
              <a:gd name="connsiteX4" fmla="*/ 10000 w 10000"/>
              <a:gd name="connsiteY4" fmla="*/ 0 h 20286"/>
              <a:gd name="connsiteX5" fmla="*/ 0 w 10000"/>
              <a:gd name="connsiteY5" fmla="*/ 0 h 20286"/>
              <a:gd name="connsiteX6" fmla="*/ 0 w 10000"/>
              <a:gd name="connsiteY6" fmla="*/ 10286 h 20286"/>
              <a:gd name="connsiteX0" fmla="*/ 0 w 10000"/>
              <a:gd name="connsiteY0" fmla="*/ 10286 h 20286"/>
              <a:gd name="connsiteX1" fmla="*/ 0 w 10000"/>
              <a:gd name="connsiteY1" fmla="*/ 20286 h 20286"/>
              <a:gd name="connsiteX2" fmla="*/ 5000 w 10000"/>
              <a:gd name="connsiteY2" fmla="*/ 17562 h 20286"/>
              <a:gd name="connsiteX3" fmla="*/ 10000 w 10000"/>
              <a:gd name="connsiteY3" fmla="*/ 20286 h 20286"/>
              <a:gd name="connsiteX4" fmla="*/ 10000 w 10000"/>
              <a:gd name="connsiteY4" fmla="*/ 0 h 20286"/>
              <a:gd name="connsiteX5" fmla="*/ 0 w 10000"/>
              <a:gd name="connsiteY5" fmla="*/ 0 h 20286"/>
              <a:gd name="connsiteX6" fmla="*/ 0 w 10000"/>
              <a:gd name="connsiteY6" fmla="*/ 10286 h 20286"/>
              <a:gd name="connsiteX0" fmla="*/ 0 w 10000"/>
              <a:gd name="connsiteY0" fmla="*/ 0 h 20286"/>
              <a:gd name="connsiteX1" fmla="*/ 0 w 10000"/>
              <a:gd name="connsiteY1" fmla="*/ 20286 h 20286"/>
              <a:gd name="connsiteX2" fmla="*/ 5000 w 10000"/>
              <a:gd name="connsiteY2" fmla="*/ 17562 h 20286"/>
              <a:gd name="connsiteX3" fmla="*/ 10000 w 10000"/>
              <a:gd name="connsiteY3" fmla="*/ 20286 h 20286"/>
              <a:gd name="connsiteX4" fmla="*/ 10000 w 10000"/>
              <a:gd name="connsiteY4" fmla="*/ 0 h 20286"/>
              <a:gd name="connsiteX5" fmla="*/ 0 w 10000"/>
              <a:gd name="connsiteY5" fmla="*/ 0 h 2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20286">
                <a:moveTo>
                  <a:pt x="0" y="0"/>
                </a:moveTo>
                <a:lnTo>
                  <a:pt x="0" y="20286"/>
                </a:lnTo>
                <a:cubicBezTo>
                  <a:pt x="1504" y="18542"/>
                  <a:pt x="3202" y="17562"/>
                  <a:pt x="5000" y="17562"/>
                </a:cubicBezTo>
                <a:cubicBezTo>
                  <a:pt x="6805" y="17562"/>
                  <a:pt x="8503" y="18542"/>
                  <a:pt x="10000" y="20286"/>
                </a:cubicBezTo>
                <a:lnTo>
                  <a:pt x="1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3A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 userDrawn="1"/>
        </p:nvSpPr>
        <p:spPr bwMode="auto">
          <a:xfrm flipH="1" flipV="1">
            <a:off x="2590800" y="0"/>
            <a:ext cx="592138" cy="6861175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186" y="1078"/>
              </a:cxn>
              <a:cxn ang="0">
                <a:pos x="58" y="2155"/>
              </a:cxn>
              <a:cxn ang="0">
                <a:pos x="23" y="2155"/>
              </a:cxn>
              <a:cxn ang="0">
                <a:pos x="172" y="1113"/>
              </a:cxn>
              <a:cxn ang="0">
                <a:pos x="0" y="0"/>
              </a:cxn>
              <a:cxn ang="0">
                <a:pos x="58" y="0"/>
              </a:cxn>
            </a:cxnLst>
            <a:rect l="0" t="0" r="r" b="b"/>
            <a:pathLst>
              <a:path w="186" h="2155">
                <a:moveTo>
                  <a:pt x="58" y="0"/>
                </a:moveTo>
                <a:cubicBezTo>
                  <a:pt x="140" y="324"/>
                  <a:pt x="186" y="690"/>
                  <a:pt x="186" y="1078"/>
                </a:cubicBezTo>
                <a:cubicBezTo>
                  <a:pt x="186" y="1465"/>
                  <a:pt x="140" y="1832"/>
                  <a:pt x="58" y="2155"/>
                </a:cubicBezTo>
                <a:cubicBezTo>
                  <a:pt x="23" y="2155"/>
                  <a:pt x="23" y="2155"/>
                  <a:pt x="23" y="2155"/>
                </a:cubicBezTo>
                <a:cubicBezTo>
                  <a:pt x="118" y="1847"/>
                  <a:pt x="172" y="1491"/>
                  <a:pt x="172" y="1113"/>
                </a:cubicBezTo>
                <a:cubicBezTo>
                  <a:pt x="172" y="705"/>
                  <a:pt x="109" y="325"/>
                  <a:pt x="0" y="0"/>
                </a:cubicBezTo>
                <a:lnTo>
                  <a:pt x="58" y="0"/>
                </a:lnTo>
                <a:close/>
              </a:path>
            </a:pathLst>
          </a:custGeom>
          <a:solidFill>
            <a:srgbClr val="D01A1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04800" y="228600"/>
            <a:ext cx="2286000" cy="6324600"/>
          </a:xfrm>
        </p:spPr>
        <p:txBody>
          <a:bodyPr anchor="t" anchorCtr="0"/>
          <a:lstStyle>
            <a:lvl1pPr>
              <a:defRPr sz="2800" b="0" cap="none" spc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Vertical Arch, Title Only 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3124200" y="6317298"/>
            <a:ext cx="762000" cy="212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B8C30-6E15-46C0-9D28-62733DB95078}" type="datetime1">
              <a:rPr lang="en-US" smtClean="0"/>
              <a:pPr/>
              <a:t>6/19/2012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962400" y="6317298"/>
            <a:ext cx="3886200" cy="212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924800" y="6317298"/>
            <a:ext cx="381000" cy="212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6DE47-E9D6-4990-98DC-5BD50A4A27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144000" y="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smtClean="0"/>
              <a:t>Use this layout as a secondary option for square and vertical oriented imagery such as: </a:t>
            </a:r>
          </a:p>
          <a:p>
            <a:pPr marL="628650" lvl="2" indent="-171450">
              <a:buFont typeface="Arial" pitchFamily="34" charset="0"/>
              <a:buChar char="•"/>
            </a:pPr>
            <a:r>
              <a:rPr lang="en-US" sz="1200" smtClean="0"/>
              <a:t>Organizational Charts </a:t>
            </a:r>
          </a:p>
          <a:p>
            <a:pPr marL="628650" lvl="2" indent="-171450">
              <a:buFont typeface="Arial" pitchFamily="34" charset="0"/>
              <a:buChar char="•"/>
            </a:pPr>
            <a:r>
              <a:rPr lang="en-US" sz="1200" smtClean="0"/>
              <a:t>Flow Charts </a:t>
            </a:r>
          </a:p>
          <a:p>
            <a:pPr marL="628650" lvl="2" indent="-171450">
              <a:buFont typeface="Arial" pitchFamily="34" charset="0"/>
              <a:buChar char="•"/>
            </a:pPr>
            <a:r>
              <a:rPr lang="en-US" sz="1200" smtClean="0"/>
              <a:t>Maps</a:t>
            </a:r>
          </a:p>
          <a:p>
            <a:pPr marL="628650" lvl="2" indent="-171450">
              <a:buFont typeface="Arial" pitchFamily="34" charset="0"/>
              <a:buChar char="•"/>
            </a:pPr>
            <a:r>
              <a:rPr lang="en-US" sz="1200" smtClean="0"/>
              <a:t>Detailed Schematics or Renderings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smtClean="0"/>
              <a:t>DO NOT use this layout as the default layout—the Horizontal Arch, Title and Content layout is intended as the default layout</a:t>
            </a:r>
            <a:endParaRPr lang="en-US" sz="1200"/>
          </a:p>
        </p:txBody>
      </p:sp>
      <p:pic>
        <p:nvPicPr>
          <p:cNvPr id="13" name="Immagine 3" descr="S:\Commesse\455 01932 - EBRD-UNIDO\4.0  Doc Progettuale\4.6 Elaborati tecnici\4.6.1 Commesse non di progettazione\Graphics and pictures\Logos\Logo Only.jpg"/>
          <p:cNvPicPr/>
          <p:nvPr userDrawn="1"/>
        </p:nvPicPr>
        <p:blipFill>
          <a:blip r:embed="rId2" cstate="print"/>
          <a:srcRect l="7526" t="8889" r="6808" b="9278"/>
          <a:stretch>
            <a:fillRect/>
          </a:stretch>
        </p:blipFill>
        <p:spPr bwMode="auto">
          <a:xfrm>
            <a:off x="8388424" y="6237312"/>
            <a:ext cx="540000" cy="46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524125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none" spc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dirty="0" smtClean="0"/>
              <a:t>Section Divider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23938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17298"/>
            <a:ext cx="762000" cy="212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98BD0-9BD3-4120-BB6A-6BD57B6DAF45}" type="datetime1">
              <a:rPr lang="en-US" smtClean="0"/>
              <a:pPr/>
              <a:t>6/19/2012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17298"/>
            <a:ext cx="6324600" cy="212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17298"/>
            <a:ext cx="381000" cy="212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6DE47-E9D6-4990-98DC-5BD50A4A277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Immagine 3" descr="S:\Commesse\455 01932 - EBRD-UNIDO\4.0  Doc Progettuale\4.6 Elaborati tecnici\4.6.1 Commesse non di progettazione\Graphics and pictures\Logos\Logo Only.jpg"/>
          <p:cNvPicPr/>
          <p:nvPr userDrawn="1"/>
        </p:nvPicPr>
        <p:blipFill>
          <a:blip r:embed="rId2" cstate="print"/>
          <a:srcRect l="7526" t="8889" r="6808" b="9278"/>
          <a:stretch>
            <a:fillRect/>
          </a:stretch>
        </p:blipFill>
        <p:spPr bwMode="auto">
          <a:xfrm>
            <a:off x="8388424" y="6237312"/>
            <a:ext cx="540000" cy="46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aditional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 w="6350" cmpd="sng">
                  <a:solidFill>
                    <a:srgbClr val="FFFFFF"/>
                  </a:solidFill>
                  <a:prstDash val="solid"/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191000" cy="4114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57400"/>
            <a:ext cx="4191000" cy="4114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75A3-A818-47C0-B843-9054A3D4DE9D}" type="datetime1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317298"/>
            <a:ext cx="6553200" cy="2127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17298"/>
            <a:ext cx="381000" cy="212725"/>
          </a:xfrm>
        </p:spPr>
        <p:txBody>
          <a:bodyPr/>
          <a:lstStyle/>
          <a:p>
            <a:fld id="{FAB6DE47-E9D6-4990-98DC-5BD50A4A2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ingle High Impact Image,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2286000"/>
          </a:xfrm>
          <a:ln>
            <a:noFill/>
          </a:ln>
        </p:spPr>
        <p:txBody>
          <a:bodyPr anchor="t" anchorCtr="0"/>
          <a:lstStyle>
            <a:lvl1pPr>
              <a:defRPr b="0" cap="none" spc="0">
                <a:ln w="6350">
                  <a:solidFill>
                    <a:schemeClr val="accent1"/>
                  </a:solidFill>
                </a:ln>
                <a:solidFill>
                  <a:schemeClr val="accent1"/>
                </a:solidFill>
                <a:effectLst/>
                <a:latin typeface="Arial Black" pitchFamily="34" charset="0"/>
              </a:defRPr>
            </a:lvl1pPr>
          </a:lstStyle>
          <a:p>
            <a:r>
              <a:rPr lang="en-US" dirty="0" smtClean="0"/>
              <a:t>Single High Impact Image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9144000" y="0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smtClean="0"/>
              <a:t>Use this layout as a secondary option for a single high</a:t>
            </a:r>
            <a:r>
              <a:rPr lang="en-US" sz="1200" baseline="0" smtClean="0"/>
              <a:t> </a:t>
            </a:r>
            <a:r>
              <a:rPr lang="en-US" sz="1200" smtClean="0"/>
              <a:t>impact image such as: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smtClean="0"/>
              <a:t>Emotion evoking photo</a:t>
            </a:r>
            <a:r>
              <a:rPr lang="en-US" sz="1200" baseline="0" smtClean="0"/>
              <a:t>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aseline="0" smtClean="0"/>
              <a:t>Key technical photo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baseline="0" smtClean="0"/>
              <a:t>Any image used full bleed must be high resolution</a:t>
            </a:r>
            <a:endParaRPr lang="en-US" sz="120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smtClean="0"/>
              <a:t>DO NOT use this layout as the default layout—the Horizontal Arch, Title and Content layout is intended as the default layout</a:t>
            </a:r>
            <a:endParaRPr lang="en-US" sz="1200"/>
          </a:p>
        </p:txBody>
      </p:sp>
      <p:pic>
        <p:nvPicPr>
          <p:cNvPr id="4" name="Immagine 3" descr="S:\Commesse\455 01932 - EBRD-UNIDO\4.0  Doc Progettuale\4.6 Elaborati tecnici\4.6.1 Commesse non di progettazione\Graphics and pictures\Logos\Logo Only.jpg"/>
          <p:cNvPicPr/>
          <p:nvPr userDrawn="1"/>
        </p:nvPicPr>
        <p:blipFill>
          <a:blip r:embed="rId2" cstate="print"/>
          <a:srcRect l="7526" t="8889" r="6808" b="9278"/>
          <a:stretch>
            <a:fillRect/>
          </a:stretch>
        </p:blipFill>
        <p:spPr bwMode="auto">
          <a:xfrm>
            <a:off x="8388424" y="6237312"/>
            <a:ext cx="540000" cy="46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 descr="S:\Commesse\455 01932 - EBRD-UNIDO\4.0  Doc Progettuale\4.6 Elaborati tecnici\4.6.1 Commesse non di progettazione\Graphics and pictures\Logos\Logo Only.jpg"/>
          <p:cNvPicPr/>
          <p:nvPr userDrawn="1"/>
        </p:nvPicPr>
        <p:blipFill>
          <a:blip r:embed="rId2" cstate="print"/>
          <a:srcRect l="7526" t="8889" r="6808" b="9278"/>
          <a:stretch>
            <a:fillRect/>
          </a:stretch>
        </p:blipFill>
        <p:spPr bwMode="auto">
          <a:xfrm>
            <a:off x="8424488" y="6279164"/>
            <a:ext cx="540000" cy="46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6"/>
          <p:cNvSpPr>
            <a:spLocks/>
          </p:cNvSpPr>
          <p:nvPr/>
        </p:nvSpPr>
        <p:spPr bwMode="auto">
          <a:xfrm>
            <a:off x="0" y="-30"/>
            <a:ext cx="9144000" cy="1746966"/>
          </a:xfrm>
          <a:custGeom>
            <a:avLst/>
            <a:gdLst>
              <a:gd name="connsiteX0" fmla="*/ 0 w 10000"/>
              <a:gd name="connsiteY0" fmla="*/ 1157 h 10000"/>
              <a:gd name="connsiteX1" fmla="*/ 0 w 10000"/>
              <a:gd name="connsiteY1" fmla="*/ 10000 h 10000"/>
              <a:gd name="connsiteX2" fmla="*/ 5000 w 10000"/>
              <a:gd name="connsiteY2" fmla="*/ 7276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5" fmla="*/ 0 w 10000"/>
              <a:gd name="connsiteY5" fmla="*/ 1157 h 10000"/>
              <a:gd name="connsiteX0" fmla="*/ 0 w 10000"/>
              <a:gd name="connsiteY0" fmla="*/ 0 h 8843"/>
              <a:gd name="connsiteX1" fmla="*/ 0 w 10000"/>
              <a:gd name="connsiteY1" fmla="*/ 8843 h 8843"/>
              <a:gd name="connsiteX2" fmla="*/ 5000 w 10000"/>
              <a:gd name="connsiteY2" fmla="*/ 6119 h 8843"/>
              <a:gd name="connsiteX3" fmla="*/ 10000 w 10000"/>
              <a:gd name="connsiteY3" fmla="*/ 8843 h 8843"/>
              <a:gd name="connsiteX4" fmla="*/ 10000 w 10000"/>
              <a:gd name="connsiteY4" fmla="*/ 0 h 8843"/>
              <a:gd name="connsiteX5" fmla="*/ 0 w 10000"/>
              <a:gd name="connsiteY5" fmla="*/ 0 h 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843">
                <a:moveTo>
                  <a:pt x="0" y="0"/>
                </a:moveTo>
                <a:lnTo>
                  <a:pt x="0" y="8843"/>
                </a:lnTo>
                <a:cubicBezTo>
                  <a:pt x="1504" y="7099"/>
                  <a:pt x="3202" y="6119"/>
                  <a:pt x="5000" y="6119"/>
                </a:cubicBezTo>
                <a:cubicBezTo>
                  <a:pt x="6805" y="6119"/>
                  <a:pt x="8503" y="7099"/>
                  <a:pt x="10000" y="8843"/>
                </a:cubicBezTo>
                <a:lnTo>
                  <a:pt x="1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060A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Freeform 21"/>
          <p:cNvSpPr>
            <a:spLocks/>
          </p:cNvSpPr>
          <p:nvPr/>
        </p:nvSpPr>
        <p:spPr bwMode="auto">
          <a:xfrm>
            <a:off x="3181" y="1192212"/>
            <a:ext cx="9143200" cy="788988"/>
          </a:xfrm>
          <a:custGeom>
            <a:avLst/>
            <a:gdLst/>
            <a:ahLst/>
            <a:cxnLst>
              <a:cxn ang="0">
                <a:pos x="2880" y="171"/>
              </a:cxn>
              <a:cxn ang="0">
                <a:pos x="1440" y="0"/>
              </a:cxn>
              <a:cxn ang="0">
                <a:pos x="0" y="171"/>
              </a:cxn>
              <a:cxn ang="0">
                <a:pos x="0" y="219"/>
              </a:cxn>
              <a:cxn ang="0">
                <a:pos x="1393" y="19"/>
              </a:cxn>
              <a:cxn ang="0">
                <a:pos x="2880" y="249"/>
              </a:cxn>
              <a:cxn ang="0">
                <a:pos x="2880" y="171"/>
              </a:cxn>
            </a:cxnLst>
            <a:rect l="0" t="0" r="r" b="b"/>
            <a:pathLst>
              <a:path w="2880" h="249">
                <a:moveTo>
                  <a:pt x="2880" y="171"/>
                </a:moveTo>
                <a:cubicBezTo>
                  <a:pt x="2448" y="62"/>
                  <a:pt x="1959" y="0"/>
                  <a:pt x="1440" y="0"/>
                </a:cubicBezTo>
                <a:cubicBezTo>
                  <a:pt x="922" y="0"/>
                  <a:pt x="433" y="62"/>
                  <a:pt x="0" y="171"/>
                </a:cubicBezTo>
                <a:cubicBezTo>
                  <a:pt x="0" y="219"/>
                  <a:pt x="0" y="219"/>
                  <a:pt x="0" y="219"/>
                </a:cubicBezTo>
                <a:cubicBezTo>
                  <a:pt x="413" y="91"/>
                  <a:pt x="888" y="19"/>
                  <a:pt x="1393" y="19"/>
                </a:cubicBezTo>
                <a:cubicBezTo>
                  <a:pt x="1938" y="19"/>
                  <a:pt x="2447" y="103"/>
                  <a:pt x="2880" y="249"/>
                </a:cubicBezTo>
                <a:lnTo>
                  <a:pt x="2880" y="171"/>
                </a:lnTo>
                <a:close/>
              </a:path>
            </a:pathLst>
          </a:custGeom>
          <a:solidFill>
            <a:srgbClr val="D01A1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890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458200" cy="411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7298"/>
            <a:ext cx="762000" cy="212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6A028-5415-400A-84E6-07DBB9B2977C}" type="datetime1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317298"/>
            <a:ext cx="6553200" cy="212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17298"/>
            <a:ext cx="381000" cy="212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6DE47-E9D6-4990-98DC-5BD50A4A27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Immagine 3" descr="S:\Commesse\455 01932 - EBRD-UNIDO\4.0  Doc Progettuale\4.6 Elaborati tecnici\4.6.1 Commesse non di progettazione\Graphics and pictures\Logos\Logo Only.jpg"/>
          <p:cNvPicPr/>
          <p:nvPr userDrawn="1"/>
        </p:nvPicPr>
        <p:blipFill>
          <a:blip r:embed="rId10" cstate="print"/>
          <a:srcRect l="7526" t="8889" r="6808" b="9278"/>
          <a:stretch>
            <a:fillRect/>
          </a:stretch>
        </p:blipFill>
        <p:spPr bwMode="auto">
          <a:xfrm>
            <a:off x="8388424" y="6237312"/>
            <a:ext cx="540000" cy="46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1" r:id="rId5"/>
    <p:sldLayoutId id="2147483652" r:id="rId6"/>
    <p:sldLayoutId id="2147483654" r:id="rId7"/>
    <p:sldLayoutId id="2147483655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 cap="none" spc="0">
          <a:ln w="635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zweeringa@yahoo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bekker@icfi.com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6624736" cy="295232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Презентация программы </a:t>
            </a:r>
            <a:r>
              <a:rPr lang="en-US" sz="44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Альберт Звиринг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Руководитель проекта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800" dirty="0" smtClean="0"/>
              <a:t>июнь</a:t>
            </a:r>
            <a:r>
              <a:rPr lang="en-US" sz="1800" dirty="0" smtClean="0"/>
              <a:t> 2012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2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2" descr="C:\Users\Albertus\Desktop\824_bigstock_Production_Of_The_Steel_Sheet__4945325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861048"/>
            <a:ext cx="3054687" cy="20882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7984" y="465313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www.rieep.ru</a:t>
            </a:r>
            <a:endParaRPr lang="en-GB" sz="3200" b="1" dirty="0">
              <a:solidFill>
                <a:srgbClr val="C00000"/>
              </a:solidFill>
            </a:endParaRPr>
          </a:p>
        </p:txBody>
      </p:sp>
      <p:pic>
        <p:nvPicPr>
          <p:cNvPr id="7" name="Immagine 2"/>
          <p:cNvPicPr/>
          <p:nvPr/>
        </p:nvPicPr>
        <p:blipFill>
          <a:blip r:embed="rId4" cstate="print"/>
          <a:srcRect l="6442" t="26905" r="3442" b="55198"/>
          <a:stretch>
            <a:fillRect/>
          </a:stretch>
        </p:blipFill>
        <p:spPr bwMode="auto">
          <a:xfrm>
            <a:off x="539552" y="188640"/>
            <a:ext cx="63367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189038"/>
          </a:xfrm>
        </p:spPr>
        <p:txBody>
          <a:bodyPr>
            <a:normAutofit/>
          </a:bodyPr>
          <a:lstStyle/>
          <a:p>
            <a:r>
              <a:rPr lang="ru-RU" dirty="0" smtClean="0"/>
              <a:t>Улучшение существующей СЭМ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968552"/>
          </a:xfrm>
        </p:spPr>
        <p:txBody>
          <a:bodyPr>
            <a:noAutofit/>
          </a:bodyPr>
          <a:lstStyle/>
          <a:p>
            <a:pPr marL="365125" indent="-334963"/>
            <a:r>
              <a:rPr lang="ru-RU" sz="2400" dirty="0" smtClean="0"/>
              <a:t>Оценка СЭМ на предприятии</a:t>
            </a:r>
            <a:r>
              <a:rPr lang="en-US" sz="2400" dirty="0" smtClean="0"/>
              <a:t>;</a:t>
            </a:r>
          </a:p>
          <a:p>
            <a:pPr marL="365125" indent="-334963"/>
            <a:r>
              <a:rPr lang="ru-RU" sz="2400" dirty="0" smtClean="0"/>
              <a:t>Технико-экономическое обоснование системы ведения учета в энергетике и информационной системы СЭМ, включая программное и техническое обеспечение</a:t>
            </a:r>
            <a:r>
              <a:rPr lang="en-US" sz="2400" dirty="0" smtClean="0"/>
              <a:t>;</a:t>
            </a:r>
          </a:p>
          <a:p>
            <a:pPr marL="365125" indent="-334963"/>
            <a:r>
              <a:rPr lang="ru-RU" sz="2400" dirty="0" smtClean="0"/>
              <a:t>Изучение процессов автоматизации и контроля</a:t>
            </a:r>
            <a:r>
              <a:rPr lang="en-US" sz="2400" dirty="0" smtClean="0"/>
              <a:t>;</a:t>
            </a:r>
          </a:p>
          <a:p>
            <a:pPr marL="365125" indent="-334963"/>
            <a:r>
              <a:rPr lang="ru-RU" sz="2400" dirty="0" smtClean="0"/>
              <a:t>Сравнительный анализ - бенчмаркинг (внутренний/внешний)</a:t>
            </a:r>
            <a:r>
              <a:rPr lang="en-US" sz="2400" dirty="0" smtClean="0"/>
              <a:t>;</a:t>
            </a:r>
          </a:p>
          <a:p>
            <a:pPr marL="365125" indent="-334963"/>
            <a:r>
              <a:rPr lang="ru-RU" sz="2400" dirty="0" smtClean="0"/>
              <a:t>Измерение, мониторинг и постановка задач;</a:t>
            </a:r>
          </a:p>
          <a:p>
            <a:pPr marL="365125" indent="-334963"/>
            <a:r>
              <a:rPr lang="ru-RU" sz="2400" dirty="0" smtClean="0"/>
              <a:t>Анализ расхождений в части требований по сертификации</a:t>
            </a:r>
            <a:r>
              <a:rPr lang="en-GB" sz="2400" dirty="0" smtClean="0"/>
              <a:t> ISO 50001</a:t>
            </a:r>
            <a:r>
              <a:rPr lang="en-US" sz="2400" dirty="0" smtClean="0"/>
              <a:t>;</a:t>
            </a:r>
          </a:p>
          <a:p>
            <a:pPr marL="365125" indent="-334963"/>
            <a:endParaRPr lang="en-US" sz="2400" dirty="0" smtClean="0"/>
          </a:p>
          <a:p>
            <a:pPr marL="365125" indent="-334963"/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DE47-E9D6-4990-98DC-5BD50A4A277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Истории успеха СЭМ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458200" cy="4321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Компании, которые применяли систему энергоменеджмента для снижения энергоинтенсивности:</a:t>
            </a:r>
            <a:endParaRPr lang="en-GB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Dow Chemical </a:t>
            </a:r>
            <a:r>
              <a:rPr lang="ru-RU" sz="2400" dirty="0" smtClean="0"/>
              <a:t>в период с 1994 по 2005 год добилась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снижения энергопотребления на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22%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(US$ 4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млрд. экономии), </a:t>
            </a:r>
            <a:r>
              <a:rPr lang="ru-RU" sz="2400" dirty="0" smtClean="0"/>
              <a:t>а в период </a:t>
            </a:r>
            <a:r>
              <a:rPr lang="en-GB" sz="2400" dirty="0" smtClean="0"/>
              <a:t>2005-2015</a:t>
            </a:r>
            <a:r>
              <a:rPr lang="ru-RU" sz="2400" dirty="0" smtClean="0"/>
              <a:t> п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ланирует достичь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25%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Toyota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Североамериканская энергоуправляющая организация </a:t>
            </a:r>
            <a:r>
              <a:rPr lang="ru-RU" sz="2400" dirty="0" smtClean="0"/>
              <a:t>с</a:t>
            </a:r>
            <a:r>
              <a:rPr lang="en-GB" sz="2400" dirty="0" smtClean="0"/>
              <a:t> 2002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сократила объем энергопотребления на </a:t>
            </a:r>
            <a:r>
              <a:rPr lang="ru-RU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единицу продукции на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23%;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1990 усилия компании в результате СЭМ сэкономили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US$ 9.2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млн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C94E-7156-4E97-B72F-AF99AD2E6FD0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успешной реализации в России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62472"/>
            <a:ext cx="8712968" cy="30346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России Новолипецкий металлургический комбинат (НЛМК) внедрил программу модернизации, целью которой является рост производства и снижение энергопотребления. </a:t>
            </a:r>
            <a:endParaRPr lang="en-GB" sz="1800" dirty="0" smtClean="0"/>
          </a:p>
          <a:p>
            <a:r>
              <a:rPr lang="ru-RU" sz="1800" dirty="0" smtClean="0"/>
              <a:t>В результате управления энергоресурсами с 1999г. было осуществлено 33 крупных проекта по энергоэффективности и более чем 1200 низкозатратных мероприятий</a:t>
            </a:r>
            <a:r>
              <a:rPr lang="en-GB" sz="1800" dirty="0" smtClean="0"/>
              <a:t>;</a:t>
            </a:r>
            <a:r>
              <a:rPr lang="ru-RU" sz="1800" dirty="0" smtClean="0"/>
              <a:t> </a:t>
            </a:r>
            <a:endParaRPr lang="en-GB" sz="1800" dirty="0" smtClean="0"/>
          </a:p>
          <a:p>
            <a:r>
              <a:rPr lang="ru-RU" sz="1800" b="1" dirty="0" smtClean="0"/>
              <a:t>Каждый год НЛМК экономит 725 млн. кВт/ч электроэнергии и 160 млн.  природного газа. </a:t>
            </a:r>
            <a:endParaRPr lang="en-GB" sz="1800" b="1" dirty="0" smtClean="0"/>
          </a:p>
          <a:p>
            <a:r>
              <a:rPr lang="ru-RU" sz="1800" dirty="0" smtClean="0"/>
              <a:t>В настоящее время НЛМК готовится к сертификации по стандарту </a:t>
            </a:r>
            <a:r>
              <a:rPr lang="en-GB" sz="1800" dirty="0" smtClean="0"/>
              <a:t>ISO 50001. </a:t>
            </a:r>
            <a:r>
              <a:rPr lang="ru-RU" sz="1800" dirty="0" smtClean="0"/>
              <a:t>В рамках ПЭРП был проведен анализ пробелов для сертификации </a:t>
            </a:r>
            <a:r>
              <a:rPr lang="nl-NL" sz="1800" dirty="0" smtClean="0"/>
              <a:t>ISO 50001</a:t>
            </a: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DE47-E9D6-4990-98DC-5BD50A4A2778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>
            <a:off x="1825327" y="4725144"/>
            <a:ext cx="5915025" cy="2016224"/>
            <a:chOff x="10436" y="348192"/>
            <a:chExt cx="5953125" cy="3133725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xmlns="" val="2783591848"/>
                </p:ext>
              </p:extLst>
            </p:nvPr>
          </p:nvGraphicFramePr>
          <p:xfrm>
            <a:off x="10436" y="348192"/>
            <a:ext cx="5953125" cy="3133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3"/>
            <p:cNvSpPr txBox="1"/>
            <p:nvPr/>
          </p:nvSpPr>
          <p:spPr>
            <a:xfrm>
              <a:off x="72472" y="904874"/>
              <a:ext cx="546654" cy="22674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b="1" dirty="0">
                  <a:solidFill>
                    <a:schemeClr val="tx2"/>
                  </a:solidFill>
                </a:rPr>
                <a:t>7.18</a:t>
              </a:r>
              <a:endParaRPr lang="en-GB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571500" y="1000126"/>
              <a:ext cx="515578" cy="21854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b="1" dirty="0">
                  <a:solidFill>
                    <a:schemeClr val="tx2"/>
                  </a:solidFill>
                </a:rPr>
                <a:t>7.10</a:t>
              </a:r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1019175" y="1181101"/>
              <a:ext cx="502733" cy="21166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b="1" dirty="0">
                  <a:solidFill>
                    <a:schemeClr val="tx2"/>
                  </a:solidFill>
                </a:rPr>
                <a:t>6.90</a:t>
              </a:r>
              <a:endParaRPr lang="en-GB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TextBox 6"/>
            <p:cNvSpPr txBox="1"/>
            <p:nvPr/>
          </p:nvSpPr>
          <p:spPr>
            <a:xfrm>
              <a:off x="1419225" y="1447800"/>
              <a:ext cx="465042" cy="20611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b="1" dirty="0">
                  <a:solidFill>
                    <a:schemeClr val="tx2"/>
                  </a:solidFill>
                </a:rPr>
                <a:t>6.58</a:t>
              </a:r>
              <a:endParaRPr lang="en-GB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TextBox 7"/>
            <p:cNvSpPr txBox="1"/>
            <p:nvPr/>
          </p:nvSpPr>
          <p:spPr>
            <a:xfrm>
              <a:off x="1866900" y="1533526"/>
              <a:ext cx="524669" cy="20743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b="1" dirty="0">
                  <a:solidFill>
                    <a:schemeClr val="tx2"/>
                  </a:solidFill>
                </a:rPr>
                <a:t>6.55</a:t>
              </a:r>
              <a:endParaRPr lang="en-GB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2314575" y="1581150"/>
              <a:ext cx="511826" cy="24685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b="1" dirty="0">
                  <a:solidFill>
                    <a:schemeClr val="tx2"/>
                  </a:solidFill>
                </a:rPr>
                <a:t>6.46</a:t>
              </a:r>
              <a:endParaRPr lang="en-GB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9"/>
            <p:cNvSpPr txBox="1"/>
            <p:nvPr/>
          </p:nvSpPr>
          <p:spPr>
            <a:xfrm>
              <a:off x="2743200" y="1590675"/>
              <a:ext cx="518031" cy="23733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b="1" dirty="0">
                  <a:solidFill>
                    <a:schemeClr val="tx2"/>
                  </a:solidFill>
                </a:rPr>
                <a:t>6.50</a:t>
              </a:r>
              <a:endParaRPr lang="en-GB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3171825" y="1600201"/>
              <a:ext cx="524238" cy="22780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b="1" dirty="0">
                  <a:solidFill>
                    <a:schemeClr val="tx2"/>
                  </a:solidFill>
                </a:rPr>
                <a:t>6.47</a:t>
              </a:r>
              <a:endParaRPr lang="en-GB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1"/>
            <p:cNvSpPr txBox="1"/>
            <p:nvPr/>
          </p:nvSpPr>
          <p:spPr>
            <a:xfrm>
              <a:off x="3590925" y="1514475"/>
              <a:ext cx="539969" cy="22648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b="1" dirty="0">
                  <a:solidFill>
                    <a:schemeClr val="tx2"/>
                  </a:solidFill>
                </a:rPr>
                <a:t>6.53</a:t>
              </a:r>
              <a:endParaRPr lang="en-GB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TextBox 12"/>
            <p:cNvSpPr txBox="1"/>
            <p:nvPr/>
          </p:nvSpPr>
          <p:spPr>
            <a:xfrm>
              <a:off x="4038600" y="1419225"/>
              <a:ext cx="527125" cy="23468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b="1" dirty="0">
                  <a:solidFill>
                    <a:schemeClr val="tx2"/>
                  </a:solidFill>
                </a:rPr>
                <a:t>6.62</a:t>
              </a:r>
              <a:endParaRPr lang="en-GB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4495800" y="1704976"/>
              <a:ext cx="504755" cy="21007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b="1" dirty="0">
                  <a:solidFill>
                    <a:schemeClr val="tx2"/>
                  </a:solidFill>
                </a:rPr>
                <a:t>6.30</a:t>
              </a:r>
              <a:endParaRPr lang="en-GB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19" name="TextBox 14"/>
            <p:cNvSpPr txBox="1"/>
            <p:nvPr/>
          </p:nvSpPr>
          <p:spPr>
            <a:xfrm>
              <a:off x="4914900" y="1905000"/>
              <a:ext cx="520486" cy="1841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b="1" dirty="0">
                  <a:solidFill>
                    <a:schemeClr val="tx2"/>
                  </a:solidFill>
                </a:rPr>
                <a:t>6.12</a:t>
              </a:r>
              <a:endParaRPr lang="en-GB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20" name="TextBox 15"/>
            <p:cNvSpPr txBox="1"/>
            <p:nvPr/>
          </p:nvSpPr>
          <p:spPr>
            <a:xfrm>
              <a:off x="5381625" y="1895477"/>
              <a:ext cx="561064" cy="1936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b="1" dirty="0">
                  <a:solidFill>
                    <a:schemeClr val="tx2"/>
                  </a:solidFill>
                </a:rPr>
                <a:t>6.10</a:t>
              </a:r>
              <a:endParaRPr lang="en-GB" sz="1100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189038"/>
          </a:xfrm>
        </p:spPr>
        <p:txBody>
          <a:bodyPr>
            <a:normAutofit/>
          </a:bodyPr>
          <a:lstStyle/>
          <a:p>
            <a:r>
              <a:rPr lang="ru-RU" dirty="0" smtClean="0"/>
              <a:t>Мероприятия ПЭРП по СЭМ: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464496"/>
          </a:xfrm>
        </p:spPr>
        <p:txBody>
          <a:bodyPr>
            <a:noAutofit/>
          </a:bodyPr>
          <a:lstStyle/>
          <a:p>
            <a:endParaRPr lang="en-GB" sz="2400" dirty="0" smtClean="0"/>
          </a:p>
          <a:p>
            <a:r>
              <a:rPr lang="ru-RU" sz="2400" dirty="0" smtClean="0"/>
              <a:t>В настоящее время ПЭРП разрабатывает на двух российских машиностроительных предприятиях и одном предприятии по производству строительных материалов технико-экономические обоснования для внедрения информационных систем энергоменеджмента (ИСЭМ), включая  счетчики, а также необходимое техническое и программное обеспечение;  </a:t>
            </a:r>
            <a:endParaRPr lang="en-GB" sz="2800" dirty="0" smtClean="0"/>
          </a:p>
          <a:p>
            <a:r>
              <a:rPr lang="ru-RU" sz="2400" dirty="0" smtClean="0"/>
              <a:t>Компания «Северсталь» внедрила всестороннюю систему измерения и ИСЭМ, в рамках ПЭРП была разработана учебная программа по перспективному развитию и использованию внедренных ИСЭМ сотрудниками компании;</a:t>
            </a:r>
            <a:endParaRPr lang="en-US" sz="6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DE47-E9D6-4990-98DC-5BD50A4A277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189038"/>
          </a:xfrm>
        </p:spPr>
        <p:txBody>
          <a:bodyPr>
            <a:normAutofit/>
          </a:bodyPr>
          <a:lstStyle/>
          <a:p>
            <a:r>
              <a:rPr lang="ru-RU" dirty="0" smtClean="0"/>
              <a:t>Эффективность производственного процесса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464496"/>
          </a:xfrm>
        </p:spPr>
        <p:txBody>
          <a:bodyPr>
            <a:noAutofit/>
          </a:bodyPr>
          <a:lstStyle/>
          <a:p>
            <a:pPr marL="365125" indent="-334963"/>
            <a:r>
              <a:rPr lang="ru-RU" sz="2400" dirty="0" smtClean="0"/>
              <a:t>Технико-экономическое обоснование оптимизации процессов</a:t>
            </a:r>
            <a:r>
              <a:rPr lang="en-US" sz="2400" dirty="0" smtClean="0"/>
              <a:t>;</a:t>
            </a:r>
          </a:p>
          <a:p>
            <a:pPr marL="365125" indent="-334963"/>
            <a:r>
              <a:rPr lang="ru-RU" sz="2400" dirty="0" smtClean="0"/>
              <a:t>Технико-экономическое обоснование оптимизации систем</a:t>
            </a:r>
            <a:r>
              <a:rPr lang="en-US" sz="2400" dirty="0" smtClean="0"/>
              <a:t>:</a:t>
            </a:r>
          </a:p>
          <a:p>
            <a:pPr marL="874712" lvl="1" indent="-334963"/>
            <a:r>
              <a:rPr lang="ru-RU" sz="2400" dirty="0" smtClean="0"/>
              <a:t>детальный энергетический анализ производственного оборудования;</a:t>
            </a:r>
            <a:endParaRPr lang="en-US" sz="2400" dirty="0" smtClean="0"/>
          </a:p>
          <a:p>
            <a:pPr marL="874712" lvl="1" indent="-334963"/>
            <a:r>
              <a:rPr lang="ru-RU" sz="2400" dirty="0" smtClean="0"/>
              <a:t>Оптимизация энергосистем/технологий (двигатели/вентиляторы, сжатый воздух, насосы, бойлеры/паровые системы</a:t>
            </a:r>
            <a:r>
              <a:rPr lang="en-US" sz="2400" dirty="0" smtClean="0"/>
              <a:t>);</a:t>
            </a:r>
          </a:p>
          <a:p>
            <a:pPr marL="874712" lvl="1" indent="-334963"/>
            <a:r>
              <a:rPr lang="ru-RU" sz="2400" dirty="0" smtClean="0"/>
              <a:t>Оптимизация теплогенерирующего оборудования, включая тепло-утилизацию</a:t>
            </a:r>
            <a:r>
              <a:rPr lang="en-US" sz="2400" dirty="0" smtClean="0"/>
              <a:t>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DE47-E9D6-4990-98DC-5BD50A4A277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189038"/>
          </a:xfrm>
        </p:spPr>
        <p:txBody>
          <a:bodyPr>
            <a:normAutofit/>
          </a:bodyPr>
          <a:lstStyle/>
          <a:p>
            <a:r>
              <a:rPr lang="ru-RU" dirty="0" smtClean="0"/>
              <a:t>Мероприятия ПЭРП по эффективности производственних процессов</a:t>
            </a:r>
            <a:r>
              <a:rPr lang="en-GB" dirty="0" smtClean="0"/>
              <a:t>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464496"/>
          </a:xfrm>
        </p:spPr>
        <p:txBody>
          <a:bodyPr>
            <a:noAutofit/>
          </a:bodyPr>
          <a:lstStyle/>
          <a:p>
            <a:r>
              <a:rPr lang="ru-RU" dirty="0" smtClean="0"/>
              <a:t>В настоящее время в рамках ПЭРП проводится технико-экономическое обоснование на двух российских машиностроительных предприятиях и одном предприятии по производству строительных материалов, включая: </a:t>
            </a:r>
            <a:endParaRPr lang="en-GB" dirty="0" smtClean="0"/>
          </a:p>
          <a:p>
            <a:pPr lvl="1"/>
            <a:r>
              <a:rPr lang="ru-RU" dirty="0" smtClean="0"/>
              <a:t>Отказ от использования пара на двух предприятиях – потенциал сокращения энергопотребления на 30-50%; </a:t>
            </a:r>
            <a:endParaRPr lang="en-GB" dirty="0" smtClean="0"/>
          </a:p>
          <a:p>
            <a:pPr lvl="1"/>
            <a:r>
              <a:rPr lang="ru-RU" dirty="0" smtClean="0"/>
              <a:t>Централизация высокотемпературных литейных цехов на машиностроительном предприятии оценивается в 30-50% сокращения энергопотребления. Дополнительным преимуществом является одновременная оптимизация производственных процессов. </a:t>
            </a:r>
            <a:endParaRPr lang="en-GB" dirty="0" smtClean="0"/>
          </a:p>
          <a:p>
            <a:pPr lvl="1"/>
            <a:r>
              <a:rPr lang="ru-RU" dirty="0" smtClean="0"/>
              <a:t>Оптимизация и модернизация котельных и тепловых сетей, включая технико-экономическое обоснование строительства новой котельной. </a:t>
            </a:r>
            <a:endParaRPr lang="en-GB" dirty="0" smtClean="0"/>
          </a:p>
          <a:p>
            <a:pPr lvl="1"/>
            <a:r>
              <a:rPr lang="ru-RU" dirty="0" smtClean="0"/>
              <a:t>Оптимизация систем сжатого воздуха и установки для охлаждения воды. </a:t>
            </a:r>
            <a:endParaRPr lang="en-GB" dirty="0" smtClean="0"/>
          </a:p>
          <a:p>
            <a:pPr lvl="1"/>
            <a:r>
              <a:rPr lang="ru-RU" dirty="0" smtClean="0"/>
              <a:t>Оптимизация текущей работы керамической вращающейся печи, включая рекуперацию отработанного тепла. </a:t>
            </a:r>
            <a:endParaRPr lang="en-GB" dirty="0" smtClean="0"/>
          </a:p>
          <a:p>
            <a:pPr marL="365125" indent="-334963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DE47-E9D6-4990-98DC-5BD50A4A277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189038"/>
          </a:xfrm>
        </p:spPr>
        <p:txBody>
          <a:bodyPr>
            <a:normAutofit/>
          </a:bodyPr>
          <a:lstStyle/>
          <a:p>
            <a:r>
              <a:rPr lang="ru-RU" dirty="0" smtClean="0"/>
              <a:t>Эффективность производственного процесса</a:t>
            </a:r>
            <a:r>
              <a:rPr lang="en-GB" dirty="0" smtClean="0"/>
              <a:t>: </a:t>
            </a:r>
            <a:r>
              <a:rPr lang="ru-RU" dirty="0" smtClean="0"/>
              <a:t>Цемент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4644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 российском цементном заводе (процесс обжига в мокрой печи) одноканальная обжиговая печь с открытой трубой была заменена на многоканальную. В результате снизился не только удельный расход топлива на кг клинкерной продукции, но и: </a:t>
            </a:r>
            <a:endParaRPr lang="en-GB" sz="2400" dirty="0" smtClean="0"/>
          </a:p>
          <a:p>
            <a:pPr lvl="1"/>
            <a:r>
              <a:rPr lang="ru-RU" sz="2200" dirty="0" smtClean="0"/>
              <a:t>Быстрота и простота управления измерением параметров процесса в печи; </a:t>
            </a:r>
            <a:endParaRPr lang="en-GB" sz="2200" dirty="0" smtClean="0"/>
          </a:p>
          <a:p>
            <a:pPr lvl="1"/>
            <a:r>
              <a:rPr lang="ru-RU" sz="2200" dirty="0" smtClean="0"/>
              <a:t>Повышение </a:t>
            </a:r>
            <a:r>
              <a:rPr lang="ru-RU" sz="2200" smtClean="0"/>
              <a:t>качества клинкерной продукции.</a:t>
            </a:r>
            <a:endParaRPr lang="en-GB" sz="2200" dirty="0" smtClean="0"/>
          </a:p>
          <a:p>
            <a:r>
              <a:rPr lang="ru-RU" sz="2400" dirty="0" smtClean="0"/>
              <a:t>При объеме инвестиций в</a:t>
            </a:r>
            <a:r>
              <a:rPr lang="nl-NL" sz="2400" dirty="0" smtClean="0"/>
              <a:t> 20 </a:t>
            </a:r>
            <a:r>
              <a:rPr lang="ru-RU" sz="2400" dirty="0" smtClean="0"/>
              <a:t>млн</a:t>
            </a:r>
            <a:r>
              <a:rPr lang="nl-NL" sz="2400" dirty="0" smtClean="0"/>
              <a:t>. </a:t>
            </a:r>
            <a:r>
              <a:rPr lang="ru-RU" sz="2400" dirty="0" smtClean="0"/>
              <a:t>рублей сокращение энергопотребления составило</a:t>
            </a:r>
            <a:r>
              <a:rPr lang="nl-NL" sz="2400" dirty="0" smtClean="0"/>
              <a:t> 8,3 </a:t>
            </a:r>
            <a:r>
              <a:rPr lang="ru-RU" sz="2400" dirty="0" smtClean="0"/>
              <a:t>млн</a:t>
            </a:r>
            <a:r>
              <a:rPr lang="nl-NL" sz="2400" dirty="0" smtClean="0"/>
              <a:t>. </a:t>
            </a:r>
            <a:r>
              <a:rPr lang="ru-RU" sz="2400" dirty="0" smtClean="0"/>
              <a:t>руб. в год</a:t>
            </a:r>
            <a:r>
              <a:rPr lang="nl-NL" sz="2400" dirty="0" smtClean="0"/>
              <a:t>, </a:t>
            </a:r>
            <a:r>
              <a:rPr lang="ru-RU" sz="2400" dirty="0" smtClean="0"/>
              <a:t>внутренняя норма доходности проекта составила</a:t>
            </a:r>
            <a:r>
              <a:rPr lang="nl-NL" sz="2400" dirty="0" smtClean="0"/>
              <a:t> 8,3 </a:t>
            </a:r>
            <a:r>
              <a:rPr lang="ru-RU" sz="2400" dirty="0" smtClean="0"/>
              <a:t>млн</a:t>
            </a:r>
            <a:r>
              <a:rPr lang="nl-NL" sz="2400" dirty="0" smtClean="0"/>
              <a:t>. </a:t>
            </a:r>
            <a:r>
              <a:rPr lang="ru-RU" sz="2400" dirty="0" smtClean="0"/>
              <a:t>руб. со сроком окупаемости</a:t>
            </a:r>
            <a:r>
              <a:rPr lang="nl-NL" sz="2400" dirty="0" smtClean="0"/>
              <a:t> 2,4 </a:t>
            </a:r>
            <a:r>
              <a:rPr lang="ru-RU" sz="2400" dirty="0" smtClean="0"/>
              <a:t>года</a:t>
            </a:r>
            <a:r>
              <a:rPr lang="nl-NL" sz="2400" dirty="0" smtClean="0"/>
              <a:t>. </a:t>
            </a:r>
            <a:endParaRPr lang="en-GB" sz="2400" dirty="0" smtClean="0"/>
          </a:p>
          <a:p>
            <a:pPr marL="365125" indent="-334963"/>
            <a:endParaRPr lang="en-US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DE47-E9D6-4990-98DC-5BD50A4A277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189038"/>
          </a:xfrm>
        </p:spPr>
        <p:txBody>
          <a:bodyPr>
            <a:normAutofit/>
          </a:bodyPr>
          <a:lstStyle/>
          <a:p>
            <a:r>
              <a:rPr lang="ru-RU" dirty="0" smtClean="0"/>
              <a:t>Практический пример</a:t>
            </a:r>
            <a:r>
              <a:rPr lang="en-US" dirty="0" smtClean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Металлургический завод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DE47-E9D6-4990-98DC-5BD50A4A277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7217197"/>
              </p:ext>
            </p:extLst>
          </p:nvPr>
        </p:nvGraphicFramePr>
        <p:xfrm>
          <a:off x="107504" y="1933579"/>
          <a:ext cx="5616624" cy="4054241"/>
        </p:xfrm>
        <a:graphic>
          <a:graphicData uri="http://schemas.openxmlformats.org/drawingml/2006/table">
            <a:tbl>
              <a:tblPr/>
              <a:tblGrid>
                <a:gridCol w="2946425"/>
                <a:gridCol w="2670199"/>
              </a:tblGrid>
              <a:tr h="7659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060A6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Название проекта</a:t>
                      </a:r>
                      <a:r>
                        <a:rPr lang="en-US" sz="1800" b="1" dirty="0" smtClean="0">
                          <a:solidFill>
                            <a:srgbClr val="3060A6"/>
                          </a:solidFill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en-GB" sz="1800" dirty="0">
                        <a:solidFill>
                          <a:srgbClr val="007EA2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600" dirty="0" smtClean="0">
                          <a:solidFill>
                            <a:srgbClr val="007EA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Применение</a:t>
                      </a:r>
                      <a:r>
                        <a:rPr lang="ru-RU" sz="1200" b="1" kern="600" baseline="0" dirty="0" smtClean="0">
                          <a:solidFill>
                            <a:srgbClr val="007EA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угольного порошка при производстве чугуна</a:t>
                      </a:r>
                      <a:endParaRPr lang="en-GB" sz="1800" dirty="0">
                        <a:solidFill>
                          <a:srgbClr val="007EA2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22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kern="0" dirty="0" smtClean="0">
                          <a:solidFill>
                            <a:srgbClr val="3060A6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Отрасль</a:t>
                      </a:r>
                      <a:r>
                        <a:rPr lang="en-US" sz="1800" b="1" kern="0" dirty="0" smtClean="0">
                          <a:solidFill>
                            <a:srgbClr val="3060A6"/>
                          </a:solidFill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en-GB" sz="1600" kern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b="1" kern="600" dirty="0" smtClean="0">
                          <a:latin typeface="Arial"/>
                          <a:ea typeface="Times New Roman"/>
                          <a:cs typeface="Times New Roman"/>
                        </a:rPr>
                        <a:t>Металлургия</a:t>
                      </a:r>
                      <a:endParaRPr lang="en-GB" sz="1600" kern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84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kern="0" dirty="0" smtClean="0">
                          <a:solidFill>
                            <a:srgbClr val="3060A6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Расположение объекта</a:t>
                      </a:r>
                      <a:r>
                        <a:rPr lang="en-US" sz="1600" b="1" kern="0" dirty="0" smtClean="0">
                          <a:solidFill>
                            <a:srgbClr val="3060A6"/>
                          </a:solidFill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en-GB" sz="1400" kern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kern="600" dirty="0" smtClean="0">
                          <a:latin typeface="Arial"/>
                          <a:ea typeface="Times New Roman"/>
                          <a:cs typeface="Times New Roman"/>
                        </a:rPr>
                        <a:t>Россия</a:t>
                      </a:r>
                      <a:endParaRPr lang="en-GB" sz="1600" kern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640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kern="0" dirty="0" smtClean="0">
                          <a:solidFill>
                            <a:srgbClr val="3060A6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Энергосбережение</a:t>
                      </a:r>
                      <a:r>
                        <a:rPr lang="ru-RU" sz="1600" b="1" kern="0" baseline="0" dirty="0" smtClean="0">
                          <a:solidFill>
                            <a:srgbClr val="3060A6"/>
                          </a:solidFill>
                          <a:latin typeface="Calibri"/>
                          <a:ea typeface="Calibri"/>
                          <a:cs typeface="Times New Roman"/>
                        </a:rPr>
                        <a:t> в год</a:t>
                      </a:r>
                      <a:r>
                        <a:rPr lang="en-US" sz="1600" b="1" kern="0" dirty="0" smtClean="0">
                          <a:solidFill>
                            <a:srgbClr val="3060A6"/>
                          </a:solidFill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en-GB" sz="1400" kern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kern="600" dirty="0">
                          <a:latin typeface="Arial"/>
                          <a:ea typeface="Times New Roman"/>
                          <a:cs typeface="Times New Roman"/>
                        </a:rPr>
                        <a:t>524 </a:t>
                      </a:r>
                      <a:r>
                        <a:rPr lang="ru-RU" sz="1200" kern="600" dirty="0" smtClean="0">
                          <a:latin typeface="+mn-lt"/>
                          <a:ea typeface="Times New Roman"/>
                          <a:cs typeface="Times New Roman"/>
                        </a:rPr>
                        <a:t>млн.</a:t>
                      </a:r>
                      <a:r>
                        <a:rPr lang="nl-NL" sz="1200" kern="6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kern="600" dirty="0" smtClean="0"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en-GB" sz="1200" kern="600" dirty="0" smtClean="0">
                          <a:latin typeface="Arial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200" kern="600" dirty="0" smtClean="0">
                          <a:latin typeface="Arial"/>
                          <a:ea typeface="Times New Roman"/>
                          <a:cs typeface="Times New Roman"/>
                        </a:rPr>
                        <a:t>природного газа и </a:t>
                      </a:r>
                      <a:r>
                        <a:rPr lang="en-GB" sz="1200" kern="600" dirty="0" smtClean="0">
                          <a:latin typeface="Arial"/>
                          <a:ea typeface="Times New Roman"/>
                          <a:cs typeface="Times New Roman"/>
                        </a:rPr>
                        <a:t>870,000 </a:t>
                      </a:r>
                      <a:r>
                        <a:rPr lang="ru-RU" sz="1200" kern="600" dirty="0" smtClean="0"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en-GB" sz="1200" kern="6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kern="600" dirty="0" smtClean="0">
                          <a:latin typeface="Arial"/>
                          <a:ea typeface="Times New Roman"/>
                          <a:cs typeface="Times New Roman"/>
                        </a:rPr>
                        <a:t>угля</a:t>
                      </a:r>
                      <a:r>
                        <a:rPr lang="ru-RU" sz="1200" kern="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GB" sz="1600" kern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84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kern="0" dirty="0" smtClean="0">
                          <a:solidFill>
                            <a:srgbClr val="3060A6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Сокращение</a:t>
                      </a:r>
                      <a:r>
                        <a:rPr lang="ru-RU" sz="1600" b="1" kern="0" baseline="0" dirty="0" smtClean="0">
                          <a:solidFill>
                            <a:srgbClr val="3060A6"/>
                          </a:solidFill>
                          <a:latin typeface="Calibri"/>
                          <a:ea typeface="Calibri"/>
                          <a:cs typeface="Times New Roman"/>
                        </a:rPr>
                        <a:t> выбросов СО2 в год</a:t>
                      </a:r>
                      <a:r>
                        <a:rPr lang="en-US" sz="1600" b="1" kern="0" dirty="0" smtClean="0">
                          <a:solidFill>
                            <a:srgbClr val="3060A6"/>
                          </a:solidFill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en-GB" sz="1400" kern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kern="600" dirty="0">
                          <a:latin typeface="Arial"/>
                          <a:ea typeface="Times New Roman"/>
                          <a:cs typeface="Times New Roman"/>
                        </a:rPr>
                        <a:t>390,000 </a:t>
                      </a:r>
                      <a:r>
                        <a:rPr lang="ru-RU" sz="1200" kern="600" dirty="0" smtClean="0"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en-GB" sz="1200" kern="600" dirty="0" smtClean="0"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kern="600" dirty="0" smtClean="0">
                          <a:latin typeface="Arial"/>
                          <a:ea typeface="Times New Roman"/>
                          <a:cs typeface="Times New Roman"/>
                        </a:rPr>
                        <a:t>год</a:t>
                      </a:r>
                      <a:endParaRPr lang="en-GB" sz="1600" kern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84">
                <a:tc>
                  <a:txBody>
                    <a:bodyPr/>
                    <a:lstStyle/>
                    <a:p>
                      <a:pPr marL="9017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i="1" kern="0" dirty="0" smtClean="0">
                          <a:solidFill>
                            <a:srgbClr val="3060A6"/>
                          </a:solidFill>
                          <a:latin typeface="Calibri"/>
                          <a:ea typeface="Calibri"/>
                          <a:cs typeface="Times New Roman"/>
                        </a:rPr>
                        <a:t>ФИНАНСОВЫЕ ПОКАЗАТЕЛИ</a:t>
                      </a:r>
                      <a:endParaRPr lang="en-GB" sz="1400" kern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600" kern="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84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kern="0" dirty="0" smtClean="0">
                          <a:solidFill>
                            <a:srgbClr val="3060A6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Инвестиции</a:t>
                      </a:r>
                      <a:r>
                        <a:rPr lang="en-US" sz="1600" b="1" kern="0" dirty="0" smtClean="0">
                          <a:solidFill>
                            <a:srgbClr val="3060A6"/>
                          </a:solidFill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en-GB" sz="1400" kern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kern="600" dirty="0">
                          <a:latin typeface="Arial"/>
                          <a:ea typeface="Times New Roman"/>
                          <a:cs typeface="Times New Roman"/>
                        </a:rPr>
                        <a:t>2,343 </a:t>
                      </a:r>
                      <a:r>
                        <a:rPr lang="ru-RU" sz="1200" kern="600" dirty="0" smtClean="0">
                          <a:latin typeface="Arial"/>
                          <a:ea typeface="Times New Roman"/>
                          <a:cs typeface="Times New Roman"/>
                        </a:rPr>
                        <a:t>млн. </a:t>
                      </a:r>
                      <a:r>
                        <a:rPr lang="en-US" sz="1200" kern="600" dirty="0" err="1" smtClean="0"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200" kern="600" dirty="0" err="1" smtClean="0">
                          <a:latin typeface="Arial"/>
                          <a:ea typeface="Times New Roman"/>
                          <a:cs typeface="Times New Roman"/>
                        </a:rPr>
                        <a:t>уб</a:t>
                      </a:r>
                      <a:r>
                        <a:rPr lang="ru-RU" sz="1200" kern="600" dirty="0" smtClean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n-GB" sz="1600" kern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84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kern="0" dirty="0" smtClean="0">
                          <a:solidFill>
                            <a:srgbClr val="3060A6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Сбережение</a:t>
                      </a:r>
                      <a:r>
                        <a:rPr lang="en-US" sz="1600" b="1" kern="0" dirty="0" smtClean="0">
                          <a:solidFill>
                            <a:srgbClr val="3060A6"/>
                          </a:solidFill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en-GB" sz="1400" kern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kern="600" dirty="0">
                          <a:latin typeface="Arial"/>
                          <a:ea typeface="Times New Roman"/>
                          <a:cs typeface="Times New Roman"/>
                        </a:rPr>
                        <a:t>1,039 </a:t>
                      </a:r>
                      <a:r>
                        <a:rPr lang="ru-RU" sz="1200" kern="600" dirty="0" smtClean="0">
                          <a:latin typeface="Arial"/>
                          <a:ea typeface="Times New Roman"/>
                          <a:cs typeface="Times New Roman"/>
                        </a:rPr>
                        <a:t>млн.</a:t>
                      </a:r>
                      <a:r>
                        <a:rPr lang="ru-RU" sz="1200" kern="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руб.</a:t>
                      </a:r>
                      <a:r>
                        <a:rPr lang="en-GB" sz="1200" kern="600" dirty="0" smtClean="0"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kern="600" dirty="0" smtClean="0">
                          <a:latin typeface="Arial"/>
                          <a:ea typeface="Times New Roman"/>
                          <a:cs typeface="Times New Roman"/>
                        </a:rPr>
                        <a:t>год</a:t>
                      </a:r>
                      <a:endParaRPr lang="en-GB" sz="1600" kern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84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kern="0" dirty="0" smtClean="0">
                          <a:solidFill>
                            <a:srgbClr val="3060A6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ВНД</a:t>
                      </a:r>
                      <a:r>
                        <a:rPr lang="en-US" sz="1600" b="1" kern="0" dirty="0" smtClean="0">
                          <a:solidFill>
                            <a:srgbClr val="3060A6"/>
                          </a:solidFill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en-GB" sz="1400" kern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kern="600">
                          <a:latin typeface="Arial"/>
                          <a:ea typeface="Times New Roman"/>
                          <a:cs typeface="Times New Roman"/>
                        </a:rPr>
                        <a:t>44%</a:t>
                      </a:r>
                      <a:r>
                        <a:rPr lang="en-GB" sz="1600" b="1" kern="6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GB" sz="1600" kern="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84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kern="0" dirty="0" smtClean="0">
                          <a:solidFill>
                            <a:srgbClr val="3060A6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Окупаемость</a:t>
                      </a:r>
                      <a:r>
                        <a:rPr lang="en-US" sz="1800" b="1" kern="0" dirty="0" smtClean="0">
                          <a:solidFill>
                            <a:srgbClr val="3060A6"/>
                          </a:solidFill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en-GB" sz="1600" kern="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kern="600" dirty="0">
                          <a:latin typeface="Arial"/>
                          <a:ea typeface="Times New Roman"/>
                          <a:cs typeface="Times New Roman"/>
                        </a:rPr>
                        <a:t>2.3 </a:t>
                      </a:r>
                      <a:r>
                        <a:rPr lang="ru-RU" sz="1200" kern="600" dirty="0" smtClean="0">
                          <a:latin typeface="Arial"/>
                          <a:ea typeface="Times New Roman"/>
                          <a:cs typeface="Times New Roman"/>
                        </a:rPr>
                        <a:t>года</a:t>
                      </a:r>
                      <a:endParaRPr lang="en-GB" sz="1600" kern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Immagine 1" descr="D:\Russia\455 01932 - EBRD-UNIDO\4.0  Doc Progettuale\4.6 Elaborati tecnici\4.6.1 Commesse non di progettazione\Graphics and pictures\Pictures\DSCF3331.JPG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871914" y="3140968"/>
            <a:ext cx="3092574" cy="280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189038"/>
          </a:xfrm>
        </p:spPr>
        <p:txBody>
          <a:bodyPr>
            <a:normAutofit/>
          </a:bodyPr>
          <a:lstStyle/>
          <a:p>
            <a:r>
              <a:rPr lang="ru-RU" dirty="0" smtClean="0"/>
              <a:t>Инвестиционный план предприятия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2060848"/>
            <a:ext cx="8496944" cy="3024336"/>
          </a:xfrm>
        </p:spPr>
        <p:txBody>
          <a:bodyPr>
            <a:noAutofit/>
          </a:bodyPr>
          <a:lstStyle/>
          <a:p>
            <a:pPr marL="365125" indent="-334963"/>
            <a:r>
              <a:rPr lang="ru-RU" sz="2800" dirty="0" smtClean="0"/>
              <a:t>Финансовый анализ дополнительных возможностей</a:t>
            </a:r>
            <a:r>
              <a:rPr lang="en-US" sz="2800" dirty="0" smtClean="0"/>
              <a:t>;</a:t>
            </a:r>
          </a:p>
          <a:p>
            <a:pPr marL="365125" indent="-334963"/>
            <a:r>
              <a:rPr lang="ru-RU" sz="2800" dirty="0" smtClean="0"/>
              <a:t>Обзор/анализ существующего на предприятии инвестиционного плана в энергетику</a:t>
            </a:r>
            <a:r>
              <a:rPr lang="en-US" sz="2800" dirty="0" smtClean="0"/>
              <a:t>;</a:t>
            </a:r>
          </a:p>
          <a:p>
            <a:pPr marL="365125" indent="-334963"/>
            <a:r>
              <a:rPr lang="ru-RU" sz="2800" dirty="0" smtClean="0"/>
              <a:t>Подготовка документов, принимаемых банком</a:t>
            </a:r>
            <a:r>
              <a:rPr lang="en-US" sz="2800" dirty="0" smtClean="0"/>
              <a:t>;</a:t>
            </a:r>
          </a:p>
          <a:p>
            <a:pPr marL="365125" indent="-334963"/>
            <a:r>
              <a:rPr lang="ru-RU" sz="2800" dirty="0" smtClean="0"/>
              <a:t>Оказание целевого содействия и организация целевого обучения.</a:t>
            </a:r>
            <a:r>
              <a:rPr lang="en-US" sz="2800" dirty="0" smtClean="0"/>
              <a:t> </a:t>
            </a:r>
          </a:p>
          <a:p>
            <a:pPr marL="365125" indent="-334963"/>
            <a:endParaRPr lang="en-US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DE47-E9D6-4990-98DC-5BD50A4A277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90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Европейский Банк Реконструкции и Развития: финансирование проектов энергоэффективности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916832"/>
            <a:ext cx="8496944" cy="41044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70000"/>
              </a:spcBef>
              <a:buSzPct val="110000"/>
              <a:buFont typeface="Wingdings" pitchFamily="2" charset="2"/>
              <a:buChar char="§"/>
            </a:pPr>
            <a:r>
              <a:rPr lang="ru-RU" sz="2400" dirty="0" smtClean="0"/>
              <a:t>ЕБРР предлагает финансирование проектов ЭЭ на </a:t>
            </a:r>
            <a:r>
              <a:rPr lang="ru-RU" sz="2400" b="1" dirty="0" smtClean="0"/>
              <a:t>особых условиях</a:t>
            </a:r>
            <a:endParaRPr lang="en-GB" sz="2400" b="1" dirty="0" smtClean="0"/>
          </a:p>
          <a:p>
            <a:pPr>
              <a:lnSpc>
                <a:spcPct val="90000"/>
              </a:lnSpc>
              <a:spcBef>
                <a:spcPct val="70000"/>
              </a:spcBef>
              <a:buSzPct val="110000"/>
              <a:buFont typeface="Wingdings" pitchFamily="2" charset="2"/>
              <a:buChar char="§"/>
            </a:pPr>
            <a:r>
              <a:rPr lang="ru-RU" sz="2400" dirty="0" smtClean="0"/>
              <a:t>Предоставляет  прямые кредиты или финансирует ЭЭ как </a:t>
            </a:r>
            <a:r>
              <a:rPr lang="ru-RU" sz="2400" b="1" dirty="0" smtClean="0"/>
              <a:t>компоненту</a:t>
            </a:r>
            <a:r>
              <a:rPr lang="ru-RU" sz="2400" dirty="0" smtClean="0"/>
              <a:t> в рамках более широких инвестиционных программ</a:t>
            </a:r>
            <a:endParaRPr lang="en-US" sz="2400" dirty="0" smtClean="0"/>
          </a:p>
          <a:p>
            <a:pPr>
              <a:lnSpc>
                <a:spcPct val="90000"/>
              </a:lnSpc>
              <a:spcBef>
                <a:spcPct val="70000"/>
              </a:spcBef>
              <a:buSzPct val="110000"/>
              <a:buFont typeface="Wingdings" pitchFamily="2" charset="2"/>
              <a:buChar char="§"/>
            </a:pPr>
            <a:r>
              <a:rPr lang="ru-RU" sz="2400" dirty="0" smtClean="0"/>
              <a:t>Предлагает </a:t>
            </a:r>
            <a:r>
              <a:rPr lang="ru-RU" sz="2400" b="1" dirty="0" smtClean="0"/>
              <a:t>широкий спектр финансовых инструментов и на более длительный срок, </a:t>
            </a:r>
            <a:r>
              <a:rPr lang="ru-RU" sz="2400" dirty="0" smtClean="0"/>
              <a:t>чем  принято на рынке</a:t>
            </a:r>
            <a:r>
              <a:rPr lang="ru-RU" sz="2400" b="1" dirty="0" smtClean="0"/>
              <a:t> </a:t>
            </a:r>
            <a:r>
              <a:rPr lang="ru-RU" sz="2400" dirty="0" smtClean="0"/>
              <a:t>(7-10 лет)</a:t>
            </a: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  <a:spcBef>
                <a:spcPct val="70000"/>
              </a:spcBef>
              <a:buSzPct val="110000"/>
              <a:buFont typeface="Wingdings" pitchFamily="2" charset="2"/>
              <a:buChar char="§"/>
            </a:pPr>
            <a:r>
              <a:rPr lang="ru-RU" sz="2400" dirty="0" smtClean="0"/>
              <a:t>Предоставляет </a:t>
            </a:r>
            <a:r>
              <a:rPr lang="ru-RU" sz="2400" b="1" dirty="0" smtClean="0"/>
              <a:t>бесплатную техническую поддержку</a:t>
            </a:r>
            <a:r>
              <a:rPr lang="ru-RU" sz="2400" dirty="0" smtClean="0"/>
              <a:t> клиентам:</a:t>
            </a:r>
            <a:r>
              <a:rPr lang="en-US" sz="2400" dirty="0" smtClean="0"/>
              <a:t> </a:t>
            </a:r>
          </a:p>
          <a:p>
            <a:pPr lvl="1">
              <a:lnSpc>
                <a:spcPct val="70000"/>
              </a:lnSpc>
              <a:buSzPct val="110000"/>
              <a:buFont typeface="Arial" pitchFamily="34" charset="0"/>
              <a:buChar char="−"/>
            </a:pPr>
            <a:r>
              <a:rPr lang="ru-RU" sz="2000" dirty="0" smtClean="0"/>
              <a:t>Энергоаудиты для идентификации, оценки и установления приоритетов проведения мероприятий по ЭЭ</a:t>
            </a:r>
            <a:endParaRPr lang="en-US" sz="2000" dirty="0" smtClean="0"/>
          </a:p>
          <a:p>
            <a:pPr lvl="1">
              <a:lnSpc>
                <a:spcPct val="70000"/>
              </a:lnSpc>
              <a:buSzPct val="110000"/>
              <a:buFont typeface="Arial" pitchFamily="34" charset="0"/>
              <a:buChar char="−"/>
            </a:pPr>
            <a:r>
              <a:rPr lang="ru-RU" sz="2000" dirty="0" smtClean="0"/>
              <a:t>ТЭО и технические рекомендации с учетом потребностей клиента</a:t>
            </a:r>
            <a:r>
              <a:rPr lang="en-US" sz="2000" dirty="0" smtClean="0"/>
              <a:t> </a:t>
            </a:r>
          </a:p>
          <a:p>
            <a:pPr lvl="1">
              <a:lnSpc>
                <a:spcPct val="70000"/>
              </a:lnSpc>
              <a:buSzPct val="110000"/>
              <a:buFont typeface="Arial" pitchFamily="34" charset="0"/>
              <a:buChar char="−"/>
            </a:pPr>
            <a:r>
              <a:rPr lang="ru-RU" sz="2000" dirty="0" smtClean="0"/>
              <a:t>Внедрение СЭМ и обучение</a:t>
            </a:r>
            <a:endParaRPr lang="en-GB" sz="2000" dirty="0" smtClean="0"/>
          </a:p>
          <a:p>
            <a:pPr>
              <a:lnSpc>
                <a:spcPct val="90000"/>
              </a:lnSpc>
              <a:spcBef>
                <a:spcPct val="70000"/>
              </a:spcBef>
              <a:buSzPct val="110000"/>
              <a:buFont typeface="Wingdings" pitchFamily="2" charset="2"/>
              <a:buChar char="§"/>
            </a:pPr>
            <a:r>
              <a:rPr lang="ru-RU" sz="2400" dirty="0" smtClean="0"/>
              <a:t>ЕБРР способствует продвижению </a:t>
            </a:r>
            <a:r>
              <a:rPr lang="ru-RU" sz="2400" b="1" dirty="0" smtClean="0"/>
              <a:t>наиболее результативных проектов</a:t>
            </a:r>
            <a:r>
              <a:rPr lang="ru-RU" sz="2400" dirty="0" smtClean="0"/>
              <a:t> в энергоемких секторах</a:t>
            </a: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DE47-E9D6-4990-98DC-5BD50A4A277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332656"/>
            <a:ext cx="7772400" cy="604862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Структура презентации</a:t>
            </a:r>
            <a:endParaRPr lang="en-US" sz="3200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611560" y="1628800"/>
            <a:ext cx="8136904" cy="42484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Почему ПЭРП</a:t>
            </a:r>
            <a:r>
              <a:rPr lang="en-US" sz="4000" dirty="0" smtClean="0">
                <a:solidFill>
                  <a:schemeClr val="bg1"/>
                </a:solidFill>
              </a:rPr>
              <a:t>?</a:t>
            </a:r>
            <a:endParaRPr lang="ru-RU" sz="4000" dirty="0" smtClean="0">
              <a:solidFill>
                <a:schemeClr val="bg1"/>
              </a:solidFill>
            </a:endParaRPr>
          </a:p>
          <a:p>
            <a:pPr marL="442913" lvl="0" indent="-442913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Преимущества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участия в ПЭРП для предприятий</a:t>
            </a:r>
            <a:r>
              <a:rPr lang="en-US" sz="4000" dirty="0" smtClean="0">
                <a:solidFill>
                  <a:schemeClr val="bg1"/>
                </a:solidFill>
              </a:rPr>
              <a:t>;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Участие</a:t>
            </a:r>
            <a:endParaRPr lang="en-US" sz="72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B6DE47-E9D6-4990-98DC-5BD50A4A2778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189038"/>
          </a:xfrm>
        </p:spPr>
        <p:txBody>
          <a:bodyPr>
            <a:normAutofit/>
          </a:bodyPr>
          <a:lstStyle/>
          <a:p>
            <a:r>
              <a:rPr lang="ru-RU" dirty="0" smtClean="0"/>
              <a:t>ЕБРР и ЭЭ: результаты в России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2060848"/>
            <a:ext cx="8496944" cy="4104456"/>
          </a:xfrm>
        </p:spPr>
        <p:txBody>
          <a:bodyPr>
            <a:noAutofit/>
          </a:bodyPr>
          <a:lstStyle/>
          <a:p>
            <a:pPr marL="273050" indent="-273050" defTabSz="912813">
              <a:lnSpc>
                <a:spcPct val="90000"/>
              </a:lnSpc>
              <a:spcBef>
                <a:spcPct val="6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ru-RU" sz="3200" dirty="0" smtClean="0"/>
              <a:t>С 2006 года ЕБРР инвестировал</a:t>
            </a:r>
            <a:r>
              <a:rPr lang="en-GB" sz="3200" dirty="0" smtClean="0"/>
              <a:t> &gt; </a:t>
            </a:r>
            <a:r>
              <a:rPr lang="en-GB" sz="3200" b="1" dirty="0" smtClean="0"/>
              <a:t>€1,85</a:t>
            </a:r>
            <a:r>
              <a:rPr lang="ru-RU" sz="3200" b="1" dirty="0" smtClean="0"/>
              <a:t> млрд </a:t>
            </a:r>
            <a:r>
              <a:rPr lang="ru-RU" sz="3200" dirty="0" smtClean="0"/>
              <a:t>в проекты по повышению ЭЭ</a:t>
            </a:r>
            <a:r>
              <a:rPr lang="en-GB" sz="3200" dirty="0" smtClean="0"/>
              <a:t> </a:t>
            </a:r>
            <a:r>
              <a:rPr lang="ru-RU" sz="3200" dirty="0" smtClean="0"/>
              <a:t>в проекты с общим инвестиционным объемом </a:t>
            </a:r>
            <a:r>
              <a:rPr lang="en-GB" sz="3200" b="1" dirty="0" smtClean="0"/>
              <a:t>€10,2</a:t>
            </a:r>
            <a:r>
              <a:rPr lang="ru-RU" sz="3200" b="1" dirty="0" smtClean="0"/>
              <a:t> млрд </a:t>
            </a:r>
            <a:r>
              <a:rPr lang="en-GB" sz="3200" dirty="0" smtClean="0"/>
              <a:t>(</a:t>
            </a:r>
            <a:r>
              <a:rPr lang="ru-RU" sz="3200" dirty="0" smtClean="0"/>
              <a:t>а с </a:t>
            </a:r>
            <a:r>
              <a:rPr lang="en-GB" sz="3200" dirty="0" smtClean="0"/>
              <a:t>2010</a:t>
            </a:r>
            <a:r>
              <a:rPr lang="ru-RU" sz="3200" dirty="0" smtClean="0"/>
              <a:t> -</a:t>
            </a:r>
            <a:r>
              <a:rPr lang="en-GB" sz="3200" dirty="0" smtClean="0"/>
              <a:t> </a:t>
            </a:r>
            <a:r>
              <a:rPr lang="en-GB" sz="3200" b="1" dirty="0" smtClean="0"/>
              <a:t>€ 404</a:t>
            </a:r>
            <a:r>
              <a:rPr lang="ru-RU" sz="3200" b="1" dirty="0" smtClean="0"/>
              <a:t> млн</a:t>
            </a:r>
            <a:r>
              <a:rPr lang="en-GB" sz="3200" dirty="0" smtClean="0"/>
              <a:t> </a:t>
            </a:r>
            <a:r>
              <a:rPr lang="ru-RU" sz="3200" dirty="0" smtClean="0"/>
              <a:t>и</a:t>
            </a:r>
            <a:r>
              <a:rPr lang="en-GB" sz="3200" dirty="0" smtClean="0"/>
              <a:t> </a:t>
            </a:r>
            <a:r>
              <a:rPr lang="en-GB" sz="3200" b="1" dirty="0" smtClean="0"/>
              <a:t>€ 2.9</a:t>
            </a:r>
            <a:r>
              <a:rPr lang="ru-RU" sz="3200" b="1" dirty="0" smtClean="0"/>
              <a:t> млрд</a:t>
            </a:r>
            <a:r>
              <a:rPr lang="ru-RU" sz="3200" dirty="0" smtClean="0"/>
              <a:t> соответственно</a:t>
            </a:r>
            <a:r>
              <a:rPr lang="en-GB" sz="3200" dirty="0" smtClean="0"/>
              <a:t>) </a:t>
            </a:r>
          </a:p>
          <a:p>
            <a:pPr marL="273050" indent="-273050" defTabSz="912813">
              <a:lnSpc>
                <a:spcPct val="90000"/>
              </a:lnSpc>
              <a:spcBef>
                <a:spcPct val="6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ru-RU" sz="3200" dirty="0" smtClean="0"/>
              <a:t>С 2006 от общих инвестиций ЕБРР в ЭЭ на долю России приходится </a:t>
            </a:r>
            <a:r>
              <a:rPr lang="en-US" sz="3200" b="1" dirty="0" smtClean="0"/>
              <a:t>&gt; 30%</a:t>
            </a:r>
            <a:endParaRPr lang="en-US" sz="3200" dirty="0" smtClean="0"/>
          </a:p>
          <a:p>
            <a:pPr marL="273050" indent="-273050" defTabSz="912813">
              <a:lnSpc>
                <a:spcPct val="90000"/>
              </a:lnSpc>
              <a:spcBef>
                <a:spcPct val="6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GB" sz="3200" b="1" dirty="0" smtClean="0"/>
              <a:t>€ 32,5</a:t>
            </a:r>
            <a:r>
              <a:rPr lang="ru-RU" sz="3200" b="1" dirty="0" smtClean="0"/>
              <a:t> млн </a:t>
            </a:r>
            <a:r>
              <a:rPr lang="en-GB" sz="3200" b="1" dirty="0" smtClean="0"/>
              <a:t> </a:t>
            </a:r>
            <a:r>
              <a:rPr lang="ru-RU" sz="3200" dirty="0" smtClean="0"/>
              <a:t>было инвестировано на техническую поддержку проектов по ЭЭ</a:t>
            </a:r>
            <a:r>
              <a:rPr lang="en-GB" sz="3200" dirty="0" smtClean="0"/>
              <a:t>.</a:t>
            </a:r>
            <a:endParaRPr lang="en-US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DE47-E9D6-4990-98DC-5BD50A4A277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88032"/>
            <a:ext cx="8928992" cy="980728"/>
          </a:xfrm>
        </p:spPr>
        <p:txBody>
          <a:bodyPr>
            <a:no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/>
              <a:t>Пример: металлургический сектор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ru-RU" sz="2400" dirty="0" smtClean="0"/>
              <a:t>инвестиции в ЭЭ на сумму </a:t>
            </a:r>
            <a:r>
              <a:rPr lang="en-US" sz="2400" dirty="0" smtClean="0"/>
              <a:t>$</a:t>
            </a:r>
            <a:r>
              <a:rPr lang="ru-RU" sz="2400" dirty="0" smtClean="0"/>
              <a:t>36 млн окупаются в течении 3 лет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DE47-E9D6-4990-98DC-5BD50A4A2778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611561" y="1772816"/>
          <a:ext cx="7848870" cy="4253434"/>
        </p:xfrm>
        <a:graphic>
          <a:graphicData uri="http://schemas.openxmlformats.org/drawingml/2006/table">
            <a:tbl>
              <a:tblPr/>
              <a:tblGrid>
                <a:gridCol w="3106278"/>
                <a:gridCol w="1157240"/>
                <a:gridCol w="1035425"/>
                <a:gridCol w="913612"/>
                <a:gridCol w="1636315"/>
              </a:tblGrid>
              <a:tr h="87044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Проект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Инвестиция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USD.) 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ВНД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(%) 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Окупаемость,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Снижение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CO2 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 у т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</a:tr>
              <a:tr h="572624">
                <a:tc>
                  <a:txBody>
                    <a:bodyPr/>
                    <a:lstStyle/>
                    <a:p>
                      <a:pPr marL="82550" marR="0" lvl="0" indent="-8255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Внедрение СЭМ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5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3.6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2.7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32.7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</a:tr>
              <a:tr h="572624">
                <a:tc>
                  <a:txBody>
                    <a:bodyPr/>
                    <a:lstStyle/>
                    <a:p>
                      <a:pPr marL="82550" marR="0" lvl="0" indent="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8255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Обновление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систем  энергоснабжения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5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2.75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27.0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12.6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</a:tr>
              <a:tr h="572624">
                <a:tc>
                  <a:txBody>
                    <a:bodyPr/>
                    <a:lstStyle/>
                    <a:p>
                      <a:pPr marL="82550" marR="0" lvl="0" indent="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8255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Модернизация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электрических двигателей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5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4.0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26.4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17.8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</a:tr>
              <a:tr h="572624">
                <a:tc>
                  <a:txBody>
                    <a:bodyPr/>
                    <a:lstStyle/>
                    <a:p>
                      <a:pPr marL="82550" marR="0" lvl="0" indent="-8255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8255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Модернизация компрессорных станций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5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3.8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</a:tr>
              <a:tr h="327157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Модернизация печей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5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0.95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28.9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</a:tr>
              <a:tr h="438181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ТЭЦ</a:t>
                      </a:r>
                    </a:p>
                  </a:txBody>
                  <a:tcPr marL="0" marR="0" marT="705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33.8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53.9</a:t>
                      </a:r>
                    </a:p>
                  </a:txBody>
                  <a:tcPr marL="0" marR="0" marT="856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</a:tr>
              <a:tr h="327157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Итого:</a:t>
                      </a:r>
                    </a:p>
                  </a:txBody>
                  <a:tcPr marL="0" marR="0" marT="856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36.2</a:t>
                      </a:r>
                    </a:p>
                  </a:txBody>
                  <a:tcPr marL="0" marR="0" marT="856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</a:p>
                  </a:txBody>
                  <a:tcPr marL="0" marR="0" marT="856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 3</a:t>
                      </a:r>
                    </a:p>
                  </a:txBody>
                  <a:tcPr marL="0" marR="0" marT="856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</a:p>
                  </a:txBody>
                  <a:tcPr marL="0" marR="0" marT="856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A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323528" y="6135600"/>
            <a:ext cx="8136904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just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>
                <a:solidFill>
                  <a:srgbClr val="003399"/>
                </a:solidFill>
              </a:rPr>
              <a:t>Возможная экономия</a:t>
            </a:r>
            <a:r>
              <a:rPr lang="en-US" sz="1600" b="1" dirty="0" smtClean="0">
                <a:solidFill>
                  <a:srgbClr val="003399"/>
                </a:solidFill>
              </a:rPr>
              <a:t>: </a:t>
            </a:r>
            <a:endParaRPr lang="ru-RU" sz="1600" b="1" dirty="0" smtClean="0">
              <a:solidFill>
                <a:srgbClr val="003399"/>
              </a:solidFill>
            </a:endParaRPr>
          </a:p>
          <a:p>
            <a:pPr algn="just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003399"/>
                </a:solidFill>
              </a:rPr>
              <a:t>25</a:t>
            </a:r>
            <a:r>
              <a:rPr lang="en-GB" sz="1600" b="1" dirty="0">
                <a:solidFill>
                  <a:srgbClr val="003399"/>
                </a:solidFill>
              </a:rPr>
              <a:t>%</a:t>
            </a:r>
            <a:r>
              <a:rPr lang="en-US" sz="1600" b="1" dirty="0">
                <a:solidFill>
                  <a:srgbClr val="003399"/>
                </a:solidFill>
              </a:rPr>
              <a:t> </a:t>
            </a:r>
            <a:r>
              <a:rPr lang="ru-RU" sz="1600" b="1" dirty="0" smtClean="0">
                <a:solidFill>
                  <a:srgbClr val="003399"/>
                </a:solidFill>
              </a:rPr>
              <a:t>от общего потребления электроэнергии</a:t>
            </a:r>
            <a:r>
              <a:rPr lang="en-US" sz="1600" b="1" dirty="0" smtClean="0">
                <a:solidFill>
                  <a:srgbClr val="003399"/>
                </a:solidFill>
              </a:rPr>
              <a:t>, </a:t>
            </a:r>
            <a:r>
              <a:rPr lang="en-GB" sz="1600" b="1" dirty="0">
                <a:solidFill>
                  <a:srgbClr val="003399"/>
                </a:solidFill>
              </a:rPr>
              <a:t>10</a:t>
            </a:r>
            <a:r>
              <a:rPr lang="ru-RU" sz="1600" b="1" dirty="0">
                <a:solidFill>
                  <a:srgbClr val="003399"/>
                </a:solidFill>
              </a:rPr>
              <a:t>%</a:t>
            </a:r>
            <a:r>
              <a:rPr lang="en-US" sz="1600" b="1" dirty="0">
                <a:solidFill>
                  <a:srgbClr val="003399"/>
                </a:solidFill>
              </a:rPr>
              <a:t> </a:t>
            </a:r>
            <a:r>
              <a:rPr lang="ru-RU" sz="1600" b="1" dirty="0" smtClean="0">
                <a:solidFill>
                  <a:srgbClr val="003399"/>
                </a:solidFill>
              </a:rPr>
              <a:t>от общего потребления газа</a:t>
            </a:r>
            <a:endParaRPr lang="en-US" sz="16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395536" y="2708920"/>
            <a:ext cx="8136904" cy="15841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 algn="ctr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Участие</a:t>
            </a:r>
            <a:endParaRPr lang="en-US" sz="66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80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80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B6DE47-E9D6-4990-98DC-5BD50A4A2778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189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 </a:t>
            </a:r>
            <a:r>
              <a:rPr lang="ru-RU" dirty="0" smtClean="0">
                <a:ea typeface="+mj-ea"/>
              </a:rPr>
              <a:t>Участие</a:t>
            </a:r>
            <a:endParaRPr lang="en-US" dirty="0">
              <a:ea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850" y="1844824"/>
            <a:ext cx="8496300" cy="4608512"/>
          </a:xfrm>
        </p:spPr>
        <p:txBody>
          <a:bodyPr>
            <a:noAutofit/>
          </a:bodyPr>
          <a:lstStyle/>
          <a:p>
            <a:r>
              <a:rPr lang="ru-RU" sz="2200" dirty="0" smtClean="0"/>
              <a:t>Процедура</a:t>
            </a:r>
            <a:r>
              <a:rPr lang="en-GB" sz="2200" dirty="0" smtClean="0"/>
              <a:t>:</a:t>
            </a:r>
          </a:p>
          <a:p>
            <a:pPr lvl="1"/>
            <a:r>
              <a:rPr lang="ru-RU" sz="2200" dirty="0" smtClean="0"/>
              <a:t>Первая встреча – обсуждение основных направлений сотрудничества;</a:t>
            </a:r>
          </a:p>
          <a:p>
            <a:pPr lvl="1"/>
            <a:r>
              <a:rPr lang="ru-RU" sz="2200" dirty="0" smtClean="0"/>
              <a:t>Заинтересованность в участии, подтвержденная письмом от предприятия</a:t>
            </a:r>
            <a:r>
              <a:rPr lang="en-GB" sz="2200" dirty="0" smtClean="0"/>
              <a:t>;</a:t>
            </a:r>
          </a:p>
          <a:p>
            <a:pPr lvl="1"/>
            <a:r>
              <a:rPr lang="ru-RU" sz="2200" dirty="0" smtClean="0"/>
              <a:t>Организация выездов на объект для того, чтобы подготовить подробный Рабочий План Предприятия (РПП)</a:t>
            </a:r>
            <a:r>
              <a:rPr lang="en-GB" sz="2200" dirty="0" smtClean="0"/>
              <a:t>;</a:t>
            </a:r>
          </a:p>
          <a:p>
            <a:pPr lvl="1"/>
            <a:r>
              <a:rPr lang="ru-RU" sz="2200" dirty="0" smtClean="0"/>
              <a:t>Окончательное утверждение ЕБРР и начало мероприятий</a:t>
            </a:r>
            <a:r>
              <a:rPr lang="en-GB" sz="2200" dirty="0" smtClean="0"/>
              <a:t>;</a:t>
            </a:r>
            <a:endParaRPr lang="ru-RU" sz="2200" dirty="0" smtClean="0"/>
          </a:p>
          <a:p>
            <a:r>
              <a:rPr lang="ru-RU" sz="2200" dirty="0" smtClean="0"/>
              <a:t>Более того, ПЭРП создаст компьютерную информационную базу для инженеров, предприятий, поставщиков оборудования, СРО и.т.п. с целью обсуждения энергетических и технологических вопросов, иметь доступ к энерго- и технологической базе данных и другой и</a:t>
            </a:r>
            <a:r>
              <a:rPr lang="en-US" sz="2200" dirty="0" err="1" smtClean="0"/>
              <a:t>нформаци</a:t>
            </a:r>
            <a:r>
              <a:rPr lang="ru-RU" sz="2200" dirty="0" smtClean="0"/>
              <a:t>и</a:t>
            </a:r>
            <a:r>
              <a:rPr lang="en-US" sz="2200" dirty="0" smtClean="0"/>
              <a:t> </a:t>
            </a:r>
            <a:r>
              <a:rPr lang="ru-RU" sz="2200" dirty="0" smtClean="0"/>
              <a:t>в энергосекторе;</a:t>
            </a:r>
          </a:p>
          <a:p>
            <a:pPr>
              <a:buFont typeface="Arial" pitchFamily="34" charset="0"/>
              <a:buNone/>
            </a:pPr>
            <a:endParaRPr lang="ru-RU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B586-ABD5-4F58-BCE4-28D85B2EE031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189038"/>
          </a:xfrm>
        </p:spPr>
        <p:txBody>
          <a:bodyPr>
            <a:normAutofit/>
          </a:bodyPr>
          <a:lstStyle/>
          <a:p>
            <a:r>
              <a:rPr lang="ru-RU" dirty="0" smtClean="0"/>
              <a:t>Заинтересовались</a:t>
            </a:r>
            <a:r>
              <a:rPr lang="en-GB" dirty="0" smtClean="0"/>
              <a:t>?</a:t>
            </a:r>
            <a:r>
              <a:rPr lang="ru-RU" dirty="0" smtClean="0"/>
              <a:t> Вам необходима дополнительная информация</a:t>
            </a:r>
            <a:r>
              <a:rPr lang="en-GB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464496"/>
          </a:xfrm>
        </p:spPr>
        <p:txBody>
          <a:bodyPr>
            <a:noAutofit/>
          </a:bodyPr>
          <a:lstStyle/>
          <a:p>
            <a:pPr marL="0" indent="3175">
              <a:buNone/>
            </a:pPr>
            <a:r>
              <a:rPr lang="ru-RU" sz="2400" dirty="0" smtClean="0"/>
              <a:t>Позвоните или отправьте электронное сообщение для организации встречи</a:t>
            </a:r>
            <a:r>
              <a:rPr lang="en-GB" sz="2400" dirty="0" smtClean="0"/>
              <a:t>:</a:t>
            </a:r>
          </a:p>
          <a:p>
            <a:pPr marL="0" indent="3175">
              <a:buNone/>
            </a:pPr>
            <a:endParaRPr lang="en-US" sz="2400" dirty="0" smtClean="0"/>
          </a:p>
          <a:p>
            <a:pPr marL="0" indent="3175">
              <a:buNone/>
            </a:pPr>
            <a:endParaRPr lang="en-GB" sz="2400" dirty="0" smtClean="0"/>
          </a:p>
          <a:p>
            <a:pPr marL="0" indent="3175" algn="ctr">
              <a:buNone/>
            </a:pPr>
            <a:r>
              <a:rPr lang="ru-RU" sz="2400" b="1" dirty="0" smtClean="0"/>
              <a:t>Альберт Звиринг, руководитель проекта: </a:t>
            </a:r>
            <a:r>
              <a:rPr lang="en-GB" sz="2400" b="1" dirty="0" smtClean="0">
                <a:hlinkClick r:id="rId3"/>
              </a:rPr>
              <a:t>zweeringa@yahoo.com</a:t>
            </a:r>
            <a:r>
              <a:rPr lang="ru-RU" sz="2400" b="1" dirty="0" smtClean="0"/>
              <a:t>, моб.</a:t>
            </a:r>
            <a:r>
              <a:rPr lang="en-GB" sz="2400" b="1" dirty="0" smtClean="0"/>
              <a:t>: 8-916-152-43-01</a:t>
            </a:r>
          </a:p>
          <a:p>
            <a:pPr algn="ctr">
              <a:buNone/>
            </a:pPr>
            <a:r>
              <a:rPr lang="ru-RU" sz="2400" b="1" dirty="0" smtClean="0"/>
              <a:t>или</a:t>
            </a:r>
            <a:endParaRPr lang="en-US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Виталий Беккер, АйСиЭф-еко: </a:t>
            </a:r>
          </a:p>
          <a:p>
            <a:pPr algn="ctr">
              <a:buNone/>
            </a:pPr>
            <a:r>
              <a:rPr lang="en-GB" sz="2400" b="1" dirty="0" smtClean="0">
                <a:hlinkClick r:id="rId4"/>
              </a:rPr>
              <a:t>Vbekker@icfi.com</a:t>
            </a:r>
            <a:r>
              <a:rPr lang="en-GB" sz="2400" b="1" dirty="0" smtClean="0"/>
              <a:t>, </a:t>
            </a:r>
            <a:r>
              <a:rPr lang="ru-RU" sz="2400" b="1" dirty="0" smtClean="0"/>
              <a:t>тел. 495-783-10-32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en-GB" sz="3200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DE47-E9D6-4990-98DC-5BD50A4A277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3544"/>
            <a:ext cx="8458200" cy="939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Спасибо за внимание</a:t>
            </a:r>
            <a:r>
              <a:rPr lang="en-GB" sz="4400" b="1" dirty="0" smtClean="0">
                <a:solidFill>
                  <a:srgbClr val="C00000"/>
                </a:solidFill>
              </a:rPr>
              <a:t>!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DE47-E9D6-4990-98DC-5BD50A4A2778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189038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ru-RU" dirty="0" smtClean="0"/>
              <a:t>Программа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1764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/>
              <a:t>Финансируется Глобальным Экологическим </a:t>
            </a:r>
            <a:r>
              <a:rPr lang="ru-RU" sz="2400" dirty="0" smtClean="0"/>
              <a:t>Фондом</a:t>
            </a:r>
            <a:r>
              <a:rPr lang="en-GB" sz="2400" dirty="0" smtClean="0"/>
              <a:t> </a:t>
            </a:r>
            <a:r>
              <a:rPr lang="ru-RU" sz="2400" dirty="0" smtClean="0"/>
              <a:t>и осуществляется </a:t>
            </a:r>
            <a:r>
              <a:rPr lang="ru-RU" sz="2400" dirty="0"/>
              <a:t>Европейским Банком Реконструкции и Развития (</a:t>
            </a:r>
            <a:r>
              <a:rPr lang="ru-RU" sz="2400" dirty="0" smtClean="0"/>
              <a:t>ЕБРР-крупные промышленные предприятия ) </a:t>
            </a:r>
            <a:r>
              <a:rPr lang="ru-RU" sz="2400" dirty="0"/>
              <a:t>и Программой Промышленного Развития ООН (</a:t>
            </a:r>
            <a:r>
              <a:rPr lang="ru-RU" sz="2400" dirty="0" smtClean="0"/>
              <a:t>ЮНИДО-малые и средние предприятия);</a:t>
            </a:r>
            <a:endParaRPr lang="ru-RU" sz="2400" dirty="0"/>
          </a:p>
          <a:p>
            <a:r>
              <a:rPr lang="ru-RU" sz="2400" dirty="0" smtClean="0"/>
              <a:t>Участие в этой программе -  БЕСПЛАТНОЕ!</a:t>
            </a:r>
            <a:endParaRPr lang="en-GB" sz="2400" dirty="0" smtClean="0"/>
          </a:p>
          <a:p>
            <a:r>
              <a:rPr lang="ru-RU" sz="2400" u="sng" dirty="0" smtClean="0"/>
              <a:t>Предприятие не связано НИКАКИМИ обязательствами</a:t>
            </a:r>
            <a:r>
              <a:rPr lang="ru-RU" sz="2400" dirty="0" smtClean="0"/>
              <a:t>  по финансированию со стороны ЕБРР! Это добровольное решение предприятия!</a:t>
            </a:r>
          </a:p>
          <a:p>
            <a:r>
              <a:rPr lang="en-GB" sz="2400" b="1" dirty="0" err="1" smtClean="0"/>
              <a:t>Программа</a:t>
            </a:r>
            <a:r>
              <a:rPr lang="en-GB" sz="2400" b="1" dirty="0" smtClean="0"/>
              <a:t> </a:t>
            </a:r>
            <a:r>
              <a:rPr lang="en-GB" sz="2400" dirty="0" err="1" smtClean="0"/>
              <a:t>нацелена</a:t>
            </a:r>
            <a:r>
              <a:rPr lang="en-GB" sz="2400" dirty="0" smtClean="0"/>
              <a:t> </a:t>
            </a:r>
            <a:r>
              <a:rPr lang="en-GB" sz="2400" dirty="0" err="1" smtClean="0"/>
              <a:t>на</a:t>
            </a:r>
            <a:r>
              <a:rPr lang="en-GB" sz="2400" dirty="0" smtClean="0"/>
              <a:t> </a:t>
            </a:r>
            <a:r>
              <a:rPr lang="ru-RU" sz="2400" u="sng" dirty="0" smtClean="0"/>
              <a:t>С</a:t>
            </a:r>
            <a:r>
              <a:rPr lang="en-GB" sz="2400" u="sng" dirty="0" err="1" smtClean="0"/>
              <a:t>окращение</a:t>
            </a:r>
            <a:r>
              <a:rPr lang="en-GB" sz="2400" u="sng" dirty="0" smtClean="0"/>
              <a:t> </a:t>
            </a:r>
            <a:r>
              <a:rPr lang="en-GB" sz="2400" u="sng" dirty="0" err="1" smtClean="0"/>
              <a:t>энергозатрат</a:t>
            </a:r>
            <a:r>
              <a:rPr lang="en-GB" sz="2400" dirty="0" smtClean="0"/>
              <a:t> </a:t>
            </a:r>
            <a:r>
              <a:rPr lang="ru-RU" sz="2400" dirty="0" smtClean="0"/>
              <a:t>и </a:t>
            </a:r>
            <a:r>
              <a:rPr lang="ru-RU" sz="2400" u="sng" dirty="0" smtClean="0"/>
              <a:t> Повышение уровня конкурентоспособности</a:t>
            </a:r>
            <a:r>
              <a:rPr lang="en-GB" sz="2400" dirty="0" smtClean="0"/>
              <a:t> </a:t>
            </a:r>
            <a:r>
              <a:rPr lang="ru-RU" sz="2400" dirty="0" smtClean="0"/>
              <a:t>на</a:t>
            </a:r>
            <a:r>
              <a:rPr lang="en-GB" sz="2400" dirty="0" smtClean="0"/>
              <a:t> </a:t>
            </a:r>
            <a:r>
              <a:rPr lang="en-GB" sz="2400" dirty="0" err="1" smtClean="0"/>
              <a:t>российских</a:t>
            </a:r>
            <a:r>
              <a:rPr lang="en-GB" sz="2400" dirty="0" smtClean="0"/>
              <a:t> </a:t>
            </a:r>
            <a:r>
              <a:rPr lang="en-GB" sz="2400" dirty="0" err="1" smtClean="0"/>
              <a:t>энергоемких</a:t>
            </a:r>
            <a:r>
              <a:rPr lang="en-GB" sz="2400" dirty="0" smtClean="0"/>
              <a:t> </a:t>
            </a:r>
            <a:r>
              <a:rPr lang="en-GB" sz="2400" dirty="0" err="1" smtClean="0"/>
              <a:t>предприяти</a:t>
            </a:r>
            <a:r>
              <a:rPr lang="ru-RU" sz="2400" dirty="0" smtClean="0"/>
              <a:t>я</a:t>
            </a:r>
            <a:r>
              <a:rPr lang="en-GB" sz="2400" dirty="0" smtClean="0"/>
              <a:t>х</a:t>
            </a:r>
            <a:r>
              <a:rPr lang="ru-RU" sz="2400" dirty="0" smtClean="0"/>
              <a:t>.</a:t>
            </a:r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DE47-E9D6-4990-98DC-5BD50A4A277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189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 </a:t>
            </a:r>
            <a:r>
              <a:rPr lang="ru-RU" dirty="0" smtClean="0">
                <a:ea typeface="+mj-ea"/>
              </a:rPr>
              <a:t>Почему ПЭРП</a:t>
            </a:r>
            <a:r>
              <a:rPr lang="en-GB" dirty="0" smtClean="0">
                <a:ea typeface="+mj-ea"/>
              </a:rPr>
              <a:t>?</a:t>
            </a:r>
            <a:endParaRPr lang="en-GB" dirty="0">
              <a:ea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850" y="1700287"/>
            <a:ext cx="8496300" cy="5545137"/>
          </a:xfrm>
        </p:spPr>
        <p:txBody>
          <a:bodyPr>
            <a:noAutofit/>
          </a:bodyPr>
          <a:lstStyle/>
          <a:p>
            <a:r>
              <a:rPr lang="ru-RU" dirty="0" smtClean="0"/>
              <a:t>Россия имеет большой потенциал ЭЭ в сравнении с сопоставимыми  странами</a:t>
            </a:r>
            <a:r>
              <a:rPr lang="en-GB" dirty="0" smtClean="0"/>
              <a:t>: </a:t>
            </a:r>
            <a:r>
              <a:rPr lang="ru-RU" dirty="0" smtClean="0"/>
              <a:t> интенсивность энергопотребления в России все еще в 1,5-2 раза выше;</a:t>
            </a:r>
            <a:endParaRPr lang="en-GB" dirty="0" smtClean="0"/>
          </a:p>
          <a:p>
            <a:r>
              <a:rPr lang="ru-RU" dirty="0" smtClean="0"/>
              <a:t>Международный опыт показывает, что:</a:t>
            </a:r>
          </a:p>
          <a:p>
            <a:pPr lvl="1"/>
            <a:r>
              <a:rPr lang="ru-RU" sz="2000" dirty="0" smtClean="0"/>
              <a:t>СЭМ приводит к постоянному снижению энергозатрат (1-3% ежегодно)</a:t>
            </a:r>
            <a:r>
              <a:rPr lang="en-GB" sz="2000" dirty="0" smtClean="0"/>
              <a:t>;</a:t>
            </a:r>
          </a:p>
          <a:p>
            <a:pPr lvl="1"/>
            <a:r>
              <a:rPr lang="ru-RU" sz="2000" dirty="0" smtClean="0"/>
              <a:t>Энергоаудиты, сснованные на </a:t>
            </a:r>
            <a:r>
              <a:rPr lang="ru-RU" sz="2000" u="sng" dirty="0" smtClean="0"/>
              <a:t>системном</a:t>
            </a:r>
            <a:r>
              <a:rPr lang="ru-RU" sz="2000" dirty="0" smtClean="0"/>
              <a:t> подходе (и не только по компонентам: моторы, компрессоры и т.п.), приводят к значительно большей экономии ресурса</a:t>
            </a:r>
            <a:r>
              <a:rPr lang="en-GB" sz="2000" dirty="0" smtClean="0"/>
              <a:t>;</a:t>
            </a:r>
          </a:p>
          <a:p>
            <a:pPr lvl="1"/>
            <a:r>
              <a:rPr lang="ru-RU" sz="2000" dirty="0" smtClean="0"/>
              <a:t>Потенциал может достигнуть </a:t>
            </a:r>
            <a:r>
              <a:rPr lang="en-GB" sz="2000" dirty="0" smtClean="0"/>
              <a:t>40-50%; </a:t>
            </a:r>
          </a:p>
          <a:p>
            <a:r>
              <a:rPr lang="en-GB" b="1" dirty="0" err="1" smtClean="0"/>
              <a:t>Программа</a:t>
            </a:r>
            <a:r>
              <a:rPr lang="ru-RU" b="1" dirty="0" smtClean="0"/>
              <a:t> </a:t>
            </a:r>
            <a:r>
              <a:rPr lang="ru-RU" dirty="0" smtClean="0"/>
              <a:t>разработает индивидуальный план действия для каждого предприятия и установит  </a:t>
            </a:r>
            <a:endParaRPr lang="en-GB" dirty="0" smtClean="0"/>
          </a:p>
          <a:p>
            <a:pPr>
              <a:buNone/>
            </a:pPr>
            <a:r>
              <a:rPr lang="ru-RU" sz="2800" dirty="0" smtClean="0"/>
              <a:t>		</a:t>
            </a:r>
            <a:r>
              <a:rPr lang="en-GB" sz="2800" dirty="0" smtClean="0"/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«Парнёрство с предприятиями»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7A22-B553-44F9-8FEC-C26EF21B9202}" type="slidenum">
              <a:rPr lang="en-GB"/>
              <a:pPr/>
              <a:t>4</a:t>
            </a:fld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11361" y="5661248"/>
            <a:ext cx="576263" cy="28892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447856" cy="1189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ПЭРП – это больше, чем обычный энергоаудит</a:t>
            </a:r>
            <a:r>
              <a:rPr lang="en-GB" dirty="0" smtClean="0">
                <a:ea typeface="+mj-ea"/>
              </a:rPr>
              <a:t>!</a:t>
            </a:r>
            <a:endParaRPr lang="en-GB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458200" cy="43926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Несмотря на то, что проведение энергоаудитов </a:t>
            </a:r>
            <a:r>
              <a:rPr lang="en-US" dirty="0" smtClean="0"/>
              <a:t>–</a:t>
            </a:r>
            <a:r>
              <a:rPr lang="ru-RU" dirty="0" smtClean="0"/>
              <a:t> хороший старт, необходимо иметь четкую программу последующих действий перед тем, как предприятие сможет принять решение об инвестировании в энергоэффективность</a:t>
            </a:r>
            <a:r>
              <a:rPr lang="en-GB" dirty="0" smtClean="0"/>
              <a:t> </a:t>
            </a: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smtClean="0"/>
              <a:t>Для достижения долгосрочных целей, энергоэффективные меры должны быть привязаны к работе СЭМ</a:t>
            </a:r>
            <a:r>
              <a:rPr lang="en-GB" dirty="0" smtClean="0"/>
              <a:t>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Основное внимание следует уделять повышению эффективности производственных процессов и энергетических систем </a:t>
            </a:r>
            <a:r>
              <a:rPr lang="en-GB" dirty="0" smtClean="0"/>
              <a:t>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Таким образом, ПЭРП предлагает больше чем энергоаудит</a:t>
            </a:r>
            <a:r>
              <a:rPr lang="en-GB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ru-RU" dirty="0" smtClean="0"/>
              <a:t>ПЭРП предлагает партнерство для предприятий на долгосрочный период</a:t>
            </a:r>
            <a:r>
              <a:rPr lang="en-GB" dirty="0" smtClean="0"/>
              <a:t>;</a:t>
            </a:r>
          </a:p>
          <a:p>
            <a:pPr lvl="1">
              <a:lnSpc>
                <a:spcPct val="90000"/>
              </a:lnSpc>
            </a:pPr>
            <a:r>
              <a:rPr lang="ru-RU" dirty="0" smtClean="0"/>
              <a:t>Согласует с предприятием какие технико-экономические обоснования, детальные энергетические оценки крупных установок и анализы системы оптимизации должны быть выполнены</a:t>
            </a: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ru-RU" dirty="0" smtClean="0"/>
              <a:t>Финансовая оценка и подготовка Плана Инвестиций в Энергоэффективность Предприятия (ПИЭП) и доступ к потенциальным источникам финансирования</a:t>
            </a:r>
            <a:r>
              <a:rPr lang="en-GB" dirty="0" smtClean="0"/>
              <a:t>.</a:t>
            </a:r>
          </a:p>
          <a:p>
            <a:pPr>
              <a:lnSpc>
                <a:spcPct val="90000"/>
              </a:lnSpc>
            </a:pPr>
            <a:endParaRPr lang="en-GB" sz="1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5A-F5DD-4B50-AFDD-0F514AA22EA8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179512" y="836712"/>
            <a:ext cx="8712968" cy="50405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Каковы Преимущества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ПЭРП для предприятий?</a:t>
            </a:r>
            <a:endParaRPr lang="en-GB" sz="4000" dirty="0" smtClean="0">
              <a:solidFill>
                <a:schemeClr val="bg1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endParaRPr lang="ru-RU" sz="400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Система Энергоменеджмента</a:t>
            </a:r>
          </a:p>
          <a:p>
            <a:pPr marL="360363" lvl="0" indent="-3603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Повышение Эффективности производственного процесса и энергетических систем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Подготовка Инвестиционного плана</a:t>
            </a:r>
          </a:p>
          <a:p>
            <a:pPr lvl="0" algn="ctr">
              <a:spcBef>
                <a:spcPct val="20000"/>
              </a:spcBef>
              <a:defRPr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B6DE47-E9D6-4990-98DC-5BD50A4A2778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Почему </a:t>
            </a:r>
            <a:r>
              <a:rPr lang="ru-RU" dirty="0" smtClean="0"/>
              <a:t>Энергоменеджмент?</a:t>
            </a:r>
            <a:endParaRPr lang="en-GB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784976" cy="4464496"/>
          </a:xfrm>
        </p:spPr>
        <p:txBody>
          <a:bodyPr rtlCol="0">
            <a:noAutofit/>
          </a:bodyPr>
          <a:lstStyle/>
          <a:p>
            <a:pPr marL="342900" indent="-342900">
              <a:defRPr/>
            </a:pPr>
            <a:r>
              <a:rPr lang="ru-RU" sz="2600" dirty="0" smtClean="0"/>
              <a:t>Когда счет за энергию является основной стоимостной позицией, тогда СЭМ – является эффективным инструментом контроля энергозатрат. </a:t>
            </a:r>
          </a:p>
          <a:p>
            <a:pPr marL="342900" indent="-342900">
              <a:defRPr/>
            </a:pPr>
            <a:r>
              <a:rPr lang="ru-RU" sz="2600" dirty="0" smtClean="0"/>
              <a:t>Цены на энергию продолжают расти.</a:t>
            </a:r>
          </a:p>
          <a:p>
            <a:pPr marL="342900" indent="-342900">
              <a:defRPr/>
            </a:pPr>
            <a:r>
              <a:rPr lang="ru-RU" sz="2600" dirty="0" smtClean="0"/>
              <a:t>Другими косвенными преимуществами инвестирования в мероприятия по ЭЭ являются:</a:t>
            </a:r>
            <a:r>
              <a:rPr lang="en-GB" sz="2600" dirty="0" smtClean="0">
                <a:solidFill>
                  <a:srgbClr val="C00000"/>
                </a:solidFill>
              </a:rPr>
              <a:t> </a:t>
            </a:r>
            <a:endParaRPr lang="ru-RU" sz="2600" dirty="0" smtClean="0">
              <a:solidFill>
                <a:srgbClr val="C00000"/>
              </a:solidFill>
            </a:endParaRPr>
          </a:p>
          <a:p>
            <a:pPr marL="852487" lvl="1" indent="-342900"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сокращение производственных отходов, </a:t>
            </a:r>
          </a:p>
          <a:p>
            <a:pPr marL="852487" lvl="1" indent="-342900"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снижение эксплуатационных затрат, </a:t>
            </a:r>
          </a:p>
          <a:p>
            <a:pPr marL="852487" lvl="1" indent="-342900"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увеличение производительности</a:t>
            </a:r>
          </a:p>
          <a:p>
            <a:pPr marL="342900" indent="-342900">
              <a:defRPr/>
            </a:pPr>
            <a:r>
              <a:rPr lang="ru-RU" sz="2600" dirty="0" smtClean="0"/>
              <a:t>СЭМ ведет к повышению конкурентоспособности</a:t>
            </a:r>
            <a:endParaRPr lang="en-GB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62A0F-C4E0-460D-8F16-BB02C11BF857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Стандартный уровень энергоэффективности в промышленных организациях при наличии СЭМ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971A7-586C-4E9E-A685-8C085C52114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6588125" y="6237288"/>
            <a:ext cx="136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/>
              <a:t>Источник</a:t>
            </a:r>
            <a:r>
              <a:rPr lang="en-GB" sz="800"/>
              <a:t>: UNIDO</a:t>
            </a:r>
          </a:p>
        </p:txBody>
      </p:sp>
      <p:pic>
        <p:nvPicPr>
          <p:cNvPr id="204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59557"/>
            <a:ext cx="8208963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WH_Corp_Template_FLAT_2011">
  <a:themeElements>
    <a:clrScheme name="MWH Theme">
      <a:dk1>
        <a:srgbClr val="000000"/>
      </a:dk1>
      <a:lt1>
        <a:srgbClr val="FFFFFF"/>
      </a:lt1>
      <a:dk2>
        <a:srgbClr val="7E7F81"/>
      </a:dk2>
      <a:lt2>
        <a:srgbClr val="FFFFFF"/>
      </a:lt2>
      <a:accent1>
        <a:srgbClr val="0083A6"/>
      </a:accent1>
      <a:accent2>
        <a:srgbClr val="FBE57B"/>
      </a:accent2>
      <a:accent3>
        <a:srgbClr val="D14F2A"/>
      </a:accent3>
      <a:accent4>
        <a:srgbClr val="224859"/>
      </a:accent4>
      <a:accent5>
        <a:srgbClr val="869644"/>
      </a:accent5>
      <a:accent6>
        <a:srgbClr val="B4CBCE"/>
      </a:accent6>
      <a:hlink>
        <a:srgbClr val="FF0000"/>
      </a:hlink>
      <a:folHlink>
        <a:srgbClr val="FEBE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068DC5C-1063-436D-B798-44EB846F36EE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914C978-31C1-48F3-9AF4-292200DDC8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6E6051-9B2C-4EC9-9E61-EE92128DD6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MWH_Corp_Template_FLAT_2011</Template>
  <TotalTime>10133</TotalTime>
  <Words>1422</Words>
  <Application>Microsoft Office PowerPoint</Application>
  <PresentationFormat>On-screen Show (4:3)</PresentationFormat>
  <Paragraphs>245</Paragraphs>
  <Slides>25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MWH_Corp_Template_FLAT_2011</vt:lpstr>
      <vt:lpstr>Презентация программы    Альберт Звиринг Руководитель проекта июнь 2012  </vt:lpstr>
      <vt:lpstr>Slide 2</vt:lpstr>
      <vt:lpstr> Программа</vt:lpstr>
      <vt:lpstr> Почему ПЭРП?</vt:lpstr>
      <vt:lpstr>ПЭРП – это больше, чем обычный энергоаудит!</vt:lpstr>
      <vt:lpstr>Slide 6</vt:lpstr>
      <vt:lpstr>Slide 7</vt:lpstr>
      <vt:lpstr>Почему Энергоменеджмент?</vt:lpstr>
      <vt:lpstr>Стандартный уровень энергоэффективности в промышленных организациях при наличии СЭМ</vt:lpstr>
      <vt:lpstr>Улучшение существующей СЭМ</vt:lpstr>
      <vt:lpstr>Истории успеха СЭМ</vt:lpstr>
      <vt:lpstr>Примеры успешной реализации в России</vt:lpstr>
      <vt:lpstr>Мероприятия ПЭРП по СЭМ:</vt:lpstr>
      <vt:lpstr>Эффективность производственного процесса</vt:lpstr>
      <vt:lpstr>Мероприятия ПЭРП по эффективности производственних процессов:</vt:lpstr>
      <vt:lpstr>Эффективность производственного процесса: Цемент</vt:lpstr>
      <vt:lpstr>Практический пример:  Металлургический завод</vt:lpstr>
      <vt:lpstr>Инвестиционный план предприятия</vt:lpstr>
      <vt:lpstr>Европейский Банк Реконструкции и Развития: финансирование проектов энергоэффективности</vt:lpstr>
      <vt:lpstr>ЕБРР и ЭЭ: результаты в России</vt:lpstr>
      <vt:lpstr>Пример: металлургический сектор  инвестиции в ЭЭ на сумму $36 млн окупаются в течении 3 лет </vt:lpstr>
      <vt:lpstr>Slide 22</vt:lpstr>
      <vt:lpstr> Участие</vt:lpstr>
      <vt:lpstr>Заинтересовались? Вам необходима дополнительная информация?</vt:lpstr>
      <vt:lpstr>Slide 25</vt:lpstr>
    </vt:vector>
  </TitlesOfParts>
  <Company>MWH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50001:2011 Energy management systems – Requirements with guidance for use June 2011</dc:title>
  <dc:creator>MWH</dc:creator>
  <cp:lastModifiedBy>Albertus</cp:lastModifiedBy>
  <cp:revision>1091</cp:revision>
  <dcterms:created xsi:type="dcterms:W3CDTF">2011-06-23T10:45:06Z</dcterms:created>
  <dcterms:modified xsi:type="dcterms:W3CDTF">2012-06-19T04:59:58Z</dcterms:modified>
</cp:coreProperties>
</file>