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sldIdLst>
    <p:sldId id="467" r:id="rId2"/>
    <p:sldId id="468" r:id="rId3"/>
    <p:sldId id="471" r:id="rId4"/>
    <p:sldId id="492" r:id="rId5"/>
    <p:sldId id="489" r:id="rId6"/>
    <p:sldId id="482" r:id="rId7"/>
    <p:sldId id="483" r:id="rId8"/>
    <p:sldId id="484" r:id="rId9"/>
    <p:sldId id="490" r:id="rId10"/>
    <p:sldId id="491" r:id="rId11"/>
    <p:sldId id="486" r:id="rId12"/>
    <p:sldId id="487" r:id="rId13"/>
  </p:sldIdLst>
  <p:sldSz cx="9144000" cy="6858000" type="screen4x3"/>
  <p:notesSz cx="679132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9568" autoAdjust="0"/>
  </p:normalViewPr>
  <p:slideViewPr>
    <p:cSldViewPr>
      <p:cViewPr>
        <p:scale>
          <a:sx n="90" d="100"/>
          <a:sy n="90" d="100"/>
        </p:scale>
        <p:origin x="-157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255010169387121E-2"/>
          <c:y val="7.8325741584268416E-2"/>
          <c:w val="0.92505906934433035"/>
          <c:h val="0.74494056215976001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gradFill>
                <a:gsLst>
                  <a:gs pos="0">
                    <a:srgbClr val="4F81BD"/>
                  </a:gs>
                  <a:gs pos="24000">
                    <a:srgbClr val="9BBB59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  <a:effectLst>
              <a:glow rad="228600">
                <a:srgbClr val="4F81BD">
                  <a:satMod val="175000"/>
                  <a:alpha val="40000"/>
                </a:srgbClr>
              </a:glow>
              <a:softEdge rad="12700"/>
            </a:effectLst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4F81BD"/>
              </a:solidFill>
              <a:ln>
                <a:gradFill>
                  <a:gsLst>
                    <a:gs pos="12000">
                      <a:srgbClr val="759E8B"/>
                    </a:gs>
                    <a:gs pos="0">
                      <a:srgbClr val="4F81BD"/>
                    </a:gs>
                    <a:gs pos="24000">
                      <a:srgbClr val="9BBB5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  <a:effectLst>
                <a:glow rad="228600">
                  <a:srgbClr val="4F81BD">
                    <a:satMod val="175000"/>
                    <a:alpha val="40000"/>
                  </a:srgbClr>
                </a:glo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Pt>
            <c:idx val="3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gradFill>
                  <a:gsLst>
                    <a:gs pos="0">
                      <a:srgbClr val="4F81BD"/>
                    </a:gs>
                    <a:gs pos="24000">
                      <a:srgbClr val="9BBB5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  <a:effectLst>
                <a:glow rad="228600">
                  <a:srgbClr val="4F81BD">
                    <a:satMod val="175000"/>
                    <a:alpha val="40000"/>
                  </a:srgbClr>
                </a:glo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Lbls>
            <c:numFmt formatCode="#,##0.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Лист1!$C$16:$C$19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(план) </c:v>
                </c:pt>
              </c:strCache>
            </c:strRef>
          </c:cat>
          <c:val>
            <c:numRef>
              <c:f>Лист1!$D$16:$D$19</c:f>
              <c:numCache>
                <c:formatCode>General</c:formatCode>
                <c:ptCount val="4"/>
                <c:pt idx="0">
                  <c:v>30</c:v>
                </c:pt>
                <c:pt idx="1">
                  <c:v>1.8</c:v>
                </c:pt>
                <c:pt idx="2">
                  <c:v>1.5</c:v>
                </c:pt>
                <c:pt idx="3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163712"/>
        <c:axId val="25371008"/>
      </c:barChart>
      <c:catAx>
        <c:axId val="7616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5371008"/>
        <c:crosses val="autoZero"/>
        <c:auto val="1"/>
        <c:lblAlgn val="ctr"/>
        <c:lblOffset val="100"/>
        <c:noMultiLvlLbl val="0"/>
      </c:catAx>
      <c:valAx>
        <c:axId val="25371008"/>
        <c:scaling>
          <c:orientation val="minMax"/>
          <c:max val="1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61637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86081442789948"/>
          <c:y val="7.1341546096104297E-2"/>
          <c:w val="0.83895969572273776"/>
          <c:h val="0.61293408944180328"/>
        </c:manualLayout>
      </c:layout>
      <c:barChart>
        <c:barDir val="col"/>
        <c:grouping val="clustered"/>
        <c:varyColors val="0"/>
        <c:ser>
          <c:idx val="0"/>
          <c:order val="0"/>
          <c:tx>
            <c:v>импортная</c:v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228600">
                <a:schemeClr val="accent1">
                  <a:alpha val="40000"/>
                </a:schemeClr>
              </a:glow>
              <a:softEdge rad="12700"/>
            </a:effectLst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'[Диаграмма в Microsoft PowerPoint]Лист1'!$C$48:$C$50</c:f>
              <c:strCache>
                <c:ptCount val="1"/>
                <c:pt idx="0">
                  <c:v>до пересмотра проекта        после пересмотра проекта</c:v>
                </c:pt>
              </c:strCache>
            </c:strRef>
          </c:cat>
          <c:val>
            <c:numRef>
              <c:f>'[Диаграмма в Microsoft PowerPoint]Лист1'!$C$42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</c:ser>
        <c:ser>
          <c:idx val="1"/>
          <c:order val="1"/>
          <c:tx>
            <c:v>отечественная </c:v>
          </c:tx>
          <c:spPr>
            <a:effectLst>
              <a:glow rad="228600">
                <a:schemeClr val="accent1">
                  <a:alpha val="40000"/>
                </a:schemeClr>
              </a:glow>
              <a:softEdge rad="12700"/>
            </a:effectLst>
          </c:spPr>
          <c:invertIfNegative val="0"/>
          <c:dLbls>
            <c:spPr>
              <a:effectLst>
                <a:glow rad="228600">
                  <a:schemeClr val="accent1">
                    <a:alpha val="40000"/>
                  </a:schemeClr>
                </a:glow>
                <a:softEdge rad="12700"/>
              </a:effectLst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PowerPoint]Лист1'!$C$48:$C$50</c:f>
              <c:strCache>
                <c:ptCount val="1"/>
                <c:pt idx="0">
                  <c:v>до пересмотра проекта        после пересмотра проекта</c:v>
                </c:pt>
              </c:strCache>
            </c:strRef>
          </c:cat>
          <c:val>
            <c:numRef>
              <c:f>'[Диаграмма в Microsoft PowerPoint]Лист1'!$C$43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'[Диаграмма в Microsoft PowerPoint]Лист1'!$C$48:$C$50</c:f>
              <c:strCache>
                <c:ptCount val="1"/>
                <c:pt idx="0">
                  <c:v>до пересмотра проекта        после пересмотра проекта</c:v>
                </c:pt>
              </c:strCache>
            </c:strRef>
          </c:cat>
          <c:val>
            <c:numRef>
              <c:f>'[Диаграмма в Microsoft PowerPoint]Лист1'!$C$44</c:f>
              <c:numCache>
                <c:formatCode>General</c:formatCode>
                <c:ptCount val="1"/>
              </c:numCache>
            </c:numRef>
          </c:val>
        </c:ser>
        <c:ser>
          <c:idx val="3"/>
          <c:order val="3"/>
          <c:spPr>
            <a:solidFill>
              <a:schemeClr val="accent1"/>
            </a:solidFill>
            <a:effectLst>
              <a:glow rad="228600">
                <a:schemeClr val="accent1">
                  <a:alpha val="40000"/>
                </a:schemeClr>
              </a:glow>
              <a:softEdge rad="12700"/>
            </a:effectLst>
          </c:spPr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PowerPoint]Лист1'!$C$48:$C$50</c:f>
              <c:strCache>
                <c:ptCount val="1"/>
                <c:pt idx="0">
                  <c:v>до пересмотра проекта        после пересмотра проекта</c:v>
                </c:pt>
              </c:strCache>
            </c:strRef>
          </c:cat>
          <c:val>
            <c:numRef>
              <c:f>'[Диаграмма в Microsoft PowerPoint]Лист1'!$C$45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ser>
          <c:idx val="4"/>
          <c:order val="4"/>
          <c:spPr>
            <a:solidFill>
              <a:schemeClr val="accent2"/>
            </a:solidFill>
            <a:effectLst>
              <a:glow rad="228600">
                <a:schemeClr val="accent1">
                  <a:alpha val="40000"/>
                </a:schemeClr>
              </a:glow>
              <a:softEdge rad="12700"/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0.301185062405258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3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glow rad="228600">
                  <a:schemeClr val="accent1">
                    <a:alpha val="40000"/>
                  </a:schemeClr>
                </a:glow>
                <a:softEdge rad="12700"/>
              </a:effectLst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'[Диаграмма в Microsoft PowerPoint]Лист1'!$C$48:$C$50</c:f>
              <c:strCache>
                <c:ptCount val="1"/>
                <c:pt idx="0">
                  <c:v>до пересмотра проекта        после пересмотра проекта</c:v>
                </c:pt>
              </c:strCache>
            </c:strRef>
          </c:cat>
          <c:val>
            <c:numRef>
              <c:f>'[Диаграмма в Microsoft PowerPoint]Лист1'!$C$46</c:f>
              <c:numCache>
                <c:formatCode>0%</c:formatCode>
                <c:ptCount val="1"/>
                <c:pt idx="0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axId val="25797760"/>
        <c:axId val="25799296"/>
      </c:barChart>
      <c:catAx>
        <c:axId val="2579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5799296"/>
        <c:crosses val="autoZero"/>
        <c:auto val="1"/>
        <c:lblAlgn val="ctr"/>
        <c:lblOffset val="100"/>
        <c:noMultiLvlLbl val="0"/>
      </c:catAx>
      <c:valAx>
        <c:axId val="2579929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25797760"/>
        <c:crosses val="autoZero"/>
        <c:crossBetween val="between"/>
      </c:valAx>
      <c:spPr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3" tIns="45546" rIns="91093" bIns="455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3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3" tIns="45546" rIns="91093" bIns="455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242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3" tIns="45546" rIns="91093" bIns="455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32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3" tIns="45546" rIns="91093" bIns="455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377363"/>
            <a:ext cx="29432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3" tIns="45546" rIns="91093" bIns="455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5AB338-A1BB-4065-819E-E5B974561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0127" indent="-2846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8657" indent="-227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4119" indent="-227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9582" indent="-227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5045" indent="-227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0507" indent="-227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5970" indent="-227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1432" indent="-227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000FB4-3474-4E48-ABFF-5C2B92A37459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72D7-54E2-3F42-AFAA-201B3FA0B6A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72D7-54E2-3F42-AFAA-201B3FA0B6A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82F8D8-C2A9-42DD-8B7E-306A7A312BCA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7E58B8-7B5B-49C4-950E-B47A881CC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8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2FF655-36F7-4F14-B0D8-A07326A06FD6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78010A-8207-455F-887A-31E5EDF37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4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E83E3F-45E5-4B53-8432-7AEEE6FBFA98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22064B-C486-433E-9695-5FD5542DC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27384"/>
            <a:ext cx="9165704" cy="9361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3" tIns="45685" rIns="91363" bIns="45685" rtlCol="0" anchor="ctr"/>
          <a:lstStyle/>
          <a:p>
            <a:pPr algn="ctr"/>
            <a:endParaRPr lang="ru-RU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D:\1Лена\РАБОТЫ\ВОДОКАНАЛ\брендбук\презентация\Untitled-1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323528" y="146874"/>
            <a:ext cx="884338" cy="56748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800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94DAB1-36B5-4361-BBA7-8E3D2780EF2B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001EBE-3314-4B47-A463-C7C4B9B6D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3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1157B2-0A8C-4EC6-BB5F-C763A26E6DEF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404C319-88D9-4C99-BA23-878AE6826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6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B85438-FA8C-4D2E-8783-9849FCCDE91A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6E8464-5F8A-4A9A-8073-B7C79DE9E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CC9656C-3846-4CC8-B92F-81F9D2989F34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3E6FCAA-B308-4CC0-A725-E514AAF91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51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12BC95-91EA-4741-9C38-7AEA46937E2C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869E83-4EAC-4FBF-B68E-AF3A6416A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6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7D406A-0AF5-436E-AB2A-ABBDEB9A485C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A5EA2F-FD10-444A-9FBA-2B4277251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4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6632A7-AB5B-4B9C-9DE1-8DD6D0A8D15E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7073B45-E7C5-429C-BCEB-2CEB440C9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0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95C6F3-B7BC-4E3A-8FAA-4FA2D8273D75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6C56D1-9E18-4996-9C39-F38804979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3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190351D-2358-4FDE-B8E5-2632243A9477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BF6EAF9-4D45-4C08-8E88-A39BCEA92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.png"/><Relationship Id="rId3" Type="http://schemas.openxmlformats.org/officeDocument/2006/relationships/chart" Target="../charts/chart2.xml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:\1Лена\РАБОТЫ\ВОДОКАНАЛ\презентация\ду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4427538" y="3141663"/>
            <a:ext cx="184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800">
              <a:solidFill>
                <a:srgbClr val="000000"/>
              </a:solidFill>
            </a:endParaRPr>
          </a:p>
          <a:p>
            <a:pPr algn="ctr" eaLnBrk="1" hangingPunct="1"/>
            <a:endParaRPr lang="ru-RU" altLang="ru-RU" sz="28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2" name="Picture 5" descr="D:\1Лена\РАБОТЫ\ВОДОКАНАЛ\лого бел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023938"/>
            <a:ext cx="307657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14"/>
          <p:cNvSpPr txBox="1">
            <a:spLocks noChangeArrowheads="1"/>
          </p:cNvSpPr>
          <p:nvPr/>
        </p:nvSpPr>
        <p:spPr bwMode="auto">
          <a:xfrm>
            <a:off x="163513" y="3284538"/>
            <a:ext cx="8712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</a:rPr>
              <a:t>Основные направления деятельности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</a:rPr>
              <a:t>ГУП «Водоканал Санкт-Петербурга»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</a:rPr>
              <a:t>с целью обеспечения экологической </a:t>
            </a:r>
            <a:r>
              <a:rPr lang="ru-RU" altLang="ru-RU" sz="2400" b="1" dirty="0">
                <a:solidFill>
                  <a:schemeClr val="bg1"/>
                </a:solidFill>
              </a:rPr>
              <a:t>безопасности  водных объектов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Санкт-Петербурга.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Работа с отечественными производителями.</a:t>
            </a:r>
          </a:p>
        </p:txBody>
      </p:sp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1316038" y="5301208"/>
            <a:ext cx="64071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chemeClr val="bg1"/>
                </a:solidFill>
              </a:rPr>
              <a:t>Е. И. Целиков – генеральный директор</a:t>
            </a:r>
          </a:p>
          <a:p>
            <a:pPr algn="ctr" eaLnBrk="1" hangingPunct="1"/>
            <a:r>
              <a:rPr lang="ru-RU" altLang="ru-RU" sz="1600" dirty="0">
                <a:solidFill>
                  <a:schemeClr val="bg1"/>
                </a:solidFill>
              </a:rPr>
              <a:t>ГУП «Водоканал Санкт-Петербурга»</a:t>
            </a:r>
          </a:p>
          <a:p>
            <a:pPr algn="ctr" eaLnBrk="1" hangingPunct="1"/>
            <a:r>
              <a:rPr lang="ru-RU" altLang="ru-RU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1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267890" y="-27384"/>
            <a:ext cx="77724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применения отечественной продукции.</a:t>
            </a:r>
          </a:p>
          <a:p>
            <a:pPr>
              <a:defRPr/>
            </a:pPr>
            <a:r>
              <a:rPr lang="ru-RU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Приборы. Насосы. Программное обеспечение.</a:t>
            </a:r>
            <a:endParaRPr lang="ru-RU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3843" y="1075929"/>
            <a:ext cx="54734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риборы </a:t>
            </a: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учета </a:t>
            </a:r>
            <a:r>
              <a:rPr 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воды и датчики давления </a:t>
            </a:r>
            <a:endParaRPr 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3843" y="3356992"/>
            <a:ext cx="4410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Насосное </a:t>
            </a: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оборудование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09347" y="1483696"/>
            <a:ext cx="2282460" cy="292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</a:t>
            </a:r>
            <a:r>
              <a:rPr lang="ru-RU" sz="13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«Альянс-</a:t>
            </a:r>
            <a:r>
              <a:rPr lang="ru-RU" sz="1300" b="1" dirty="0" err="1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</a:t>
            </a:r>
            <a:r>
              <a:rPr lang="ru-RU" sz="13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55378" y="3778548"/>
            <a:ext cx="2390398" cy="292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Группа </a:t>
            </a:r>
            <a:r>
              <a:rPr lang="ru-RU" sz="13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компаний «ГМС»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6261" y="1750823"/>
            <a:ext cx="5688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«Альянс </a:t>
            </a: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 производителем собственной линейки продукции, начиная от измерительных приборов и заканчивая интеллектуальными УСПД и программным обеспечением.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45109"/>
            <a:ext cx="2448273" cy="151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99222" y="2354263"/>
            <a:ext cx="1702710" cy="292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3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«Авангард</a:t>
            </a:r>
            <a:r>
              <a:rPr lang="ru-RU" sz="1300" b="1" dirty="0" smtClean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95614" y="2587551"/>
            <a:ext cx="58932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«Авангард» 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занимается разработкой инновационных технологий и производством продукции радиоэлектроники,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микросхемотехники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приборостроения, а также производством базовых несущих конструкций радиоэлектронной аппаратуры на основе современного зарубежного оборудования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051377"/>
            <a:ext cx="1441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датчики давления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55785" y="4052972"/>
            <a:ext cx="59081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Поставка широкой номенклатуры насосов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насосных агрегатов,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блочно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-комплектного оборудования производства крупных известных предприятий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России и СНГ,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входящих в Группу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ГМС.</a:t>
            </a:r>
            <a:r>
              <a:rPr lang="ru-RU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2" y="3899504"/>
            <a:ext cx="304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216986"/>
            <a:ext cx="3283769" cy="145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53825" y="5361310"/>
            <a:ext cx="568072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Автоматизированная система 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учета 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построения баланса энергоресурсов NEMO </a:t>
            </a: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Aqua</a:t>
            </a: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Автоматизированная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учета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Nemo Aqua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 результатом эффективного сотрудничества ООО «Альянс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и компаний-партнеров, среди которых такие отечественные компании как ОАО «Авангард» (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г.Санкт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-Петербург), ОАО УК «Завод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Водоприбор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г.Москва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ООО «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Метер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г.Санкт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-Петербург).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3" y="1089858"/>
            <a:ext cx="769825" cy="99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3843" y="4721316"/>
            <a:ext cx="58858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Программное обеспечение «</a:t>
            </a:r>
            <a:r>
              <a:rPr 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НЕМО-АКВА»</a:t>
            </a:r>
            <a:endParaRPr 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pic>
        <p:nvPicPr>
          <p:cNvPr id="24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1187624" y="-2738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Оборудование, материалы, закупаемые </a:t>
            </a:r>
            <a:r>
              <a:rPr lang="ru-RU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нужд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ГУП «Водоканал Санкт-Петербурга», по которым отечественные аналоги отсутствуют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97607" y="1086991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Погружные канализационные насосные агрегаты </a:t>
            </a:r>
            <a:endPara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Муфты электросварные с нагревательным элементом закрытого типа различного диаметра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Насосы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высокого давления для перекачки осадка (насосы типа SCHWING)</a:t>
            </a:r>
            <a:endPara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Специальная запорная-регулирующая арматура для систем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водоотведения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Регулирующая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арматура для систем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водоснабжения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Фланцы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фиксирующие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обжимные, ремонтные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муфты для трубопроводов водоснабжения, водоотведения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Обратные клапана для систем водоснабжения и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водоотведения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Вакуумные насосы разной производительности для систем вакуумной канализации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Дозирующие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насосы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Автомобильные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шины для автомобилей импортного производства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автоматизации: серверы, коммутаторы, шлюзы,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маршрутизаторы, контроллеры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Программное обеспечение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Реагенты: щавелевая кислота, </a:t>
            </a:r>
            <a:r>
              <a:rPr lang="ru-RU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пропиленгликоль</a:t>
            </a:r>
            <a:endPara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Кондиционеры бытовые</a:t>
            </a:r>
          </a:p>
        </p:txBody>
      </p:sp>
    </p:spTree>
    <p:extLst>
      <p:ext uri="{BB962C8B-B14F-4D97-AF65-F5344CB8AC3E}">
        <p14:creationId xmlns:p14="http://schemas.microsoft.com/office/powerpoint/2010/main" val="6671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pic>
        <p:nvPicPr>
          <p:cNvPr id="24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1331640" y="-2738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Актуальные темы для научно-исследовательских  </a:t>
            </a:r>
            <a:r>
              <a:rPr lang="ru-RU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  в сфере водоснабжения и водоотведения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79512" y="954595"/>
            <a:ext cx="8856983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Удаление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неприятных запахов на объектах водоотведения.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Очистка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сточных вод от опасных веществ, в том числе фармацевтического происхождения.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Очистка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сточных вод от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микропластика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Процессы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интенсифицирующие эффективность водоподготовки и очистки сточных вод.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Обеззараживание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природных и сточных вод, альтернатива УФО.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коагулянтов для очистки воды.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газовой коррозии канализационных коллекторов.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Очистка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промывных вод водопроводных станций, альтернатива отстаиванию.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полезных свойств осадка сточных вод и золы от сжигания осадка сточных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композитных материалов при реконструкции и ремонте в системах водоснабжения и водоотведения.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коррозионной агрессивности питьевой воды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Методология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испытаний и диагностики материалов и оборудования, используемых при строительстве и реконструкции водопроводных и канализационных сетей.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утечек на водопроводных сетях. Методы диагностики водопроводных сетей.</a:t>
            </a:r>
          </a:p>
        </p:txBody>
      </p:sp>
    </p:spTree>
    <p:extLst>
      <p:ext uri="{BB962C8B-B14F-4D97-AF65-F5344CB8AC3E}">
        <p14:creationId xmlns:p14="http://schemas.microsoft.com/office/powerpoint/2010/main" val="35757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26988"/>
            <a:ext cx="9144000" cy="928688"/>
          </a:xfrm>
          <a:prstGeom prst="rect">
            <a:avLst/>
          </a:prstGeom>
          <a:solidFill>
            <a:srgbClr val="4F81BD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just"/>
            <a:r>
              <a:rPr lang="ru-RU" altLang="ru-RU" sz="2000" b="1" dirty="0" smtClean="0">
                <a:solidFill>
                  <a:schemeClr val="bg1"/>
                </a:solidFill>
              </a:rPr>
              <a:t>                    Требования по обеспечению экологической безопасности</a:t>
            </a:r>
          </a:p>
          <a:p>
            <a:pPr algn="just"/>
            <a:r>
              <a:rPr lang="ru-RU" altLang="ru-RU" sz="2000" b="1" dirty="0">
                <a:solidFill>
                  <a:schemeClr val="bg1"/>
                </a:solidFill>
              </a:rPr>
              <a:t>	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		  </a:t>
            </a:r>
            <a:r>
              <a:rPr lang="ru-RU" altLang="ru-RU" sz="2000" b="1" dirty="0">
                <a:solidFill>
                  <a:schemeClr val="bg1"/>
                </a:solidFill>
              </a:rPr>
              <a:t>водных объектов Санкт-Петербурга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44" y="740431"/>
            <a:ext cx="8229600" cy="1223963"/>
          </a:xfrm>
        </p:spPr>
        <p:txBody>
          <a:bodyPr/>
          <a:lstStyle/>
          <a:p>
            <a:pPr algn="just"/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</a:t>
            </a:r>
            <a:r>
              <a:rPr lang="ru-RU" alt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alt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допустимый</a:t>
            </a: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уровень </a:t>
            </a:r>
            <a:r>
              <a:rPr lang="ru-RU" alt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негативного воздействия </a:t>
            </a: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природных и </a:t>
            </a:r>
            <a:r>
              <a:rPr lang="ru-RU" alt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антропогенных</a:t>
            </a: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факторов </a:t>
            </a:r>
            <a:r>
              <a:rPr lang="ru-RU" alt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экологической</a:t>
            </a: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опасности на окружающую среду и человека</a:t>
            </a:r>
            <a:endParaRPr lang="ru-RU" altLang="ru-RU" sz="1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656285"/>
            <a:ext cx="3891161" cy="1597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Сбросы Водоканалов должны соответствовать технологическим нормативам на основе наилучших доступных технологий (НДТ)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04556" y="4652963"/>
            <a:ext cx="4242593" cy="16003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Сбросы абонентов по техногенным загрязнениям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должны оказывать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негативного воздействия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на: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водные объекты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-централизованные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системы водоотведения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417062" y="2828853"/>
            <a:ext cx="303212" cy="465079"/>
          </a:xfrm>
          <a:prstGeom prst="downArrow">
            <a:avLst>
              <a:gd name="adj1" fmla="val 64766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93934"/>
            <a:ext cx="3891161" cy="950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  ФЗ №7 «Об охране окружающей среды»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174313" y="2828853"/>
            <a:ext cx="376238" cy="47610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6226175" y="4147994"/>
            <a:ext cx="374650" cy="48366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04555" y="3293934"/>
            <a:ext cx="4242594" cy="950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  ФЗ №416 «О водоснабжении и водоотведении»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1986060"/>
            <a:ext cx="8407597" cy="817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70709"/>
                </a:solidFill>
                <a:latin typeface="Times New Roman" pitchFamily="18" charset="0"/>
                <a:cs typeface="Times New Roman" pitchFamily="18" charset="0"/>
              </a:rPr>
              <a:t>Требования по обеспечению </a:t>
            </a:r>
            <a:r>
              <a:rPr lang="ru-RU" b="1" dirty="0">
                <a:solidFill>
                  <a:srgbClr val="070709"/>
                </a:solidFill>
                <a:latin typeface="Times New Roman" pitchFamily="18" charset="0"/>
                <a:cs typeface="Times New Roman" pitchFamily="18" charset="0"/>
              </a:rPr>
              <a:t>экологической безопасности водных объектов</a:t>
            </a:r>
            <a:r>
              <a:rPr lang="ru-RU" b="1" dirty="0" smtClean="0">
                <a:solidFill>
                  <a:srgbClr val="07070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707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2408645" y="4257532"/>
            <a:ext cx="374650" cy="39543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EEECE1">
                <a:shade val="45000"/>
                <a:satMod val="135000"/>
              </a:srgb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420001" y="132526"/>
            <a:ext cx="1077802" cy="732481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9101"/>
            <a:ext cx="91440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8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57263" y="115888"/>
            <a:ext cx="8229600" cy="865187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Состояние системы водоотведения</a:t>
            </a:r>
          </a:p>
        </p:txBody>
      </p:sp>
      <p:sp>
        <p:nvSpPr>
          <p:cNvPr id="6147" name="Text Box 47"/>
          <p:cNvSpPr txBox="1">
            <a:spLocks noChangeArrowheads="1"/>
          </p:cNvSpPr>
          <p:nvPr/>
        </p:nvSpPr>
        <p:spPr bwMode="auto">
          <a:xfrm>
            <a:off x="993232" y="998288"/>
            <a:ext cx="2704055" cy="3397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 01.01.200</a:t>
            </a:r>
            <a:r>
              <a:rPr lang="en-US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  <a:r>
              <a: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год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148065" y="973137"/>
            <a:ext cx="3216548" cy="33855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 01.01.2017 года</a:t>
            </a:r>
          </a:p>
        </p:txBody>
      </p:sp>
      <p:pic>
        <p:nvPicPr>
          <p:cNvPr id="37" name="Picture 2" descr="C:\Users\Ipatova_NV\AppData\Local\Microsoft\Windows\Temporary Internet Files\Content.Outlook\ENI3NG34\Балтика (снимок НАСА)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097" y="3590925"/>
            <a:ext cx="1600200" cy="1114425"/>
          </a:xfrm>
          <a:prstGeom prst="roundRect">
            <a:avLst>
              <a:gd name="adj" fmla="val 859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</p:pic>
      <p:sp>
        <p:nvSpPr>
          <p:cNvPr id="38" name="Овал 37"/>
          <p:cNvSpPr/>
          <p:nvPr/>
        </p:nvSpPr>
        <p:spPr>
          <a:xfrm>
            <a:off x="8535988" y="2654300"/>
            <a:ext cx="217487" cy="2174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1F497D">
                  <a:lumMod val="60000"/>
                  <a:lumOff val="4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9" name="Прямая соединительная линия 38"/>
          <p:cNvCxnSpPr>
            <a:stCxn id="38" idx="3"/>
          </p:cNvCxnSpPr>
          <p:nvPr/>
        </p:nvCxnSpPr>
        <p:spPr>
          <a:xfrm flipH="1">
            <a:off x="8104188" y="2840038"/>
            <a:ext cx="463550" cy="750887"/>
          </a:xfrm>
          <a:prstGeom prst="line">
            <a:avLst/>
          </a:prstGeom>
          <a:ln w="38100">
            <a:solidFill>
              <a:schemeClr val="bg1"/>
            </a:solidFill>
            <a:head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76"/>
          <p:cNvSpPr txBox="1">
            <a:spLocks noChangeArrowheads="1"/>
          </p:cNvSpPr>
          <p:nvPr/>
        </p:nvSpPr>
        <p:spPr bwMode="auto">
          <a:xfrm>
            <a:off x="7527925" y="3590925"/>
            <a:ext cx="1436688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Финский залив свободен от цветения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сине-зеленых водорослей</a:t>
            </a:r>
          </a:p>
        </p:txBody>
      </p:sp>
      <p:sp>
        <p:nvSpPr>
          <p:cNvPr id="6161" name="Text Box 7"/>
          <p:cNvSpPr txBox="1">
            <a:spLocks noChangeArrowheads="1"/>
          </p:cNvSpPr>
          <p:nvPr/>
        </p:nvSpPr>
        <p:spPr bwMode="auto">
          <a:xfrm>
            <a:off x="30938" y="3215480"/>
            <a:ext cx="39649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Применяемые.</a:t>
            </a:r>
            <a:endParaRPr lang="en-US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2" descr="Seppo Knuuttil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53" y="3477790"/>
            <a:ext cx="1531553" cy="1222695"/>
          </a:xfrm>
          <a:prstGeom prst="roundRect">
            <a:avLst>
              <a:gd name="adj" fmla="val 34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</p:pic>
      <p:sp>
        <p:nvSpPr>
          <p:cNvPr id="6172" name="TextBox 53"/>
          <p:cNvSpPr txBox="1">
            <a:spLocks noChangeArrowheads="1"/>
          </p:cNvSpPr>
          <p:nvPr/>
        </p:nvSpPr>
        <p:spPr bwMode="auto">
          <a:xfrm rot="-3004658">
            <a:off x="7500143" y="2920207"/>
            <a:ext cx="881063" cy="368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FFFFFF"/>
                </a:solidFill>
              </a:rPr>
              <a:t>Балтийское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FFFFFF"/>
                </a:solidFill>
              </a:rPr>
              <a:t>море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604" y="-26988"/>
            <a:ext cx="9134396" cy="928688"/>
          </a:xfrm>
          <a:prstGeom prst="rect">
            <a:avLst/>
          </a:prstGeom>
          <a:solidFill>
            <a:srgbClr val="4F81BD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		</a:t>
            </a:r>
            <a:r>
              <a:rPr lang="ru-RU" altLang="ru-RU" b="1" dirty="0">
                <a:solidFill>
                  <a:schemeClr val="bg1"/>
                </a:solidFill>
              </a:rPr>
              <a:t>Основные направления деятельности </a:t>
            </a:r>
            <a:endParaRPr lang="ru-RU" alt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ГУП </a:t>
            </a:r>
            <a:r>
              <a:rPr lang="ru-RU" altLang="ru-RU" b="1" dirty="0">
                <a:solidFill>
                  <a:schemeClr val="bg1"/>
                </a:solidFill>
              </a:rPr>
              <a:t>«Водоканал </a:t>
            </a:r>
            <a:r>
              <a:rPr lang="ru-RU" altLang="ru-RU" b="1" dirty="0" smtClean="0">
                <a:solidFill>
                  <a:schemeClr val="bg1"/>
                </a:solidFill>
              </a:rPr>
              <a:t>Санкт- Петербурга»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 по защите водных объектов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56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EEECE1">
                <a:shade val="45000"/>
                <a:satMod val="135000"/>
              </a:srgb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420001" y="132526"/>
            <a:ext cx="1077802" cy="732481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9101"/>
            <a:ext cx="91440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22595" y="3638208"/>
            <a:ext cx="2077862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Эвтрофикация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водоемов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901" y="1547437"/>
            <a:ext cx="4155724" cy="8985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Очистку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76%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городских сточных вод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38599" y="1547437"/>
            <a:ext cx="4155724" cy="8985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Очистку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</a:t>
            </a:r>
            <a:r>
              <a:rPr lang="en-US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,5%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городских сточных вод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4733" y="2579266"/>
            <a:ext cx="4155724" cy="8985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не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очистку от биогенных элементов – азота и фосфора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76777" y="2613799"/>
            <a:ext cx="4155724" cy="8985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tabLst>
                <a:tab pos="180975" algn="l"/>
              </a:tabLst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недрены технологии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обеспечивающие качество, соответствующее требованиям РФ и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Хелком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38578" y="4835908"/>
            <a:ext cx="4155724" cy="13293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Осадок сточных вод вывозился на полигоны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76777" y="4813619"/>
            <a:ext cx="4155724" cy="12796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tabLst>
                <a:tab pos="180975" algn="l"/>
              </a:tabLst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 вывоз осадка сточных вод на полигоны, обеспечено сжигание всего осадка  сточных вод на 3 заводах по сжиганию осадка.</a:t>
            </a:r>
          </a:p>
          <a:p>
            <a:pPr marL="180975" indent="-180975">
              <a:tabLst>
                <a:tab pos="180975" algn="l"/>
              </a:tabLst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59832" y="1340768"/>
            <a:ext cx="59952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300" dirty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1. Совещания с абонентами по вопросам </a:t>
            </a:r>
            <a:r>
              <a:rPr lang="ru-RU" altLang="ru-RU" sz="13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контроля качества  </a:t>
            </a:r>
            <a:r>
              <a:rPr lang="ru-RU" altLang="ru-RU" sz="1300" dirty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сточных </a:t>
            </a:r>
            <a:r>
              <a:rPr lang="ru-RU" altLang="ru-RU" sz="13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вод и взимания платы за нарушение установленных нормативов</a:t>
            </a:r>
            <a:endParaRPr lang="ru-RU" altLang="ru-RU" sz="1300" b="1" dirty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2224342"/>
            <a:ext cx="3456384" cy="88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3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ru-RU" altLang="ru-RU" sz="1300" dirty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Консультации по разработке Деклараций о составе и свойствах сточных </a:t>
            </a:r>
            <a:r>
              <a:rPr lang="ru-RU" altLang="ru-RU" sz="13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вод и Планов по достижению установленных Правилами требований</a:t>
            </a:r>
            <a:endParaRPr lang="ru-RU" altLang="ru-RU" sz="1300" dirty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4240812"/>
            <a:ext cx="3816424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400" dirty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6" name="TextBox 37"/>
          <p:cNvSpPr txBox="1">
            <a:spLocks noChangeArrowheads="1"/>
          </p:cNvSpPr>
          <p:nvPr/>
        </p:nvSpPr>
        <p:spPr bwMode="auto">
          <a:xfrm>
            <a:off x="1273175" y="107950"/>
            <a:ext cx="754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Взаимодействие с промышленными предприятиями</a:t>
            </a: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5613"/>
            <a:ext cx="91440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 descr="C:\Users\Alekseeva_IV\AppData\Local\Microsoft\Windows\Temporary Internet Files\Content.Outlook\02C7EEJQ\5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5" y="1340768"/>
            <a:ext cx="2665946" cy="17671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2" descr="http://89118457584.ru/wp-content/uploads/2015/07/%D0%90%D0%BA%D0%B2%D0%B0-%D0%B4%D0%B5%D0%BB%D1%8C%D1%82%D0%B0-252x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24342"/>
            <a:ext cx="2498541" cy="1647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-26988"/>
            <a:ext cx="9144000" cy="928688"/>
          </a:xfrm>
          <a:prstGeom prst="rect">
            <a:avLst/>
          </a:prstGeom>
          <a:solidFill>
            <a:srgbClr val="4F81BD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Деятельность ГУП </a:t>
            </a:r>
            <a:r>
              <a:rPr lang="ru-RU" altLang="ru-RU" sz="2000" b="1" dirty="0">
                <a:solidFill>
                  <a:schemeClr val="bg1"/>
                </a:solidFill>
              </a:rPr>
              <a:t>«Водоканал Санкт-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Петербурга» 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по защите водных объектов. 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Результаты взаимодействия с абонентами 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EEECE1">
                <a:shade val="45000"/>
                <a:satMod val="135000"/>
              </a:srgb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420001" y="132526"/>
            <a:ext cx="1077802" cy="732481"/>
          </a:xfrm>
          <a:prstGeom prst="rect">
            <a:avLst/>
          </a:prstGeom>
          <a:noFill/>
        </p:spPr>
      </p:pic>
      <p:pic>
        <p:nvPicPr>
          <p:cNvPr id="19" name="Picture 4" descr="https://im3-tub-ru.yandex.net/i?id=21f7ee58c59a1e7fa0be2ae1bb21ac2b&amp;n=33&amp;h=190&amp;w=2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59" y="4352459"/>
            <a:ext cx="2592288" cy="20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059832" y="1772816"/>
            <a:ext cx="5968281" cy="45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3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ru-RU" altLang="ru-RU" sz="1300" dirty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Обследование водохозяйственной деятельности </a:t>
            </a:r>
            <a:r>
              <a:rPr lang="ru-RU" altLang="ru-RU" sz="13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абонентов</a:t>
            </a:r>
            <a:endParaRPr lang="ru-RU" altLang="ru-RU" sz="1300" dirty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"/>
          <p:cNvSpPr>
            <a:spLocks noChangeArrowheads="1"/>
          </p:cNvSpPr>
          <p:nvPr/>
        </p:nvSpPr>
        <p:spPr bwMode="auto">
          <a:xfrm>
            <a:off x="6876256" y="5229200"/>
            <a:ext cx="215185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50" i="1" dirty="0">
                <a:latin typeface="Tahoma" pitchFamily="34" charset="0"/>
                <a:cs typeface="Tahoma" pitchFamily="34" charset="0"/>
              </a:rPr>
              <a:t>По итогам 2015 г. в номинации «Чистые воды Балтики» (реализация абонентом </a:t>
            </a:r>
            <a:r>
              <a:rPr lang="ru-RU" altLang="ru-RU" sz="1150" i="1" dirty="0" err="1" smtClean="0">
                <a:latin typeface="Tahoma" pitchFamily="34" charset="0"/>
                <a:cs typeface="Tahoma" pitchFamily="34" charset="0"/>
              </a:rPr>
              <a:t>природо</a:t>
            </a:r>
            <a:r>
              <a:rPr lang="ru-RU" altLang="ru-RU" sz="1150" i="1" dirty="0" smtClean="0">
                <a:latin typeface="Tahoma" pitchFamily="34" charset="0"/>
                <a:cs typeface="Tahoma" pitchFamily="34" charset="0"/>
              </a:rPr>
              <a:t>- и </a:t>
            </a:r>
            <a:r>
              <a:rPr lang="ru-RU" altLang="ru-RU" sz="1150" i="1" dirty="0" err="1">
                <a:latin typeface="Tahoma" pitchFamily="34" charset="0"/>
                <a:cs typeface="Tahoma" pitchFamily="34" charset="0"/>
              </a:rPr>
              <a:t>водоохранных</a:t>
            </a:r>
            <a:r>
              <a:rPr lang="ru-RU" altLang="ru-RU" sz="1150" i="1" dirty="0">
                <a:latin typeface="Tahoma" pitchFamily="34" charset="0"/>
                <a:cs typeface="Tahoma" pitchFamily="34" charset="0"/>
              </a:rPr>
              <a:t> мероприятий) приз </a:t>
            </a:r>
            <a:r>
              <a:rPr lang="ru-RU" altLang="ru-RU" sz="115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«Хрустальная капля»  </a:t>
            </a:r>
            <a:r>
              <a:rPr lang="ru-RU" altLang="ru-RU" sz="1150" i="1" dirty="0">
                <a:latin typeface="Tahoma" pitchFamily="34" charset="0"/>
                <a:cs typeface="Tahoma" pitchFamily="34" charset="0"/>
              </a:rPr>
              <a:t>вручен </a:t>
            </a:r>
            <a:r>
              <a:rPr lang="ru-RU" altLang="ru-RU" sz="115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ОАО «Завод «Магнетон».</a:t>
            </a:r>
          </a:p>
        </p:txBody>
      </p:sp>
      <p:pic>
        <p:nvPicPr>
          <p:cNvPr id="22" name="Picture 2" descr="http://spbsverdlovka.ru/images/stories/photo_2/img_02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0674" y="3935059"/>
            <a:ext cx="1269477" cy="117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059833" y="3212976"/>
            <a:ext cx="3384376" cy="658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ru-RU" altLang="ru-RU" sz="13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altLang="ru-RU" sz="1300" dirty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Выбор наилучших </a:t>
            </a:r>
            <a:r>
              <a:rPr lang="ru-RU" altLang="ru-RU" sz="13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технологий очистки сточных вод</a:t>
            </a:r>
            <a:endParaRPr lang="ru-RU" altLang="ru-RU" sz="1300" dirty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03599" y="4465999"/>
            <a:ext cx="42861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300" b="1" dirty="0">
                <a:solidFill>
                  <a:srgbClr val="002060"/>
                </a:solidFill>
              </a:rPr>
              <a:t>По состоянию на </a:t>
            </a:r>
            <a:r>
              <a:rPr lang="ru-RU" altLang="ru-RU" sz="1300" b="1" dirty="0" smtClean="0">
                <a:solidFill>
                  <a:srgbClr val="002060"/>
                </a:solidFill>
              </a:rPr>
              <a:t>31.12.2016</a:t>
            </a:r>
          </a:p>
          <a:p>
            <a:pPr>
              <a:defRPr/>
            </a:pPr>
            <a:r>
              <a:rPr lang="ru-RU" sz="1300" dirty="0" smtClean="0">
                <a:solidFill>
                  <a:srgbClr val="002060"/>
                </a:solidFill>
              </a:rPr>
              <a:t>Количество абонентов, обязанных в соответствии с действующим </a:t>
            </a:r>
            <a:r>
              <a:rPr lang="ru-RU" sz="1300" dirty="0">
                <a:solidFill>
                  <a:srgbClr val="002060"/>
                </a:solidFill>
              </a:rPr>
              <a:t>законодательством </a:t>
            </a:r>
            <a:r>
              <a:rPr lang="ru-RU" sz="1300" dirty="0" smtClean="0">
                <a:solidFill>
                  <a:srgbClr val="002060"/>
                </a:solidFill>
              </a:rPr>
              <a:t>иметь локальные </a:t>
            </a:r>
            <a:r>
              <a:rPr lang="ru-RU" sz="1300" dirty="0">
                <a:solidFill>
                  <a:srgbClr val="002060"/>
                </a:solidFill>
              </a:rPr>
              <a:t>очистные </a:t>
            </a:r>
            <a:r>
              <a:rPr lang="ru-RU" sz="1300" dirty="0" smtClean="0">
                <a:solidFill>
                  <a:srgbClr val="002060"/>
                </a:solidFill>
              </a:rPr>
              <a:t>сооружения </a:t>
            </a:r>
            <a:r>
              <a:rPr lang="ru-RU" sz="1300" dirty="0">
                <a:solidFill>
                  <a:srgbClr val="002060"/>
                </a:solidFill>
              </a:rPr>
              <a:t>- </a:t>
            </a:r>
            <a:r>
              <a:rPr lang="ru-RU" sz="1300" b="1" dirty="0" smtClean="0">
                <a:solidFill>
                  <a:srgbClr val="FF0000"/>
                </a:solidFill>
              </a:rPr>
              <a:t>712</a:t>
            </a:r>
            <a:r>
              <a:rPr lang="ru-RU" sz="1300" dirty="0" smtClean="0">
                <a:solidFill>
                  <a:srgbClr val="002060"/>
                </a:solidFill>
              </a:rPr>
              <a:t>, из них имеют -  </a:t>
            </a:r>
            <a:r>
              <a:rPr lang="ru-RU" sz="1300" b="1" dirty="0" smtClean="0">
                <a:solidFill>
                  <a:srgbClr val="FF0000"/>
                </a:solidFill>
              </a:rPr>
              <a:t>262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2987665" y="5373215"/>
            <a:ext cx="374441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solidFill>
                  <a:srgbClr val="002060"/>
                </a:solidFill>
              </a:rPr>
              <a:t>В 2015 г. </a:t>
            </a:r>
            <a:r>
              <a:rPr lang="ru-RU" altLang="ru-RU" sz="1300" b="1" dirty="0">
                <a:solidFill>
                  <a:srgbClr val="FF0000"/>
                </a:solidFill>
              </a:rPr>
              <a:t>13 абонентов </a:t>
            </a:r>
            <a:r>
              <a:rPr lang="ru-RU" altLang="ru-RU" sz="1300" dirty="0">
                <a:solidFill>
                  <a:srgbClr val="002060"/>
                </a:solidFill>
              </a:rPr>
              <a:t>ввели в эксплуатацию </a:t>
            </a:r>
            <a:r>
              <a:rPr lang="ru-RU" altLang="ru-RU" sz="1300" dirty="0" smtClean="0">
                <a:solidFill>
                  <a:srgbClr val="002060"/>
                </a:solidFill>
              </a:rPr>
              <a:t>локальные очистные сооружения</a:t>
            </a:r>
            <a:endParaRPr lang="ru-RU" altLang="ru-RU" sz="13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2060"/>
                </a:solidFill>
              </a:rPr>
              <a:t>В  </a:t>
            </a:r>
            <a:r>
              <a:rPr lang="ru-RU" altLang="ru-RU" sz="1300" dirty="0">
                <a:solidFill>
                  <a:srgbClr val="002060"/>
                </a:solidFill>
              </a:rPr>
              <a:t>2016 г. – </a:t>
            </a:r>
            <a:r>
              <a:rPr lang="ru-RU" altLang="ru-RU" sz="1300" b="1" dirty="0">
                <a:solidFill>
                  <a:srgbClr val="FF0000"/>
                </a:solidFill>
              </a:rPr>
              <a:t>5 абонентов</a:t>
            </a:r>
          </a:p>
        </p:txBody>
      </p:sp>
      <p:sp>
        <p:nvSpPr>
          <p:cNvPr id="26" name="Прямоугольник 1"/>
          <p:cNvSpPr>
            <a:spLocks noChangeArrowheads="1"/>
          </p:cNvSpPr>
          <p:nvPr/>
        </p:nvSpPr>
        <p:spPr bwMode="auto">
          <a:xfrm>
            <a:off x="2950171" y="4797153"/>
            <a:ext cx="471817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solidFill>
                  <a:srgbClr val="002060"/>
                </a:solidFill>
              </a:rPr>
              <a:t>:</a:t>
            </a:r>
            <a:endParaRPr lang="ru-RU" altLang="ru-RU" sz="1300" b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66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9920" y="3848268"/>
            <a:ext cx="40300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u="sng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Кластер водоснабжения и водоотведения:</a:t>
            </a:r>
          </a:p>
          <a:p>
            <a:r>
              <a:rPr lang="ru-RU" sz="1300" b="1" u="sng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endParaRPr lang="ru-RU" sz="1300" b="1" u="sng" dirty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r>
              <a:rPr lang="ru-RU" sz="13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- технологический сегмент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Инжиниринговый и консалтинговый центр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Демонстрационно-выставочный центр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dirty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r>
              <a:rPr lang="ru-RU" sz="13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- образовательный сегмент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Водная </a:t>
            </a:r>
            <a:r>
              <a:rPr lang="ru-RU" sz="1300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Академия</a:t>
            </a:r>
            <a:endParaRPr lang="ru-RU" sz="1300" dirty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dirty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r>
              <a:rPr lang="ru-RU" sz="13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- промышленный сегмент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Производственные </a:t>
            </a:r>
            <a:r>
              <a:rPr lang="ru-RU" sz="1300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предприятия отрасли </a:t>
            </a:r>
          </a:p>
          <a:p>
            <a:r>
              <a:rPr lang="ru-RU" sz="1300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водоснабжения и водоотведения</a:t>
            </a:r>
            <a:endParaRPr lang="ru-RU" sz="1300" dirty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035181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Проект </a:t>
            </a: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создания Кластера </a:t>
            </a: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представлен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6 </a:t>
            </a: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апреля </a:t>
            </a: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2015 на </a:t>
            </a: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Совете по инвестициям при </a:t>
            </a: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Губернаторе </a:t>
            </a: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Санкт-Петербурга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-12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16"/>
          <p:cNvSpPr txBox="1">
            <a:spLocks/>
          </p:cNvSpPr>
          <p:nvPr/>
        </p:nvSpPr>
        <p:spPr bwMode="auto">
          <a:xfrm>
            <a:off x="1639914" y="62864"/>
            <a:ext cx="6100438" cy="651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Кластер </a:t>
            </a:r>
          </a:p>
          <a:p>
            <a:r>
              <a:rPr lang="ru-RU" dirty="0">
                <a:solidFill>
                  <a:prstClr val="white"/>
                </a:solidFill>
              </a:rPr>
              <a:t>водоснабжения и </a:t>
            </a:r>
            <a:r>
              <a:rPr lang="ru-RU" dirty="0" smtClean="0">
                <a:solidFill>
                  <a:prstClr val="white"/>
                </a:solidFill>
              </a:rPr>
              <a:t>водоотведения в Санкт-Петербурге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3560"/>
            <a:ext cx="9166260" cy="20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9101"/>
            <a:ext cx="91440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148586" y="3848268"/>
            <a:ext cx="49954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u="sng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Основные </a:t>
            </a:r>
            <a:r>
              <a:rPr lang="ru-RU" sz="1300" b="1" u="sng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результаты деятельности Кластера: </a:t>
            </a:r>
            <a:endParaRPr lang="ru-RU" sz="1300" b="1" u="sng" dirty="0" smtClean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endParaRPr lang="ru-RU" sz="1300" b="1" dirty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Более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1500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 специалистов отрасли ВКХ посетили </a:t>
            </a:r>
            <a:r>
              <a:rPr lang="ru-RU" sz="1300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ДВЦ  Кластера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dirty="0" smtClean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81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 специалист ВКХ прошел обучение </a:t>
            </a:r>
            <a:r>
              <a:rPr lang="ru-RU" sz="1300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в «Водной академии»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dirty="0" smtClean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30</a:t>
            </a:r>
            <a:r>
              <a:rPr lang="ru-RU" sz="1300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соглашений о сотрудничестве заключены с организациями отрасли </a:t>
            </a:r>
            <a:r>
              <a:rPr lang="ru-RU" sz="1300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ВКХ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dirty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Кластер принял участие в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4 крупнейших 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отраслевых форумах, в том числе «Экология большого города» и </a:t>
            </a:r>
            <a:r>
              <a:rPr lang="ru-RU" sz="1300" dirty="0" err="1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Экватек</a:t>
            </a:r>
            <a:endParaRPr lang="ru-RU" sz="1300" dirty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EEECE1">
                <a:shade val="45000"/>
                <a:satMod val="135000"/>
              </a:srgb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420001" y="132526"/>
            <a:ext cx="1077802" cy="732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15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Заголовок 16"/>
          <p:cNvSpPr>
            <a:spLocks noGrp="1"/>
          </p:cNvSpPr>
          <p:nvPr>
            <p:ph type="title"/>
          </p:nvPr>
        </p:nvSpPr>
        <p:spPr>
          <a:xfrm>
            <a:off x="857224" y="114655"/>
            <a:ext cx="8035256" cy="7078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Водоканал - крупный потребитель оборудования и материалов</a:t>
            </a:r>
            <a:endParaRPr lang="ru-RU" sz="20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6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339752" y="1556792"/>
            <a:ext cx="648072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/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Водоканал эксплуатирует:</a:t>
            </a:r>
          </a:p>
          <a:p>
            <a:pPr algn="just" defTabSz="447675"/>
            <a:endParaRPr lang="ru-RU" sz="1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73050"/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сети водоснабжения и водоотведения – 15 тыс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км</a:t>
            </a:r>
          </a:p>
          <a:p>
            <a:pPr defTabSz="273050"/>
            <a:endParaRPr lang="ru-RU" sz="1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73050"/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различные насосные агрегаты – 2 тыс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шт.</a:t>
            </a:r>
          </a:p>
          <a:p>
            <a:pPr defTabSz="273050"/>
            <a:endParaRPr lang="ru-RU" sz="1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73050"/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запорно-регулирующей арматуры – 80 тыс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шт.</a:t>
            </a:r>
          </a:p>
          <a:p>
            <a:pPr defTabSz="273050"/>
            <a:endParaRPr lang="ru-RU" sz="1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73050"/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колодцы </a:t>
            </a:r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600 тыс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шт.</a:t>
            </a:r>
          </a:p>
          <a:p>
            <a:pPr defTabSz="273050"/>
            <a:endParaRPr lang="ru-RU" sz="1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73050"/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трансформаторы </a:t>
            </a:r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(6) / 0,4 </a:t>
            </a:r>
            <a:r>
              <a:rPr lang="ru-RU" sz="1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</a:t>
            </a:r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241 ед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defTabSz="273050"/>
            <a:endParaRPr lang="ru-RU" sz="1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73050"/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приборы </a:t>
            </a:r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производственного 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 – </a:t>
            </a:r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тыс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шт.</a:t>
            </a:r>
          </a:p>
          <a:p>
            <a:pPr defTabSz="273050"/>
            <a:endParaRPr lang="ru-RU" sz="1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73050"/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приборы</a:t>
            </a:r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обеспечивающие безопасность 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персонала – </a:t>
            </a:r>
          </a:p>
          <a:p>
            <a:pPr defTabSz="273050"/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3,8 </a:t>
            </a:r>
            <a:r>
              <a:rPr lang="ru-RU" sz="1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тыс.шт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defTabSz="273050"/>
            <a:endParaRPr lang="ru-RU" sz="1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73050"/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приборы </a:t>
            </a:r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коммерческого учета – 27 тыс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шт.</a:t>
            </a:r>
          </a:p>
          <a:p>
            <a:pPr defTabSz="273050"/>
            <a:endParaRPr lang="ru-RU" sz="1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73050"/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приборы </a:t>
            </a:r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мониторинга технологических процессов – </a:t>
            </a:r>
            <a:endParaRPr lang="ru-RU" sz="13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73050"/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 </a:t>
            </a:r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шт.</a:t>
            </a:r>
          </a:p>
          <a:p>
            <a:pPr defTabSz="273050"/>
            <a:endParaRPr lang="ru-RU" sz="1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73050"/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специальные </a:t>
            </a:r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транспортные средства – 500 </a:t>
            </a:r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шт.</a:t>
            </a:r>
          </a:p>
        </p:txBody>
      </p:sp>
      <p:pic>
        <p:nvPicPr>
          <p:cNvPr id="123" name="Picture 5" descr="DSC000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146" y="3920929"/>
            <a:ext cx="1629841" cy="1287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24744"/>
            <a:ext cx="1638030" cy="1287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" descr="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738" y="2564904"/>
            <a:ext cx="1740656" cy="1272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1" name="Picture 4" descr="D:\Диск L\ИНЖЕНЕРНО-ИННОВАЦИОННЫЙ_ЦЕНТР\Главный механик\доклад\ЭНЭКОС\IMG_67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7" y="5373216"/>
            <a:ext cx="1800200" cy="1287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Заголовок 16"/>
          <p:cNvSpPr>
            <a:spLocks noGrp="1"/>
          </p:cNvSpPr>
          <p:nvPr>
            <p:ph type="title"/>
          </p:nvPr>
        </p:nvSpPr>
        <p:spPr>
          <a:xfrm>
            <a:off x="1331640" y="6933"/>
            <a:ext cx="7560840" cy="92333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Ориентировочная потребность  </a:t>
            </a:r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ГУП "Водоканал Санкт-Петербурга" </a:t>
            </a:r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основных материалах и оборудовании на 2017-2019 </a:t>
            </a:r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гг. </a:t>
            </a:r>
          </a:p>
        </p:txBody>
      </p:sp>
      <p:pic>
        <p:nvPicPr>
          <p:cNvPr id="46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358263"/>
              </p:ext>
            </p:extLst>
          </p:nvPr>
        </p:nvGraphicFramePr>
        <p:xfrm>
          <a:off x="179512" y="970254"/>
          <a:ext cx="8784976" cy="6029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2808"/>
                <a:gridCol w="792088"/>
                <a:gridCol w="7200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Ед. изм.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</a:tr>
              <a:tr h="325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Трубная продукция для водопроводных и канализационных сетей (материал ВЧШГ, полиэтилен)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км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350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</a:tr>
              <a:tr h="325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Электросварные муфты, используемые для  соединения полиэтиленовых труб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шт.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13 500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</a:tr>
              <a:tr h="52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Запорно-регулируемая арматура для систем водоснабжения и водоотведения  (задвижки, поворотно дисковые затворы и др.)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тыс. ед.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5,5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</a:tr>
              <a:tr h="263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Насосные агрегаты для системы водоснабжения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ед.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250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</a:tr>
              <a:tr h="325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повысительные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насосы для установки в жилых домах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ед.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</a:tr>
              <a:tr h="325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Погружные насосные агрегаты для канализационных насосных станций системы водоотведения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ед.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</a:tr>
              <a:tr h="52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Насосные агрегаты для  главных насосных станций канализационных очистных сооружений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22 тыс. куб. м/час)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ед.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</a:tr>
              <a:tr h="263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Насосы перекачки ила и осадка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ед.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</a:tr>
              <a:tr h="52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Оборудование дистанционного сбора, регистрации, хранения и передачи данных о подаче и потреблении воды на насосных станциях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ед.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8 000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</a:tr>
              <a:tr h="325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Бесконтактные радарные  расходомеры, уровнемеры для системы водоотведения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ед.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150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</a:tr>
              <a:tr h="263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Масло-смазочные материалы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тыс. л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400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</a:tr>
              <a:tr h="263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Нефтепродукты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тыс. л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23 700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</a:tr>
              <a:tr h="263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Уголь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тыс. т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</a:tr>
              <a:tr h="263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Строительные материалы железобетонные изделия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тыс. шт.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36,4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</a:tr>
              <a:tr h="263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Инертные материалы (песок, щебень)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тыс.м3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190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</a:tr>
              <a:tr h="97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Транспортные средства, дорожно-строительная техника и оборудование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ед.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59 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0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35700" y="980728"/>
            <a:ext cx="4048268" cy="523149"/>
          </a:xfrm>
          <a:prstGeom prst="rect">
            <a:avLst/>
          </a:prstGeom>
        </p:spPr>
        <p:txBody>
          <a:bodyPr wrap="square" lIns="91363" tIns="45685" rIns="91363" bIns="45685">
            <a:spAutoFit/>
          </a:bodyPr>
          <a:lstStyle/>
          <a:p>
            <a:pPr algn="ctr" defTabSz="914290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</a:t>
            </a: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импортной продукции в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общем объеме </a:t>
            </a: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закупок,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700" y="3356993"/>
            <a:ext cx="8804590" cy="3230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363" tIns="45685" rIns="91363" bIns="45685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Экономический эффект от </a:t>
            </a:r>
            <a:r>
              <a:rPr lang="ru-RU" sz="1500" b="1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импортозамещения</a:t>
            </a:r>
            <a:r>
              <a:rPr lang="ru-RU" sz="15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2016 г.  </a:t>
            </a:r>
            <a:r>
              <a:rPr lang="ru-RU" sz="15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составил </a:t>
            </a:r>
            <a:r>
              <a:rPr lang="ru-RU" sz="15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213  </a:t>
            </a:r>
            <a:r>
              <a:rPr lang="ru-RU" sz="15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5700" y="3645024"/>
            <a:ext cx="8635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Обеспечено </a:t>
            </a:r>
            <a:r>
              <a:rPr lang="ru-RU" sz="20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000" b="1" i="1" u="sng" dirty="0" smtClean="0">
                <a:solidFill>
                  <a:schemeClr val="accent2"/>
                </a:solidFill>
              </a:rPr>
              <a:t>:</a:t>
            </a:r>
            <a:endParaRPr lang="ru-RU" sz="2000" b="1" i="1" u="sng" dirty="0">
              <a:solidFill>
                <a:schemeClr val="accent2"/>
              </a:solidFill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426250"/>
              </p:ext>
            </p:extLst>
          </p:nvPr>
        </p:nvGraphicFramePr>
        <p:xfrm>
          <a:off x="395536" y="1503877"/>
          <a:ext cx="4242460" cy="163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371109"/>
              </p:ext>
            </p:extLst>
          </p:nvPr>
        </p:nvGraphicFramePr>
        <p:xfrm>
          <a:off x="191683" y="4149079"/>
          <a:ext cx="8635685" cy="247610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724133"/>
                <a:gridCol w="1468151"/>
                <a:gridCol w="2492289"/>
                <a:gridCol w="1951112"/>
              </a:tblGrid>
              <a:tr h="1008112">
                <a:tc>
                  <a:txBody>
                    <a:bodyPr/>
                    <a:lstStyle/>
                    <a:p>
                      <a:endParaRPr lang="ru-RU" sz="1400" i="1" kern="120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endParaRPr lang="ru-RU" sz="1200" i="1" kern="120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ru-RU" sz="15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Трубная продукция  </a:t>
                      </a:r>
                      <a:endParaRPr lang="ru-RU" sz="1500" i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ru-RU" sz="12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500" b="1" i="1" dirty="0" smtClean="0">
                          <a:solidFill>
                            <a:schemeClr val="accent2"/>
                          </a:solidFill>
                        </a:rPr>
                        <a:t>Приборы  учета воды, контроля</a:t>
                      </a:r>
                      <a:r>
                        <a:rPr lang="ru-RU" sz="1500" b="1" i="1" baseline="0" dirty="0" smtClean="0">
                          <a:solidFill>
                            <a:schemeClr val="accent2"/>
                          </a:solidFill>
                        </a:rPr>
                        <a:t> качества </a:t>
                      </a:r>
                      <a:endParaRPr lang="ru-RU" sz="1500" b="1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500" b="1" i="1" dirty="0" smtClean="0">
                          <a:solidFill>
                            <a:schemeClr val="accent2"/>
                          </a:solidFill>
                        </a:rPr>
                        <a:t>Запорно-регулирующая</a:t>
                      </a:r>
                      <a:r>
                        <a:rPr lang="ru-RU" sz="1500" b="1" i="1" baseline="0" dirty="0" smtClean="0">
                          <a:solidFill>
                            <a:schemeClr val="accent2"/>
                          </a:solidFill>
                        </a:rPr>
                        <a:t> арматура </a:t>
                      </a:r>
                      <a:endParaRPr lang="ru-RU" sz="1500" b="1" i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500" b="1" i="1" dirty="0" smtClean="0">
                          <a:solidFill>
                            <a:schemeClr val="accent2"/>
                          </a:solidFill>
                        </a:rPr>
                        <a:t>Системы</a:t>
                      </a:r>
                      <a:r>
                        <a:rPr lang="ru-RU" sz="1500" b="1" i="1" baseline="0" dirty="0" smtClean="0">
                          <a:solidFill>
                            <a:schemeClr val="accent2"/>
                          </a:solidFill>
                        </a:rPr>
                        <a:t> автоматизации , энергетическое оборудование </a:t>
                      </a:r>
                      <a:endParaRPr lang="ru-RU" sz="1500" b="1" i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8786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16016" y="980728"/>
            <a:ext cx="4104456" cy="692427"/>
          </a:xfrm>
          <a:prstGeom prst="rect">
            <a:avLst/>
          </a:prstGeom>
        </p:spPr>
        <p:txBody>
          <a:bodyPr wrap="square" lIns="91363" tIns="45685" rIns="91363" bIns="45685">
            <a:spAutoFit/>
          </a:bodyPr>
          <a:lstStyle/>
          <a:p>
            <a:pPr algn="ctr" defTabSz="914290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импортной и отечественной продукции в проектах Инвестиционной программы Предприятия, </a:t>
            </a:r>
            <a:r>
              <a:rPr lang="ru-RU" sz="1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095777"/>
              </p:ext>
            </p:extLst>
          </p:nvPr>
        </p:nvGraphicFramePr>
        <p:xfrm>
          <a:off x="4578694" y="1673155"/>
          <a:ext cx="4292690" cy="168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150387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30,0</a:t>
            </a:r>
            <a:endParaRPr lang="ru-RU" sz="1400" b="1" dirty="0"/>
          </a:p>
        </p:txBody>
      </p:sp>
      <p:pic>
        <p:nvPicPr>
          <p:cNvPr id="18" name="Рисунок 17" descr="\\192.168.55.100\pub\АУП\Департамент информации и общественных связей\Выставка оборудования Водный кластер 02.12.2015\IMG_620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4221088"/>
            <a:ext cx="1296143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\\192.168.55.100\pub\АУП\Департамент информации и общественных связей\Выставка оборудования Водный кластер 02.12.2015\IMG_688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5301208"/>
            <a:ext cx="1296143" cy="84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\\192.168.55.100\pub\АУП\Департамент информации и общественных связей\Выставка оборудования Водный кластер 02.12.2015\IMG_6938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4221088"/>
            <a:ext cx="1065997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\\192.168.55.100\pub\АУП\Департамент информации и общественных связей\Выставка оборудования Водный кластер 02.12.2015\IMG_6907.JPG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1049" y="5301208"/>
            <a:ext cx="1065997" cy="84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1" y="5301208"/>
            <a:ext cx="1188133" cy="8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 descr="\\192.168.55.100\pub\АУП\Департамент информации и общественных связей\Выставка оборудования Водный кластер 02.12.2015\IMG_6263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1240329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E:\Фото Технопарк\Открытие 03112015\IMG_2502.JPG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301208"/>
            <a:ext cx="1240329" cy="84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 descr="C:\Users\Gvozdev_VA\AppData\Local\Microsoft\Windows\Temporary Internet Files\Content.Outlook\QVGG9SRG\IMG_20160204_144230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0971" y="4234964"/>
            <a:ext cx="1177273" cy="85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7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1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971600" y="230214"/>
            <a:ext cx="80648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Итоги работы по </a:t>
            </a:r>
            <a:r>
              <a:rPr lang="ru-RU" sz="20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импортозамещению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 2016 г.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37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67890" y="-27384"/>
            <a:ext cx="77724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применения отечественной продукции.</a:t>
            </a:r>
          </a:p>
          <a:p>
            <a:pPr>
              <a:defRPr/>
            </a:pPr>
            <a:r>
              <a:rPr lang="ru-RU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Трубная продукция.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5243830"/>
            <a:ext cx="2442246" cy="131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79512" y="908720"/>
            <a:ext cx="8725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Ежегодно объем по реконструкции водопроводных и канализационных сетей </a:t>
            </a:r>
            <a:endParaRPr lang="ru-RU" sz="14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составляет </a:t>
            </a:r>
            <a:r>
              <a:rPr lang="ru-RU" sz="1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200 до 300 км.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79513" y="5291036"/>
            <a:ext cx="5606856" cy="73866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</a:t>
            </a:r>
            <a:r>
              <a:rPr lang="ru-RU" alt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Икапласт</a:t>
            </a:r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alt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занимается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созданием отечественных материалов для бестраншейного восстановления подземных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трубопроводов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5537" y="1556792"/>
            <a:ext cx="8119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«»</a:t>
            </a:r>
            <a:r>
              <a:rPr lang="ru-RU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Икапласт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 ЗАО </a:t>
            </a:r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Нордпайп</a:t>
            </a:r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это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современные заводы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производству полимерных труб, входящий в тройку лидеров на Северо-Западе России.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60204"/>
            <a:ext cx="2952328" cy="21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067945" y="2741923"/>
            <a:ext cx="171842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трубы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водоснабжения</a:t>
            </a:r>
          </a:p>
        </p:txBody>
      </p:sp>
      <p:pic>
        <p:nvPicPr>
          <p:cNvPr id="32" name="Picture 2" descr="k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69" y="2708920"/>
            <a:ext cx="31310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346830" y="3850685"/>
            <a:ext cx="151320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трубы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канализации - 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лево 1"/>
          <p:cNvSpPr/>
          <p:nvPr/>
        </p:nvSpPr>
        <p:spPr>
          <a:xfrm>
            <a:off x="3346830" y="2760204"/>
            <a:ext cx="649106" cy="519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4974943" y="3850685"/>
            <a:ext cx="724963" cy="504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15297</TotalTime>
  <Words>1231</Words>
  <Application>Microsoft Office PowerPoint</Application>
  <PresentationFormat>Экран (4:3)</PresentationFormat>
  <Paragraphs>223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Экологическая безопасность— допустимый уровень негативного воздействия природных и антропогенных факторов экологической опасности на окружающую среду и человека</vt:lpstr>
      <vt:lpstr>Состояние системы водоотведения</vt:lpstr>
      <vt:lpstr>Презентация PowerPoint</vt:lpstr>
      <vt:lpstr>Презентация PowerPoint</vt:lpstr>
      <vt:lpstr>Водоканал - крупный потребитель оборудования и материалов</vt:lpstr>
      <vt:lpstr>Ориентировочная потребность  ГУП "Водоканал Санкт-Петербурга" в основных материалах и оборудовании на 2017-2019 гг.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Alekseeva_IV</dc:creator>
  <cp:lastModifiedBy>Рублевская Ольга Николаевна</cp:lastModifiedBy>
  <cp:revision>435</cp:revision>
  <cp:lastPrinted>2016-11-10T14:36:06Z</cp:lastPrinted>
  <dcterms:created xsi:type="dcterms:W3CDTF">2011-03-05T09:25:44Z</dcterms:created>
  <dcterms:modified xsi:type="dcterms:W3CDTF">2017-03-14T06:50:12Z</dcterms:modified>
</cp:coreProperties>
</file>