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6" r:id="rId2"/>
    <p:sldId id="328" r:id="rId3"/>
    <p:sldId id="309" r:id="rId4"/>
    <p:sldId id="327" r:id="rId5"/>
    <p:sldId id="310" r:id="rId6"/>
    <p:sldId id="317" r:id="rId7"/>
    <p:sldId id="311" r:id="rId8"/>
    <p:sldId id="321" r:id="rId9"/>
    <p:sldId id="313" r:id="rId10"/>
    <p:sldId id="314" r:id="rId11"/>
    <p:sldId id="315" r:id="rId12"/>
    <p:sldId id="316" r:id="rId13"/>
    <p:sldId id="326" r:id="rId14"/>
    <p:sldId id="325" r:id="rId15"/>
    <p:sldId id="323" r:id="rId16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86999E2E-F1EB-4C54-B68A-1E61CA03B3B6}">
          <p14:sldIdLst>
            <p14:sldId id="266"/>
            <p14:sldId id="328"/>
            <p14:sldId id="309"/>
            <p14:sldId id="327"/>
            <p14:sldId id="310"/>
            <p14:sldId id="317"/>
            <p14:sldId id="311"/>
            <p14:sldId id="321"/>
            <p14:sldId id="313"/>
            <p14:sldId id="314"/>
            <p14:sldId id="315"/>
            <p14:sldId id="316"/>
            <p14:sldId id="326"/>
            <p14:sldId id="325"/>
            <p14:sldId id="323"/>
          </p14:sldIdLst>
        </p14:section>
        <p14:section name="Раздел без заголовка" id="{EE8CE855-4A3A-4010-9236-6800D787CF8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597" autoAdjust="0"/>
  </p:normalViewPr>
  <p:slideViewPr>
    <p:cSldViewPr>
      <p:cViewPr>
        <p:scale>
          <a:sx n="73" d="100"/>
          <a:sy n="73" d="100"/>
        </p:scale>
        <p:origin x="-2724" y="-6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A2548F-3F9C-4BD6-B808-8A311FF9D7A2}" type="doc">
      <dgm:prSet loTypeId="urn:microsoft.com/office/officeart/2008/layout/VerticalCurvedList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3C0A469-139B-44C1-B530-6C036BAA12F5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chemeClr val="tx1"/>
              </a:solidFill>
            </a:rPr>
            <a:t>Разработка образовательных программ с учетом потребностей работодателей кластера в высококвалифицированных кадрах</a:t>
          </a:r>
        </a:p>
      </dgm:t>
    </dgm:pt>
    <dgm:pt modelId="{2562A4B7-31AA-4EEC-B254-5720B17B7A07}" type="parTrans" cxnId="{B70CA955-60A2-4872-8F5F-60F258EA9ADA}">
      <dgm:prSet/>
      <dgm:spPr/>
      <dgm:t>
        <a:bodyPr/>
        <a:lstStyle/>
        <a:p>
          <a:endParaRPr lang="ru-RU"/>
        </a:p>
      </dgm:t>
    </dgm:pt>
    <dgm:pt modelId="{8EAEE345-2D0E-4510-9F52-87E3C21D50A4}" type="sibTrans" cxnId="{B70CA955-60A2-4872-8F5F-60F258EA9ADA}">
      <dgm:prSet/>
      <dgm:spPr/>
      <dgm:t>
        <a:bodyPr/>
        <a:lstStyle/>
        <a:p>
          <a:endParaRPr lang="ru-RU"/>
        </a:p>
      </dgm:t>
    </dgm:pt>
    <dgm:pt modelId="{DD475BA0-7EE8-4A94-AEFB-DEF368FAB1C5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Исследование перспектив развития рынка труда в фармацевтической и медико-технологической отраслях</a:t>
          </a:r>
          <a:endParaRPr lang="ru-RU" b="1" dirty="0">
            <a:solidFill>
              <a:schemeClr val="tx1"/>
            </a:solidFill>
          </a:endParaRPr>
        </a:p>
      </dgm:t>
    </dgm:pt>
    <dgm:pt modelId="{E22555CE-632A-42B7-BB8F-BB36F83BE382}" type="parTrans" cxnId="{B1835DEF-0D9F-485B-9B36-BD8211D97420}">
      <dgm:prSet/>
      <dgm:spPr/>
      <dgm:t>
        <a:bodyPr/>
        <a:lstStyle/>
        <a:p>
          <a:endParaRPr lang="ru-RU"/>
        </a:p>
      </dgm:t>
    </dgm:pt>
    <dgm:pt modelId="{1DC294CC-58BB-4607-AFEA-78D888347918}" type="sibTrans" cxnId="{B1835DEF-0D9F-485B-9B36-BD8211D97420}">
      <dgm:prSet/>
      <dgm:spPr/>
      <dgm:t>
        <a:bodyPr/>
        <a:lstStyle/>
        <a:p>
          <a:endParaRPr lang="ru-RU"/>
        </a:p>
      </dgm:t>
    </dgm:pt>
    <dgm:pt modelId="{3C3FEC1C-B4DF-4A6E-98BD-FA27E2FDC010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chemeClr val="tx1"/>
              </a:solidFill>
            </a:rPr>
            <a:t>Разработка системы кадрового обеспечения кластера, включая методики оценки кадровой потребности (совместно с КТЗН)</a:t>
          </a:r>
        </a:p>
      </dgm:t>
    </dgm:pt>
    <dgm:pt modelId="{F6551F03-1554-4E6F-A58A-399354E3040C}" type="parTrans" cxnId="{58D578FE-503E-4037-B0B8-6D1F364881CE}">
      <dgm:prSet/>
      <dgm:spPr/>
      <dgm:t>
        <a:bodyPr/>
        <a:lstStyle/>
        <a:p>
          <a:endParaRPr lang="ru-RU"/>
        </a:p>
      </dgm:t>
    </dgm:pt>
    <dgm:pt modelId="{5431CFE6-8631-4FBE-8728-7B2D68A40C50}" type="sibTrans" cxnId="{58D578FE-503E-4037-B0B8-6D1F364881CE}">
      <dgm:prSet/>
      <dgm:spPr/>
      <dgm:t>
        <a:bodyPr/>
        <a:lstStyle/>
        <a:p>
          <a:endParaRPr lang="ru-RU"/>
        </a:p>
      </dgm:t>
    </dgm:pt>
    <dgm:pt modelId="{8E13A212-FDC3-4420-B01B-2C3BB5174611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chemeClr val="tx1"/>
              </a:solidFill>
            </a:rPr>
            <a:t>Создание аккредитационного центра фармацевтических работников на базе СПХФА</a:t>
          </a:r>
        </a:p>
      </dgm:t>
    </dgm:pt>
    <dgm:pt modelId="{65FECA52-3074-434C-9B7A-DF1CFF311B22}" type="parTrans" cxnId="{14452F44-10E2-4771-BFAD-EEDFE9798AE2}">
      <dgm:prSet/>
      <dgm:spPr/>
      <dgm:t>
        <a:bodyPr/>
        <a:lstStyle/>
        <a:p>
          <a:endParaRPr lang="ru-RU"/>
        </a:p>
      </dgm:t>
    </dgm:pt>
    <dgm:pt modelId="{E74D0ADB-BC09-4022-AE5E-11020315F698}" type="sibTrans" cxnId="{14452F44-10E2-4771-BFAD-EEDFE9798AE2}">
      <dgm:prSet/>
      <dgm:spPr/>
      <dgm:t>
        <a:bodyPr/>
        <a:lstStyle/>
        <a:p>
          <a:endParaRPr lang="ru-RU"/>
        </a:p>
      </dgm:t>
    </dgm:pt>
    <dgm:pt modelId="{CDDC3F06-DEF2-4425-8695-42CC8953AC7B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chemeClr val="tx1"/>
              </a:solidFill>
            </a:rPr>
            <a:t>Создание кафедр СПХФА на базе научно-исследовательских и производственных площадок кластера</a:t>
          </a:r>
        </a:p>
      </dgm:t>
    </dgm:pt>
    <dgm:pt modelId="{E2927607-51BF-4CF0-A459-3D663466DA48}" type="parTrans" cxnId="{17469071-923B-459C-A803-8E48E6F65A25}">
      <dgm:prSet/>
      <dgm:spPr/>
      <dgm:t>
        <a:bodyPr/>
        <a:lstStyle/>
        <a:p>
          <a:endParaRPr lang="ru-RU"/>
        </a:p>
      </dgm:t>
    </dgm:pt>
    <dgm:pt modelId="{F6AC5F2A-6A24-4C8D-9118-F89589FD02BC}" type="sibTrans" cxnId="{17469071-923B-459C-A803-8E48E6F65A25}">
      <dgm:prSet/>
      <dgm:spPr/>
      <dgm:t>
        <a:bodyPr/>
        <a:lstStyle/>
        <a:p>
          <a:endParaRPr lang="ru-RU"/>
        </a:p>
      </dgm:t>
    </dgm:pt>
    <dgm:pt modelId="{3422953C-6865-4504-B943-6C77BB22AA55}" type="pres">
      <dgm:prSet presAssocID="{CFA2548F-3F9C-4BD6-B808-8A311FF9D7A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88CEEB2-62E0-4C2E-9F2B-6D3386DA3CE3}" type="pres">
      <dgm:prSet presAssocID="{CFA2548F-3F9C-4BD6-B808-8A311FF9D7A2}" presName="Name1" presStyleCnt="0"/>
      <dgm:spPr/>
    </dgm:pt>
    <dgm:pt modelId="{BF167BD7-30E9-4C73-B178-75E88416F97A}" type="pres">
      <dgm:prSet presAssocID="{CFA2548F-3F9C-4BD6-B808-8A311FF9D7A2}" presName="cycle" presStyleCnt="0"/>
      <dgm:spPr/>
    </dgm:pt>
    <dgm:pt modelId="{D95DDC4B-245B-411D-AFA1-C9D90A684107}" type="pres">
      <dgm:prSet presAssocID="{CFA2548F-3F9C-4BD6-B808-8A311FF9D7A2}" presName="srcNode" presStyleLbl="node1" presStyleIdx="0" presStyleCnt="5"/>
      <dgm:spPr/>
    </dgm:pt>
    <dgm:pt modelId="{B7DF0E94-9F35-42C5-A016-71616010378C}" type="pres">
      <dgm:prSet presAssocID="{CFA2548F-3F9C-4BD6-B808-8A311FF9D7A2}" presName="conn" presStyleLbl="parChTrans1D2" presStyleIdx="0" presStyleCnt="1"/>
      <dgm:spPr/>
      <dgm:t>
        <a:bodyPr/>
        <a:lstStyle/>
        <a:p>
          <a:endParaRPr lang="ru-RU"/>
        </a:p>
      </dgm:t>
    </dgm:pt>
    <dgm:pt modelId="{FFA1A485-A755-490A-ADB4-A0581EEBB9A1}" type="pres">
      <dgm:prSet presAssocID="{CFA2548F-3F9C-4BD6-B808-8A311FF9D7A2}" presName="extraNode" presStyleLbl="node1" presStyleIdx="0" presStyleCnt="5"/>
      <dgm:spPr/>
    </dgm:pt>
    <dgm:pt modelId="{F45A75BF-C25C-45D3-9575-21322DECC9E0}" type="pres">
      <dgm:prSet presAssocID="{CFA2548F-3F9C-4BD6-B808-8A311FF9D7A2}" presName="dstNode" presStyleLbl="node1" presStyleIdx="0" presStyleCnt="5"/>
      <dgm:spPr/>
    </dgm:pt>
    <dgm:pt modelId="{280AFCA0-8028-4852-B6D8-CD9BDD5F5B47}" type="pres">
      <dgm:prSet presAssocID="{3C3FEC1C-B4DF-4A6E-98BD-FA27E2FDC01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540D2F-30F2-406F-A918-DB2098434861}" type="pres">
      <dgm:prSet presAssocID="{3C3FEC1C-B4DF-4A6E-98BD-FA27E2FDC010}" presName="accent_1" presStyleCnt="0"/>
      <dgm:spPr/>
    </dgm:pt>
    <dgm:pt modelId="{566AC365-CCBA-4635-81BD-7F576F718E8A}" type="pres">
      <dgm:prSet presAssocID="{3C3FEC1C-B4DF-4A6E-98BD-FA27E2FDC010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2091DD8-4614-4B4C-B2F1-69828A663D5E}" type="pres">
      <dgm:prSet presAssocID="{D3C0A469-139B-44C1-B530-6C036BAA12F5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332A11-0540-4A6E-A27E-37035C108C0D}" type="pres">
      <dgm:prSet presAssocID="{D3C0A469-139B-44C1-B530-6C036BAA12F5}" presName="accent_2" presStyleCnt="0"/>
      <dgm:spPr/>
    </dgm:pt>
    <dgm:pt modelId="{8525B6B4-2F77-4E75-993F-D17211519C82}" type="pres">
      <dgm:prSet presAssocID="{D3C0A469-139B-44C1-B530-6C036BAA12F5}" presName="accentRepeatNode" presStyleLbl="solidFgAcc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3DD7839-659E-497A-A7C5-8E8C130191AE}" type="pres">
      <dgm:prSet presAssocID="{8E13A212-FDC3-4420-B01B-2C3BB517461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ABAF69-9ACF-4EE8-91AB-DA895BDCFA41}" type="pres">
      <dgm:prSet presAssocID="{8E13A212-FDC3-4420-B01B-2C3BB5174611}" presName="accent_3" presStyleCnt="0"/>
      <dgm:spPr/>
    </dgm:pt>
    <dgm:pt modelId="{F910DC4A-6B1B-4963-8837-9A88C12DB57B}" type="pres">
      <dgm:prSet presAssocID="{8E13A212-FDC3-4420-B01B-2C3BB5174611}" presName="accentRepeatNode" presStyleLbl="solidFgAcc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15FA027-358F-4DBE-9726-BFEB9BE0183A}" type="pres">
      <dgm:prSet presAssocID="{CDDC3F06-DEF2-4425-8695-42CC8953AC7B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8D558-F3ED-4179-AD3D-92C0804575EB}" type="pres">
      <dgm:prSet presAssocID="{CDDC3F06-DEF2-4425-8695-42CC8953AC7B}" presName="accent_4" presStyleCnt="0"/>
      <dgm:spPr/>
    </dgm:pt>
    <dgm:pt modelId="{19BF08A3-E7BB-471C-973D-2E7BFCC32709}" type="pres">
      <dgm:prSet presAssocID="{CDDC3F06-DEF2-4425-8695-42CC8953AC7B}" presName="accentRepeatNode" presStyleLbl="solidFgAcc1" presStyleIdx="3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02C7AD0-84A2-49B7-A23D-2A2B03D97457}" type="pres">
      <dgm:prSet presAssocID="{DD475BA0-7EE8-4A94-AEFB-DEF368FAB1C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333F66-903B-4AF3-B3A3-B6749BF013AF}" type="pres">
      <dgm:prSet presAssocID="{DD475BA0-7EE8-4A94-AEFB-DEF368FAB1C5}" presName="accent_5" presStyleCnt="0"/>
      <dgm:spPr/>
    </dgm:pt>
    <dgm:pt modelId="{C3F0526A-FC5C-48E8-B390-0A64D4B73288}" type="pres">
      <dgm:prSet presAssocID="{DD475BA0-7EE8-4A94-AEFB-DEF368FAB1C5}" presName="accentRepeatNode" presStyleLbl="solidFgAcc1" presStyleIdx="4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DF580039-8CD5-41E4-A326-99F29F17C9D1}" type="presOf" srcId="{5431CFE6-8631-4FBE-8728-7B2D68A40C50}" destId="{B7DF0E94-9F35-42C5-A016-71616010378C}" srcOrd="0" destOrd="0" presId="urn:microsoft.com/office/officeart/2008/layout/VerticalCurvedList"/>
    <dgm:cxn modelId="{90E06AE9-5828-4A95-8130-FF955C943F5D}" type="presOf" srcId="{D3C0A469-139B-44C1-B530-6C036BAA12F5}" destId="{E2091DD8-4614-4B4C-B2F1-69828A663D5E}" srcOrd="0" destOrd="0" presId="urn:microsoft.com/office/officeart/2008/layout/VerticalCurvedList"/>
    <dgm:cxn modelId="{B1835DEF-0D9F-485B-9B36-BD8211D97420}" srcId="{CFA2548F-3F9C-4BD6-B808-8A311FF9D7A2}" destId="{DD475BA0-7EE8-4A94-AEFB-DEF368FAB1C5}" srcOrd="4" destOrd="0" parTransId="{E22555CE-632A-42B7-BB8F-BB36F83BE382}" sibTransId="{1DC294CC-58BB-4607-AFEA-78D888347918}"/>
    <dgm:cxn modelId="{14452F44-10E2-4771-BFAD-EEDFE9798AE2}" srcId="{CFA2548F-3F9C-4BD6-B808-8A311FF9D7A2}" destId="{8E13A212-FDC3-4420-B01B-2C3BB5174611}" srcOrd="2" destOrd="0" parTransId="{65FECA52-3074-434C-9B7A-DF1CFF311B22}" sibTransId="{E74D0ADB-BC09-4022-AE5E-11020315F698}"/>
    <dgm:cxn modelId="{58D578FE-503E-4037-B0B8-6D1F364881CE}" srcId="{CFA2548F-3F9C-4BD6-B808-8A311FF9D7A2}" destId="{3C3FEC1C-B4DF-4A6E-98BD-FA27E2FDC010}" srcOrd="0" destOrd="0" parTransId="{F6551F03-1554-4E6F-A58A-399354E3040C}" sibTransId="{5431CFE6-8631-4FBE-8728-7B2D68A40C50}"/>
    <dgm:cxn modelId="{79C132B5-E267-4498-85DE-48B208B244A5}" type="presOf" srcId="{DD475BA0-7EE8-4A94-AEFB-DEF368FAB1C5}" destId="{D02C7AD0-84A2-49B7-A23D-2A2B03D97457}" srcOrd="0" destOrd="0" presId="urn:microsoft.com/office/officeart/2008/layout/VerticalCurvedList"/>
    <dgm:cxn modelId="{17469071-923B-459C-A803-8E48E6F65A25}" srcId="{CFA2548F-3F9C-4BD6-B808-8A311FF9D7A2}" destId="{CDDC3F06-DEF2-4425-8695-42CC8953AC7B}" srcOrd="3" destOrd="0" parTransId="{E2927607-51BF-4CF0-A459-3D663466DA48}" sibTransId="{F6AC5F2A-6A24-4C8D-9118-F89589FD02BC}"/>
    <dgm:cxn modelId="{1A8571B8-414C-40BA-A498-58E326760265}" type="presOf" srcId="{8E13A212-FDC3-4420-B01B-2C3BB5174611}" destId="{03DD7839-659E-497A-A7C5-8E8C130191AE}" srcOrd="0" destOrd="0" presId="urn:microsoft.com/office/officeart/2008/layout/VerticalCurvedList"/>
    <dgm:cxn modelId="{72599B33-57AD-4959-A22C-D24129989A60}" type="presOf" srcId="{CFA2548F-3F9C-4BD6-B808-8A311FF9D7A2}" destId="{3422953C-6865-4504-B943-6C77BB22AA55}" srcOrd="0" destOrd="0" presId="urn:microsoft.com/office/officeart/2008/layout/VerticalCurvedList"/>
    <dgm:cxn modelId="{91783141-1FB0-4D2B-A100-55B11B02C0B8}" type="presOf" srcId="{CDDC3F06-DEF2-4425-8695-42CC8953AC7B}" destId="{D15FA027-358F-4DBE-9726-BFEB9BE0183A}" srcOrd="0" destOrd="0" presId="urn:microsoft.com/office/officeart/2008/layout/VerticalCurvedList"/>
    <dgm:cxn modelId="{6D8344DA-5110-4CAF-926F-12B6C3EA2E1B}" type="presOf" srcId="{3C3FEC1C-B4DF-4A6E-98BD-FA27E2FDC010}" destId="{280AFCA0-8028-4852-B6D8-CD9BDD5F5B47}" srcOrd="0" destOrd="0" presId="urn:microsoft.com/office/officeart/2008/layout/VerticalCurvedList"/>
    <dgm:cxn modelId="{B70CA955-60A2-4872-8F5F-60F258EA9ADA}" srcId="{CFA2548F-3F9C-4BD6-B808-8A311FF9D7A2}" destId="{D3C0A469-139B-44C1-B530-6C036BAA12F5}" srcOrd="1" destOrd="0" parTransId="{2562A4B7-31AA-4EEC-B254-5720B17B7A07}" sibTransId="{8EAEE345-2D0E-4510-9F52-87E3C21D50A4}"/>
    <dgm:cxn modelId="{862FBA9A-4E7D-49AC-B677-7F152CF43637}" type="presParOf" srcId="{3422953C-6865-4504-B943-6C77BB22AA55}" destId="{188CEEB2-62E0-4C2E-9F2B-6D3386DA3CE3}" srcOrd="0" destOrd="0" presId="urn:microsoft.com/office/officeart/2008/layout/VerticalCurvedList"/>
    <dgm:cxn modelId="{120C901B-A341-4176-A8EE-C1000A9F60F6}" type="presParOf" srcId="{188CEEB2-62E0-4C2E-9F2B-6D3386DA3CE3}" destId="{BF167BD7-30E9-4C73-B178-75E88416F97A}" srcOrd="0" destOrd="0" presId="urn:microsoft.com/office/officeart/2008/layout/VerticalCurvedList"/>
    <dgm:cxn modelId="{3C992B6C-6299-4CD1-9674-9E4FBE5483A9}" type="presParOf" srcId="{BF167BD7-30E9-4C73-B178-75E88416F97A}" destId="{D95DDC4B-245B-411D-AFA1-C9D90A684107}" srcOrd="0" destOrd="0" presId="urn:microsoft.com/office/officeart/2008/layout/VerticalCurvedList"/>
    <dgm:cxn modelId="{049CC96D-9003-4C3F-9D17-4A646B9C4DE4}" type="presParOf" srcId="{BF167BD7-30E9-4C73-B178-75E88416F97A}" destId="{B7DF0E94-9F35-42C5-A016-71616010378C}" srcOrd="1" destOrd="0" presId="urn:microsoft.com/office/officeart/2008/layout/VerticalCurvedList"/>
    <dgm:cxn modelId="{F5260652-41F4-464A-95A2-34F3117EFC92}" type="presParOf" srcId="{BF167BD7-30E9-4C73-B178-75E88416F97A}" destId="{FFA1A485-A755-490A-ADB4-A0581EEBB9A1}" srcOrd="2" destOrd="0" presId="urn:microsoft.com/office/officeart/2008/layout/VerticalCurvedList"/>
    <dgm:cxn modelId="{2BE6B876-3312-4C6F-91F4-A2CA0E724A5D}" type="presParOf" srcId="{BF167BD7-30E9-4C73-B178-75E88416F97A}" destId="{F45A75BF-C25C-45D3-9575-21322DECC9E0}" srcOrd="3" destOrd="0" presId="urn:microsoft.com/office/officeart/2008/layout/VerticalCurvedList"/>
    <dgm:cxn modelId="{CC45AFBB-38EA-4059-94FF-341519172BF9}" type="presParOf" srcId="{188CEEB2-62E0-4C2E-9F2B-6D3386DA3CE3}" destId="{280AFCA0-8028-4852-B6D8-CD9BDD5F5B47}" srcOrd="1" destOrd="0" presId="urn:microsoft.com/office/officeart/2008/layout/VerticalCurvedList"/>
    <dgm:cxn modelId="{A0242143-5DFE-42AA-8410-B3C2ACC9E6B7}" type="presParOf" srcId="{188CEEB2-62E0-4C2E-9F2B-6D3386DA3CE3}" destId="{30540D2F-30F2-406F-A918-DB2098434861}" srcOrd="2" destOrd="0" presId="urn:microsoft.com/office/officeart/2008/layout/VerticalCurvedList"/>
    <dgm:cxn modelId="{9D0CB4E5-98D4-42A2-92DA-DBDF04E784E4}" type="presParOf" srcId="{30540D2F-30F2-406F-A918-DB2098434861}" destId="{566AC365-CCBA-4635-81BD-7F576F718E8A}" srcOrd="0" destOrd="0" presId="urn:microsoft.com/office/officeart/2008/layout/VerticalCurvedList"/>
    <dgm:cxn modelId="{66C715C1-5AAA-409A-BC87-241C1660FB22}" type="presParOf" srcId="{188CEEB2-62E0-4C2E-9F2B-6D3386DA3CE3}" destId="{E2091DD8-4614-4B4C-B2F1-69828A663D5E}" srcOrd="3" destOrd="0" presId="urn:microsoft.com/office/officeart/2008/layout/VerticalCurvedList"/>
    <dgm:cxn modelId="{703E3EDB-DCA2-4D65-9E7B-B2E2DE254F93}" type="presParOf" srcId="{188CEEB2-62E0-4C2E-9F2B-6D3386DA3CE3}" destId="{FC332A11-0540-4A6E-A27E-37035C108C0D}" srcOrd="4" destOrd="0" presId="urn:microsoft.com/office/officeart/2008/layout/VerticalCurvedList"/>
    <dgm:cxn modelId="{E1E46161-0AFB-4F10-89DA-43ACAE36E7A2}" type="presParOf" srcId="{FC332A11-0540-4A6E-A27E-37035C108C0D}" destId="{8525B6B4-2F77-4E75-993F-D17211519C82}" srcOrd="0" destOrd="0" presId="urn:microsoft.com/office/officeart/2008/layout/VerticalCurvedList"/>
    <dgm:cxn modelId="{DDE73216-53A3-44D6-905F-3075F0D7CE21}" type="presParOf" srcId="{188CEEB2-62E0-4C2E-9F2B-6D3386DA3CE3}" destId="{03DD7839-659E-497A-A7C5-8E8C130191AE}" srcOrd="5" destOrd="0" presId="urn:microsoft.com/office/officeart/2008/layout/VerticalCurvedList"/>
    <dgm:cxn modelId="{3B84C166-36F0-4F3D-8D11-FF0BBD276691}" type="presParOf" srcId="{188CEEB2-62E0-4C2E-9F2B-6D3386DA3CE3}" destId="{95ABAF69-9ACF-4EE8-91AB-DA895BDCFA41}" srcOrd="6" destOrd="0" presId="urn:microsoft.com/office/officeart/2008/layout/VerticalCurvedList"/>
    <dgm:cxn modelId="{F45AD8D7-88BD-44F0-8BBC-9300B0F71914}" type="presParOf" srcId="{95ABAF69-9ACF-4EE8-91AB-DA895BDCFA41}" destId="{F910DC4A-6B1B-4963-8837-9A88C12DB57B}" srcOrd="0" destOrd="0" presId="urn:microsoft.com/office/officeart/2008/layout/VerticalCurvedList"/>
    <dgm:cxn modelId="{981C70AF-6AF8-415C-B520-962057DF576D}" type="presParOf" srcId="{188CEEB2-62E0-4C2E-9F2B-6D3386DA3CE3}" destId="{D15FA027-358F-4DBE-9726-BFEB9BE0183A}" srcOrd="7" destOrd="0" presId="urn:microsoft.com/office/officeart/2008/layout/VerticalCurvedList"/>
    <dgm:cxn modelId="{2961AAFC-5373-4199-8611-78974C843E94}" type="presParOf" srcId="{188CEEB2-62E0-4C2E-9F2B-6D3386DA3CE3}" destId="{DFE8D558-F3ED-4179-AD3D-92C0804575EB}" srcOrd="8" destOrd="0" presId="urn:microsoft.com/office/officeart/2008/layout/VerticalCurvedList"/>
    <dgm:cxn modelId="{F2C1030C-151F-4DD4-84F9-2876867704CC}" type="presParOf" srcId="{DFE8D558-F3ED-4179-AD3D-92C0804575EB}" destId="{19BF08A3-E7BB-471C-973D-2E7BFCC32709}" srcOrd="0" destOrd="0" presId="urn:microsoft.com/office/officeart/2008/layout/VerticalCurvedList"/>
    <dgm:cxn modelId="{A103C943-1158-4576-A251-C86345CCC3F5}" type="presParOf" srcId="{188CEEB2-62E0-4C2E-9F2B-6D3386DA3CE3}" destId="{D02C7AD0-84A2-49B7-A23D-2A2B03D97457}" srcOrd="9" destOrd="0" presId="urn:microsoft.com/office/officeart/2008/layout/VerticalCurvedList"/>
    <dgm:cxn modelId="{A1199F94-E9BA-44D1-B9DE-CF34042BBE9C}" type="presParOf" srcId="{188CEEB2-62E0-4C2E-9F2B-6D3386DA3CE3}" destId="{75333F66-903B-4AF3-B3A3-B6749BF013AF}" srcOrd="10" destOrd="0" presId="urn:microsoft.com/office/officeart/2008/layout/VerticalCurvedList"/>
    <dgm:cxn modelId="{DB8B5793-9E6F-41D9-9BB5-03B7C6CA7066}" type="presParOf" srcId="{75333F66-903B-4AF3-B3A3-B6749BF013AF}" destId="{C3F0526A-FC5C-48E8-B390-0A64D4B7328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72EFEC-7E78-4390-8EDF-EA5FEF120387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CE5C7D2-7024-438C-A5D2-C5F3CCFE9650}">
      <dgm:prSet phldrT="[Текст]" custT="1"/>
      <dgm:spPr/>
      <dgm:t>
        <a:bodyPr/>
        <a:lstStyle/>
        <a:p>
          <a:r>
            <a:rPr lang="ru-RU" sz="2400" b="1" dirty="0" smtClean="0"/>
            <a:t>обучено</a:t>
          </a:r>
          <a:endParaRPr lang="ru-RU" sz="2400" b="1" dirty="0"/>
        </a:p>
      </dgm:t>
    </dgm:pt>
    <dgm:pt modelId="{32D2EE61-2BDE-471B-854E-D6588E912C9C}" type="parTrans" cxnId="{B5E4B495-29A0-40A1-960C-C8C8491EEF97}">
      <dgm:prSet/>
      <dgm:spPr/>
      <dgm:t>
        <a:bodyPr/>
        <a:lstStyle/>
        <a:p>
          <a:endParaRPr lang="ru-RU" sz="1600"/>
        </a:p>
      </dgm:t>
    </dgm:pt>
    <dgm:pt modelId="{1B9A3A9B-2F7B-42BA-AF63-2C3396304F01}" type="sibTrans" cxnId="{B5E4B495-29A0-40A1-960C-C8C8491EEF97}">
      <dgm:prSet/>
      <dgm:spPr/>
      <dgm:t>
        <a:bodyPr/>
        <a:lstStyle/>
        <a:p>
          <a:endParaRPr lang="ru-RU" sz="1600"/>
        </a:p>
      </dgm:t>
    </dgm:pt>
    <dgm:pt modelId="{EBD77A9F-AF05-4C43-954B-0D91EF22B41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</a:rPr>
            <a:t>более 1000 человек</a:t>
          </a:r>
          <a:r>
            <a:rPr lang="ru-RU" sz="1600" b="1" dirty="0" smtClean="0"/>
            <a:t>, включая свыше 450 специалистов, прошедших переподготовку и повышение квалификации в области разработки лекарственных препаратов и технологического процесса</a:t>
          </a:r>
          <a:endParaRPr lang="ru-RU" sz="1600" b="1" dirty="0"/>
        </a:p>
      </dgm:t>
    </dgm:pt>
    <dgm:pt modelId="{39CB6AB5-5B16-4FD2-859B-FBD7869648DC}" type="parTrans" cxnId="{B76AEF6F-FEC0-4C57-92AB-C2007167E47A}">
      <dgm:prSet/>
      <dgm:spPr/>
      <dgm:t>
        <a:bodyPr/>
        <a:lstStyle/>
        <a:p>
          <a:endParaRPr lang="ru-RU" sz="1600"/>
        </a:p>
      </dgm:t>
    </dgm:pt>
    <dgm:pt modelId="{FA960DC4-0CF5-4B02-8894-A74CA2228A30}" type="sibTrans" cxnId="{B76AEF6F-FEC0-4C57-92AB-C2007167E47A}">
      <dgm:prSet/>
      <dgm:spPr/>
      <dgm:t>
        <a:bodyPr/>
        <a:lstStyle/>
        <a:p>
          <a:endParaRPr lang="ru-RU" sz="1600"/>
        </a:p>
      </dgm:t>
    </dgm:pt>
    <dgm:pt modelId="{F8B77C62-3557-4876-8E6C-FBF9E85563D4}">
      <dgm:prSet phldrT="[Текст]" custT="1"/>
      <dgm:spPr/>
      <dgm:t>
        <a:bodyPr/>
        <a:lstStyle/>
        <a:p>
          <a:r>
            <a:rPr lang="ru-RU" sz="2400" b="1" dirty="0" smtClean="0"/>
            <a:t>реализация в других вузах</a:t>
          </a:r>
          <a:endParaRPr lang="ru-RU" sz="2400" b="1" dirty="0"/>
        </a:p>
      </dgm:t>
    </dgm:pt>
    <dgm:pt modelId="{5473679C-67C4-4C2B-B70D-6CC8A2D007F3}" type="parTrans" cxnId="{FBB87F8E-E7BC-45AC-8EB0-D56D7614D297}">
      <dgm:prSet/>
      <dgm:spPr/>
      <dgm:t>
        <a:bodyPr/>
        <a:lstStyle/>
        <a:p>
          <a:endParaRPr lang="ru-RU" sz="1600"/>
        </a:p>
      </dgm:t>
    </dgm:pt>
    <dgm:pt modelId="{D6F54CF2-0B43-4EF5-96DE-4CB63C9B91D8}" type="sibTrans" cxnId="{FBB87F8E-E7BC-45AC-8EB0-D56D7614D297}">
      <dgm:prSet/>
      <dgm:spPr/>
      <dgm:t>
        <a:bodyPr/>
        <a:lstStyle/>
        <a:p>
          <a:endParaRPr lang="ru-RU" sz="1600"/>
        </a:p>
      </dgm:t>
    </dgm:pt>
    <dgm:pt modelId="{F6BE5A5D-E139-49F9-A673-6E4EF369C8BA}">
      <dgm:prSet phldrT="[Текст]" custT="1"/>
      <dgm:spPr/>
      <dgm:t>
        <a:bodyPr/>
        <a:lstStyle/>
        <a:p>
          <a:r>
            <a:rPr lang="ru-RU" sz="1600" b="1" dirty="0" smtClean="0"/>
            <a:t>Казанский федеральный университет </a:t>
          </a:r>
          <a:endParaRPr lang="ru-RU" sz="1600" b="1" dirty="0"/>
        </a:p>
      </dgm:t>
    </dgm:pt>
    <dgm:pt modelId="{70987192-4F5A-4CDD-9744-608871F433B3}" type="parTrans" cxnId="{80676FBD-1C13-456D-BF03-EE7B2FE2F6B0}">
      <dgm:prSet/>
      <dgm:spPr/>
      <dgm:t>
        <a:bodyPr/>
        <a:lstStyle/>
        <a:p>
          <a:endParaRPr lang="ru-RU" sz="1600"/>
        </a:p>
      </dgm:t>
    </dgm:pt>
    <dgm:pt modelId="{4F146D3A-D1CB-4DE6-B08F-E51FB1587CD9}" type="sibTrans" cxnId="{80676FBD-1C13-456D-BF03-EE7B2FE2F6B0}">
      <dgm:prSet/>
      <dgm:spPr/>
      <dgm:t>
        <a:bodyPr/>
        <a:lstStyle/>
        <a:p>
          <a:endParaRPr lang="ru-RU" sz="1600"/>
        </a:p>
      </dgm:t>
    </dgm:pt>
    <dgm:pt modelId="{B83FC6EE-F671-4550-BC03-80F4ADD2D464}">
      <dgm:prSet phldrT="[Текст]" custT="1"/>
      <dgm:spPr/>
      <dgm:t>
        <a:bodyPr/>
        <a:lstStyle/>
        <a:p>
          <a:r>
            <a:rPr lang="ru-RU" sz="1600" b="1" dirty="0" smtClean="0"/>
            <a:t>Ярославский государственный университет </a:t>
          </a:r>
          <a:endParaRPr lang="ru-RU" sz="1600" b="1" dirty="0"/>
        </a:p>
      </dgm:t>
    </dgm:pt>
    <dgm:pt modelId="{F4258AAD-50BB-477D-A7A7-F1E7BAAFB81B}" type="parTrans" cxnId="{61B09906-2F18-4061-831A-E93FCF5CD8AF}">
      <dgm:prSet/>
      <dgm:spPr/>
      <dgm:t>
        <a:bodyPr/>
        <a:lstStyle/>
        <a:p>
          <a:endParaRPr lang="ru-RU" sz="1600"/>
        </a:p>
      </dgm:t>
    </dgm:pt>
    <dgm:pt modelId="{158239BC-35BF-4A16-983E-E7E5A6B0F610}" type="sibTrans" cxnId="{61B09906-2F18-4061-831A-E93FCF5CD8AF}">
      <dgm:prSet/>
      <dgm:spPr/>
      <dgm:t>
        <a:bodyPr/>
        <a:lstStyle/>
        <a:p>
          <a:endParaRPr lang="ru-RU" sz="1600"/>
        </a:p>
      </dgm:t>
    </dgm:pt>
    <dgm:pt modelId="{A409C2BD-477A-4962-91DF-237067F728AB}">
      <dgm:prSet phldrT="[Текст]" custT="1"/>
      <dgm:spPr/>
      <dgm:t>
        <a:bodyPr/>
        <a:lstStyle/>
        <a:p>
          <a:r>
            <a:rPr lang="ru-RU" sz="2400" b="1" dirty="0" smtClean="0"/>
            <a:t>апробация</a:t>
          </a:r>
          <a:endParaRPr lang="ru-RU" sz="2400" b="1" dirty="0"/>
        </a:p>
      </dgm:t>
    </dgm:pt>
    <dgm:pt modelId="{F6A2CA88-51E8-4781-842A-2A99A93EB68E}" type="parTrans" cxnId="{10CDE3C8-784A-4E20-95C4-DB32229FB373}">
      <dgm:prSet/>
      <dgm:spPr/>
      <dgm:t>
        <a:bodyPr/>
        <a:lstStyle/>
        <a:p>
          <a:endParaRPr lang="ru-RU" sz="1600"/>
        </a:p>
      </dgm:t>
    </dgm:pt>
    <dgm:pt modelId="{E7F0573B-C6CE-4EC9-9F51-72B956267EDC}" type="sibTrans" cxnId="{10CDE3C8-784A-4E20-95C4-DB32229FB373}">
      <dgm:prSet/>
      <dgm:spPr/>
      <dgm:t>
        <a:bodyPr/>
        <a:lstStyle/>
        <a:p>
          <a:endParaRPr lang="ru-RU" sz="1600"/>
        </a:p>
      </dgm:t>
    </dgm:pt>
    <dgm:pt modelId="{30CE7F16-84AF-4859-908F-39A5F8BF8BD7}">
      <dgm:prSet phldrT="[Текст]" custT="1"/>
      <dgm:spPr/>
      <dgm:t>
        <a:bodyPr/>
        <a:lstStyle/>
        <a:p>
          <a:r>
            <a:rPr lang="ru-RU" sz="1600" b="1" dirty="0" smtClean="0"/>
            <a:t>Кабардино-Балкарский государственный университет</a:t>
          </a:r>
          <a:endParaRPr lang="ru-RU" sz="1600" b="1" dirty="0"/>
        </a:p>
      </dgm:t>
    </dgm:pt>
    <dgm:pt modelId="{EAC0D7F1-5068-4BD8-B2DE-B7EACE038275}" type="parTrans" cxnId="{CE0BE1BA-1C16-4662-8392-2BBAA68763BC}">
      <dgm:prSet/>
      <dgm:spPr/>
      <dgm:t>
        <a:bodyPr/>
        <a:lstStyle/>
        <a:p>
          <a:endParaRPr lang="ru-RU" sz="1600"/>
        </a:p>
      </dgm:t>
    </dgm:pt>
    <dgm:pt modelId="{0D3728DF-1FD2-47E2-9220-A2E10D411C4F}" type="sibTrans" cxnId="{CE0BE1BA-1C16-4662-8392-2BBAA68763BC}">
      <dgm:prSet/>
      <dgm:spPr/>
      <dgm:t>
        <a:bodyPr/>
        <a:lstStyle/>
        <a:p>
          <a:endParaRPr lang="ru-RU" sz="1600"/>
        </a:p>
      </dgm:t>
    </dgm:pt>
    <dgm:pt modelId="{C96E1CE9-982F-412C-AFB3-97619A89C124}">
      <dgm:prSet phldrT="[Текст]" custT="1"/>
      <dgm:spPr/>
      <dgm:t>
        <a:bodyPr/>
        <a:lstStyle/>
        <a:p>
          <a:r>
            <a:rPr lang="ru-RU" sz="1200" b="1" dirty="0" smtClean="0"/>
            <a:t>Московский государственный университет тонких химических технологий им. М.В. Ломоносова</a:t>
          </a:r>
          <a:endParaRPr lang="ru-RU" sz="1200" b="1" dirty="0"/>
        </a:p>
      </dgm:t>
    </dgm:pt>
    <dgm:pt modelId="{684CDF34-3F95-460A-AA3F-B4FE827CD4AF}" type="parTrans" cxnId="{FC99E1DA-5C9A-4F30-8C5B-1479D00929A0}">
      <dgm:prSet/>
      <dgm:spPr/>
      <dgm:t>
        <a:bodyPr/>
        <a:lstStyle/>
        <a:p>
          <a:endParaRPr lang="ru-RU" sz="1600"/>
        </a:p>
      </dgm:t>
    </dgm:pt>
    <dgm:pt modelId="{3B1F2925-0581-4BF5-8196-DBB3F91B5C29}" type="sibTrans" cxnId="{FC99E1DA-5C9A-4F30-8C5B-1479D00929A0}">
      <dgm:prSet/>
      <dgm:spPr/>
      <dgm:t>
        <a:bodyPr/>
        <a:lstStyle/>
        <a:p>
          <a:endParaRPr lang="ru-RU" sz="1600"/>
        </a:p>
      </dgm:t>
    </dgm:pt>
    <dgm:pt modelId="{FA8361EE-431D-487E-9A69-F6052A09C8E6}">
      <dgm:prSet phldrT="[Текст]" custT="1"/>
      <dgm:spPr/>
      <dgm:t>
        <a:bodyPr/>
        <a:lstStyle/>
        <a:p>
          <a:r>
            <a:rPr lang="ru-RU" sz="1200" b="1" dirty="0" smtClean="0"/>
            <a:t>Санкт-Петербургский государственный технологический институт</a:t>
          </a:r>
          <a:endParaRPr lang="ru-RU" sz="1200" b="1" dirty="0"/>
        </a:p>
      </dgm:t>
    </dgm:pt>
    <dgm:pt modelId="{C6847F74-CA89-4F4C-BDBD-7755B846BCC4}" type="parTrans" cxnId="{89DDF7DC-E1F8-4DA4-8AD2-01D2AEE8DFAF}">
      <dgm:prSet/>
      <dgm:spPr/>
      <dgm:t>
        <a:bodyPr/>
        <a:lstStyle/>
        <a:p>
          <a:endParaRPr lang="ru-RU" sz="1600"/>
        </a:p>
      </dgm:t>
    </dgm:pt>
    <dgm:pt modelId="{0837AB30-E522-4EB2-9931-2E457B1B8B62}" type="sibTrans" cxnId="{89DDF7DC-E1F8-4DA4-8AD2-01D2AEE8DFAF}">
      <dgm:prSet/>
      <dgm:spPr/>
      <dgm:t>
        <a:bodyPr/>
        <a:lstStyle/>
        <a:p>
          <a:endParaRPr lang="ru-RU" sz="1600"/>
        </a:p>
      </dgm:t>
    </dgm:pt>
    <dgm:pt modelId="{0CF64B02-3992-4EFD-87EE-39379D2641FA}">
      <dgm:prSet phldrT="[Текст]" custT="1"/>
      <dgm:spPr/>
      <dgm:t>
        <a:bodyPr/>
        <a:lstStyle/>
        <a:p>
          <a:r>
            <a:rPr lang="ru-RU" sz="1200" b="1" dirty="0" smtClean="0"/>
            <a:t>Санкт-Петербургский государственный университет технологии и дизайна</a:t>
          </a:r>
          <a:endParaRPr lang="ru-RU" sz="1200" b="1" dirty="0"/>
        </a:p>
      </dgm:t>
    </dgm:pt>
    <dgm:pt modelId="{1942EB61-2B5B-41D8-8AE3-7FB020B36BDA}" type="parTrans" cxnId="{C335C991-41F9-4475-A8D9-D2246325A470}">
      <dgm:prSet/>
      <dgm:spPr/>
      <dgm:t>
        <a:bodyPr/>
        <a:lstStyle/>
        <a:p>
          <a:endParaRPr lang="ru-RU" sz="1600"/>
        </a:p>
      </dgm:t>
    </dgm:pt>
    <dgm:pt modelId="{68DAE5BF-A662-4967-953E-315EF5EB101F}" type="sibTrans" cxnId="{C335C991-41F9-4475-A8D9-D2246325A470}">
      <dgm:prSet/>
      <dgm:spPr/>
      <dgm:t>
        <a:bodyPr/>
        <a:lstStyle/>
        <a:p>
          <a:endParaRPr lang="ru-RU" sz="1600"/>
        </a:p>
      </dgm:t>
    </dgm:pt>
    <dgm:pt modelId="{1BAC68E1-F87C-4471-B6DA-6699FF1F4F93}">
      <dgm:prSet phldrT="[Текст]" custT="1"/>
      <dgm:spPr/>
      <dgm:t>
        <a:bodyPr/>
        <a:lstStyle/>
        <a:p>
          <a:r>
            <a:rPr lang="ru-RU" sz="1200" b="1" dirty="0" smtClean="0"/>
            <a:t>Санкт-Петербургский государственный лесотехнический университет им. С.М. Кирова</a:t>
          </a:r>
          <a:endParaRPr lang="ru-RU" sz="1200" b="1" dirty="0"/>
        </a:p>
      </dgm:t>
    </dgm:pt>
    <dgm:pt modelId="{056CCF7D-2DB2-4FF3-B78F-2882A3E34210}" type="parTrans" cxnId="{128E6CA7-BA36-4A45-8F2C-3C23D66E96F2}">
      <dgm:prSet/>
      <dgm:spPr/>
      <dgm:t>
        <a:bodyPr/>
        <a:lstStyle/>
        <a:p>
          <a:endParaRPr lang="ru-RU" sz="1600"/>
        </a:p>
      </dgm:t>
    </dgm:pt>
    <dgm:pt modelId="{2C5D4A5F-4DCC-4A72-8876-835511AEE6B2}" type="sibTrans" cxnId="{128E6CA7-BA36-4A45-8F2C-3C23D66E96F2}">
      <dgm:prSet/>
      <dgm:spPr/>
      <dgm:t>
        <a:bodyPr/>
        <a:lstStyle/>
        <a:p>
          <a:endParaRPr lang="ru-RU" sz="1600"/>
        </a:p>
      </dgm:t>
    </dgm:pt>
    <dgm:pt modelId="{D9201514-E1F2-4F8A-8AA1-867B0268B88F}" type="pres">
      <dgm:prSet presAssocID="{8D72EFEC-7E78-4390-8EDF-EA5FEF12038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FDD9AFF-36E1-4339-9C60-F4749552799E}" type="pres">
      <dgm:prSet presAssocID="{ECE5C7D2-7024-438C-A5D2-C5F3CCFE9650}" presName="linNode" presStyleCnt="0"/>
      <dgm:spPr/>
    </dgm:pt>
    <dgm:pt modelId="{A48FE0D0-F63B-4E4A-A5D5-D88DB230068D}" type="pres">
      <dgm:prSet presAssocID="{ECE5C7D2-7024-438C-A5D2-C5F3CCFE9650}" presName="parentShp" presStyleLbl="node1" presStyleIdx="0" presStyleCnt="3" custScaleX="666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2BC9BE-1DF8-4B4D-9E13-921AF6FF5DEF}" type="pres">
      <dgm:prSet presAssocID="{ECE5C7D2-7024-438C-A5D2-C5F3CCFE9650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97A634-1375-40C8-BBC7-83C95981BA5F}" type="pres">
      <dgm:prSet presAssocID="{1B9A3A9B-2F7B-42BA-AF63-2C3396304F01}" presName="spacing" presStyleCnt="0"/>
      <dgm:spPr/>
    </dgm:pt>
    <dgm:pt modelId="{0FDBC488-20AD-492B-964B-93F28080FAC3}" type="pres">
      <dgm:prSet presAssocID="{F8B77C62-3557-4876-8E6C-FBF9E85563D4}" presName="linNode" presStyleCnt="0"/>
      <dgm:spPr/>
    </dgm:pt>
    <dgm:pt modelId="{A5B9C01D-7386-46EF-BC3A-85186CF0598C}" type="pres">
      <dgm:prSet presAssocID="{F8B77C62-3557-4876-8E6C-FBF9E85563D4}" presName="parentShp" presStyleLbl="node1" presStyleIdx="1" presStyleCnt="3" custScaleX="666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F7874A-E1AE-4771-8FCC-476984AD2FCE}" type="pres">
      <dgm:prSet presAssocID="{F8B77C62-3557-4876-8E6C-FBF9E85563D4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B7DE4-AD15-4F01-8999-D6AD5FCFFCA1}" type="pres">
      <dgm:prSet presAssocID="{D6F54CF2-0B43-4EF5-96DE-4CB63C9B91D8}" presName="spacing" presStyleCnt="0"/>
      <dgm:spPr/>
    </dgm:pt>
    <dgm:pt modelId="{B7F4B051-5F2C-412F-8ED8-D104FCF25B11}" type="pres">
      <dgm:prSet presAssocID="{A409C2BD-477A-4962-91DF-237067F728AB}" presName="linNode" presStyleCnt="0"/>
      <dgm:spPr/>
    </dgm:pt>
    <dgm:pt modelId="{9B6EE315-1AD1-4FAE-AB2D-1242A0BD85BB}" type="pres">
      <dgm:prSet presAssocID="{A409C2BD-477A-4962-91DF-237067F728AB}" presName="parentShp" presStyleLbl="node1" presStyleIdx="2" presStyleCnt="3" custScaleX="62963" custScaleY="108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B0169A-BD08-4572-BAD2-8C9B63E3004A}" type="pres">
      <dgm:prSet presAssocID="{A409C2BD-477A-4962-91DF-237067F728AB}" presName="childShp" presStyleLbl="bgAccFollowNode1" presStyleIdx="2" presStyleCnt="3" custScaleY="112041" custLinFactNeighborX="-2101" custLinFactNeighborY="-4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DDF7DC-E1F8-4DA4-8AD2-01D2AEE8DFAF}" srcId="{A409C2BD-477A-4962-91DF-237067F728AB}" destId="{FA8361EE-431D-487E-9A69-F6052A09C8E6}" srcOrd="1" destOrd="0" parTransId="{C6847F74-CA89-4F4C-BDBD-7755B846BCC4}" sibTransId="{0837AB30-E522-4EB2-9931-2E457B1B8B62}"/>
    <dgm:cxn modelId="{35CA7DD9-4092-4FD9-8CD9-0D5F0D2D9FFF}" type="presOf" srcId="{A409C2BD-477A-4962-91DF-237067F728AB}" destId="{9B6EE315-1AD1-4FAE-AB2D-1242A0BD85BB}" srcOrd="0" destOrd="0" presId="urn:microsoft.com/office/officeart/2005/8/layout/vList6"/>
    <dgm:cxn modelId="{FBB87F8E-E7BC-45AC-8EB0-D56D7614D297}" srcId="{8D72EFEC-7E78-4390-8EDF-EA5FEF120387}" destId="{F8B77C62-3557-4876-8E6C-FBF9E85563D4}" srcOrd="1" destOrd="0" parTransId="{5473679C-67C4-4C2B-B70D-6CC8A2D007F3}" sibTransId="{D6F54CF2-0B43-4EF5-96DE-4CB63C9B91D8}"/>
    <dgm:cxn modelId="{720CF309-9271-4189-B57C-E0AF6610E641}" type="presOf" srcId="{F8B77C62-3557-4876-8E6C-FBF9E85563D4}" destId="{A5B9C01D-7386-46EF-BC3A-85186CF0598C}" srcOrd="0" destOrd="0" presId="urn:microsoft.com/office/officeart/2005/8/layout/vList6"/>
    <dgm:cxn modelId="{A7396258-BB36-45DA-ABCA-642F6496179D}" type="presOf" srcId="{F6BE5A5D-E139-49F9-A673-6E4EF369C8BA}" destId="{30F7874A-E1AE-4771-8FCC-476984AD2FCE}" srcOrd="0" destOrd="0" presId="urn:microsoft.com/office/officeart/2005/8/layout/vList6"/>
    <dgm:cxn modelId="{B5E4B495-29A0-40A1-960C-C8C8491EEF97}" srcId="{8D72EFEC-7E78-4390-8EDF-EA5FEF120387}" destId="{ECE5C7D2-7024-438C-A5D2-C5F3CCFE9650}" srcOrd="0" destOrd="0" parTransId="{32D2EE61-2BDE-471B-854E-D6588E912C9C}" sibTransId="{1B9A3A9B-2F7B-42BA-AF63-2C3396304F01}"/>
    <dgm:cxn modelId="{6F6367E0-FB92-4D9A-B579-E6525CB05B44}" type="presOf" srcId="{30CE7F16-84AF-4859-908F-39A5F8BF8BD7}" destId="{30F7874A-E1AE-4771-8FCC-476984AD2FCE}" srcOrd="0" destOrd="2" presId="urn:microsoft.com/office/officeart/2005/8/layout/vList6"/>
    <dgm:cxn modelId="{10CDE3C8-784A-4E20-95C4-DB32229FB373}" srcId="{8D72EFEC-7E78-4390-8EDF-EA5FEF120387}" destId="{A409C2BD-477A-4962-91DF-237067F728AB}" srcOrd="2" destOrd="0" parTransId="{F6A2CA88-51E8-4781-842A-2A99A93EB68E}" sibTransId="{E7F0573B-C6CE-4EC9-9F51-72B956267EDC}"/>
    <dgm:cxn modelId="{61B09906-2F18-4061-831A-E93FCF5CD8AF}" srcId="{F8B77C62-3557-4876-8E6C-FBF9E85563D4}" destId="{B83FC6EE-F671-4550-BC03-80F4ADD2D464}" srcOrd="1" destOrd="0" parTransId="{F4258AAD-50BB-477D-A7A7-F1E7BAAFB81B}" sibTransId="{158239BC-35BF-4A16-983E-E7E5A6B0F610}"/>
    <dgm:cxn modelId="{1EBF9C29-4232-45CD-94F7-5803064E5D31}" type="presOf" srcId="{ECE5C7D2-7024-438C-A5D2-C5F3CCFE9650}" destId="{A48FE0D0-F63B-4E4A-A5D5-D88DB230068D}" srcOrd="0" destOrd="0" presId="urn:microsoft.com/office/officeart/2005/8/layout/vList6"/>
    <dgm:cxn modelId="{CE0BE1BA-1C16-4662-8392-2BBAA68763BC}" srcId="{F8B77C62-3557-4876-8E6C-FBF9E85563D4}" destId="{30CE7F16-84AF-4859-908F-39A5F8BF8BD7}" srcOrd="2" destOrd="0" parTransId="{EAC0D7F1-5068-4BD8-B2DE-B7EACE038275}" sibTransId="{0D3728DF-1FD2-47E2-9220-A2E10D411C4F}"/>
    <dgm:cxn modelId="{6AC1EE14-6474-431D-B809-D231733EA83A}" type="presOf" srcId="{B83FC6EE-F671-4550-BC03-80F4ADD2D464}" destId="{30F7874A-E1AE-4771-8FCC-476984AD2FCE}" srcOrd="0" destOrd="1" presId="urn:microsoft.com/office/officeart/2005/8/layout/vList6"/>
    <dgm:cxn modelId="{791BBA34-4F5C-4148-AAF9-71B628AB316C}" type="presOf" srcId="{C96E1CE9-982F-412C-AFB3-97619A89C124}" destId="{12B0169A-BD08-4572-BAD2-8C9B63E3004A}" srcOrd="0" destOrd="0" presId="urn:microsoft.com/office/officeart/2005/8/layout/vList6"/>
    <dgm:cxn modelId="{FC99E1DA-5C9A-4F30-8C5B-1479D00929A0}" srcId="{A409C2BD-477A-4962-91DF-237067F728AB}" destId="{C96E1CE9-982F-412C-AFB3-97619A89C124}" srcOrd="0" destOrd="0" parTransId="{684CDF34-3F95-460A-AA3F-B4FE827CD4AF}" sibTransId="{3B1F2925-0581-4BF5-8196-DBB3F91B5C29}"/>
    <dgm:cxn modelId="{9F4800F9-11B7-433F-A2C3-2EF65A96B13E}" type="presOf" srcId="{FA8361EE-431D-487E-9A69-F6052A09C8E6}" destId="{12B0169A-BD08-4572-BAD2-8C9B63E3004A}" srcOrd="0" destOrd="1" presId="urn:microsoft.com/office/officeart/2005/8/layout/vList6"/>
    <dgm:cxn modelId="{128E6CA7-BA36-4A45-8F2C-3C23D66E96F2}" srcId="{A409C2BD-477A-4962-91DF-237067F728AB}" destId="{1BAC68E1-F87C-4471-B6DA-6699FF1F4F93}" srcOrd="3" destOrd="0" parTransId="{056CCF7D-2DB2-4FF3-B78F-2882A3E34210}" sibTransId="{2C5D4A5F-4DCC-4A72-8876-835511AEE6B2}"/>
    <dgm:cxn modelId="{A20779CC-B262-4754-B321-43E3714ADADE}" type="presOf" srcId="{1BAC68E1-F87C-4471-B6DA-6699FF1F4F93}" destId="{12B0169A-BD08-4572-BAD2-8C9B63E3004A}" srcOrd="0" destOrd="3" presId="urn:microsoft.com/office/officeart/2005/8/layout/vList6"/>
    <dgm:cxn modelId="{952D2B8D-7CF2-4930-B4B3-4819BF21631F}" type="presOf" srcId="{EBD77A9F-AF05-4C43-954B-0D91EF22B413}" destId="{192BC9BE-1DF8-4B4D-9E13-921AF6FF5DEF}" srcOrd="0" destOrd="0" presId="urn:microsoft.com/office/officeart/2005/8/layout/vList6"/>
    <dgm:cxn modelId="{80676FBD-1C13-456D-BF03-EE7B2FE2F6B0}" srcId="{F8B77C62-3557-4876-8E6C-FBF9E85563D4}" destId="{F6BE5A5D-E139-49F9-A673-6E4EF369C8BA}" srcOrd="0" destOrd="0" parTransId="{70987192-4F5A-4CDD-9744-608871F433B3}" sibTransId="{4F146D3A-D1CB-4DE6-B08F-E51FB1587CD9}"/>
    <dgm:cxn modelId="{C335C991-41F9-4475-A8D9-D2246325A470}" srcId="{A409C2BD-477A-4962-91DF-237067F728AB}" destId="{0CF64B02-3992-4EFD-87EE-39379D2641FA}" srcOrd="2" destOrd="0" parTransId="{1942EB61-2B5B-41D8-8AE3-7FB020B36BDA}" sibTransId="{68DAE5BF-A662-4967-953E-315EF5EB101F}"/>
    <dgm:cxn modelId="{B76AEF6F-FEC0-4C57-92AB-C2007167E47A}" srcId="{ECE5C7D2-7024-438C-A5D2-C5F3CCFE9650}" destId="{EBD77A9F-AF05-4C43-954B-0D91EF22B413}" srcOrd="0" destOrd="0" parTransId="{39CB6AB5-5B16-4FD2-859B-FBD7869648DC}" sibTransId="{FA960DC4-0CF5-4B02-8894-A74CA2228A30}"/>
    <dgm:cxn modelId="{E51D881D-1465-48D7-B2FF-6AE3E6E4C1D5}" type="presOf" srcId="{0CF64B02-3992-4EFD-87EE-39379D2641FA}" destId="{12B0169A-BD08-4572-BAD2-8C9B63E3004A}" srcOrd="0" destOrd="2" presId="urn:microsoft.com/office/officeart/2005/8/layout/vList6"/>
    <dgm:cxn modelId="{B681AA4C-CE74-4535-B386-BBF8D7155262}" type="presOf" srcId="{8D72EFEC-7E78-4390-8EDF-EA5FEF120387}" destId="{D9201514-E1F2-4F8A-8AA1-867B0268B88F}" srcOrd="0" destOrd="0" presId="urn:microsoft.com/office/officeart/2005/8/layout/vList6"/>
    <dgm:cxn modelId="{073862D3-FA8D-4F37-B49D-4FAB938ED88A}" type="presParOf" srcId="{D9201514-E1F2-4F8A-8AA1-867B0268B88F}" destId="{6FDD9AFF-36E1-4339-9C60-F4749552799E}" srcOrd="0" destOrd="0" presId="urn:microsoft.com/office/officeart/2005/8/layout/vList6"/>
    <dgm:cxn modelId="{8938D24D-CAC2-498C-B4BA-94C092FD1276}" type="presParOf" srcId="{6FDD9AFF-36E1-4339-9C60-F4749552799E}" destId="{A48FE0D0-F63B-4E4A-A5D5-D88DB230068D}" srcOrd="0" destOrd="0" presId="urn:microsoft.com/office/officeart/2005/8/layout/vList6"/>
    <dgm:cxn modelId="{B85BA1F2-DF8A-492C-AB29-B714CB0BE5B0}" type="presParOf" srcId="{6FDD9AFF-36E1-4339-9C60-F4749552799E}" destId="{192BC9BE-1DF8-4B4D-9E13-921AF6FF5DEF}" srcOrd="1" destOrd="0" presId="urn:microsoft.com/office/officeart/2005/8/layout/vList6"/>
    <dgm:cxn modelId="{3B2A68BD-BFB1-4567-8245-80307FBA0F01}" type="presParOf" srcId="{D9201514-E1F2-4F8A-8AA1-867B0268B88F}" destId="{1D97A634-1375-40C8-BBC7-83C95981BA5F}" srcOrd="1" destOrd="0" presId="urn:microsoft.com/office/officeart/2005/8/layout/vList6"/>
    <dgm:cxn modelId="{F00122AF-4BC2-49E5-85DF-25CCD5F21B55}" type="presParOf" srcId="{D9201514-E1F2-4F8A-8AA1-867B0268B88F}" destId="{0FDBC488-20AD-492B-964B-93F28080FAC3}" srcOrd="2" destOrd="0" presId="urn:microsoft.com/office/officeart/2005/8/layout/vList6"/>
    <dgm:cxn modelId="{BA3A175B-0DB0-493B-AE8A-9650DEEBF135}" type="presParOf" srcId="{0FDBC488-20AD-492B-964B-93F28080FAC3}" destId="{A5B9C01D-7386-46EF-BC3A-85186CF0598C}" srcOrd="0" destOrd="0" presId="urn:microsoft.com/office/officeart/2005/8/layout/vList6"/>
    <dgm:cxn modelId="{5492B7E8-9429-490F-BED6-464D505449BE}" type="presParOf" srcId="{0FDBC488-20AD-492B-964B-93F28080FAC3}" destId="{30F7874A-E1AE-4771-8FCC-476984AD2FCE}" srcOrd="1" destOrd="0" presId="urn:microsoft.com/office/officeart/2005/8/layout/vList6"/>
    <dgm:cxn modelId="{1E662720-FF3C-4660-A781-C46F0BE82247}" type="presParOf" srcId="{D9201514-E1F2-4F8A-8AA1-867B0268B88F}" destId="{3B6B7DE4-AD15-4F01-8999-D6AD5FCFFCA1}" srcOrd="3" destOrd="0" presId="urn:microsoft.com/office/officeart/2005/8/layout/vList6"/>
    <dgm:cxn modelId="{54554202-F89E-41E3-84E5-65E76511FE5B}" type="presParOf" srcId="{D9201514-E1F2-4F8A-8AA1-867B0268B88F}" destId="{B7F4B051-5F2C-412F-8ED8-D104FCF25B11}" srcOrd="4" destOrd="0" presId="urn:microsoft.com/office/officeart/2005/8/layout/vList6"/>
    <dgm:cxn modelId="{322395A5-6E26-43B7-B899-B0D3A1D0A968}" type="presParOf" srcId="{B7F4B051-5F2C-412F-8ED8-D104FCF25B11}" destId="{9B6EE315-1AD1-4FAE-AB2D-1242A0BD85BB}" srcOrd="0" destOrd="0" presId="urn:microsoft.com/office/officeart/2005/8/layout/vList6"/>
    <dgm:cxn modelId="{88EAF767-326D-4DEF-B32B-087A239C8537}" type="presParOf" srcId="{B7F4B051-5F2C-412F-8ED8-D104FCF25B11}" destId="{12B0169A-BD08-4572-BAD2-8C9B63E3004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4A812A-99CF-42A2-A4BE-F0A7D3D48AF1}" type="doc">
      <dgm:prSet loTypeId="urn:microsoft.com/office/officeart/2005/8/layout/default#2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9D5B477-6DDE-40FC-ADC8-7E080F052298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СПХФА вошла в состав Совета по профессиональным квалификациям в области фармации</a:t>
          </a:r>
          <a:endParaRPr lang="ru-RU" b="1" dirty="0">
            <a:solidFill>
              <a:schemeClr val="tx1"/>
            </a:solidFill>
          </a:endParaRPr>
        </a:p>
      </dgm:t>
    </dgm:pt>
    <dgm:pt modelId="{524E9858-C01B-4279-A63A-059B5ACB50FB}" type="parTrans" cxnId="{D33950C9-A450-4EDC-B5FD-DFA06381FDD9}">
      <dgm:prSet/>
      <dgm:spPr/>
      <dgm:t>
        <a:bodyPr/>
        <a:lstStyle/>
        <a:p>
          <a:endParaRPr lang="ru-RU"/>
        </a:p>
      </dgm:t>
    </dgm:pt>
    <dgm:pt modelId="{371E386C-FDE3-404A-B1C6-0F169030CB3C}" type="sibTrans" cxnId="{D33950C9-A450-4EDC-B5FD-DFA06381FDD9}">
      <dgm:prSet/>
      <dgm:spPr/>
      <dgm:t>
        <a:bodyPr/>
        <a:lstStyle/>
        <a:p>
          <a:endParaRPr lang="ru-RU"/>
        </a:p>
      </dgm:t>
    </dgm:pt>
    <dgm:pt modelId="{92E1B3A4-9963-44D6-8BC3-2E00B1FA2620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планируется вступление СПХФА в Совет по профессиональным квалификациям химического и биотехнологического комплекса</a:t>
          </a:r>
          <a:endParaRPr lang="ru-RU" b="1" dirty="0">
            <a:solidFill>
              <a:schemeClr val="tx1"/>
            </a:solidFill>
          </a:endParaRPr>
        </a:p>
      </dgm:t>
    </dgm:pt>
    <dgm:pt modelId="{2B01A016-2536-4EFB-B557-25C65AE0CC16}" type="parTrans" cxnId="{73DC87B0-0E89-4886-9F2E-35FB808CA5CF}">
      <dgm:prSet/>
      <dgm:spPr/>
      <dgm:t>
        <a:bodyPr/>
        <a:lstStyle/>
        <a:p>
          <a:endParaRPr lang="ru-RU"/>
        </a:p>
      </dgm:t>
    </dgm:pt>
    <dgm:pt modelId="{E2B6C071-D0F1-4C18-B81A-B47962BC14CA}" type="sibTrans" cxnId="{73DC87B0-0E89-4886-9F2E-35FB808CA5CF}">
      <dgm:prSet/>
      <dgm:spPr/>
      <dgm:t>
        <a:bodyPr/>
        <a:lstStyle/>
        <a:p>
          <a:endParaRPr lang="ru-RU"/>
        </a:p>
      </dgm:t>
    </dgm:pt>
    <dgm:pt modelId="{487F8401-84EF-40DE-B997-96C300DACA0F}" type="pres">
      <dgm:prSet presAssocID="{594A812A-99CF-42A2-A4BE-F0A7D3D48AF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D59A87-406F-47F3-9F44-71C1741852AA}" type="pres">
      <dgm:prSet presAssocID="{09D5B477-6DDE-40FC-ADC8-7E080F052298}" presName="node" presStyleLbl="node1" presStyleIdx="0" presStyleCnt="2" custScaleX="141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433D2-8ED5-4AFB-843B-FD1EC34B2A71}" type="pres">
      <dgm:prSet presAssocID="{371E386C-FDE3-404A-B1C6-0F169030CB3C}" presName="sibTrans" presStyleCnt="0"/>
      <dgm:spPr/>
    </dgm:pt>
    <dgm:pt modelId="{6327DCD7-6027-46E3-B748-E544AC4F3351}" type="pres">
      <dgm:prSet presAssocID="{92E1B3A4-9963-44D6-8BC3-2E00B1FA2620}" presName="node" presStyleLbl="node1" presStyleIdx="1" presStyleCnt="2" custScaleX="137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240489-EBAD-438E-BD71-E4774A832A6C}" type="presOf" srcId="{09D5B477-6DDE-40FC-ADC8-7E080F052298}" destId="{69D59A87-406F-47F3-9F44-71C1741852AA}" srcOrd="0" destOrd="0" presId="urn:microsoft.com/office/officeart/2005/8/layout/default#2"/>
    <dgm:cxn modelId="{D1B98AD0-DA1C-47BA-93CC-0B624C75170B}" type="presOf" srcId="{594A812A-99CF-42A2-A4BE-F0A7D3D48AF1}" destId="{487F8401-84EF-40DE-B997-96C300DACA0F}" srcOrd="0" destOrd="0" presId="urn:microsoft.com/office/officeart/2005/8/layout/default#2"/>
    <dgm:cxn modelId="{30EFD6E1-B9AA-4A96-9144-CF30C6D4892D}" type="presOf" srcId="{92E1B3A4-9963-44D6-8BC3-2E00B1FA2620}" destId="{6327DCD7-6027-46E3-B748-E544AC4F3351}" srcOrd="0" destOrd="0" presId="urn:microsoft.com/office/officeart/2005/8/layout/default#2"/>
    <dgm:cxn modelId="{73DC87B0-0E89-4886-9F2E-35FB808CA5CF}" srcId="{594A812A-99CF-42A2-A4BE-F0A7D3D48AF1}" destId="{92E1B3A4-9963-44D6-8BC3-2E00B1FA2620}" srcOrd="1" destOrd="0" parTransId="{2B01A016-2536-4EFB-B557-25C65AE0CC16}" sibTransId="{E2B6C071-D0F1-4C18-B81A-B47962BC14CA}"/>
    <dgm:cxn modelId="{D33950C9-A450-4EDC-B5FD-DFA06381FDD9}" srcId="{594A812A-99CF-42A2-A4BE-F0A7D3D48AF1}" destId="{09D5B477-6DDE-40FC-ADC8-7E080F052298}" srcOrd="0" destOrd="0" parTransId="{524E9858-C01B-4279-A63A-059B5ACB50FB}" sibTransId="{371E386C-FDE3-404A-B1C6-0F169030CB3C}"/>
    <dgm:cxn modelId="{CAB81950-8E21-404F-9281-2EC3802565FD}" type="presParOf" srcId="{487F8401-84EF-40DE-B997-96C300DACA0F}" destId="{69D59A87-406F-47F3-9F44-71C1741852AA}" srcOrd="0" destOrd="0" presId="urn:microsoft.com/office/officeart/2005/8/layout/default#2"/>
    <dgm:cxn modelId="{58089FFF-06AE-406E-8FD0-D669C770EA57}" type="presParOf" srcId="{487F8401-84EF-40DE-B997-96C300DACA0F}" destId="{550433D2-8ED5-4AFB-843B-FD1EC34B2A71}" srcOrd="1" destOrd="0" presId="urn:microsoft.com/office/officeart/2005/8/layout/default#2"/>
    <dgm:cxn modelId="{6A57BDE3-556C-494F-ADD4-C56476B8AD92}" type="presParOf" srcId="{487F8401-84EF-40DE-B997-96C300DACA0F}" destId="{6327DCD7-6027-46E3-B748-E544AC4F3351}" srcOrd="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DF0E94-9F35-42C5-A016-71616010378C}">
      <dsp:nvSpPr>
        <dsp:cNvPr id="0" name=""/>
        <dsp:cNvSpPr/>
      </dsp:nvSpPr>
      <dsp:spPr>
        <a:xfrm>
          <a:off x="-6269477" y="-959073"/>
          <a:ext cx="7462763" cy="7462763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0AFCA0-8028-4852-B6D8-CD9BDD5F5B47}">
      <dsp:nvSpPr>
        <dsp:cNvPr id="0" name=""/>
        <dsp:cNvSpPr/>
      </dsp:nvSpPr>
      <dsp:spPr>
        <a:xfrm>
          <a:off x="521356" y="346427"/>
          <a:ext cx="6816896" cy="6932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306" tIns="40640" rIns="40640" bIns="406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chemeClr val="tx1"/>
              </a:solidFill>
            </a:rPr>
            <a:t>Разработка системы кадрового обеспечения кластера, включая методики оценки кадровой потребности (совместно с КТЗН)</a:t>
          </a:r>
        </a:p>
      </dsp:txBody>
      <dsp:txXfrm>
        <a:off x="521356" y="346427"/>
        <a:ext cx="6816896" cy="693298"/>
      </dsp:txXfrm>
    </dsp:sp>
    <dsp:sp modelId="{566AC365-CCBA-4635-81BD-7F576F718E8A}">
      <dsp:nvSpPr>
        <dsp:cNvPr id="0" name=""/>
        <dsp:cNvSpPr/>
      </dsp:nvSpPr>
      <dsp:spPr>
        <a:xfrm>
          <a:off x="88044" y="259765"/>
          <a:ext cx="866623" cy="86662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091DD8-4614-4B4C-B2F1-69828A663D5E}">
      <dsp:nvSpPr>
        <dsp:cNvPr id="0" name=""/>
        <dsp:cNvSpPr/>
      </dsp:nvSpPr>
      <dsp:spPr>
        <a:xfrm>
          <a:off x="1018153" y="1386043"/>
          <a:ext cx="6320098" cy="693298"/>
        </a:xfrm>
        <a:prstGeom prst="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306" tIns="40640" rIns="40640" bIns="406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chemeClr val="tx1"/>
              </a:solidFill>
            </a:rPr>
            <a:t>Разработка образовательных программ с учетом потребностей работодателей кластера в высококвалифицированных кадрах</a:t>
          </a:r>
        </a:p>
      </dsp:txBody>
      <dsp:txXfrm>
        <a:off x="1018153" y="1386043"/>
        <a:ext cx="6320098" cy="693298"/>
      </dsp:txXfrm>
    </dsp:sp>
    <dsp:sp modelId="{8525B6B4-2F77-4E75-993F-D17211519C82}">
      <dsp:nvSpPr>
        <dsp:cNvPr id="0" name=""/>
        <dsp:cNvSpPr/>
      </dsp:nvSpPr>
      <dsp:spPr>
        <a:xfrm>
          <a:off x="584841" y="1299380"/>
          <a:ext cx="866623" cy="86662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D7839-659E-497A-A7C5-8E8C130191AE}">
      <dsp:nvSpPr>
        <dsp:cNvPr id="0" name=""/>
        <dsp:cNvSpPr/>
      </dsp:nvSpPr>
      <dsp:spPr>
        <a:xfrm>
          <a:off x="1170630" y="2425658"/>
          <a:ext cx="6167622" cy="693298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306" tIns="40640" rIns="40640" bIns="406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chemeClr val="tx1"/>
              </a:solidFill>
            </a:rPr>
            <a:t>Создание аккредитационного центра фармацевтических работников на базе СПХФА</a:t>
          </a:r>
        </a:p>
      </dsp:txBody>
      <dsp:txXfrm>
        <a:off x="1170630" y="2425658"/>
        <a:ext cx="6167622" cy="693298"/>
      </dsp:txXfrm>
    </dsp:sp>
    <dsp:sp modelId="{F910DC4A-6B1B-4963-8837-9A88C12DB57B}">
      <dsp:nvSpPr>
        <dsp:cNvPr id="0" name=""/>
        <dsp:cNvSpPr/>
      </dsp:nvSpPr>
      <dsp:spPr>
        <a:xfrm>
          <a:off x="737318" y="2338996"/>
          <a:ext cx="866623" cy="86662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5FA027-358F-4DBE-9726-BFEB9BE0183A}">
      <dsp:nvSpPr>
        <dsp:cNvPr id="0" name=""/>
        <dsp:cNvSpPr/>
      </dsp:nvSpPr>
      <dsp:spPr>
        <a:xfrm>
          <a:off x="1018153" y="3465274"/>
          <a:ext cx="6320098" cy="693298"/>
        </a:xfrm>
        <a:prstGeom prst="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306" tIns="40640" rIns="40640" bIns="406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chemeClr val="tx1"/>
              </a:solidFill>
            </a:rPr>
            <a:t>Создание кафедр СПХФА на базе научно-исследовательских и производственных площадок кластера</a:t>
          </a:r>
        </a:p>
      </dsp:txBody>
      <dsp:txXfrm>
        <a:off x="1018153" y="3465274"/>
        <a:ext cx="6320098" cy="693298"/>
      </dsp:txXfrm>
    </dsp:sp>
    <dsp:sp modelId="{19BF08A3-E7BB-471C-973D-2E7BFCC32709}">
      <dsp:nvSpPr>
        <dsp:cNvPr id="0" name=""/>
        <dsp:cNvSpPr/>
      </dsp:nvSpPr>
      <dsp:spPr>
        <a:xfrm>
          <a:off x="584841" y="3378611"/>
          <a:ext cx="866623" cy="86662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2C7AD0-84A2-49B7-A23D-2A2B03D97457}">
      <dsp:nvSpPr>
        <dsp:cNvPr id="0" name=""/>
        <dsp:cNvSpPr/>
      </dsp:nvSpPr>
      <dsp:spPr>
        <a:xfrm>
          <a:off x="521356" y="4504889"/>
          <a:ext cx="6816896" cy="693298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30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Исследование перспектив развития рынка труда в фармацевтической и медико-технологической отраслях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521356" y="4504889"/>
        <a:ext cx="6816896" cy="693298"/>
      </dsp:txXfrm>
    </dsp:sp>
    <dsp:sp modelId="{C3F0526A-FC5C-48E8-B390-0A64D4B73288}">
      <dsp:nvSpPr>
        <dsp:cNvPr id="0" name=""/>
        <dsp:cNvSpPr/>
      </dsp:nvSpPr>
      <dsp:spPr>
        <a:xfrm>
          <a:off x="88044" y="4418227"/>
          <a:ext cx="866623" cy="86662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2BC9BE-1DF8-4B4D-9E13-921AF6FF5DEF}">
      <dsp:nvSpPr>
        <dsp:cNvPr id="0" name=""/>
        <dsp:cNvSpPr/>
      </dsp:nvSpPr>
      <dsp:spPr>
        <a:xfrm>
          <a:off x="2592293" y="3972"/>
          <a:ext cx="4666118" cy="18626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C00000"/>
              </a:solidFill>
            </a:rPr>
            <a:t>более 1000 человек</a:t>
          </a:r>
          <a:r>
            <a:rPr lang="ru-RU" sz="1600" b="1" kern="1200" dirty="0" smtClean="0"/>
            <a:t>, включая свыше 450 специалистов, прошедших переподготовку и повышение квалификации в области разработки лекарственных препаратов и технологического процесса</a:t>
          </a:r>
          <a:endParaRPr lang="ru-RU" sz="1600" b="1" kern="1200" dirty="0"/>
        </a:p>
      </dsp:txBody>
      <dsp:txXfrm>
        <a:off x="2592293" y="3972"/>
        <a:ext cx="4666118" cy="1862644"/>
      </dsp:txXfrm>
    </dsp:sp>
    <dsp:sp modelId="{A48FE0D0-F63B-4E4A-A5D5-D88DB230068D}">
      <dsp:nvSpPr>
        <dsp:cNvPr id="0" name=""/>
        <dsp:cNvSpPr/>
      </dsp:nvSpPr>
      <dsp:spPr>
        <a:xfrm>
          <a:off x="518452" y="3972"/>
          <a:ext cx="2073840" cy="186264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обучено</a:t>
          </a:r>
          <a:endParaRPr lang="ru-RU" sz="2400" b="1" kern="1200" dirty="0"/>
        </a:p>
      </dsp:txBody>
      <dsp:txXfrm>
        <a:off x="518452" y="3972"/>
        <a:ext cx="2073840" cy="1862644"/>
      </dsp:txXfrm>
    </dsp:sp>
    <dsp:sp modelId="{30F7874A-E1AE-4771-8FCC-476984AD2FCE}">
      <dsp:nvSpPr>
        <dsp:cNvPr id="0" name=""/>
        <dsp:cNvSpPr/>
      </dsp:nvSpPr>
      <dsp:spPr>
        <a:xfrm>
          <a:off x="2592293" y="2052881"/>
          <a:ext cx="4666118" cy="18626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1972853"/>
            <a:satOff val="11079"/>
            <a:lumOff val="7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3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Казанский федеральный университет 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Ярославский государственный университет 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Кабардино-Балкарский государственный университет</a:t>
          </a:r>
          <a:endParaRPr lang="ru-RU" sz="1600" b="1" kern="1200" dirty="0"/>
        </a:p>
      </dsp:txBody>
      <dsp:txXfrm>
        <a:off x="2592293" y="2052881"/>
        <a:ext cx="4666118" cy="1862644"/>
      </dsp:txXfrm>
    </dsp:sp>
    <dsp:sp modelId="{A5B9C01D-7386-46EF-BC3A-85186CF0598C}">
      <dsp:nvSpPr>
        <dsp:cNvPr id="0" name=""/>
        <dsp:cNvSpPr/>
      </dsp:nvSpPr>
      <dsp:spPr>
        <a:xfrm>
          <a:off x="518452" y="2052881"/>
          <a:ext cx="2073840" cy="1862644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реализация в других вузах</a:t>
          </a:r>
          <a:endParaRPr lang="ru-RU" sz="2400" b="1" kern="1200" dirty="0"/>
        </a:p>
      </dsp:txBody>
      <dsp:txXfrm>
        <a:off x="518452" y="2052881"/>
        <a:ext cx="2073840" cy="1862644"/>
      </dsp:txXfrm>
    </dsp:sp>
    <dsp:sp modelId="{12B0169A-BD08-4572-BAD2-8C9B63E3004A}">
      <dsp:nvSpPr>
        <dsp:cNvPr id="0" name=""/>
        <dsp:cNvSpPr/>
      </dsp:nvSpPr>
      <dsp:spPr>
        <a:xfrm>
          <a:off x="2470711" y="4093128"/>
          <a:ext cx="4661561" cy="20869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Московский государственный университет тонких химических технологий им. М.В. Ломоносова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Санкт-Петербургский государственный технологический институт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Санкт-Петербургский государственный университет технологии и дизайна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Санкт-Петербургский государственный лесотехнический университет им. С.М. Кирова</a:t>
          </a:r>
          <a:endParaRPr lang="ru-RU" sz="1200" b="1" kern="1200" dirty="0"/>
        </a:p>
      </dsp:txBody>
      <dsp:txXfrm>
        <a:off x="2470711" y="4093128"/>
        <a:ext cx="4661561" cy="2086925"/>
      </dsp:txXfrm>
    </dsp:sp>
    <dsp:sp modelId="{9B6EE315-1AD1-4FAE-AB2D-1242A0BD85BB}">
      <dsp:nvSpPr>
        <dsp:cNvPr id="0" name=""/>
        <dsp:cNvSpPr/>
      </dsp:nvSpPr>
      <dsp:spPr>
        <a:xfrm>
          <a:off x="579298" y="4135960"/>
          <a:ext cx="1956706" cy="2018585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апробация</a:t>
          </a:r>
          <a:endParaRPr lang="ru-RU" sz="2400" b="1" kern="1200" dirty="0"/>
        </a:p>
      </dsp:txBody>
      <dsp:txXfrm>
        <a:off x="579298" y="4135960"/>
        <a:ext cx="1956706" cy="201858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D59A87-406F-47F3-9F44-71C1741852AA}">
      <dsp:nvSpPr>
        <dsp:cNvPr id="0" name=""/>
        <dsp:cNvSpPr/>
      </dsp:nvSpPr>
      <dsp:spPr>
        <a:xfrm>
          <a:off x="721574" y="1575"/>
          <a:ext cx="5469619" cy="23249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1"/>
              </a:solidFill>
            </a:rPr>
            <a:t>СПХФА вошла в состав Совета по профессиональным квалификациям в области фармации</a:t>
          </a:r>
          <a:endParaRPr lang="ru-RU" sz="2900" b="1" kern="1200" dirty="0">
            <a:solidFill>
              <a:schemeClr val="tx1"/>
            </a:solidFill>
          </a:endParaRPr>
        </a:p>
      </dsp:txBody>
      <dsp:txXfrm>
        <a:off x="721574" y="1575"/>
        <a:ext cx="5469619" cy="2324958"/>
      </dsp:txXfrm>
    </dsp:sp>
    <dsp:sp modelId="{6327DCD7-6027-46E3-B748-E544AC4F3351}">
      <dsp:nvSpPr>
        <dsp:cNvPr id="0" name=""/>
        <dsp:cNvSpPr/>
      </dsp:nvSpPr>
      <dsp:spPr>
        <a:xfrm>
          <a:off x="793531" y="2714026"/>
          <a:ext cx="5325704" cy="2324958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1"/>
              </a:solidFill>
            </a:rPr>
            <a:t>планируется вступление СПХФА в Совет по профессиональным квалификациям химического и биотехнологического комплекса</a:t>
          </a:r>
          <a:endParaRPr lang="ru-RU" sz="2900" b="1" kern="1200" dirty="0">
            <a:solidFill>
              <a:schemeClr val="tx1"/>
            </a:solidFill>
          </a:endParaRPr>
        </a:p>
      </dsp:txBody>
      <dsp:txXfrm>
        <a:off x="793531" y="2714026"/>
        <a:ext cx="5325704" cy="2324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7056D-19BE-4CAE-8514-0C4A13B753C1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66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44366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A8B84-30A5-4C20-AA85-7C40ED561F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247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A8B84-30A5-4C20-AA85-7C40ED561F7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094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A8B84-30A5-4C20-AA85-7C40ED561F7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1032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2015 году СПХФА вошла в состав</a:t>
            </a:r>
            <a:r>
              <a:rPr lang="ru-RU" baseline="0" dirty="0" smtClean="0"/>
              <a:t> СПК в области фармации и принимает участие в работе следующих комитетов СПК: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Комитет по промышленной фармации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Комитет по независимой оценке и сертификации квалификаций в области фармации</a:t>
            </a:r>
          </a:p>
          <a:p>
            <a:r>
              <a:rPr lang="ru-RU" dirty="0" smtClean="0"/>
              <a:t>Также СПХФА участвует в экспертизе проектов </a:t>
            </a:r>
            <a:r>
              <a:rPr lang="ru-RU" dirty="0" err="1" smtClean="0"/>
              <a:t>профстандартов</a:t>
            </a:r>
            <a:r>
              <a:rPr lang="ru-RU" dirty="0" smtClean="0"/>
              <a:t> в области фармации.</a:t>
            </a:r>
          </a:p>
          <a:p>
            <a:endParaRPr lang="ru-RU" dirty="0" smtClean="0"/>
          </a:p>
          <a:p>
            <a:r>
              <a:rPr lang="ru-RU" dirty="0" smtClean="0"/>
              <a:t>Принимая во внимание, что область профессиональной деятельности с сфере обращения ЛС (особенно в части разработки, исследования</a:t>
            </a:r>
            <a:r>
              <a:rPr lang="ru-RU" baseline="0" dirty="0" smtClean="0"/>
              <a:t> и производства) носит межотраслевой характер СПХФА планирует в 2016 году вступить в СПК химического и биотехнологического комплекса.</a:t>
            </a:r>
          </a:p>
          <a:p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A8B84-30A5-4C20-AA85-7C40ED561F7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6398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A8B84-30A5-4C20-AA85-7C40ED561F75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1759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 обсуждению актуальных направлений</a:t>
            </a:r>
            <a:r>
              <a:rPr lang="ru-RU" baseline="0" dirty="0" smtClean="0"/>
              <a:t> </a:t>
            </a:r>
            <a:r>
              <a:rPr lang="ru-RU" dirty="0" smtClean="0"/>
              <a:t>развития системы кадрового обеспечения фармацевтической</a:t>
            </a:r>
            <a:r>
              <a:rPr lang="ru-RU" baseline="0" dirty="0" smtClean="0"/>
              <a:t> отрасли в РФ были привлечены эксперты: 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Дмитрий Чернейко, председатель Комитета по труду и занятости населения Санкт-Петербурга</a:t>
            </a:r>
          </a:p>
          <a:p>
            <a:r>
              <a:rPr lang="ru-RU" dirty="0" smtClean="0"/>
              <a:t>Ирина Волошина, руководитель Рабочей группы, директор по развитию системы профессиональных стандартов ФГБУ «Научно-исследовательский институт труда и социального страхования» Министерства труда и социальной защиты Российской Федерации</a:t>
            </a:r>
          </a:p>
          <a:p>
            <a:r>
              <a:rPr lang="ru-RU" dirty="0" smtClean="0"/>
              <a:t>Александр Хромов, генеральный директор ЗАО МБНПК «Цитомед»</a:t>
            </a:r>
          </a:p>
          <a:p>
            <a:r>
              <a:rPr lang="ru-RU" dirty="0" smtClean="0"/>
              <a:t>Леон Коган, директор по производству компании Abbott</a:t>
            </a:r>
          </a:p>
          <a:p>
            <a:r>
              <a:rPr lang="ru-RU" dirty="0" smtClean="0"/>
              <a:t>Елена Бушберг, генеральный директор компании «Верофарм»</a:t>
            </a:r>
          </a:p>
          <a:p>
            <a:r>
              <a:rPr lang="ru-RU" dirty="0" smtClean="0"/>
              <a:t>Александра Глазкова, заместитель генерального директора по управлению персоналом ЗАО «Биокад»</a:t>
            </a:r>
          </a:p>
          <a:p>
            <a:r>
              <a:rPr lang="ru-RU" dirty="0" smtClean="0"/>
              <a:t>Наталья Скакунова, директор по персоналу ГК «Герофарм»</a:t>
            </a:r>
          </a:p>
          <a:p>
            <a:r>
              <a:rPr lang="ru-RU" dirty="0" smtClean="0"/>
              <a:t>Оксана Адамчик, заместитель генерального директора по управлению персоналом ЗАО «Вертекс»</a:t>
            </a:r>
          </a:p>
          <a:p>
            <a:r>
              <a:rPr lang="ru-RU" smtClean="0"/>
              <a:t>Олеся </a:t>
            </a:r>
            <a:r>
              <a:rPr lang="ru-RU" dirty="0" smtClean="0"/>
              <a:t>Силантьева, менеджер по персоналу ООО «Новартис Нева»</a:t>
            </a:r>
          </a:p>
          <a:p>
            <a:endParaRPr lang="ru-RU" dirty="0" smtClean="0"/>
          </a:p>
          <a:p>
            <a:r>
              <a:rPr lang="ru-RU" dirty="0" smtClean="0"/>
              <a:t>Участники дискуссии:</a:t>
            </a:r>
          </a:p>
          <a:p>
            <a:r>
              <a:rPr lang="ru-RU" dirty="0" smtClean="0"/>
              <a:t>• Евгения Кириллова, к.х.н., доцент, первый проректор – проректор по учебной работе ГБОУ ВПО СПХФА Минздрава России</a:t>
            </a:r>
          </a:p>
          <a:p>
            <a:r>
              <a:rPr lang="ru-RU" dirty="0" smtClean="0"/>
              <a:t>• Евгения Караваева, к.ф-м.н., исполнительный директор АНО «Ассоциация классических университетов России»</a:t>
            </a:r>
          </a:p>
          <a:p>
            <a:r>
              <a:rPr lang="ru-RU" dirty="0" smtClean="0"/>
              <a:t>• Ирина Телешова, к.э.н., заместитель декана по магистратуре и аспирантуре экономического факультета МГУ им. М.В. Ломоносова</a:t>
            </a:r>
          </a:p>
          <a:p>
            <a:r>
              <a:rPr lang="ru-RU" dirty="0" smtClean="0"/>
              <a:t>• Юлия Ильинова, начальник УМО ГБОУ ВПО СПХФА Минздрава России</a:t>
            </a:r>
          </a:p>
          <a:p>
            <a:r>
              <a:rPr lang="ru-RU" dirty="0" smtClean="0"/>
              <a:t>• Дарья Грицаненко, ответственный секретарь Приемной комиссии ГБОУ ВПО СПХФА Минздрава России</a:t>
            </a:r>
          </a:p>
          <a:p>
            <a:r>
              <a:rPr lang="ru-RU" dirty="0" smtClean="0"/>
              <a:t>• Татьяна Гембель, директор ГБОУ средняя общеобразовательная школа №197</a:t>
            </a:r>
          </a:p>
          <a:p>
            <a:r>
              <a:rPr lang="ru-RU" dirty="0" smtClean="0"/>
              <a:t>• Ирина Витте, директор ГБОУ лицей №214 Центрального района Санкт-Петербурга</a:t>
            </a:r>
          </a:p>
          <a:p>
            <a:r>
              <a:rPr lang="ru-RU" dirty="0" smtClean="0"/>
              <a:t>• Светлана Кутукова, директор по персоналу компании «Верофарм»</a:t>
            </a:r>
          </a:p>
          <a:p>
            <a:r>
              <a:rPr lang="ru-RU" dirty="0" smtClean="0"/>
              <a:t>• Татьяна Малышева,  генеральный директор ОАО Объединенная аптечная сеть «Радуга» и «Первая помощь»</a:t>
            </a:r>
          </a:p>
          <a:p>
            <a:r>
              <a:rPr lang="ru-RU" dirty="0" smtClean="0"/>
              <a:t>• Ольга Новоселова, заместитель генерального директора по персоналу ОАО Объединенная аптечная сеть «Радуга» и «Первая помощь»</a:t>
            </a:r>
          </a:p>
          <a:p>
            <a:r>
              <a:rPr lang="ru-RU" dirty="0" smtClean="0"/>
              <a:t>• Ирина Марковец, заместитель генерального директора аптечной сети «Озерки»</a:t>
            </a:r>
          </a:p>
          <a:p>
            <a:r>
              <a:rPr lang="ru-RU" dirty="0" smtClean="0"/>
              <a:t>• Александра Немынова, заместитель генерального директора по развитию и обучению персонала сети «Аптеки Невис»</a:t>
            </a:r>
          </a:p>
          <a:p>
            <a:r>
              <a:rPr lang="ru-RU" dirty="0" smtClean="0"/>
              <a:t>• Станислав Стрелков, начальник департамента управления персоналом АО «Петербургские аптеки»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A8B84-30A5-4C20-AA85-7C40ED561F7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2221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Важно отметить, что создание отраслевой рамки квалификаций, разработка </a:t>
            </a:r>
            <a:r>
              <a:rPr lang="ru-RU" dirty="0" err="1" smtClean="0"/>
              <a:t>профстандартов</a:t>
            </a:r>
            <a:r>
              <a:rPr lang="ru-RU" dirty="0" smtClean="0"/>
              <a:t> и актуализация образовательного контента должна проводится с учетом межотраслевого характера </a:t>
            </a:r>
            <a:r>
              <a:rPr lang="ru-RU" dirty="0" err="1" smtClean="0"/>
              <a:t>фарм.сектора</a:t>
            </a:r>
            <a:r>
              <a:rPr lang="ru-RU" dirty="0" smtClean="0"/>
              <a:t>. (Фармация, Химические технологии, Биотехнологии..)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A8B84-30A5-4C20-AA85-7C40ED561F7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0474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A8B84-30A5-4C20-AA85-7C40ED561F7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094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A8B84-30A5-4C20-AA85-7C40ED561F7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0990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A8B84-30A5-4C20-AA85-7C40ED561F7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8150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период с 2012 по 2015 </a:t>
            </a:r>
            <a:r>
              <a:rPr lang="ru-RU" dirty="0" err="1" smtClean="0"/>
              <a:t>гг</a:t>
            </a:r>
            <a:r>
              <a:rPr lang="ru-RU" dirty="0" smtClean="0"/>
              <a:t> СПХФА реализовано 6 крупных проектов по разработке образовательных программ в рамках мероприятия 5.22 ФЦП ФАРМА 2020. Заказчиками разработки программ являлись: </a:t>
            </a:r>
            <a:r>
              <a:rPr lang="ru-RU" dirty="0" err="1" smtClean="0"/>
              <a:t>Минобрнауки</a:t>
            </a:r>
            <a:r>
              <a:rPr lang="ru-RU" dirty="0" smtClean="0"/>
              <a:t> России и Комитет по промышленной политике Санкт-Петербурга.</a:t>
            </a:r>
          </a:p>
          <a:p>
            <a:r>
              <a:rPr lang="ru-RU" dirty="0" smtClean="0"/>
              <a:t>В рамках реализации проектов СПХФА решались задачи:</a:t>
            </a:r>
          </a:p>
          <a:p>
            <a:r>
              <a:rPr lang="ru-RU" dirty="0" smtClean="0"/>
              <a:t>	по совершенствованию системы подготовки, переподготовки и повышения квалификации кадров в области разработки лекарственных препаратов и технологического процесса, производства активных фармацевтических субстанций и биофармацевтических препаратов, аналитического контроля химических соединений, </a:t>
            </a:r>
          </a:p>
          <a:p>
            <a:r>
              <a:rPr lang="ru-RU" dirty="0" smtClean="0"/>
              <a:t>	по созданию образовательного кластера непрерывного профессионального образования по вертикали: среднее профессиональное образование (СПО), высшее образование первого ВО (</a:t>
            </a:r>
            <a:r>
              <a:rPr lang="ru-RU" dirty="0" err="1" smtClean="0"/>
              <a:t>бакалавриат</a:t>
            </a:r>
            <a:r>
              <a:rPr lang="ru-RU" dirty="0" smtClean="0"/>
              <a:t>) и второго ВО (магистратура) уровней и дополнительное профессиональное образование (ДПО) с целью обеспечения инновационной фармацевтической отрасли высококвалифицированными кадрами в соответствии с задачами Стратегии развития фармацевтической промышленности Российской Федерации</a:t>
            </a:r>
          </a:p>
          <a:p>
            <a:r>
              <a:rPr lang="ru-RU" dirty="0" smtClean="0"/>
              <a:t>В проектах было задействовано более 150 высококвалифицированных специалистов СПХФА в области проектирования образовательных программ различных уровней образования (СПО, </a:t>
            </a:r>
            <a:r>
              <a:rPr lang="ru-RU" dirty="0" err="1" smtClean="0"/>
              <a:t>бакалавриат</a:t>
            </a:r>
            <a:r>
              <a:rPr lang="ru-RU" dirty="0" smtClean="0"/>
              <a:t>, магистратура, аспирантура, ДПО) по направлениям подготовки специалистов среднего звена и инженерных кадров: химическая технология, биотехнология, аналитический контроль химических соединений, биохимическое производство, производство активных фармацевтических субстанций и биофармацевтических препаратов, GMP, </a:t>
            </a:r>
            <a:r>
              <a:rPr lang="ru-RU" dirty="0" err="1" smtClean="0"/>
              <a:t>иммунобиотехнология</a:t>
            </a:r>
            <a:r>
              <a:rPr lang="ru-RU" dirty="0" smtClean="0"/>
              <a:t> и </a:t>
            </a:r>
            <a:r>
              <a:rPr lang="ru-RU" dirty="0" err="1" smtClean="0"/>
              <a:t>бионанотехнология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 результатам реализации образовательных проектов СПХФА разработано 33 образовательные программы: 5 программ СПО, 3 программы </a:t>
            </a:r>
            <a:r>
              <a:rPr lang="ru-RU" dirty="0" err="1" smtClean="0"/>
              <a:t>бакалавриата</a:t>
            </a:r>
            <a:r>
              <a:rPr lang="ru-RU" dirty="0" smtClean="0"/>
              <a:t>, 1 магистерская программа, 2 аспирантских программы, 4 программы профессиональной переподготовки, 10 программ повышения квалификации и 8 образовательных модулей для реализации в рамках программ высшего образования магистратуры и аспирантуры.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A8B84-30A5-4C20-AA85-7C40ED561F7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6324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разработанным программам СПХФА обучено более 1000 человек, включая свыше 450 специалистов, прошедших переподготовку и повышение квалификации в области разработки лекарственных препаратов и технологического процесса. </a:t>
            </a:r>
          </a:p>
          <a:p>
            <a:r>
              <a:rPr lang="ru-RU" dirty="0" smtClean="0"/>
              <a:t>Образовательные программы переданы для реализации в Казанский федеральный университет и готовятся для передачи в Ярославский государственный университет и Кабардино-Балкарский государственный университет</a:t>
            </a:r>
          </a:p>
          <a:p>
            <a:r>
              <a:rPr lang="ru-RU" dirty="0" smtClean="0"/>
              <a:t>В апробации разработанных образовательных программ приняли участие 8 образовательных организаций, включая Московский государственный университет тонких химических технологий им. </a:t>
            </a:r>
            <a:r>
              <a:rPr lang="ru-RU" dirty="0" err="1" smtClean="0"/>
              <a:t>М.В.Ломоносова</a:t>
            </a:r>
            <a:r>
              <a:rPr lang="ru-RU" dirty="0" smtClean="0"/>
              <a:t>, Санкт-Петербургский государственный технологический институт (технический университет) (</a:t>
            </a:r>
            <a:r>
              <a:rPr lang="ru-RU" dirty="0" err="1" smtClean="0"/>
              <a:t>СПбГТИ</a:t>
            </a:r>
            <a:r>
              <a:rPr lang="ru-RU" dirty="0" smtClean="0"/>
              <a:t> (ТУ)), Санкт-Петербургский государственный университет технологии и дизайна (</a:t>
            </a:r>
            <a:r>
              <a:rPr lang="ru-RU" dirty="0" err="1" smtClean="0"/>
              <a:t>СПбГУТиД</a:t>
            </a:r>
            <a:r>
              <a:rPr lang="ru-RU" dirty="0" smtClean="0"/>
              <a:t>) и Санкт-Петербургский государственный лесотехнический университет им. С.М. Кирова (</a:t>
            </a:r>
            <a:r>
              <a:rPr lang="ru-RU" dirty="0" err="1" smtClean="0"/>
              <a:t>СПбГЛУ</a:t>
            </a:r>
            <a:r>
              <a:rPr lang="ru-RU" dirty="0" smtClean="0"/>
              <a:t> им. С.М. Кирова) и СПХФА.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A8B84-30A5-4C20-AA85-7C40ED561F7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8418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Цель Проекта - разработка образовательных модулей  подготовки высококвалифицированных кадров для обеспечения предприятий медико-технологической отрасли, способных интегрировать разнообразные подходы, способствующие повышению доли отечественных медицинских изделий и фармацевтических товаров на фармацевтическом рынке и реализации программ </a:t>
            </a:r>
            <a:r>
              <a:rPr lang="ru-RU" dirty="0" err="1" smtClean="0"/>
              <a:t>импортзамещения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A8B84-30A5-4C20-AA85-7C40ED561F7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2371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A8B84-30A5-4C20-AA85-7C40ED561F7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7461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Разработка и внедрение высокоэффективных технологий производства фармацевтических субстанций, необходимых для локального производства лекарственных средств в Российской Федерации, требует не только активизации инвестиционных процессов в фармацевтической отрасли, создания инновационных производств АФС и реконструкции старых мощностей, но и реализации эффективной государственной политики, направленной на развитие сектора исследований и разработок в части развития профессионального образования. Это связано с тем, что траектория развития российской фармацевтической отрасли по пути локализации производства стратегически значимых ЛС обуславливает необходимость надлежащего кадрового обеспечения процессов разработки и  внедрения прорывных технологий производства АФС. </a:t>
            </a:r>
          </a:p>
          <a:p>
            <a:r>
              <a:rPr lang="ru-RU" dirty="0" smtClean="0"/>
              <a:t>Концепция разработана</a:t>
            </a:r>
            <a:r>
              <a:rPr lang="ru-RU" baseline="0" dirty="0" smtClean="0"/>
              <a:t> СПХФА в рамках Соглашения № 14.601.21.0006 от «14» мая 2015 года между Министерством образования и науки Российской Федерации и СПХФА. </a:t>
            </a:r>
            <a:endParaRPr lang="ru-RU" dirty="0" smtClean="0"/>
          </a:p>
          <a:p>
            <a:r>
              <a:rPr lang="ru-RU" dirty="0" smtClean="0"/>
              <a:t>В разработанном проекте Концепции развития профессионального образования для обеспечения процессов разработки и внедрения ТФС квалифицированными специалистами (далее – Концепции) представлены:</a:t>
            </a:r>
          </a:p>
          <a:p>
            <a:r>
              <a:rPr lang="ru-RU" dirty="0" smtClean="0"/>
              <a:t>	перечень образовательных компетенций в сфере фармацевтики, планируемых к развитию на территории Российской Федерации;</a:t>
            </a:r>
          </a:p>
          <a:p>
            <a:r>
              <a:rPr lang="ru-RU" dirty="0" smtClean="0"/>
              <a:t>	предложения по оптимизации структуры, содержания и формы образовательных программ различных уровней высшего образования для развития соответствующих компетенций;</a:t>
            </a:r>
          </a:p>
          <a:p>
            <a:r>
              <a:rPr lang="ru-RU" dirty="0" smtClean="0"/>
              <a:t>	определение возможных образовательных центров, обладающих необходимым перечнем ресурсов и условий, для реализации соответствующих образовательных программ;</a:t>
            </a:r>
          </a:p>
          <a:p>
            <a:r>
              <a:rPr lang="ru-RU" dirty="0" smtClean="0"/>
              <a:t>	предложения по развитию среднего и высшего профессионального образования с учетом необходимости развития соответствующих научно-технологических компетенций в области фармацевтики.</a:t>
            </a:r>
          </a:p>
          <a:p>
            <a:r>
              <a:rPr lang="ru-RU" dirty="0" smtClean="0"/>
              <a:t>Прорывные технологии производства АФС:</a:t>
            </a:r>
          </a:p>
          <a:p>
            <a:r>
              <a:rPr lang="ru-RU" dirty="0" smtClean="0"/>
              <a:t>ТФС «Интенсивный </a:t>
            </a:r>
            <a:r>
              <a:rPr lang="ru-RU" dirty="0" err="1" smtClean="0"/>
              <a:t>микрореакторный</a:t>
            </a:r>
            <a:r>
              <a:rPr lang="ru-RU" dirty="0" smtClean="0"/>
              <a:t> синтез АФС (органический синтез) и ключевых </a:t>
            </a:r>
            <a:r>
              <a:rPr lang="ru-RU" dirty="0" err="1" smtClean="0"/>
              <a:t>интермедиатов</a:t>
            </a:r>
            <a:r>
              <a:rPr lang="ru-RU" dirty="0" smtClean="0"/>
              <a:t>»</a:t>
            </a:r>
          </a:p>
          <a:p>
            <a:r>
              <a:rPr lang="ru-RU" dirty="0" smtClean="0"/>
              <a:t>ТФС «Промышленный </a:t>
            </a:r>
            <a:r>
              <a:rPr lang="ru-RU" dirty="0" err="1" smtClean="0"/>
              <a:t>биокатализ</a:t>
            </a:r>
            <a:r>
              <a:rPr lang="ru-RU" dirty="0" smtClean="0"/>
              <a:t> и инжиниринг ферментов для ассиметричного синтеза и локального производства ключевых </a:t>
            </a:r>
            <a:r>
              <a:rPr lang="ru-RU" dirty="0" err="1" smtClean="0"/>
              <a:t>интермедиатов</a:t>
            </a:r>
            <a:r>
              <a:rPr lang="ru-RU" dirty="0" smtClean="0"/>
              <a:t> и АФС»</a:t>
            </a:r>
          </a:p>
          <a:p>
            <a:r>
              <a:rPr lang="ru-RU" dirty="0" smtClean="0"/>
              <a:t>ТФС «Технологии непрерывного биотехнологического производства АФС: технологии полностью непрерывных и комбинированных схем производства, инжиниринг клеточных линий и сред»</a:t>
            </a:r>
          </a:p>
          <a:p>
            <a:r>
              <a:rPr lang="ru-RU" dirty="0" smtClean="0"/>
              <a:t>ТФС «</a:t>
            </a:r>
            <a:r>
              <a:rPr lang="ru-RU" dirty="0" err="1" smtClean="0"/>
              <a:t>Single-use</a:t>
            </a:r>
            <a:r>
              <a:rPr lang="ru-RU" dirty="0" smtClean="0"/>
              <a:t> технологии производства АФС»</a:t>
            </a:r>
          </a:p>
          <a:p>
            <a:r>
              <a:rPr lang="ru-RU" dirty="0" smtClean="0"/>
              <a:t>ТФС «Сорбционно-</a:t>
            </a:r>
            <a:r>
              <a:rPr lang="ru-RU" dirty="0" err="1" smtClean="0"/>
              <a:t>хроматографические</a:t>
            </a:r>
            <a:r>
              <a:rPr lang="ru-RU" dirty="0" smtClean="0"/>
              <a:t> и мембранные пилотные и промышленные технологий выделения и очистки АФС из сырья растительного и животного происхождения»</a:t>
            </a:r>
          </a:p>
          <a:p>
            <a:r>
              <a:rPr lang="ru-RU" dirty="0" smtClean="0"/>
              <a:t>ТФС «Технологии сверхкритической экстракции АФС и новые </a:t>
            </a:r>
            <a:r>
              <a:rPr lang="ru-RU" dirty="0" err="1" smtClean="0"/>
              <a:t>экстрагенты</a:t>
            </a:r>
            <a:r>
              <a:rPr lang="ru-RU" dirty="0" smtClean="0"/>
              <a:t> для промышленного производства АФС из сырья животного и растительного происхождения»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A8B84-30A5-4C20-AA85-7C40ED561F7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9725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FED5-296D-433B-BB79-36CE7E24D03E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E90F-FC17-45C5-AAC4-3E9BDDA0F0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8541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FED5-296D-433B-BB79-36CE7E24D03E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E90F-FC17-45C5-AAC4-3E9BDDA0F0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556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FED5-296D-433B-BB79-36CE7E24D03E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E90F-FC17-45C5-AAC4-3E9BDDA0F0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6654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FED5-296D-433B-BB79-36CE7E24D03E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E90F-FC17-45C5-AAC4-3E9BDDA0F0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0732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FED5-296D-433B-BB79-36CE7E24D03E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E90F-FC17-45C5-AAC4-3E9BDDA0F0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2019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FED5-296D-433B-BB79-36CE7E24D03E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E90F-FC17-45C5-AAC4-3E9BDDA0F0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0466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FED5-296D-433B-BB79-36CE7E24D03E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E90F-FC17-45C5-AAC4-3E9BDDA0F0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3893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FED5-296D-433B-BB79-36CE7E24D03E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E90F-FC17-45C5-AAC4-3E9BDDA0F0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6396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FED5-296D-433B-BB79-36CE7E24D03E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E90F-FC17-45C5-AAC4-3E9BDDA0F0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6914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FED5-296D-433B-BB79-36CE7E24D03E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E90F-FC17-45C5-AAC4-3E9BDDA0F0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5712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FED5-296D-433B-BB79-36CE7E24D03E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E90F-FC17-45C5-AAC4-3E9BDDA0F0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1260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7FED5-296D-433B-BB79-36CE7E24D03E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5E90F-FC17-45C5-AAC4-3E9BDDA0F0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294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256584"/>
          </a:xfrm>
        </p:spPr>
        <p:txBody>
          <a:bodyPr>
            <a:normAutofit/>
          </a:bodyPr>
          <a:lstStyle/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1"/>
            <a:ext cx="1891564" cy="6840164"/>
          </a:xfrm>
          <a:prstGeom prst="rect">
            <a:avLst/>
          </a:prstGeom>
        </p:spPr>
      </p:pic>
      <p:grpSp>
        <p:nvGrpSpPr>
          <p:cNvPr id="8" name="Группа 18"/>
          <p:cNvGrpSpPr>
            <a:grpSpLocks/>
          </p:cNvGrpSpPr>
          <p:nvPr/>
        </p:nvGrpSpPr>
        <p:grpSpPr bwMode="auto">
          <a:xfrm>
            <a:off x="-36512" y="6381328"/>
            <a:ext cx="9217024" cy="476250"/>
            <a:chOff x="0" y="6453336"/>
            <a:chExt cx="9144000" cy="404664"/>
          </a:xfrm>
          <a:solidFill>
            <a:srgbClr val="F68F50"/>
          </a:solidFill>
        </p:grpSpPr>
        <p:sp>
          <p:nvSpPr>
            <p:cNvPr id="9" name="Прямоугольник 8"/>
            <p:cNvSpPr/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0" y="6836418"/>
              <a:ext cx="9144000" cy="0"/>
            </a:xfrm>
            <a:prstGeom prst="line">
              <a:avLst/>
            </a:prstGeom>
            <a:grpFill/>
            <a:ln w="63500">
              <a:solidFill>
                <a:srgbClr val="EF7E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Прямоугольник 10"/>
          <p:cNvSpPr/>
          <p:nvPr/>
        </p:nvSpPr>
        <p:spPr>
          <a:xfrm>
            <a:off x="1724775" y="6465986"/>
            <a:ext cx="72631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/>
              <a:t>Санкт-Петербургский </a:t>
            </a:r>
            <a:r>
              <a:rPr lang="ru-RU" sz="1200" b="1" dirty="0" smtClean="0"/>
              <a:t> Международный  Инновационный </a:t>
            </a:r>
            <a:r>
              <a:rPr lang="ru-RU" sz="1200" b="1" dirty="0"/>
              <a:t>форум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>
            <a:off x="0" y="29881"/>
            <a:ext cx="9153138" cy="0"/>
          </a:xfrm>
          <a:prstGeom prst="line">
            <a:avLst/>
          </a:prstGeom>
          <a:noFill/>
          <a:ln w="63500">
            <a:solidFill>
              <a:srgbClr val="EF7E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Рисунок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0528" y="0"/>
            <a:ext cx="9721081" cy="6858000"/>
          </a:xfrm>
          <a:prstGeom prst="rect">
            <a:avLst/>
          </a:prstGeom>
        </p:spPr>
      </p:pic>
      <p:sp>
        <p:nvSpPr>
          <p:cNvPr id="15" name="Объект 2"/>
          <p:cNvSpPr txBox="1">
            <a:spLocks/>
          </p:cNvSpPr>
          <p:nvPr/>
        </p:nvSpPr>
        <p:spPr>
          <a:xfrm>
            <a:off x="647056" y="3356992"/>
            <a:ext cx="8496944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ru-RU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663280" y="3415640"/>
            <a:ext cx="648072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Формирование и развитие системы кадрового обеспечения фармацевтической отрасли Российской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Федерации</a:t>
            </a:r>
          </a:p>
          <a:p>
            <a:pPr algn="ctr"/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algn="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Чагин Д.А.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10773816"/>
            <a:ext cx="72631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/>
              <a:t>Санкт-Петербургский </a:t>
            </a:r>
            <a:r>
              <a:rPr lang="ru-RU" sz="1200" b="1" dirty="0" smtClean="0"/>
              <a:t> Международный  Инновационный </a:t>
            </a:r>
            <a:r>
              <a:rPr lang="ru-RU" sz="1200" b="1" dirty="0"/>
              <a:t>форум</a:t>
            </a:r>
          </a:p>
        </p:txBody>
      </p:sp>
    </p:spTree>
    <p:extLst>
      <p:ext uri="{BB962C8B-B14F-4D97-AF65-F5344CB8AC3E}">
        <p14:creationId xmlns:p14="http://schemas.microsoft.com/office/powerpoint/2010/main" xmlns="" val="1726113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5052" y="260648"/>
            <a:ext cx="6995120" cy="2002234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Концепция развития профессионального образования для обеспечения процессов разработки и внедрения прорывных технологий производства фармацевтических субстанций, необходимых для локального производства лекарственных </a:t>
            </a:r>
            <a:r>
              <a:rPr lang="ru-RU" sz="2000" b="1" dirty="0" smtClean="0">
                <a:solidFill>
                  <a:srgbClr val="7030A0"/>
                </a:solidFill>
              </a:rPr>
              <a:t>средств в </a:t>
            </a:r>
            <a:r>
              <a:rPr lang="ru-RU" sz="2000" b="1" dirty="0">
                <a:solidFill>
                  <a:srgbClr val="7030A0"/>
                </a:solidFill>
              </a:rPr>
              <a:t>Российской </a:t>
            </a:r>
            <a:r>
              <a:rPr lang="ru-RU" sz="2000" b="1" dirty="0" smtClean="0">
                <a:solidFill>
                  <a:srgbClr val="7030A0"/>
                </a:solidFill>
              </a:rPr>
              <a:t>Федерации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3186" y="2276872"/>
            <a:ext cx="7211144" cy="4365104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перечень образовательных компетенций в сфере фармацевтики, планируемых к развитию на территории Российской </a:t>
            </a:r>
            <a:r>
              <a:rPr lang="ru-RU" dirty="0" smtClean="0"/>
              <a:t>Федерации (40 образовательных компетенций)</a:t>
            </a:r>
            <a:endParaRPr lang="ru-RU" dirty="0"/>
          </a:p>
          <a:p>
            <a:r>
              <a:rPr lang="ru-RU" dirty="0" smtClean="0"/>
              <a:t>предложения </a:t>
            </a:r>
            <a:r>
              <a:rPr lang="ru-RU" dirty="0"/>
              <a:t>по оптимизации структуры, содержания и формы образовательных программ различных уровней высшего образования для развития соответствующих </a:t>
            </a:r>
            <a:r>
              <a:rPr lang="ru-RU" dirty="0" smtClean="0"/>
              <a:t>компетенций</a:t>
            </a:r>
            <a:endParaRPr lang="ru-RU" dirty="0"/>
          </a:p>
          <a:p>
            <a:r>
              <a:rPr lang="ru-RU" dirty="0" smtClean="0"/>
              <a:t>определение </a:t>
            </a:r>
            <a:r>
              <a:rPr lang="ru-RU" dirty="0"/>
              <a:t>возможных образовательных центров, обладающих необходимым перечнем ресурсов и условий, для реализации соответствующих образовательных </a:t>
            </a:r>
            <a:r>
              <a:rPr lang="ru-RU" dirty="0" smtClean="0"/>
              <a:t>программ</a:t>
            </a:r>
            <a:endParaRPr lang="ru-RU" dirty="0"/>
          </a:p>
          <a:p>
            <a:r>
              <a:rPr lang="ru-RU" dirty="0" smtClean="0"/>
              <a:t>предложения </a:t>
            </a:r>
            <a:r>
              <a:rPr lang="ru-RU" dirty="0"/>
              <a:t>по развитию среднего и высшего профессионального образования с учетом необходимости развития соответствующих научно-технологических компетенций в области фармацевтики.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1"/>
            <a:ext cx="1891564" cy="6840164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 bwMode="auto">
          <a:xfrm>
            <a:off x="0" y="29881"/>
            <a:ext cx="9153138" cy="0"/>
          </a:xfrm>
          <a:prstGeom prst="line">
            <a:avLst/>
          </a:prstGeom>
          <a:noFill/>
          <a:ln w="63500">
            <a:solidFill>
              <a:srgbClr val="EF7E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18"/>
          <p:cNvGrpSpPr>
            <a:grpSpLocks/>
          </p:cNvGrpSpPr>
          <p:nvPr/>
        </p:nvGrpSpPr>
        <p:grpSpPr bwMode="auto">
          <a:xfrm>
            <a:off x="-36512" y="6381328"/>
            <a:ext cx="9217024" cy="476250"/>
            <a:chOff x="0" y="6453336"/>
            <a:chExt cx="9144000" cy="404664"/>
          </a:xfrm>
          <a:solidFill>
            <a:srgbClr val="F68F50"/>
          </a:solidFill>
        </p:grpSpPr>
        <p:sp>
          <p:nvSpPr>
            <p:cNvPr id="7" name="Прямоугольник 6"/>
            <p:cNvSpPr/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6836418"/>
              <a:ext cx="9144000" cy="0"/>
            </a:xfrm>
            <a:prstGeom prst="line">
              <a:avLst/>
            </a:prstGeom>
            <a:grpFill/>
            <a:ln w="63500">
              <a:solidFill>
                <a:srgbClr val="EF7E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Прямоугольник 8"/>
          <p:cNvSpPr/>
          <p:nvPr/>
        </p:nvSpPr>
        <p:spPr>
          <a:xfrm>
            <a:off x="1724775" y="6465986"/>
            <a:ext cx="72631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/>
              <a:t>Санкт-Петербургский </a:t>
            </a:r>
            <a:r>
              <a:rPr lang="ru-RU" sz="1200" b="1" dirty="0" smtClean="0"/>
              <a:t> Международный  Инновационный </a:t>
            </a:r>
            <a:r>
              <a:rPr lang="ru-RU" sz="1200" b="1" dirty="0"/>
              <a:t>форум</a:t>
            </a:r>
          </a:p>
        </p:txBody>
      </p:sp>
    </p:spTree>
    <p:extLst>
      <p:ext uri="{BB962C8B-B14F-4D97-AF65-F5344CB8AC3E}">
        <p14:creationId xmlns:p14="http://schemas.microsoft.com/office/powerpoint/2010/main" xmlns="" val="19703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5052" y="260648"/>
            <a:ext cx="7288948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Концепция развития профессионального образования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484784"/>
            <a:ext cx="6984776" cy="5112568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b="1" i="1" dirty="0">
                <a:solidFill>
                  <a:srgbClr val="C00000"/>
                </a:solidFill>
              </a:rPr>
              <a:t>с</a:t>
            </a:r>
            <a:r>
              <a:rPr lang="ru-RU" b="1" i="1" dirty="0" smtClean="0">
                <a:solidFill>
                  <a:srgbClr val="C00000"/>
                </a:solidFill>
              </a:rPr>
              <a:t>оздание условий для превентивного кадрового обеспечения процессов разработки и внедрения следующих прорывных технологий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ТФС «Интенсивный </a:t>
            </a:r>
            <a:r>
              <a:rPr lang="ru-RU" dirty="0" err="1"/>
              <a:t>микрореакторный</a:t>
            </a:r>
            <a:r>
              <a:rPr lang="ru-RU" dirty="0"/>
              <a:t> синтез АФС (органический синтез) и ключевых </a:t>
            </a:r>
            <a:r>
              <a:rPr lang="ru-RU" dirty="0" err="1"/>
              <a:t>интермедиатов</a:t>
            </a:r>
            <a:r>
              <a:rPr lang="ru-RU" dirty="0"/>
              <a:t>»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ТФС «Промышленный </a:t>
            </a:r>
            <a:r>
              <a:rPr lang="ru-RU" dirty="0" err="1"/>
              <a:t>биокатализ</a:t>
            </a:r>
            <a:r>
              <a:rPr lang="ru-RU" dirty="0"/>
              <a:t> и инжиниринг ферментов для ассиметричного синтеза и локального производства ключевых </a:t>
            </a:r>
            <a:r>
              <a:rPr lang="ru-RU" dirty="0" err="1"/>
              <a:t>интермедиатов</a:t>
            </a:r>
            <a:r>
              <a:rPr lang="ru-RU" dirty="0"/>
              <a:t> и АФС»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ТФС «Технологии непрерывного биотехнологического производства АФС: технологии полностью непрерывных и комбинированных схем производства, инжиниринг клеточных линий и сред»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ТФС «</a:t>
            </a:r>
            <a:r>
              <a:rPr lang="ru-RU" dirty="0" err="1"/>
              <a:t>Single-use</a:t>
            </a:r>
            <a:r>
              <a:rPr lang="ru-RU" dirty="0"/>
              <a:t> технологии производства АФС»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ТФС «Сорбционно-</a:t>
            </a:r>
            <a:r>
              <a:rPr lang="ru-RU" dirty="0" err="1"/>
              <a:t>хроматографические</a:t>
            </a:r>
            <a:r>
              <a:rPr lang="ru-RU" dirty="0"/>
              <a:t> и мембранные пилотные и промышленные технологий выделения и очистки АФС из сырья растительного и животного происхождения»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ТФС «Технологии сверхкритической экстракции АФС и новые </a:t>
            </a:r>
            <a:r>
              <a:rPr lang="ru-RU" dirty="0" err="1"/>
              <a:t>экстрагенты</a:t>
            </a:r>
            <a:r>
              <a:rPr lang="ru-RU" dirty="0"/>
              <a:t> для промышленного производства АФС из сырья животного и растительного происхождения»</a:t>
            </a: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1"/>
            <a:ext cx="1891564" cy="6840164"/>
          </a:xfrm>
          <a:prstGeom prst="rect">
            <a:avLst/>
          </a:prstGeom>
        </p:spPr>
      </p:pic>
      <p:grpSp>
        <p:nvGrpSpPr>
          <p:cNvPr id="5" name="Группа 18"/>
          <p:cNvGrpSpPr>
            <a:grpSpLocks/>
          </p:cNvGrpSpPr>
          <p:nvPr/>
        </p:nvGrpSpPr>
        <p:grpSpPr bwMode="auto">
          <a:xfrm>
            <a:off x="-36512" y="6381328"/>
            <a:ext cx="9217024" cy="476250"/>
            <a:chOff x="0" y="6453336"/>
            <a:chExt cx="9144000" cy="404664"/>
          </a:xfrm>
          <a:solidFill>
            <a:srgbClr val="F68F50"/>
          </a:solidFill>
        </p:grpSpPr>
        <p:sp>
          <p:nvSpPr>
            <p:cNvPr id="6" name="Прямоугольник 5"/>
            <p:cNvSpPr/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836418"/>
              <a:ext cx="9144000" cy="0"/>
            </a:xfrm>
            <a:prstGeom prst="line">
              <a:avLst/>
            </a:prstGeom>
            <a:grpFill/>
            <a:ln w="63500">
              <a:solidFill>
                <a:srgbClr val="EF7E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Прямоугольник 7"/>
          <p:cNvSpPr/>
          <p:nvPr/>
        </p:nvSpPr>
        <p:spPr>
          <a:xfrm>
            <a:off x="1724775" y="6465986"/>
            <a:ext cx="72631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/>
              <a:t>Санкт-Петербургский </a:t>
            </a:r>
            <a:r>
              <a:rPr lang="ru-RU" sz="1200" b="1" dirty="0" smtClean="0"/>
              <a:t> Международный  Инновационный </a:t>
            </a:r>
            <a:r>
              <a:rPr lang="ru-RU" sz="1200" b="1" dirty="0"/>
              <a:t>форум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0" y="29881"/>
            <a:ext cx="9153138" cy="0"/>
          </a:xfrm>
          <a:prstGeom prst="line">
            <a:avLst/>
          </a:prstGeom>
          <a:noFill/>
          <a:ln w="63500">
            <a:solidFill>
              <a:srgbClr val="EF7E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6283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Участие СПХФА в создании системы профессиональных квалификаций</a:t>
            </a:r>
            <a:endParaRPr lang="ru-RU" sz="3200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698298908"/>
              </p:ext>
            </p:extLst>
          </p:nvPr>
        </p:nvGraphicFramePr>
        <p:xfrm>
          <a:off x="2555776" y="1484784"/>
          <a:ext cx="691276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1855052" y="1700808"/>
            <a:ext cx="1512168" cy="187220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2015 г.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1765762" y="4509120"/>
            <a:ext cx="1584176" cy="187220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2016 г.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1"/>
            <a:ext cx="1891564" cy="6840164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 bwMode="auto">
          <a:xfrm>
            <a:off x="0" y="29881"/>
            <a:ext cx="9153138" cy="0"/>
          </a:xfrm>
          <a:prstGeom prst="line">
            <a:avLst/>
          </a:prstGeom>
          <a:noFill/>
          <a:ln w="63500">
            <a:solidFill>
              <a:srgbClr val="EF7E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18"/>
          <p:cNvGrpSpPr>
            <a:grpSpLocks/>
          </p:cNvGrpSpPr>
          <p:nvPr/>
        </p:nvGrpSpPr>
        <p:grpSpPr bwMode="auto">
          <a:xfrm>
            <a:off x="-36512" y="6381328"/>
            <a:ext cx="9217024" cy="476250"/>
            <a:chOff x="0" y="6453336"/>
            <a:chExt cx="9144000" cy="404664"/>
          </a:xfrm>
          <a:solidFill>
            <a:srgbClr val="F68F50"/>
          </a:solidFill>
        </p:grpSpPr>
        <p:sp>
          <p:nvSpPr>
            <p:cNvPr id="10" name="Прямоугольник 9"/>
            <p:cNvSpPr/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0" y="6836418"/>
              <a:ext cx="9144000" cy="0"/>
            </a:xfrm>
            <a:prstGeom prst="line">
              <a:avLst/>
            </a:prstGeom>
            <a:grpFill/>
            <a:ln w="63500">
              <a:solidFill>
                <a:srgbClr val="EF7E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Прямоугольник 11"/>
          <p:cNvSpPr/>
          <p:nvPr/>
        </p:nvSpPr>
        <p:spPr>
          <a:xfrm>
            <a:off x="1724775" y="6465986"/>
            <a:ext cx="72631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/>
              <a:t>Санкт-Петербургский </a:t>
            </a:r>
            <a:r>
              <a:rPr lang="ru-RU" sz="1200" b="1" dirty="0" smtClean="0"/>
              <a:t> Международный  Инновационный </a:t>
            </a:r>
            <a:r>
              <a:rPr lang="ru-RU" sz="1200" b="1" dirty="0"/>
              <a:t>форум</a:t>
            </a:r>
          </a:p>
        </p:txBody>
      </p:sp>
    </p:spTree>
    <p:extLst>
      <p:ext uri="{BB962C8B-B14F-4D97-AF65-F5344CB8AC3E}">
        <p14:creationId xmlns:p14="http://schemas.microsoft.com/office/powerpoint/2010/main" xmlns="" val="428488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4775" y="332656"/>
            <a:ext cx="7455737" cy="70609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Создание аккредитационного центра фармацевтических работников на базе </a:t>
            </a:r>
            <a:r>
              <a:rPr lang="ru-RU" sz="2800" b="1" dirty="0" smtClean="0">
                <a:solidFill>
                  <a:srgbClr val="7030A0"/>
                </a:solidFill>
              </a:rPr>
              <a:t>СПХФА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6449" y="1268760"/>
            <a:ext cx="7607551" cy="122413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/>
              <a:t>в</a:t>
            </a:r>
            <a:r>
              <a:rPr lang="ru-RU" dirty="0" smtClean="0"/>
              <a:t> 2016 г. аккредитацию прошли </a:t>
            </a:r>
            <a:r>
              <a:rPr lang="ru-RU" b="1" dirty="0" smtClean="0"/>
              <a:t>138</a:t>
            </a:r>
            <a:r>
              <a:rPr lang="ru-RU" dirty="0" smtClean="0"/>
              <a:t> выпускников СПХФА</a:t>
            </a:r>
          </a:p>
          <a:p>
            <a:pPr marL="0" indent="0" algn="ctr">
              <a:buNone/>
            </a:pPr>
            <a:r>
              <a:rPr lang="ru-RU" dirty="0" smtClean="0"/>
              <a:t>профессиональный стандарт «Провизор»</a:t>
            </a:r>
          </a:p>
          <a:p>
            <a:pPr marL="0" indent="0" algn="ctr">
              <a:buNone/>
            </a:pPr>
            <a:r>
              <a:rPr lang="ru-RU" dirty="0" smtClean="0"/>
              <a:t>(приказ Минтруда №91н)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05009" y="2492896"/>
            <a:ext cx="2221919" cy="3456384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оборудованы специализированные помещения для проведения аккредитации (симуляционные центры</a:t>
            </a:r>
            <a:r>
              <a:rPr lang="ru-RU" sz="1600" dirty="0" smtClean="0">
                <a:solidFill>
                  <a:prstClr val="black"/>
                </a:solidFill>
              </a:rPr>
              <a:t>)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54150" y="2492896"/>
            <a:ext cx="4896544" cy="3456384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</a:rPr>
              <a:t>Фармацевтическая ассоциация Санкт-Петербурга и Северо-Запада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</a:rPr>
              <a:t>Санкт-Петербургская профессиональная ассоциация фармацевтических работников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</a:rPr>
              <a:t>представители аптечных организаций: ООО «РОСТА», ГУП «Аптека №211», ГУП «Аптека №233», ГУП «Аптека №148» и др.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</a:rPr>
              <a:t>представители 3 вузов: Волгоградский государственный медицинский университет,  пятигорский медико-фармацевтический институт, «Северный государственный медицинский университет»</a:t>
            </a:r>
          </a:p>
          <a:p>
            <a:pPr algn="ctr"/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1"/>
            <a:ext cx="1891564" cy="6840164"/>
          </a:xfrm>
          <a:prstGeom prst="rect">
            <a:avLst/>
          </a:prstGeom>
        </p:spPr>
      </p:pic>
      <p:grpSp>
        <p:nvGrpSpPr>
          <p:cNvPr id="7" name="Группа 18"/>
          <p:cNvGrpSpPr>
            <a:grpSpLocks/>
          </p:cNvGrpSpPr>
          <p:nvPr/>
        </p:nvGrpSpPr>
        <p:grpSpPr bwMode="auto">
          <a:xfrm>
            <a:off x="-36512" y="6381328"/>
            <a:ext cx="9217024" cy="476250"/>
            <a:chOff x="0" y="6453336"/>
            <a:chExt cx="9144000" cy="404664"/>
          </a:xfrm>
          <a:solidFill>
            <a:srgbClr val="F68F50"/>
          </a:solidFill>
        </p:grpSpPr>
        <p:sp>
          <p:nvSpPr>
            <p:cNvPr id="8" name="Прямоугольник 7"/>
            <p:cNvSpPr/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0" y="6836418"/>
              <a:ext cx="9144000" cy="0"/>
            </a:xfrm>
            <a:prstGeom prst="line">
              <a:avLst/>
            </a:prstGeom>
            <a:grpFill/>
            <a:ln w="63500">
              <a:solidFill>
                <a:srgbClr val="EF7E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Прямоугольник 9"/>
          <p:cNvSpPr/>
          <p:nvPr/>
        </p:nvSpPr>
        <p:spPr>
          <a:xfrm>
            <a:off x="1724775" y="6465986"/>
            <a:ext cx="72631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/>
              <a:t>Санкт-Петербургский </a:t>
            </a:r>
            <a:r>
              <a:rPr lang="ru-RU" sz="1200" b="1" dirty="0" smtClean="0"/>
              <a:t> Международный  Инновационный </a:t>
            </a:r>
            <a:r>
              <a:rPr lang="ru-RU" sz="1200" b="1" dirty="0"/>
              <a:t>форум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 bwMode="auto">
          <a:xfrm>
            <a:off x="0" y="29881"/>
            <a:ext cx="9153138" cy="0"/>
          </a:xfrm>
          <a:prstGeom prst="line">
            <a:avLst/>
          </a:prstGeom>
          <a:noFill/>
          <a:ln w="63500">
            <a:solidFill>
              <a:srgbClr val="EF7E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7959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99392"/>
            <a:ext cx="8229600" cy="922114"/>
          </a:xfrm>
        </p:spPr>
        <p:txBody>
          <a:bodyPr>
            <a:normAutofit/>
          </a:bodyPr>
          <a:lstStyle/>
          <a:p>
            <a:pPr algn="r"/>
            <a:r>
              <a:rPr lang="ru-RU" sz="4000" b="1" dirty="0" smtClean="0">
                <a:solidFill>
                  <a:srgbClr val="FF0000"/>
                </a:solidFill>
              </a:rPr>
              <a:t>Экспертное мнение…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5051" y="620688"/>
            <a:ext cx="7132833" cy="5832648"/>
          </a:xfrm>
        </p:spPr>
        <p:txBody>
          <a:bodyPr>
            <a:normAutofit/>
          </a:bodyPr>
          <a:lstStyle/>
          <a:p>
            <a:r>
              <a:rPr lang="ru-RU" sz="1800" dirty="0"/>
              <a:t>VI Международный форум в сфере фармацевтики и биотехнологий и выставка фармацевтических ингредиентов, производства и дистрибуции лекарственных средств </a:t>
            </a:r>
            <a:r>
              <a:rPr lang="ru-RU" sz="2000" b="1" dirty="0"/>
              <a:t>IPhEB &amp; CPhI Russia</a:t>
            </a:r>
            <a:r>
              <a:rPr lang="ru-RU" sz="1800" dirty="0"/>
              <a:t>, 30 марта-1 апреля 2015 </a:t>
            </a:r>
            <a:r>
              <a:rPr lang="ru-RU" sz="1800" dirty="0" smtClean="0"/>
              <a:t>года, Москва</a:t>
            </a:r>
          </a:p>
          <a:p>
            <a:pPr marL="0" indent="0">
              <a:buNone/>
            </a:pPr>
            <a:r>
              <a:rPr lang="ru-RU" sz="1600" dirty="0" smtClean="0"/>
              <a:t>Тематическая </a:t>
            </a:r>
            <a:r>
              <a:rPr lang="ru-RU" sz="1600" dirty="0"/>
              <a:t>сессия </a:t>
            </a:r>
            <a:r>
              <a:rPr lang="ru-RU" sz="1600" b="1" i="1" dirty="0">
                <a:solidFill>
                  <a:srgbClr val="C00000"/>
                </a:solidFill>
              </a:rPr>
              <a:t>«Формирование системы кадрового обеспечения для фармацевтической отрасли Российской Федерации. Перспективы развития фармацевтического рынка труда</a:t>
            </a:r>
            <a:r>
              <a:rPr lang="ru-RU" sz="1600" b="1" i="1" dirty="0" smtClean="0">
                <a:solidFill>
                  <a:srgbClr val="C00000"/>
                </a:solidFill>
              </a:rPr>
              <a:t>»</a:t>
            </a:r>
            <a:r>
              <a:rPr lang="ru-RU" sz="1600" b="1" i="1" dirty="0" smtClean="0"/>
              <a:t>.</a:t>
            </a:r>
          </a:p>
          <a:p>
            <a:pPr lvl="1"/>
            <a:endParaRPr lang="ru-RU" sz="1600" b="1" i="1" dirty="0"/>
          </a:p>
          <a:p>
            <a:pPr lvl="1"/>
            <a:endParaRPr lang="ru-RU" sz="1600" b="1" i="1" dirty="0" smtClean="0"/>
          </a:p>
          <a:p>
            <a:pPr marL="457200" lvl="1" indent="0">
              <a:buNone/>
            </a:pPr>
            <a:endParaRPr lang="ru-RU" sz="1600" b="1" i="1" dirty="0" smtClean="0"/>
          </a:p>
          <a:p>
            <a:pPr marL="457200" lvl="1" indent="0">
              <a:buNone/>
            </a:pPr>
            <a:endParaRPr lang="ru-RU" sz="1600" b="1" i="1" dirty="0" smtClean="0"/>
          </a:p>
          <a:p>
            <a:pPr marL="457200" lvl="1" indent="0">
              <a:buNone/>
            </a:pPr>
            <a:endParaRPr lang="ru-RU" sz="1600" b="1" i="1" dirty="0"/>
          </a:p>
          <a:p>
            <a:pPr marL="457200" lvl="1" indent="0">
              <a:buNone/>
            </a:pPr>
            <a:endParaRPr lang="ru-RU" sz="1600" b="1" i="1" dirty="0" smtClean="0"/>
          </a:p>
          <a:p>
            <a:pPr marL="457200" lvl="1" indent="0">
              <a:buNone/>
            </a:pPr>
            <a:endParaRPr lang="ru-RU" sz="1600" b="1" i="1" dirty="0" smtClean="0"/>
          </a:p>
          <a:p>
            <a:r>
              <a:rPr lang="ru-RU" sz="1800" dirty="0"/>
              <a:t>V Юбилейный международный партнеринг-форум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«</a:t>
            </a:r>
            <a:r>
              <a:rPr lang="ru-RU" sz="2000" b="1" i="1" dirty="0"/>
              <a:t>Life Sciences Invest. </a:t>
            </a:r>
            <a:r>
              <a:rPr lang="ru-RU" sz="2000" b="1" i="1" dirty="0" err="1"/>
              <a:t>Partnering</a:t>
            </a:r>
            <a:r>
              <a:rPr lang="ru-RU" sz="2000" b="1" i="1" dirty="0"/>
              <a:t> </a:t>
            </a:r>
            <a:r>
              <a:rPr lang="ru-RU" sz="2000" b="1" i="1" dirty="0" err="1"/>
              <a:t>Russia</a:t>
            </a:r>
            <a:r>
              <a:rPr lang="ru-RU" sz="1800" dirty="0"/>
              <a:t>», 10-11 ноября 2015 года, Санкт-Петербург</a:t>
            </a:r>
          </a:p>
          <a:p>
            <a:pPr lvl="1"/>
            <a:r>
              <a:rPr lang="ru-RU" sz="1600" dirty="0"/>
              <a:t> Тематическая сессия </a:t>
            </a:r>
            <a:r>
              <a:rPr lang="ru-RU" sz="1600" b="1" i="1" dirty="0">
                <a:solidFill>
                  <a:srgbClr val="C00000"/>
                </a:solidFill>
              </a:rPr>
              <a:t>«Формирование и развитие системы кадрового обеспечения для фармацевтического кластера»</a:t>
            </a:r>
          </a:p>
          <a:p>
            <a:pPr lvl="1"/>
            <a:endParaRPr lang="ru-RU" sz="1600" b="1" i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1"/>
            <a:ext cx="1891564" cy="6840164"/>
          </a:xfrm>
          <a:prstGeom prst="rect">
            <a:avLst/>
          </a:prstGeom>
        </p:spPr>
      </p:pic>
      <p:grpSp>
        <p:nvGrpSpPr>
          <p:cNvPr id="5" name="Группа 18"/>
          <p:cNvGrpSpPr>
            <a:grpSpLocks/>
          </p:cNvGrpSpPr>
          <p:nvPr/>
        </p:nvGrpSpPr>
        <p:grpSpPr bwMode="auto">
          <a:xfrm>
            <a:off x="-36512" y="6381328"/>
            <a:ext cx="9217024" cy="476250"/>
            <a:chOff x="0" y="6453336"/>
            <a:chExt cx="9144000" cy="404664"/>
          </a:xfrm>
          <a:solidFill>
            <a:srgbClr val="F68F50"/>
          </a:solidFill>
        </p:grpSpPr>
        <p:sp>
          <p:nvSpPr>
            <p:cNvPr id="6" name="Прямоугольник 5"/>
            <p:cNvSpPr/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836418"/>
              <a:ext cx="9144000" cy="0"/>
            </a:xfrm>
            <a:prstGeom prst="line">
              <a:avLst/>
            </a:prstGeom>
            <a:grpFill/>
            <a:ln w="63500">
              <a:solidFill>
                <a:srgbClr val="EF7E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Прямоугольник 7"/>
          <p:cNvSpPr/>
          <p:nvPr/>
        </p:nvSpPr>
        <p:spPr>
          <a:xfrm>
            <a:off x="1724775" y="6465986"/>
            <a:ext cx="72631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/>
              <a:t>Санкт-Петербургский </a:t>
            </a:r>
            <a:r>
              <a:rPr lang="ru-RU" sz="1200" b="1" dirty="0" smtClean="0"/>
              <a:t> Международный  Инновационный </a:t>
            </a:r>
            <a:r>
              <a:rPr lang="ru-RU" sz="1200" b="1" dirty="0"/>
              <a:t>форум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0" y="29881"/>
            <a:ext cx="9153138" cy="0"/>
          </a:xfrm>
          <a:prstGeom prst="line">
            <a:avLst/>
          </a:prstGeom>
          <a:noFill/>
          <a:ln w="63500">
            <a:solidFill>
              <a:srgbClr val="EF7E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tutor\Desktop\ЧАГИНУ ДА\DSC_14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0604" y="2683831"/>
            <a:ext cx="3075726" cy="189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utor\Desktop\ЧАГИНУ ДА\DSC_16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71772"/>
            <a:ext cx="3057431" cy="189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188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550" y="260648"/>
            <a:ext cx="7615890" cy="922114"/>
          </a:xfrm>
        </p:spPr>
        <p:txBody>
          <a:bodyPr>
            <a:normAutofit/>
          </a:bodyPr>
          <a:lstStyle/>
          <a:p>
            <a:pPr algn="r"/>
            <a:r>
              <a:rPr lang="ru-RU" sz="4000" b="1" dirty="0">
                <a:solidFill>
                  <a:srgbClr val="FF0000"/>
                </a:solidFill>
              </a:rPr>
              <a:t>АКТУАЛЬНЫЕ </a:t>
            </a:r>
            <a:r>
              <a:rPr lang="ru-RU" sz="4000" b="1" dirty="0" smtClean="0">
                <a:solidFill>
                  <a:srgbClr val="FF0000"/>
                </a:solidFill>
              </a:rPr>
              <a:t>ЗАДАЧИ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1124744"/>
            <a:ext cx="6491064" cy="511256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разработка моделей прогнозирования потребности в кадрах в профессионально-квалификационном и образовательном разрезе</a:t>
            </a:r>
          </a:p>
          <a:p>
            <a:r>
              <a:rPr lang="ru-RU" dirty="0"/>
              <a:t>создание отраслевой рамки </a:t>
            </a:r>
            <a:r>
              <a:rPr lang="ru-RU" dirty="0" smtClean="0"/>
              <a:t>квалификаций</a:t>
            </a:r>
          </a:p>
          <a:p>
            <a:r>
              <a:rPr lang="ru-RU" dirty="0" smtClean="0"/>
              <a:t>разработка </a:t>
            </a:r>
            <a:r>
              <a:rPr lang="ru-RU" dirty="0"/>
              <a:t>профессиональных стандартов</a:t>
            </a:r>
          </a:p>
          <a:p>
            <a:r>
              <a:rPr lang="ru-RU" dirty="0" smtClean="0"/>
              <a:t>разработка </a:t>
            </a:r>
            <a:r>
              <a:rPr lang="ru-RU" dirty="0"/>
              <a:t>механизмов сопряжения образовательных стандартов и профессиональных стандартов</a:t>
            </a:r>
          </a:p>
          <a:p>
            <a:r>
              <a:rPr lang="ru-RU" dirty="0" smtClean="0"/>
              <a:t>актуализация </a:t>
            </a:r>
            <a:r>
              <a:rPr lang="ru-RU" dirty="0"/>
              <a:t>образовательных программ в соответствие с потребностями работодателей и требованиям профессиональных стандартов</a:t>
            </a:r>
          </a:p>
          <a:p>
            <a:r>
              <a:rPr lang="ru-RU" dirty="0" smtClean="0"/>
              <a:t>создание </a:t>
            </a:r>
            <a:r>
              <a:rPr lang="ru-RU" dirty="0"/>
              <a:t>системы независимой оценки </a:t>
            </a:r>
            <a:r>
              <a:rPr lang="ru-RU" dirty="0" smtClean="0"/>
              <a:t>квалификаций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1"/>
            <a:ext cx="1891564" cy="6840164"/>
          </a:xfrm>
          <a:prstGeom prst="rect">
            <a:avLst/>
          </a:prstGeom>
        </p:spPr>
      </p:pic>
      <p:grpSp>
        <p:nvGrpSpPr>
          <p:cNvPr id="5" name="Группа 18"/>
          <p:cNvGrpSpPr>
            <a:grpSpLocks/>
          </p:cNvGrpSpPr>
          <p:nvPr/>
        </p:nvGrpSpPr>
        <p:grpSpPr bwMode="auto">
          <a:xfrm>
            <a:off x="-36512" y="6381328"/>
            <a:ext cx="9217024" cy="476250"/>
            <a:chOff x="0" y="6453336"/>
            <a:chExt cx="9144000" cy="404664"/>
          </a:xfrm>
          <a:solidFill>
            <a:srgbClr val="F68F50"/>
          </a:solidFill>
        </p:grpSpPr>
        <p:sp>
          <p:nvSpPr>
            <p:cNvPr id="6" name="Прямоугольник 5"/>
            <p:cNvSpPr/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836418"/>
              <a:ext cx="9144000" cy="0"/>
            </a:xfrm>
            <a:prstGeom prst="line">
              <a:avLst/>
            </a:prstGeom>
            <a:grpFill/>
            <a:ln w="63500">
              <a:solidFill>
                <a:srgbClr val="EF7E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Прямоугольник 7"/>
          <p:cNvSpPr/>
          <p:nvPr/>
        </p:nvSpPr>
        <p:spPr>
          <a:xfrm>
            <a:off x="1724775" y="6465986"/>
            <a:ext cx="72631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/>
              <a:t>Санкт-Петербургский </a:t>
            </a:r>
            <a:r>
              <a:rPr lang="ru-RU" sz="1200" b="1" dirty="0" smtClean="0"/>
              <a:t> Международный  Инновационный </a:t>
            </a:r>
            <a:r>
              <a:rPr lang="ru-RU" sz="1200" b="1" dirty="0"/>
              <a:t>форум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0" y="29881"/>
            <a:ext cx="9153138" cy="0"/>
          </a:xfrm>
          <a:prstGeom prst="line">
            <a:avLst/>
          </a:prstGeom>
          <a:noFill/>
          <a:ln w="63500">
            <a:solidFill>
              <a:srgbClr val="EF7E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2386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5290" y="404664"/>
            <a:ext cx="7378234" cy="634082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Направления деятельности в области развития кадрового обеспечения кластера</a:t>
            </a:r>
            <a:endParaRPr lang="ru-RU" sz="24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256584"/>
          </a:xfrm>
        </p:spPr>
        <p:txBody>
          <a:bodyPr>
            <a:normAutofit/>
          </a:bodyPr>
          <a:lstStyle/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627470674"/>
              </p:ext>
            </p:extLst>
          </p:nvPr>
        </p:nvGraphicFramePr>
        <p:xfrm>
          <a:off x="1619672" y="980728"/>
          <a:ext cx="741682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1"/>
            <a:ext cx="1891564" cy="6840164"/>
          </a:xfrm>
          <a:prstGeom prst="rect">
            <a:avLst/>
          </a:prstGeom>
        </p:spPr>
      </p:pic>
      <p:grpSp>
        <p:nvGrpSpPr>
          <p:cNvPr id="6" name="Группа 18"/>
          <p:cNvGrpSpPr>
            <a:grpSpLocks/>
          </p:cNvGrpSpPr>
          <p:nvPr/>
        </p:nvGrpSpPr>
        <p:grpSpPr bwMode="auto">
          <a:xfrm>
            <a:off x="-36512" y="6381328"/>
            <a:ext cx="9217024" cy="476250"/>
            <a:chOff x="0" y="6453336"/>
            <a:chExt cx="9144000" cy="404664"/>
          </a:xfrm>
          <a:solidFill>
            <a:srgbClr val="F68F50"/>
          </a:solidFill>
        </p:grpSpPr>
        <p:sp>
          <p:nvSpPr>
            <p:cNvPr id="7" name="Прямоугольник 6"/>
            <p:cNvSpPr/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6836418"/>
              <a:ext cx="9144000" cy="0"/>
            </a:xfrm>
            <a:prstGeom prst="line">
              <a:avLst/>
            </a:prstGeom>
            <a:grpFill/>
            <a:ln w="63500">
              <a:solidFill>
                <a:srgbClr val="EF7E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Прямоугольник 8"/>
          <p:cNvSpPr/>
          <p:nvPr/>
        </p:nvSpPr>
        <p:spPr>
          <a:xfrm>
            <a:off x="1724775" y="6465986"/>
            <a:ext cx="72631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/>
              <a:t>Санкт-Петербургский </a:t>
            </a:r>
            <a:r>
              <a:rPr lang="ru-RU" sz="1200" b="1" dirty="0" smtClean="0"/>
              <a:t> Международный  Инновационный </a:t>
            </a:r>
            <a:r>
              <a:rPr lang="ru-RU" sz="1200" b="1" dirty="0"/>
              <a:t>форум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0" y="29881"/>
            <a:ext cx="9153138" cy="0"/>
          </a:xfrm>
          <a:prstGeom prst="line">
            <a:avLst/>
          </a:prstGeom>
          <a:noFill/>
          <a:ln w="63500">
            <a:solidFill>
              <a:srgbClr val="EF7E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86050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123728" y="260648"/>
            <a:ext cx="4040188" cy="79208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ПРЕДПОСЫЛКИ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855052" y="908720"/>
            <a:ext cx="7056784" cy="5616623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sz="2600" dirty="0" smtClean="0"/>
              <a:t>завышенные затраты на подбор, обучение и адаптацию персонала</a:t>
            </a:r>
          </a:p>
          <a:p>
            <a:r>
              <a:rPr lang="ru-RU" sz="2600" dirty="0"/>
              <a:t>п</a:t>
            </a:r>
            <a:r>
              <a:rPr lang="ru-RU" sz="2600" dirty="0" smtClean="0"/>
              <a:t>отеря времени при поиске необходимых работников и подготовке их под конкретные рабочие места</a:t>
            </a:r>
          </a:p>
          <a:p>
            <a:r>
              <a:rPr lang="ru-RU" sz="2600" dirty="0" smtClean="0"/>
              <a:t>необходимость актуализации содержания образования с требованиями рынка труда с целью </a:t>
            </a:r>
            <a:r>
              <a:rPr lang="ru-RU" sz="2600" i="1" u="sng" dirty="0" smtClean="0">
                <a:solidFill>
                  <a:srgbClr val="C00000"/>
                </a:solidFill>
              </a:rPr>
              <a:t>опережающей подготовки</a:t>
            </a:r>
            <a:r>
              <a:rPr lang="ru-RU" sz="2600" dirty="0" smtClean="0"/>
              <a:t> кадров соответствующей квалификации</a:t>
            </a:r>
          </a:p>
          <a:p>
            <a:r>
              <a:rPr lang="ru-RU" sz="2600" dirty="0" smtClean="0"/>
              <a:t>отсутствие </a:t>
            </a:r>
            <a:r>
              <a:rPr lang="ru-RU" sz="2600" i="1" u="sng" dirty="0">
                <a:solidFill>
                  <a:srgbClr val="C00000"/>
                </a:solidFill>
              </a:rPr>
              <a:t>отраслевой рамки квалификаций </a:t>
            </a:r>
            <a:r>
              <a:rPr lang="ru-RU" sz="2600" dirty="0"/>
              <a:t>– как единой системы описания профессиональных квалификаций в области фармации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1"/>
            <a:ext cx="1891564" cy="6840164"/>
          </a:xfrm>
          <a:prstGeom prst="rect">
            <a:avLst/>
          </a:prstGeom>
        </p:spPr>
      </p:pic>
      <p:grpSp>
        <p:nvGrpSpPr>
          <p:cNvPr id="5" name="Группа 18"/>
          <p:cNvGrpSpPr>
            <a:grpSpLocks/>
          </p:cNvGrpSpPr>
          <p:nvPr/>
        </p:nvGrpSpPr>
        <p:grpSpPr bwMode="auto">
          <a:xfrm>
            <a:off x="-36512" y="6381328"/>
            <a:ext cx="9217024" cy="476250"/>
            <a:chOff x="0" y="6453336"/>
            <a:chExt cx="9144000" cy="404664"/>
          </a:xfrm>
          <a:solidFill>
            <a:srgbClr val="F68F50"/>
          </a:solidFill>
        </p:grpSpPr>
        <p:sp>
          <p:nvSpPr>
            <p:cNvPr id="6" name="Прямоугольник 5"/>
            <p:cNvSpPr/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836418"/>
              <a:ext cx="9144000" cy="0"/>
            </a:xfrm>
            <a:prstGeom prst="line">
              <a:avLst/>
            </a:prstGeom>
            <a:grpFill/>
            <a:ln w="63500">
              <a:solidFill>
                <a:srgbClr val="EF7E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Прямоугольник 8"/>
          <p:cNvSpPr/>
          <p:nvPr/>
        </p:nvSpPr>
        <p:spPr>
          <a:xfrm>
            <a:off x="1724775" y="6465986"/>
            <a:ext cx="72631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/>
              <a:t>Санкт-Петербургский </a:t>
            </a:r>
            <a:r>
              <a:rPr lang="ru-RU" sz="1200" b="1" dirty="0" smtClean="0"/>
              <a:t> Международный  Инновационный </a:t>
            </a:r>
            <a:r>
              <a:rPr lang="ru-RU" sz="1200" b="1" dirty="0"/>
              <a:t>форум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0" y="29881"/>
            <a:ext cx="9153138" cy="0"/>
          </a:xfrm>
          <a:prstGeom prst="line">
            <a:avLst/>
          </a:prstGeom>
          <a:noFill/>
          <a:ln w="63500">
            <a:solidFill>
              <a:srgbClr val="EF7E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8247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03648" y="260648"/>
            <a:ext cx="8003232" cy="994122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Прогнозирование потребности фармацевтический отрасли в кадрах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971395" y="1343405"/>
            <a:ext cx="7037428" cy="5112568"/>
          </a:xfrm>
        </p:spPr>
        <p:txBody>
          <a:bodyPr>
            <a:normAutofit/>
          </a:bodyPr>
          <a:lstStyle/>
          <a:p>
            <a:r>
              <a:rPr lang="ru-RU" sz="2800" dirty="0"/>
              <a:t>р</a:t>
            </a:r>
            <a:r>
              <a:rPr lang="ru-RU" sz="2800" dirty="0" smtClean="0"/>
              <a:t>азработка методик прогнозирования потребности в кадрах проводится совместно СПХФА и Комитетом по труду и занятости Санкт-Петербурга</a:t>
            </a:r>
          </a:p>
          <a:p>
            <a:pPr lvl="1"/>
            <a:r>
              <a:rPr lang="ru-RU" sz="2400" dirty="0" smtClean="0"/>
              <a:t>проведен мониторинг рынка труда в фармацевтическом секторе</a:t>
            </a:r>
          </a:p>
          <a:p>
            <a:pPr lvl="1"/>
            <a:r>
              <a:rPr lang="ru-RU" sz="2400" dirty="0" smtClean="0"/>
              <a:t>разработаны </a:t>
            </a:r>
            <a:r>
              <a:rPr lang="ru-RU" sz="2400" dirty="0"/>
              <a:t>методические подходы к определению потребности в фармацевтических </a:t>
            </a:r>
            <a:r>
              <a:rPr lang="ru-RU" sz="2400" dirty="0" smtClean="0"/>
              <a:t>кадрах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71395" y="5445224"/>
            <a:ext cx="6768752" cy="864096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 начало 2016 года в фармацевтическом секторе экономики Санкт-Петербурга занято около </a:t>
            </a:r>
            <a:r>
              <a:rPr lang="ru-RU" sz="2000" b="1" dirty="0" smtClean="0">
                <a:solidFill>
                  <a:srgbClr val="C00000"/>
                </a:solidFill>
              </a:rPr>
              <a:t>13 500 </a:t>
            </a:r>
            <a:r>
              <a:rPr lang="ru-RU" b="1" dirty="0" smtClean="0"/>
              <a:t>специалистов с фармацевтическим образованием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1"/>
            <a:ext cx="1891564" cy="684016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 bwMode="auto">
          <a:xfrm>
            <a:off x="0" y="29881"/>
            <a:ext cx="9153138" cy="0"/>
          </a:xfrm>
          <a:prstGeom prst="line">
            <a:avLst/>
          </a:prstGeom>
          <a:noFill/>
          <a:ln w="63500">
            <a:solidFill>
              <a:srgbClr val="EF7E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18"/>
          <p:cNvGrpSpPr>
            <a:grpSpLocks/>
          </p:cNvGrpSpPr>
          <p:nvPr/>
        </p:nvGrpSpPr>
        <p:grpSpPr bwMode="auto">
          <a:xfrm>
            <a:off x="-36512" y="6381328"/>
            <a:ext cx="9217024" cy="476250"/>
            <a:chOff x="0" y="6453336"/>
            <a:chExt cx="9144000" cy="404664"/>
          </a:xfrm>
          <a:solidFill>
            <a:srgbClr val="F68F50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0" y="6836418"/>
              <a:ext cx="9144000" cy="0"/>
            </a:xfrm>
            <a:prstGeom prst="line">
              <a:avLst/>
            </a:prstGeom>
            <a:grpFill/>
            <a:ln w="63500">
              <a:solidFill>
                <a:srgbClr val="EF7E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Прямоугольник 12"/>
          <p:cNvSpPr/>
          <p:nvPr/>
        </p:nvSpPr>
        <p:spPr>
          <a:xfrm>
            <a:off x="1724775" y="6465986"/>
            <a:ext cx="72631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/>
              <a:t>Санкт-Петербургский </a:t>
            </a:r>
            <a:r>
              <a:rPr lang="ru-RU" sz="1200" b="1" dirty="0" smtClean="0"/>
              <a:t> Международный  Инновационный </a:t>
            </a:r>
            <a:r>
              <a:rPr lang="ru-RU" sz="1200" b="1" dirty="0"/>
              <a:t>форум</a:t>
            </a:r>
          </a:p>
        </p:txBody>
      </p:sp>
    </p:spTree>
    <p:extLst>
      <p:ext uri="{BB962C8B-B14F-4D97-AF65-F5344CB8AC3E}">
        <p14:creationId xmlns:p14="http://schemas.microsoft.com/office/powerpoint/2010/main" xmlns="" val="265342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ОБРАЗОВАНИЕ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5052" y="964294"/>
            <a:ext cx="7288948" cy="5217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/>
              <a:t>с</a:t>
            </a:r>
            <a:r>
              <a:rPr lang="ru-RU" sz="1800" dirty="0" smtClean="0"/>
              <a:t> 2012 </a:t>
            </a:r>
            <a:r>
              <a:rPr lang="ru-RU" sz="1800" dirty="0"/>
              <a:t>года СПХФА реализовано </a:t>
            </a:r>
            <a:r>
              <a:rPr lang="ru-RU" sz="1800" b="1" i="1" dirty="0">
                <a:solidFill>
                  <a:srgbClr val="C00000"/>
                </a:solidFill>
              </a:rPr>
              <a:t>6 крупных проектов по разработке образовательных программ</a:t>
            </a:r>
            <a:r>
              <a:rPr lang="ru-RU" sz="1800" dirty="0"/>
              <a:t> в рамках </a:t>
            </a:r>
            <a:r>
              <a:rPr lang="ru-RU" sz="1800" dirty="0" smtClean="0"/>
              <a:t>мероприятия 5.22 ФЦП </a:t>
            </a:r>
            <a:r>
              <a:rPr lang="ru-RU" sz="1800" dirty="0"/>
              <a:t>ФАРМА </a:t>
            </a:r>
            <a:r>
              <a:rPr lang="ru-RU" sz="1800" dirty="0" smtClean="0"/>
              <a:t>2020 по </a:t>
            </a:r>
            <a:r>
              <a:rPr lang="ru-RU" sz="1800" dirty="0"/>
              <a:t>заказу Министерства образования и науки Российской </a:t>
            </a:r>
            <a:r>
              <a:rPr lang="ru-RU" sz="1800" dirty="0" smtClean="0"/>
              <a:t>Федерации и Комитета </a:t>
            </a:r>
            <a:r>
              <a:rPr lang="ru-RU" sz="1800" dirty="0"/>
              <a:t>по промышленной политике и инновациям Санкт-Петербурга</a:t>
            </a:r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55051" y="3201637"/>
            <a:ext cx="2867921" cy="29036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21</a:t>
            </a:r>
            <a:r>
              <a:rPr lang="ru-RU" sz="1600" dirty="0" smtClean="0"/>
              <a:t> </a:t>
            </a:r>
            <a:r>
              <a:rPr lang="ru-RU" sz="1600" dirty="0"/>
              <a:t>образовательная программа для подготовки, переподготовки и повышения квалификации инженерных кадров по направлениям подготовки Химическая технология и </a:t>
            </a:r>
            <a:r>
              <a:rPr lang="ru-RU" sz="1600" dirty="0" smtClean="0"/>
              <a:t>Биотехнология</a:t>
            </a:r>
            <a:r>
              <a:rPr lang="ru-RU" sz="1600" dirty="0"/>
              <a:t> </a:t>
            </a:r>
            <a:r>
              <a:rPr lang="ru-RU" sz="1600" dirty="0" smtClean="0"/>
              <a:t>, включая профиль Иммунобиотехнология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17071" y="3201637"/>
            <a:ext cx="4176464" cy="28986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12</a:t>
            </a:r>
            <a:r>
              <a:rPr lang="ru-RU" sz="1600" dirty="0"/>
              <a:t> образовательных программ для подготовки, переподготовки и повышения квалификации инженерных кадров для нужд инновационного пилотного кластера медицинской и фармацевтической промышленности Санкт-Петербурга </a:t>
            </a:r>
            <a:r>
              <a:rPr lang="ru-RU" sz="1600" dirty="0" smtClean="0"/>
              <a:t>в области производства АФС, биохимического производства, аналитического контроля </a:t>
            </a:r>
            <a:r>
              <a:rPr lang="ru-RU" sz="1600" dirty="0"/>
              <a:t>качества химических </a:t>
            </a:r>
            <a:r>
              <a:rPr lang="ru-RU" sz="1600" dirty="0" smtClean="0"/>
              <a:t>соединений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02693" y="2409549"/>
            <a:ext cx="2520280" cy="792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Минобрнауки России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2409549"/>
            <a:ext cx="3312368" cy="792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Комитет </a:t>
            </a:r>
            <a:r>
              <a:rPr lang="ru-RU" dirty="0"/>
              <a:t>по промышленной политике и инновациям Санкт-Петербурга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1"/>
            <a:ext cx="1891564" cy="6840164"/>
          </a:xfrm>
          <a:prstGeom prst="rect">
            <a:avLst/>
          </a:prstGeom>
        </p:spPr>
      </p:pic>
      <p:grpSp>
        <p:nvGrpSpPr>
          <p:cNvPr id="9" name="Группа 18"/>
          <p:cNvGrpSpPr>
            <a:grpSpLocks/>
          </p:cNvGrpSpPr>
          <p:nvPr/>
        </p:nvGrpSpPr>
        <p:grpSpPr bwMode="auto">
          <a:xfrm>
            <a:off x="-36512" y="6381328"/>
            <a:ext cx="9217024" cy="476250"/>
            <a:chOff x="0" y="6453336"/>
            <a:chExt cx="9144000" cy="404664"/>
          </a:xfrm>
          <a:solidFill>
            <a:srgbClr val="F68F50"/>
          </a:solidFill>
        </p:grpSpPr>
        <p:sp>
          <p:nvSpPr>
            <p:cNvPr id="10" name="Прямоугольник 9"/>
            <p:cNvSpPr/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0" y="6836418"/>
              <a:ext cx="9144000" cy="0"/>
            </a:xfrm>
            <a:prstGeom prst="line">
              <a:avLst/>
            </a:prstGeom>
            <a:grpFill/>
            <a:ln w="63500">
              <a:solidFill>
                <a:srgbClr val="EF7E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Прямоугольник 11"/>
          <p:cNvSpPr/>
          <p:nvPr/>
        </p:nvSpPr>
        <p:spPr>
          <a:xfrm>
            <a:off x="1724775" y="6465986"/>
            <a:ext cx="72631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/>
              <a:t>Санкт-Петербургский </a:t>
            </a:r>
            <a:r>
              <a:rPr lang="ru-RU" sz="1200" b="1" dirty="0" smtClean="0"/>
              <a:t> Международный  Инновационный </a:t>
            </a:r>
            <a:r>
              <a:rPr lang="ru-RU" sz="1200" b="1" dirty="0"/>
              <a:t>форум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>
            <a:off x="0" y="29881"/>
            <a:ext cx="9153138" cy="0"/>
          </a:xfrm>
          <a:prstGeom prst="line">
            <a:avLst/>
          </a:prstGeom>
          <a:noFill/>
          <a:ln w="63500">
            <a:solidFill>
              <a:srgbClr val="EF7E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4810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426170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Образовательные программы разработаны с учетом потребностей ведущих работодателей: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844824"/>
            <a:ext cx="6635080" cy="446449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/>
              <a:t>ЗАО «БИОКАД», ООО «</a:t>
            </a:r>
            <a:r>
              <a:rPr lang="ru-RU" dirty="0" err="1"/>
              <a:t>Новартис</a:t>
            </a:r>
            <a:r>
              <a:rPr lang="ru-RU" dirty="0"/>
              <a:t>-Нева»,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ООО </a:t>
            </a:r>
            <a:r>
              <a:rPr lang="ru-RU" dirty="0"/>
              <a:t>«НТФФ «ПОЛИСАН», </a:t>
            </a:r>
            <a:r>
              <a:rPr lang="en-US" dirty="0" smtClean="0"/>
              <a:t>Pfizer</a:t>
            </a:r>
            <a:r>
              <a:rPr lang="ru-RU" dirty="0" smtClean="0"/>
              <a:t>, </a:t>
            </a:r>
          </a:p>
          <a:p>
            <a:pPr marL="0" indent="0" algn="ctr">
              <a:buNone/>
            </a:pPr>
            <a:r>
              <a:rPr lang="ru-RU" dirty="0" smtClean="0"/>
              <a:t>ООО </a:t>
            </a:r>
            <a:r>
              <a:rPr lang="ru-RU" dirty="0"/>
              <a:t>«</a:t>
            </a:r>
            <a:r>
              <a:rPr lang="ru-RU" dirty="0" err="1"/>
              <a:t>Герофарм</a:t>
            </a:r>
            <a:r>
              <a:rPr lang="ru-RU" dirty="0"/>
              <a:t>», СКТБ «Технолог», </a:t>
            </a:r>
            <a:r>
              <a:rPr lang="en-US" dirty="0"/>
              <a:t>STADA, </a:t>
            </a:r>
            <a:r>
              <a:rPr lang="ru-RU" dirty="0"/>
              <a:t>ОАО «Биосинтез», ООО </a:t>
            </a:r>
            <a:r>
              <a:rPr lang="ru-RU" dirty="0" smtClean="0"/>
              <a:t>«САМСОН-МЕД», </a:t>
            </a:r>
          </a:p>
          <a:p>
            <a:pPr marL="0" indent="0" algn="ctr">
              <a:buNone/>
            </a:pPr>
            <a:r>
              <a:rPr lang="ru-RU" dirty="0" smtClean="0"/>
              <a:t>ЗАО </a:t>
            </a:r>
            <a:r>
              <a:rPr lang="ru-RU" dirty="0"/>
              <a:t>«ВЕРТЕКС», ЗАО «</a:t>
            </a:r>
            <a:r>
              <a:rPr lang="ru-RU" dirty="0" err="1"/>
              <a:t>Фармпроект</a:t>
            </a:r>
            <a:r>
              <a:rPr lang="ru-RU" dirty="0"/>
              <a:t>»,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ЗАО </a:t>
            </a:r>
            <a:r>
              <a:rPr lang="ru-RU" dirty="0"/>
              <a:t>«Активный компонент»,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ЗАО </a:t>
            </a:r>
            <a:r>
              <a:rPr lang="ru-RU" dirty="0"/>
              <a:t>МБНПК </a:t>
            </a:r>
            <a:r>
              <a:rPr lang="ru-RU" dirty="0" smtClean="0"/>
              <a:t>«</a:t>
            </a:r>
            <a:r>
              <a:rPr lang="ru-RU" dirty="0" err="1" smtClean="0"/>
              <a:t>Цитомед</a:t>
            </a:r>
            <a:r>
              <a:rPr lang="ru-RU" dirty="0" smtClean="0"/>
              <a:t>», </a:t>
            </a:r>
          </a:p>
          <a:p>
            <a:pPr marL="0" indent="0" algn="ctr">
              <a:buNone/>
            </a:pPr>
            <a:r>
              <a:rPr lang="ru-RU" dirty="0" smtClean="0"/>
              <a:t>ФГУП </a:t>
            </a:r>
            <a:r>
              <a:rPr lang="ru-RU" dirty="0"/>
              <a:t>«Гос. НИИ ОЧБ» ФМБА России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1"/>
            <a:ext cx="1891564" cy="6840164"/>
          </a:xfrm>
          <a:prstGeom prst="rect">
            <a:avLst/>
          </a:prstGeom>
        </p:spPr>
      </p:pic>
      <p:grpSp>
        <p:nvGrpSpPr>
          <p:cNvPr id="5" name="Группа 18"/>
          <p:cNvGrpSpPr>
            <a:grpSpLocks/>
          </p:cNvGrpSpPr>
          <p:nvPr/>
        </p:nvGrpSpPr>
        <p:grpSpPr bwMode="auto">
          <a:xfrm>
            <a:off x="-36512" y="6381328"/>
            <a:ext cx="9217024" cy="476250"/>
            <a:chOff x="0" y="6453336"/>
            <a:chExt cx="9144000" cy="404664"/>
          </a:xfrm>
          <a:solidFill>
            <a:srgbClr val="F68F50"/>
          </a:solidFill>
        </p:grpSpPr>
        <p:sp>
          <p:nvSpPr>
            <p:cNvPr id="6" name="Прямоугольник 5"/>
            <p:cNvSpPr/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836418"/>
              <a:ext cx="9144000" cy="0"/>
            </a:xfrm>
            <a:prstGeom prst="line">
              <a:avLst/>
            </a:prstGeom>
            <a:grpFill/>
            <a:ln w="63500">
              <a:solidFill>
                <a:srgbClr val="EF7E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Прямоугольник 7"/>
          <p:cNvSpPr/>
          <p:nvPr/>
        </p:nvSpPr>
        <p:spPr>
          <a:xfrm>
            <a:off x="1724775" y="6465986"/>
            <a:ext cx="72631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/>
              <a:t>Санкт-Петербургский </a:t>
            </a:r>
            <a:r>
              <a:rPr lang="ru-RU" sz="1200" b="1" dirty="0" smtClean="0"/>
              <a:t> Международный  Инновационный </a:t>
            </a:r>
            <a:r>
              <a:rPr lang="ru-RU" sz="1200" b="1" dirty="0"/>
              <a:t>форум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0" y="29881"/>
            <a:ext cx="9153138" cy="0"/>
          </a:xfrm>
          <a:prstGeom prst="line">
            <a:avLst/>
          </a:prstGeom>
          <a:noFill/>
          <a:ln w="63500">
            <a:solidFill>
              <a:srgbClr val="EF7E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7604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88019561"/>
              </p:ext>
            </p:extLst>
          </p:nvPr>
        </p:nvGraphicFramePr>
        <p:xfrm>
          <a:off x="1691680" y="188640"/>
          <a:ext cx="7776864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1"/>
            <a:ext cx="1891564" cy="6840164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 bwMode="auto">
          <a:xfrm>
            <a:off x="0" y="29881"/>
            <a:ext cx="9153138" cy="0"/>
          </a:xfrm>
          <a:prstGeom prst="line">
            <a:avLst/>
          </a:prstGeom>
          <a:noFill/>
          <a:ln w="63500">
            <a:solidFill>
              <a:srgbClr val="EF7E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18"/>
          <p:cNvGrpSpPr>
            <a:grpSpLocks/>
          </p:cNvGrpSpPr>
          <p:nvPr/>
        </p:nvGrpSpPr>
        <p:grpSpPr bwMode="auto">
          <a:xfrm>
            <a:off x="-36512" y="6381328"/>
            <a:ext cx="9217024" cy="476250"/>
            <a:chOff x="0" y="6453336"/>
            <a:chExt cx="9144000" cy="404664"/>
          </a:xfrm>
          <a:solidFill>
            <a:srgbClr val="F68F50"/>
          </a:solidFill>
        </p:grpSpPr>
        <p:sp>
          <p:nvSpPr>
            <p:cNvPr id="7" name="Прямоугольник 6"/>
            <p:cNvSpPr/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6836418"/>
              <a:ext cx="9144000" cy="0"/>
            </a:xfrm>
            <a:prstGeom prst="line">
              <a:avLst/>
            </a:prstGeom>
            <a:grpFill/>
            <a:ln w="63500">
              <a:solidFill>
                <a:srgbClr val="EF7E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Прямоугольник 8"/>
          <p:cNvSpPr/>
          <p:nvPr/>
        </p:nvSpPr>
        <p:spPr>
          <a:xfrm>
            <a:off x="1724775" y="6465986"/>
            <a:ext cx="72631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/>
              <a:t>Санкт-Петербургский </a:t>
            </a:r>
            <a:r>
              <a:rPr lang="ru-RU" sz="1200" b="1" dirty="0" smtClean="0"/>
              <a:t> Международный  Инновационный </a:t>
            </a:r>
            <a:r>
              <a:rPr lang="ru-RU" sz="1200" b="1" dirty="0"/>
              <a:t>форум</a:t>
            </a:r>
          </a:p>
        </p:txBody>
      </p:sp>
    </p:spTree>
    <p:extLst>
      <p:ext uri="{BB962C8B-B14F-4D97-AF65-F5344CB8AC3E}">
        <p14:creationId xmlns:p14="http://schemas.microsoft.com/office/powerpoint/2010/main" xmlns="" val="339206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7272808" cy="207424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Совершенствование системы подготовки высококвалифицированных кадров </a:t>
            </a:r>
            <a:r>
              <a:rPr lang="ru-RU" sz="2400" b="1" dirty="0">
                <a:solidFill>
                  <a:srgbClr val="7030A0"/>
                </a:solidFill>
              </a:rPr>
              <a:t>для медико-технологической отрасли и  эффективного обращения медицинских изделий и фармацевтических товаров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1152" y="2564904"/>
            <a:ext cx="7632848" cy="3561259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по заказу Минобрнауки России СПХФА реализует Проект по разработке образовательных модулей подготовки кадров для</a:t>
            </a:r>
            <a:r>
              <a:rPr lang="ru-RU" sz="2400" dirty="0"/>
              <a:t> организационно-управленческого и оценочно-аналитического  сопровождения медико-технологической отрасли и  эффективного обращения </a:t>
            </a:r>
            <a:r>
              <a:rPr lang="ru-RU" sz="2400" dirty="0" smtClean="0"/>
              <a:t>МИ и ФТ</a:t>
            </a:r>
          </a:p>
          <a:p>
            <a:r>
              <a:rPr lang="ru-RU" sz="2000" i="1" dirty="0" smtClean="0"/>
              <a:t>15 сентября 2016 г. на базе МГУ состоялось общественно-профессиональное обсуждение разработанных модулей</a:t>
            </a:r>
            <a:endParaRPr lang="ru-RU" sz="20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1"/>
            <a:ext cx="1891564" cy="6840164"/>
          </a:xfrm>
          <a:prstGeom prst="rect">
            <a:avLst/>
          </a:prstGeom>
        </p:spPr>
      </p:pic>
      <p:grpSp>
        <p:nvGrpSpPr>
          <p:cNvPr id="5" name="Группа 18"/>
          <p:cNvGrpSpPr>
            <a:grpSpLocks/>
          </p:cNvGrpSpPr>
          <p:nvPr/>
        </p:nvGrpSpPr>
        <p:grpSpPr bwMode="auto">
          <a:xfrm>
            <a:off x="-36512" y="6381328"/>
            <a:ext cx="9217024" cy="476250"/>
            <a:chOff x="0" y="6453336"/>
            <a:chExt cx="9144000" cy="404664"/>
          </a:xfrm>
          <a:solidFill>
            <a:srgbClr val="F68F50"/>
          </a:solidFill>
        </p:grpSpPr>
        <p:sp>
          <p:nvSpPr>
            <p:cNvPr id="6" name="Прямоугольник 5"/>
            <p:cNvSpPr/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836418"/>
              <a:ext cx="9144000" cy="0"/>
            </a:xfrm>
            <a:prstGeom prst="line">
              <a:avLst/>
            </a:prstGeom>
            <a:grpFill/>
            <a:ln w="63500">
              <a:solidFill>
                <a:srgbClr val="EF7E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Прямоугольник 7"/>
          <p:cNvSpPr/>
          <p:nvPr/>
        </p:nvSpPr>
        <p:spPr>
          <a:xfrm>
            <a:off x="1724775" y="6465986"/>
            <a:ext cx="72631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/>
              <a:t>Санкт-Петербургский </a:t>
            </a:r>
            <a:r>
              <a:rPr lang="ru-RU" sz="1200" b="1" dirty="0" smtClean="0"/>
              <a:t> Международный  Инновационный </a:t>
            </a:r>
            <a:r>
              <a:rPr lang="ru-RU" sz="1200" b="1" dirty="0"/>
              <a:t>форум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0" y="29881"/>
            <a:ext cx="9153138" cy="0"/>
          </a:xfrm>
          <a:prstGeom prst="line">
            <a:avLst/>
          </a:prstGeom>
          <a:noFill/>
          <a:ln w="63500">
            <a:solidFill>
              <a:srgbClr val="EF7E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6810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" y="332656"/>
            <a:ext cx="8886478" cy="85010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Создание </a:t>
            </a:r>
            <a:r>
              <a:rPr lang="ru-RU" sz="2800" b="1" dirty="0" smtClean="0">
                <a:solidFill>
                  <a:srgbClr val="7030A0"/>
                </a:solidFill>
              </a:rPr>
              <a:t>кафедр СПХФА на базе научно-исследовательских и производственных площадок кластера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150018" y="3501008"/>
            <a:ext cx="3168352" cy="1457605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области биотехнологий и биохимического производства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5939" y="2780928"/>
            <a:ext cx="8765385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</a:t>
            </a:r>
            <a:r>
              <a:rPr lang="ru-RU" dirty="0" smtClean="0"/>
              <a:t>азработка образовательных программ </a:t>
            </a:r>
          </a:p>
          <a:p>
            <a:pPr algn="ctr"/>
            <a:r>
              <a:rPr lang="ru-RU" dirty="0" smtClean="0"/>
              <a:t>(</a:t>
            </a:r>
            <a:r>
              <a:rPr lang="ru-RU" dirty="0" err="1" smtClean="0"/>
              <a:t>компетентностный</a:t>
            </a:r>
            <a:r>
              <a:rPr lang="ru-RU" dirty="0" smtClean="0"/>
              <a:t> подход)</a:t>
            </a:r>
            <a:endParaRPr lang="ru-RU" dirty="0"/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796265" y="1556792"/>
            <a:ext cx="7560840" cy="1224136"/>
          </a:xfrm>
          <a:prstGeom prst="downArrowCallout">
            <a:avLst>
              <a:gd name="adj1" fmla="val 121230"/>
              <a:gd name="adj2" fmla="val 110035"/>
              <a:gd name="adj3" fmla="val 34671"/>
              <a:gd name="adj4" fmla="val 5410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выявление потребностей работодателей</a:t>
            </a:r>
            <a:endParaRPr lang="ru-RU" dirty="0"/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6185021" y="3501008"/>
            <a:ext cx="2736304" cy="1457605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области внедрения надлежащих практик (</a:t>
            </a:r>
            <a:r>
              <a:rPr lang="en-US" dirty="0" err="1" smtClean="0"/>
              <a:t>GxP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3491880" y="3501008"/>
            <a:ext cx="2592288" cy="1457605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области </a:t>
            </a:r>
            <a:r>
              <a:rPr lang="ru-RU" dirty="0" err="1" smtClean="0"/>
              <a:t>иммунобиотехнологий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8030" y="4975733"/>
            <a:ext cx="2952328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кафедра технологии производства рекомбинантных белков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91879" y="4958613"/>
            <a:ext cx="2592289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кафедра </a:t>
            </a:r>
            <a:r>
              <a:rPr lang="ru-RU" sz="2000" b="1" dirty="0" err="1" smtClean="0">
                <a:solidFill>
                  <a:srgbClr val="C00000"/>
                </a:solidFill>
              </a:rPr>
              <a:t>иммуно</a:t>
            </a:r>
            <a:r>
              <a:rPr lang="ru-RU" sz="2000" b="1" dirty="0" smtClean="0">
                <a:solidFill>
                  <a:srgbClr val="C00000"/>
                </a:solidFill>
              </a:rPr>
              <a:t>-биотехнологии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36568" y="4975733"/>
            <a:ext cx="2799928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кафедра регуляторных отношений и надлежащих практик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95736" y="6165304"/>
            <a:ext cx="1122634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БИОКАД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08978" y="6167334"/>
            <a:ext cx="1476813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СпбНИИВС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98456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1827</Words>
  <Application>Microsoft Office PowerPoint</Application>
  <PresentationFormat>Экран (4:3)</PresentationFormat>
  <Paragraphs>196</Paragraphs>
  <Slides>15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Направления деятельности в области развития кадрового обеспечения кластера</vt:lpstr>
      <vt:lpstr>Слайд 3</vt:lpstr>
      <vt:lpstr>Прогнозирование потребности фармацевтический отрасли в кадрах</vt:lpstr>
      <vt:lpstr>ОБРАЗОВАНИЕ</vt:lpstr>
      <vt:lpstr>Образовательные программы разработаны с учетом потребностей ведущих работодателей:</vt:lpstr>
      <vt:lpstr>Слайд 7</vt:lpstr>
      <vt:lpstr>Совершенствование системы подготовки высококвалифицированных кадров для медико-технологической отрасли и  эффективного обращения медицинских изделий и фармацевтических товаров</vt:lpstr>
      <vt:lpstr>Создание кафедр СПХФА на базе научно-исследовательских и производственных площадок кластера</vt:lpstr>
      <vt:lpstr>Концепция развития профессионального образования для обеспечения процессов разработки и внедрения прорывных технологий производства фармацевтических субстанций, необходимых для локального производства лекарственных средств в Российской Федерации</vt:lpstr>
      <vt:lpstr>Концепция развития профессионального образования</vt:lpstr>
      <vt:lpstr>Участие СПХФА в создании системы профессиональных квалификаций</vt:lpstr>
      <vt:lpstr>Создание аккредитационного центра фармацевтических работников на базе СПХФА</vt:lpstr>
      <vt:lpstr>Экспертное мнение…</vt:lpstr>
      <vt:lpstr>АКТУАЛЬНЫЕ ЗАДАЧИ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профессиональной адаптации выпускника и пути их решения</dc:title>
  <dc:creator>otuch3</dc:creator>
  <cp:lastModifiedBy>uzer1</cp:lastModifiedBy>
  <cp:revision>72</cp:revision>
  <cp:lastPrinted>2015-12-21T21:01:33Z</cp:lastPrinted>
  <dcterms:created xsi:type="dcterms:W3CDTF">2015-12-21T07:55:12Z</dcterms:created>
  <dcterms:modified xsi:type="dcterms:W3CDTF">2016-09-20T17:06:14Z</dcterms:modified>
</cp:coreProperties>
</file>