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5" r:id="rId3"/>
    <p:sldId id="278" r:id="rId4"/>
    <p:sldId id="279" r:id="rId5"/>
    <p:sldId id="280" r:id="rId6"/>
    <p:sldId id="285" r:id="rId7"/>
    <p:sldId id="281" r:id="rId8"/>
    <p:sldId id="284" r:id="rId9"/>
    <p:sldId id="283" r:id="rId10"/>
    <p:sldId id="286" r:id="rId11"/>
    <p:sldId id="287" r:id="rId12"/>
    <p:sldId id="288" r:id="rId13"/>
    <p:sldId id="25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Yu Gothic UI Semibold" panose="020B0502040504020204" pitchFamily="34" charset="0"/>
      <p:bold r:id="rId2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86" autoAdjust="0"/>
  </p:normalViewPr>
  <p:slideViewPr>
    <p:cSldViewPr showGuides="1">
      <p:cViewPr varScale="1">
        <p:scale>
          <a:sx n="58" d="100"/>
          <a:sy n="58" d="100"/>
        </p:scale>
        <p:origin x="102" y="12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9.fntdata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font" Target="fonts/font8.fntdata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7.fntdata" /><Relationship Id="rId27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стадия</a:t>
            </a:r>
            <a:r>
              <a:rPr lang="ru-RU" baseline="0"/>
              <a:t> разработки </a:t>
            </a:r>
            <a:r>
              <a:rPr lang="ru-RU"/>
              <a:t> стратегии  цифровизации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Лист1!$A$1:$A$3</c:f>
              <c:strCache>
                <c:ptCount val="3"/>
                <c:pt idx="0">
                  <c:v> реализуется стратегия цифровизации</c:v>
                </c:pt>
                <c:pt idx="1">
                  <c:v>разрабатывается стратегия цифровизации</c:v>
                </c:pt>
                <c:pt idx="2">
                  <c:v>нет стратегии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0.1</c:v>
                </c:pt>
                <c:pt idx="1">
                  <c:v>0.85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1-7F46-99BF-EF879840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722480"/>
        <c:axId val="246720848"/>
      </c:barChart>
      <c:catAx>
        <c:axId val="24672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20848"/>
        <c:crosses val="autoZero"/>
        <c:auto val="1"/>
        <c:lblAlgn val="ctr"/>
        <c:lblOffset val="100"/>
        <c:noMultiLvlLbl val="0"/>
      </c:catAx>
      <c:valAx>
        <c:axId val="24672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2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понимания стратегии цифровизации</a:t>
            </a:r>
          </a:p>
        </c:rich>
      </c:tx>
      <c:layout>
        <c:manualLayout>
          <c:xMode val="edge"/>
          <c:yMode val="edge"/>
          <c:x val="0.1270417760279964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Лист1!$A$5:$A$7</c:f>
              <c:strCache>
                <c:ptCount val="3"/>
                <c:pt idx="0">
                  <c:v>есть понимание стратегии </c:v>
                </c:pt>
                <c:pt idx="1">
                  <c:v>есть потребность в методике</c:v>
                </c:pt>
                <c:pt idx="2">
                  <c:v>нет понимания</c:v>
                </c:pt>
              </c:strCache>
            </c:strRef>
          </c:cat>
          <c:val>
            <c:numRef>
              <c:f>Лист1!$B$5:$B$7</c:f>
              <c:numCache>
                <c:formatCode>0%</c:formatCode>
                <c:ptCount val="3"/>
                <c:pt idx="0">
                  <c:v>0.15</c:v>
                </c:pt>
                <c:pt idx="1">
                  <c:v>0.65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8-E845-AADB-98919B4B5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715408"/>
        <c:axId val="246714320"/>
      </c:barChart>
      <c:catAx>
        <c:axId val="24671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14320"/>
        <c:crosses val="autoZero"/>
        <c:auto val="1"/>
        <c:lblAlgn val="ctr"/>
        <c:lblOffset val="100"/>
        <c:noMultiLvlLbl val="0"/>
      </c:catAx>
      <c:valAx>
        <c:axId val="24671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1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r>
              <a:rPr lang="ru-RU" altLang="ru-RU" b="1" dirty="0">
                <a:latin typeface="Century Gothic" panose="020B0502020202020204" pitchFamily="34" charset="0"/>
              </a:rPr>
              <a:t>Проблемы цифровой трансформации промышленности 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dirty="0">
                <a:latin typeface="Century Gothic" panose="020B0502020202020204" pitchFamily="34" charset="0"/>
              </a:rPr>
              <a:t>Ткаченко Е.А., д.э.н., профессор СПбГЭУ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400" b="1" dirty="0">
                <a:latin typeface="Century Gothic" panose="020B0502020202020204" pitchFamily="34" charset="0"/>
              </a:rPr>
              <a:t>Потребность в информационно-технологическом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r>
              <a:rPr lang="ru-RU" sz="2400" dirty="0"/>
              <a:t>Должна быть решена задача скорейшей доработки и адаптации отечественных программных продуктов с учётом потребности предприятий разных отраслей промышленности </a:t>
            </a:r>
          </a:p>
          <a:p>
            <a:r>
              <a:rPr lang="ru-RU" sz="2400" dirty="0"/>
              <a:t>Необходимо обеспечить российским ПО компании оборонного сектора</a:t>
            </a:r>
          </a:p>
          <a:p>
            <a:endParaRPr lang="ru-RU" sz="2400" dirty="0"/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3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400" b="1" dirty="0">
                <a:latin typeface="Century Gothic" panose="020B0502020202020204" pitchFamily="34" charset="0"/>
              </a:rPr>
              <a:t>Потребность в информационно-технологическом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pPr lvl="0"/>
            <a:r>
              <a:rPr lang="ru-RU" sz="2400"/>
              <a:t>Исторически многие  </a:t>
            </a:r>
            <a:r>
              <a:rPr lang="ru-RU" sz="2400" dirty="0"/>
              <a:t>компании проводят внедрение информационных технологий спонтанно, приобретая у разных поставщиков несовместимые программные решения.  </a:t>
            </a:r>
          </a:p>
          <a:p>
            <a:pPr lvl="0"/>
            <a:r>
              <a:rPr lang="ru-RU" sz="2400" dirty="0"/>
              <a:t>При построении корпоративной информационной системы необходимо либо интегрировать имеющиеся решения, либо менять всю систему</a:t>
            </a:r>
          </a:p>
          <a:p>
            <a:pPr lvl="0"/>
            <a:r>
              <a:rPr lang="ru-RU" sz="2400" dirty="0"/>
              <a:t>Имеется потребность в сервисной службе по интеграции  разрозненных продуктов в единую информационную систему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8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400" b="1" dirty="0">
                <a:latin typeface="Century Gothic" panose="020B0502020202020204" pitchFamily="34" charset="0"/>
              </a:rPr>
              <a:t>Потребность в финансовом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pPr lvl="0"/>
            <a:r>
              <a:rPr lang="ru-RU" sz="2400" dirty="0"/>
              <a:t>Создать единую цифровую платформу – </a:t>
            </a:r>
            <a:r>
              <a:rPr lang="ru-RU" sz="2400" dirty="0" err="1"/>
              <a:t>агрегатор</a:t>
            </a:r>
            <a:r>
              <a:rPr lang="ru-RU" sz="2400" dirty="0"/>
              <a:t>, предоставляющую услуги по оценке затрат на цифровую трансформацию, финансовой экспертизе проекта цифровизации, и оказывающую  содействие в поиске инструментов и механизмов, обеспечивающих финансирование проектов, направленных на цифровую трансформацию промышленности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8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b="1" dirty="0">
                <a:latin typeface="Century Gothic" panose="020B0502020202020204" pitchFamily="34" charset="0"/>
              </a:rPr>
              <a:t>Темпы разработки и реализации стратегий цифровизации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489093"/>
              </p:ext>
            </p:extLst>
          </p:nvPr>
        </p:nvGraphicFramePr>
        <p:xfrm>
          <a:off x="2266950" y="2564904"/>
          <a:ext cx="721342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800" b="1" dirty="0">
                <a:latin typeface="Century Gothic" panose="020B0502020202020204" pitchFamily="34" charset="0"/>
              </a:rPr>
              <a:t>Терминология  - проблема разработки стратегии цифровизации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pPr lvl="0"/>
            <a:r>
              <a:rPr lang="ru-RU" dirty="0"/>
              <a:t>Неоднозначность трактовок этого документа отражает комплексную проблему </a:t>
            </a:r>
            <a:r>
              <a:rPr lang="ru-RU" dirty="0" err="1"/>
              <a:t>несформированности</a:t>
            </a:r>
            <a:r>
              <a:rPr lang="ru-RU" dirty="0"/>
              <a:t> единого терминологического аппарата. </a:t>
            </a:r>
          </a:p>
          <a:p>
            <a:pPr lvl="0"/>
            <a:r>
              <a:rPr lang="ru-RU" dirty="0"/>
              <a:t>Поэтому в  кратчайшие сроки необходимо  уточнить все ключевые термины и понятия и изложить их в выражениях доступных для понимания неспециалистов в области ИТ.</a:t>
            </a:r>
          </a:p>
          <a:p>
            <a:endParaRPr lang="ru-RU" altLang="ru-RU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5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>
                <a:latin typeface="Century Gothic" panose="020B0502020202020204" pitchFamily="34" charset="0"/>
              </a:rPr>
              <a:t>Степень понимания сущности стратегии цифровизации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8166812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/>
              <a:t>Отсутствие понятных и четких методических указаний по разработке и оценке эффективности стратегий цифровизации приводит: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к проблемам при обосновании последовательности внедрения информационных продуктов,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к сложностям при оценке бюджета стратегии цифровизации,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к непониманию, как оценить эффекты от внедрения цифровых технологий.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2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800" b="1" dirty="0">
                <a:latin typeface="Century Gothic" panose="020B0502020202020204" pitchFamily="34" charset="0"/>
              </a:rPr>
              <a:t>Механизм цифровой трансформации промышлености Санкт-Петербурга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1582400" cy="3776663"/>
          </a:xfrm>
        </p:spPr>
        <p:txBody>
          <a:bodyPr/>
          <a:lstStyle/>
          <a:p>
            <a:pPr marL="0" indent="0">
              <a:buNone/>
            </a:pPr>
            <a:endParaRPr lang="ru-RU" altLang="ru-RU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2134" y="2607482"/>
            <a:ext cx="7431668" cy="6480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Субъекты управления: региональные ИОГВ, руководители предприятий, СПП и др. общественные организации,  представители ОУ, эксперты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9616" y="3441406"/>
            <a:ext cx="6336704" cy="1152128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и реализация многоуровневой стратегии цифровой трансформации промышленности региона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0254" y="5058112"/>
            <a:ext cx="1887052" cy="864096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 обеспечение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4826" y="5022108"/>
            <a:ext cx="2160240" cy="936104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Правовое обеспечение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1146" y="4986104"/>
            <a:ext cx="2160240" cy="936104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Информационно-технологическое обеспечение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2841" y="5009456"/>
            <a:ext cx="2160240" cy="936104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Кадровое</a:t>
            </a:r>
          </a:p>
          <a:p>
            <a:pPr algn="ctr"/>
            <a:r>
              <a:rPr lang="ru-RU" dirty="0"/>
              <a:t>обеспечения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25050" y="4632092"/>
            <a:ext cx="2160240" cy="936104"/>
          </a:xfrm>
          <a:prstGeom prst="round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Финансовое обеспечение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735960" y="3255554"/>
            <a:ext cx="360040" cy="173446"/>
          </a:xfrm>
          <a:prstGeom prst="down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>
            <a:off x="1847528" y="4221088"/>
            <a:ext cx="769778" cy="765016"/>
          </a:xfrm>
          <a:prstGeom prst="ben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flipH="1">
            <a:off x="8965823" y="4208682"/>
            <a:ext cx="769778" cy="765016"/>
          </a:xfrm>
          <a:prstGeom prst="ben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>
            <a:off x="8946738" y="3786475"/>
            <a:ext cx="2007706" cy="845617"/>
          </a:xfrm>
          <a:prstGeom prst="ben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3647728" y="4559214"/>
            <a:ext cx="360040" cy="414484"/>
          </a:xfrm>
          <a:prstGeom prst="up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5647142" y="4594972"/>
            <a:ext cx="360040" cy="414484"/>
          </a:xfrm>
          <a:prstGeom prst="up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8187457" y="4561744"/>
            <a:ext cx="360040" cy="414484"/>
          </a:xfrm>
          <a:prstGeom prst="up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7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800" b="1" dirty="0">
                <a:latin typeface="Century Gothic" panose="020B0502020202020204" pitchFamily="34" charset="0"/>
              </a:rPr>
              <a:t>Потребность в методическом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r>
              <a:rPr lang="ru-RU" altLang="ru-RU" sz="2800" dirty="0"/>
              <a:t>унификация терминологического аппарата СЦТ</a:t>
            </a:r>
          </a:p>
          <a:p>
            <a:r>
              <a:rPr lang="ru-RU" sz="2800" dirty="0"/>
              <a:t>методические рекомендации по разработке и обоснованию стратегий цифровизации с учетом специфики промышленных предприятий, том числе предприятий ОПК с учетом ограничений по использованию программных продуктов зарубежного производства</a:t>
            </a:r>
          </a:p>
          <a:p>
            <a:r>
              <a:rPr lang="ru-RU" sz="2800" dirty="0"/>
              <a:t>методика оценки эффективности стратегии цифровой трансформации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3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400" b="1" dirty="0">
                <a:latin typeface="Century Gothic" panose="020B0502020202020204" pitchFamily="34" charset="0"/>
              </a:rPr>
              <a:t>Потребность в правовом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r>
              <a:rPr lang="ru-RU" altLang="ru-RU" sz="2400" dirty="0">
                <a:latin typeface="Century Gothic" panose="020B0502020202020204" pitchFamily="34" charset="0"/>
              </a:rPr>
              <a:t>Необходимо в кратчайшие сроки принять ряд законодательных актов, устанавливающий институциональные условия цифровой трансформации	</a:t>
            </a:r>
          </a:p>
          <a:p>
            <a:r>
              <a:rPr lang="ru-RU" altLang="ru-RU" sz="2400" dirty="0">
                <a:latin typeface="Century Gothic" panose="020B0502020202020204" pitchFamily="34" charset="0"/>
              </a:rPr>
              <a:t>В настоящее время в СПБГЭУ по поручению Евразийской Экономической комиссии разработан проект модельного закона «О цифровой трансформации промышленности»</a:t>
            </a:r>
          </a:p>
          <a:p>
            <a:r>
              <a:rPr lang="ru-RU" altLang="ru-RU" sz="2400" dirty="0">
                <a:latin typeface="Century Gothic" panose="020B0502020202020204" pitchFamily="34" charset="0"/>
              </a:rPr>
              <a:t>В ближайшее время при участии СПП Санкт-Петербурга будет проведено обсуждение проекта модельного закона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3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Century Gothic" panose="020B0502020202020204" pitchFamily="34" charset="0"/>
                <a:ea typeface="Yu Gothic UI Semibold" panose="020B0700000000000000" pitchFamily="34" charset="-128"/>
              </a:rPr>
              <a:t>Потребность в правовом обеспечении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Большинство опрошенных отмечают  риски, связанные с информационной безопасностью компаний и защитой данных в процессе реализации стратегий цифровизации. </a:t>
            </a:r>
          </a:p>
          <a:p>
            <a:pPr lvl="0"/>
            <a:r>
              <a:rPr lang="ru-RU" sz="2400" dirty="0"/>
              <a:t>Должны быть предусмотрены и усилены правовые механизмы защиты интересов предприятий, государства, региона и граждан от цифровых рисков и угроз</a:t>
            </a:r>
          </a:p>
          <a:p>
            <a:pPr marL="0" lv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473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2400" b="1" dirty="0">
                <a:latin typeface="Century Gothic" panose="020B0502020202020204" pitchFamily="34" charset="0"/>
              </a:rPr>
              <a:t>Потребность в кадровом  обеспечении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pPr lvl="0"/>
            <a:r>
              <a:rPr lang="ru-RU" sz="2400" dirty="0"/>
              <a:t>Недостаточный уровень цифровых компетенций у работников предприятий </a:t>
            </a:r>
          </a:p>
          <a:p>
            <a:pPr marL="0" lvl="0" indent="0" algn="ctr">
              <a:buNone/>
            </a:pPr>
            <a:r>
              <a:rPr lang="ru-RU" sz="2400" dirty="0"/>
              <a:t>     </a:t>
            </a:r>
            <a:r>
              <a:rPr lang="ru-RU" sz="2400" b="1" dirty="0"/>
              <a:t>По результатам анкетирования, средняя оценка цифровых навыков  3,7 баллов  из 10 </a:t>
            </a:r>
          </a:p>
          <a:p>
            <a:r>
              <a:rPr lang="ru-RU" sz="2400" dirty="0"/>
              <a:t>Следует организовать масштабное повышение квалификации работников инженерных, административных, экономических и финансовых служб в целях широкого внедрения ИТ в управленческой и экономической деятельности промышленных предприятий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5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14720</TotalTime>
  <Words>435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Проблемы цифровой трансформации промышленности  Санкт-Петербурга</vt:lpstr>
      <vt:lpstr>Темпы разработки и реализации стратегий цифровизации</vt:lpstr>
      <vt:lpstr>Терминология  - проблема разработки стратегии цифровизации</vt:lpstr>
      <vt:lpstr>Степень понимания сущности стратегии цифровизации</vt:lpstr>
      <vt:lpstr>Механизм цифровой трансформации промышлености Санкт-Петербурга</vt:lpstr>
      <vt:lpstr>Потребность в методическом обеспечении</vt:lpstr>
      <vt:lpstr>Потребность в правовом обеспечении</vt:lpstr>
      <vt:lpstr>Потребность в правовом обеспечении</vt:lpstr>
      <vt:lpstr>Потребность в кадровом  обеспечении</vt:lpstr>
      <vt:lpstr>Потребность в информационно-технологическом обеспечении</vt:lpstr>
      <vt:lpstr>Потребность в информационно-технологическом обеспечении</vt:lpstr>
      <vt:lpstr>Потребность в финансовом обеспечении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Elena Tkachenko</cp:lastModifiedBy>
  <cp:revision>605</cp:revision>
  <dcterms:created xsi:type="dcterms:W3CDTF">2016-07-14T12:34:36Z</dcterms:created>
  <dcterms:modified xsi:type="dcterms:W3CDTF">2021-09-09T15:56:44Z</dcterms:modified>
</cp:coreProperties>
</file>