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6" r:id="rId3"/>
    <p:sldId id="304" r:id="rId4"/>
    <p:sldId id="302" r:id="rId5"/>
    <p:sldId id="305" r:id="rId6"/>
    <p:sldId id="301" r:id="rId7"/>
    <p:sldId id="290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84FE92-07F3-40C6-BD3C-65628EA7DDEF}">
          <p14:sldIdLst>
            <p14:sldId id="306"/>
            <p14:sldId id="304"/>
            <p14:sldId id="302"/>
            <p14:sldId id="305"/>
            <p14:sldId id="301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2" pos="1300" userDrawn="1">
          <p15:clr>
            <a:srgbClr val="A4A3A4"/>
          </p15:clr>
        </p15:guide>
        <p15:guide id="3" orient="horz" pos="3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9BA"/>
    <a:srgbClr val="239A9F"/>
    <a:srgbClr val="FC9127"/>
    <a:srgbClr val="002060"/>
    <a:srgbClr val="A4A3A4"/>
    <a:srgbClr val="5C8CB1"/>
    <a:srgbClr val="1476BF"/>
    <a:srgbClr val="1A78C0"/>
    <a:srgbClr val="EAEAEA"/>
    <a:srgbClr val="8EC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7" autoAdjust="0"/>
    <p:restoredTop sz="97555" autoAdjust="0"/>
  </p:normalViewPr>
  <p:slideViewPr>
    <p:cSldViewPr snapToGrid="0" showGuides="1">
      <p:cViewPr varScale="1">
        <p:scale>
          <a:sx n="148" d="100"/>
          <a:sy n="148" d="100"/>
        </p:scale>
        <p:origin x="126" y="384"/>
      </p:cViewPr>
      <p:guideLst>
        <p:guide pos="1300"/>
        <p:guide orient="horz" pos="3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 algn="ctr" defTabSz="914400" rtl="0" eaLnBrk="1" latinLnBrk="0" hangingPunct="1">
              <a:defRPr lang="ru-RU" sz="1600" b="1" i="0" u="none" strike="noStrike" kern="1200" spc="0" baseline="0" dirty="0" smtClean="0">
                <a:solidFill>
                  <a:srgbClr val="002060"/>
                </a:solidFill>
                <a:latin typeface="+mn-lt"/>
                <a:ea typeface="+mn-ea"/>
                <a:cs typeface="Mongolian Baiti" panose="03000500000000000000" pitchFamily="66" charset="0"/>
              </a:defRPr>
            </a:pPr>
            <a:r>
              <a:rPr lang="ru-RU" sz="1600" b="1" i="0" u="none" strike="noStrike" kern="1200" spc="0" baseline="0" dirty="0" smtClean="0">
                <a:solidFill>
                  <a:srgbClr val="002060"/>
                </a:solidFill>
                <a:latin typeface="+mn-lt"/>
                <a:ea typeface="+mn-ea"/>
                <a:cs typeface="Mongolian Baiti" panose="03000500000000000000" pitchFamily="66" charset="0"/>
              </a:rPr>
              <a:t>Валовой региональный продукт, млрд руб.</a:t>
            </a:r>
          </a:p>
        </c:rich>
      </c:tx>
      <c:layout>
        <c:manualLayout>
          <c:xMode val="edge"/>
          <c:yMode val="edge"/>
          <c:x val="0.15093444323439051"/>
          <c:y val="1.6986374776258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 algn="ctr" defTabSz="914400" rtl="0" eaLnBrk="1" latinLnBrk="0" hangingPunct="1">
            <a:defRPr lang="ru-RU" sz="1600" b="1" i="0" u="none" strike="noStrike" kern="1200" spc="0" baseline="0" dirty="0" smtClean="0">
              <a:solidFill>
                <a:srgbClr val="002060"/>
              </a:solidFill>
              <a:latin typeface="+mn-lt"/>
              <a:ea typeface="+mn-ea"/>
              <a:cs typeface="Mongolian Baiti" panose="03000500000000000000" pitchFamily="66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25107235259407E-2"/>
          <c:y val="0.31218528670429535"/>
          <c:w val="0.85395206612273611"/>
          <c:h val="0.44667685496264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Объем ВРП, млрд.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C9127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C9127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CA9B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CA9BA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Лист1!$H$2:$K$2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2025</c:v>
                </c:pt>
                <c:pt idx="3">
                  <c:v>2035</c:v>
                </c:pt>
              </c:numCache>
            </c:numRef>
          </c:cat>
          <c:val>
            <c:numRef>
              <c:f>Лист1!$H$3:$K$3</c:f>
              <c:numCache>
                <c:formatCode>_-* #,##0.0\ _р_._-;\-* #,##0.0\ _р_._-;_-* "-"??\ _р_._-;_-@_-</c:formatCode>
                <c:ptCount val="4"/>
                <c:pt idx="0">
                  <c:v>3387.4</c:v>
                </c:pt>
                <c:pt idx="1">
                  <c:v>3742.2</c:v>
                </c:pt>
                <c:pt idx="2">
                  <c:v>8198.7000000000007</c:v>
                </c:pt>
                <c:pt idx="3">
                  <c:v>19487.5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1381272"/>
        <c:axId val="251382840"/>
      </c:barChart>
      <c:lineChart>
        <c:grouping val="standard"/>
        <c:varyColors val="0"/>
        <c:ser>
          <c:idx val="1"/>
          <c:order val="1"/>
          <c:tx>
            <c:strRef>
              <c:f>Лист1!$C$4</c:f>
              <c:strCache>
                <c:ptCount val="1"/>
                <c:pt idx="0">
                  <c:v>   Темп роста ВРП Санкт-Петербурга, % к предыдущему году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Лист1!$H$2:$K$2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2025</c:v>
                </c:pt>
                <c:pt idx="3">
                  <c:v>2035</c:v>
                </c:pt>
              </c:numCache>
            </c:numRef>
          </c:cat>
          <c:val>
            <c:numRef>
              <c:f>Лист1!$H$4:$K$4</c:f>
              <c:numCache>
                <c:formatCode>_-* #,##0.00\ _р_._-;\-* #,##0.00\ _р_._-;_-* "-"??\ _р_._-;_-@_-</c:formatCode>
                <c:ptCount val="4"/>
                <c:pt idx="0">
                  <c:v>101.4</c:v>
                </c:pt>
                <c:pt idx="1">
                  <c:v>102.3</c:v>
                </c:pt>
                <c:pt idx="2">
                  <c:v>105</c:v>
                </c:pt>
                <c:pt idx="3">
                  <c:v>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099624"/>
        <c:axId val="153510472"/>
      </c:lineChart>
      <c:catAx>
        <c:axId val="251381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ru-RU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1382840"/>
        <c:crosses val="autoZero"/>
        <c:auto val="1"/>
        <c:lblAlgn val="ctr"/>
        <c:lblOffset val="100"/>
        <c:noMultiLvlLbl val="0"/>
      </c:catAx>
      <c:valAx>
        <c:axId val="251382840"/>
        <c:scaling>
          <c:logBase val="10"/>
          <c:orientation val="minMax"/>
          <c:max val="30000"/>
          <c:min val="1000"/>
        </c:scaling>
        <c:delete val="0"/>
        <c:axPos val="l"/>
        <c:numFmt formatCode="_-* #,##0.0\ _р_._-;\-* #,##0.0\ _р_._-;_-* &quot;-&quot;??\ 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1381272"/>
        <c:crosses val="autoZero"/>
        <c:crossBetween val="between"/>
      </c:valAx>
      <c:valAx>
        <c:axId val="153510472"/>
        <c:scaling>
          <c:orientation val="minMax"/>
          <c:max val="110"/>
          <c:min val="40"/>
        </c:scaling>
        <c:delete val="0"/>
        <c:axPos val="r"/>
        <c:numFmt formatCode="_-* #,##0.00\ _р_._-;\-* #,##0.00\ _р_._-;_-* &quot;-&quot;??\ _р_._-;_-@_-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0099624"/>
        <c:crosses val="max"/>
        <c:crossBetween val="between"/>
      </c:valAx>
      <c:catAx>
        <c:axId val="2500996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5351047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0330305399597555E-2"/>
          <c:y val="0.89153897928909465"/>
          <c:w val="0.88948307344586519"/>
          <c:h val="0.10712821617746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 algn="ctr" defTabSz="914400" rtl="0" eaLnBrk="1" latinLnBrk="0" hangingPunct="1">
            <a:defRPr lang="ru-RU"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Mongolian Baiti" panose="03000500000000000000" pitchFamily="66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60000"/>
      </a:schemeClr>
    </a:solidFill>
    <a:ln w="19050" cap="flat" cmpd="sng" algn="ctr">
      <a:noFill/>
      <a:round/>
    </a:ln>
    <a:effectLst/>
  </c:spPr>
  <c:txPr>
    <a:bodyPr/>
    <a:lstStyle/>
    <a:p>
      <a:pPr>
        <a:defRPr>
          <a:solidFill>
            <a:schemeClr val="tx2">
              <a:lumMod val="50000"/>
            </a:schemeClr>
          </a:solidFill>
          <a:latin typeface="Calibri" panose="020F050202020403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32005741888052E-2"/>
          <c:y val="3.2105160209602713E-3"/>
          <c:w val="0.33433287979463067"/>
          <c:h val="0.893332333264211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C9127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CA9BA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1476BF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8EC4ED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767772"/>
              </a:solidFill>
              <a:ln>
                <a:noFill/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  Торговля оптовая и розничная</c:v>
                </c:pt>
                <c:pt idx="1">
                  <c:v>  Промышленность</c:v>
                </c:pt>
                <c:pt idx="2">
                  <c:v>  Транспортировка и хранение</c:v>
                </c:pt>
                <c:pt idx="3">
                  <c:v>  Деятельность профессиональная, 
  научная и техническая</c:v>
                </c:pt>
                <c:pt idx="4">
                  <c:v>  Недвижимое имущество</c:v>
                </c:pt>
                <c:pt idx="5">
                  <c:v>  Прочие виды деятельности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20.041676219916617</c:v>
                </c:pt>
                <c:pt idx="1">
                  <c:v>19.977302012569137</c:v>
                </c:pt>
                <c:pt idx="2">
                  <c:v>10.338861124338688</c:v>
                </c:pt>
                <c:pt idx="3">
                  <c:v>10.321438134222225</c:v>
                </c:pt>
                <c:pt idx="4">
                  <c:v>9.4556865486499593</c:v>
                </c:pt>
                <c:pt idx="5">
                  <c:v>29.865035960303373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396304760395053"/>
          <c:y val="1.7424733768363398E-2"/>
          <c:w val="0.57205651180301453"/>
          <c:h val="0.9825752662316366"/>
        </c:manualLayout>
      </c:layout>
      <c:overlay val="0"/>
      <c:txPr>
        <a:bodyPr anchor="t" anchorCtr="0"/>
        <a:lstStyle/>
        <a:p>
          <a:pPr>
            <a:defRPr sz="1200"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9050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5107235259407E-2"/>
          <c:y val="0.37877770955920209"/>
          <c:w val="0.85395206612273611"/>
          <c:h val="0.38008429654996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Объем отгруженных товаров, млрд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C9127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C9127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CA9B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CA9BA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Лист1!$I$2:$L$2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2025</c:v>
                </c:pt>
                <c:pt idx="3">
                  <c:v>2035</c:v>
                </c:pt>
              </c:numCache>
            </c:numRef>
          </c:cat>
          <c:val>
            <c:numRef>
              <c:f>Лист1!$I$3:$L$3</c:f>
              <c:numCache>
                <c:formatCode>#,##0.0</c:formatCode>
                <c:ptCount val="4"/>
                <c:pt idx="0">
                  <c:v>2062</c:v>
                </c:pt>
                <c:pt idx="1">
                  <c:v>2606.3000000000002</c:v>
                </c:pt>
                <c:pt idx="2" formatCode="General">
                  <c:v>3601.4</c:v>
                </c:pt>
                <c:pt idx="3">
                  <c:v>6408.3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250101584"/>
        <c:axId val="250101976"/>
      </c:barChart>
      <c:lineChart>
        <c:grouping val="standard"/>
        <c:varyColors val="0"/>
        <c:ser>
          <c:idx val="1"/>
          <c:order val="1"/>
          <c:tx>
            <c:strRef>
              <c:f>Лист1!$C$4</c:f>
              <c:strCache>
                <c:ptCount val="1"/>
                <c:pt idx="0">
                  <c:v>Индекс промышленного производства обрабатывающих производств, %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Лист1!$I$2:$L$2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2025</c:v>
                </c:pt>
                <c:pt idx="3">
                  <c:v>2035</c:v>
                </c:pt>
              </c:numCache>
            </c:numRef>
          </c:cat>
          <c:val>
            <c:numRef>
              <c:f>Лист1!$I$4:$L$4</c:f>
              <c:numCache>
                <c:formatCode>General</c:formatCode>
                <c:ptCount val="4"/>
                <c:pt idx="0">
                  <c:v>103.7</c:v>
                </c:pt>
                <c:pt idx="1">
                  <c:v>105.7</c:v>
                </c:pt>
                <c:pt idx="2" formatCode="0.0">
                  <c:v>104.6</c:v>
                </c:pt>
                <c:pt idx="3" formatCode="0.0">
                  <c:v>104.1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382448"/>
        <c:axId val="250032984"/>
      </c:lineChart>
      <c:catAx>
        <c:axId val="25010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ru-RU"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0101976"/>
        <c:crosses val="autoZero"/>
        <c:auto val="1"/>
        <c:lblAlgn val="ctr"/>
        <c:lblOffset val="100"/>
        <c:noMultiLvlLbl val="0"/>
      </c:catAx>
      <c:valAx>
        <c:axId val="250101976"/>
        <c:scaling>
          <c:logBase val="10"/>
          <c:orientation val="minMax"/>
          <c:min val="1000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0101584"/>
        <c:crosses val="autoZero"/>
        <c:crossBetween val="between"/>
      </c:valAx>
      <c:valAx>
        <c:axId val="250032984"/>
        <c:scaling>
          <c:orientation val="minMax"/>
          <c:max val="110"/>
          <c:min val="4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1382448"/>
        <c:crosses val="max"/>
        <c:crossBetween val="between"/>
      </c:valAx>
      <c:catAx>
        <c:axId val="25138244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03298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0330305399597555E-2"/>
          <c:y val="0.89153897928909465"/>
          <c:w val="0.88948307344586519"/>
          <c:h val="0.10712821617746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 algn="ctr" defTabSz="914400" rtl="0" eaLnBrk="1" latinLnBrk="0" hangingPunct="1">
            <a:defRPr lang="ru-RU"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Mongolian Baiti" panose="03000500000000000000" pitchFamily="66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60000"/>
      </a:schemeClr>
    </a:solidFill>
    <a:ln w="19050" cap="flat" cmpd="sng" algn="ctr">
      <a:noFill/>
      <a:round/>
    </a:ln>
    <a:effectLst/>
  </c:spPr>
  <c:txPr>
    <a:bodyPr/>
    <a:lstStyle/>
    <a:p>
      <a:pPr>
        <a:defRPr>
          <a:solidFill>
            <a:schemeClr val="tx2">
              <a:lumMod val="50000"/>
            </a:schemeClr>
          </a:solidFill>
          <a:latin typeface="Calibri" panose="020F050202020403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5EAC5-6091-43F0-ADD6-545C70F78FE8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89AC-95A1-419F-8A31-81BCEF238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7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89AC-95A1-419F-8A31-81BCEF238BF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6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89AC-95A1-419F-8A31-81BCEF238B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0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89AC-95A1-419F-8A31-81BCEF238B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0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B143-DE91-48C5-AC75-28BCACF98965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1B9-AB09-49EB-A65D-45B55957DC6F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2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3E75-3674-4679-ADC7-6639ABF65410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8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0B33-CE95-4CFF-B37C-27AA25FDB5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2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0040-2EC8-40C5-85E4-0A3184DED6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9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1648-4EDF-4882-B3C7-A22AA7BDAC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3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29F6-16C5-416F-A954-013CDB6F43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7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3326-F39F-48AA-98B8-9DB605B4E3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11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8E21-D470-4F04-8E3A-A8D06E2BE8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4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54C2-DA1E-4633-81EE-5B0A5B142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72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AF61-26DD-4A7D-A368-A5EDBE0142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6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02DB-B05D-4908-B099-876935550B1B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2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9A51-DFAE-49A1-ABBE-351A864B25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59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CD5-D056-48C4-A801-0FA20521DA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9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65BF-F77B-4591-8CA7-228A0AAE54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CC77-156B-4B5F-85AF-0EBC68BE572D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7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86A8-CA8C-4939-99F8-3A0EBDA79400}" type="datetime1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1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B5CF-BE8A-4F13-91D1-A277F1EB135F}" type="datetime1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4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1847-8867-4076-A5E4-CAB1D8B45751}" type="datetime1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A8B9-A080-42EB-AFDF-2C68DE434886}" type="datetime1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8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A3A2-BE76-4E7C-AD97-B03F86234A90}" type="datetime1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1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D5BD-5255-4D47-8046-22306D9EAE03}" type="datetime1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0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1997-6E43-4AC5-9530-107D061399F4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EE52E-8EBE-4902-8153-860EDF654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4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A50E2-9DDB-4905-AC07-C02791A107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EE52E-8EBE-4902-8153-860EDF654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5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47662" y="202769"/>
            <a:ext cx="11496675" cy="1765211"/>
          </a:xfrm>
          <a:prstGeom prst="roundRect">
            <a:avLst/>
          </a:prstGeom>
          <a:solidFill>
            <a:schemeClr val="bg1">
              <a:alpha val="69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159" y="362099"/>
            <a:ext cx="11155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О проекте закона Санкт-Петербурга «О Стратегии социально-экономического развития Санкт-Петербурга на период до </a:t>
            </a:r>
            <a:r>
              <a:rPr lang="ru-RU" sz="2200" b="1" dirty="0">
                <a:solidFill>
                  <a:srgbClr val="002060"/>
                </a:solidFill>
              </a:rPr>
              <a:t>2035 </a:t>
            </a:r>
            <a:r>
              <a:rPr lang="ru-RU" sz="2200" b="1" dirty="0" smtClean="0">
                <a:solidFill>
                  <a:srgbClr val="002060"/>
                </a:solidFill>
              </a:rPr>
              <a:t>года» и роли программы «Умный Санкт-Петербург» и проекта «Фабрики будущего» в повышении научно-технологического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и инновационного потенциала городской экономики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7662" y="5609345"/>
            <a:ext cx="11496675" cy="1159008"/>
          </a:xfrm>
          <a:prstGeom prst="roundRect">
            <a:avLst/>
          </a:prstGeom>
          <a:solidFill>
            <a:schemeClr val="bg1">
              <a:alpha val="69000"/>
            </a:schemeClr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59948" y="5711742"/>
            <a:ext cx="10072104" cy="136815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800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Председатель Комитета по экономической политике и стратегическому </a:t>
            </a:r>
            <a:br>
              <a:rPr lang="ru-RU" sz="1800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планированию Санкт-Петербурга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Филиппов Иван Дмитриевич</a:t>
            </a:r>
            <a:endParaRPr lang="ru-RU" sz="2400" b="1" dirty="0">
              <a:solidFill>
                <a:srgbClr val="4472C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76" y="5783662"/>
            <a:ext cx="769854" cy="810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6778" y="5707557"/>
            <a:ext cx="107908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9066" y="109007"/>
            <a:ext cx="12220575" cy="1155952"/>
          </a:xfrm>
          <a:prstGeom prst="roundRect">
            <a:avLst/>
          </a:prstGeom>
          <a:gradFill flip="none" rotWithShape="1">
            <a:gsLst>
              <a:gs pos="0">
                <a:srgbClr val="F8F9FB">
                  <a:alpha val="89000"/>
                </a:srgbClr>
              </a:gs>
              <a:gs pos="35000">
                <a:schemeClr val="bg1">
                  <a:alpha val="89000"/>
                </a:schemeClr>
              </a:gs>
              <a:gs pos="72000">
                <a:srgbClr val="E8E9EA">
                  <a:alpha val="6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0" y="0"/>
            <a:ext cx="3267709" cy="339667"/>
            <a:chOff x="-22859" y="117872"/>
            <a:chExt cx="3267709" cy="339667"/>
          </a:xfrm>
        </p:grpSpPr>
        <p:cxnSp>
          <p:nvCxnSpPr>
            <p:cNvPr id="31" name="Соединительная линия уступом 30"/>
            <p:cNvCxnSpPr/>
            <p:nvPr/>
          </p:nvCxnSpPr>
          <p:spPr>
            <a:xfrm>
              <a:off x="-22859" y="152400"/>
              <a:ext cx="2401918" cy="218485"/>
            </a:xfrm>
            <a:prstGeom prst="bentConnector3">
              <a:avLst/>
            </a:prstGeom>
            <a:ln w="19050">
              <a:solidFill>
                <a:srgbClr val="5899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528511" y="121603"/>
              <a:ext cx="60959" cy="61594"/>
            </a:xfrm>
            <a:prstGeom prst="ellipse">
              <a:avLst/>
            </a:prstGeom>
            <a:solidFill>
              <a:srgbClr val="5899BA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5400000">
              <a:off x="1100138" y="110728"/>
              <a:ext cx="69056" cy="83344"/>
            </a:xfrm>
            <a:prstGeom prst="triangle">
              <a:avLst/>
            </a:prstGeom>
            <a:solidFill>
              <a:srgbClr val="589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311150" y="261642"/>
              <a:ext cx="2933700" cy="0"/>
            </a:xfrm>
            <a:prstGeom prst="straightConnector1">
              <a:avLst/>
            </a:prstGeom>
            <a:ln w="19050">
              <a:solidFill>
                <a:srgbClr val="FC912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269241" y="230845"/>
              <a:ext cx="60959" cy="61594"/>
            </a:xfrm>
            <a:prstGeom prst="ellipse">
              <a:avLst/>
            </a:prstGeom>
            <a:solidFill>
              <a:srgbClr val="FC9127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471611" y="395945"/>
              <a:ext cx="60959" cy="61594"/>
            </a:xfrm>
            <a:prstGeom prst="ellipse">
              <a:avLst/>
            </a:prstGeom>
            <a:solidFill>
              <a:srgbClr val="3AAF75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0" y="426742"/>
              <a:ext cx="2933700" cy="0"/>
            </a:xfrm>
            <a:prstGeom prst="straightConnector1">
              <a:avLst/>
            </a:prstGeom>
            <a:ln w="19050">
              <a:solidFill>
                <a:srgbClr val="3AAF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92099" y="586028"/>
            <a:ext cx="1066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АНАЛИЗ ТЕКУЩЕГО СОСТОЯНИЯ И ПРОГНОЗ РАЗВИТИЯ ЭКОНОМИКИ ГОРОДА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 rot="5400000">
            <a:off x="100691" y="6320265"/>
            <a:ext cx="382817" cy="360676"/>
            <a:chOff x="3465944" y="1839190"/>
            <a:chExt cx="382817" cy="360676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3650188" y="1892808"/>
              <a:ext cx="3791" cy="25343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3465944" y="1839190"/>
              <a:ext cx="382817" cy="360676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 flipV="1">
            <a:off x="142240" y="6105525"/>
            <a:ext cx="11939269" cy="19050"/>
          </a:xfrm>
          <a:prstGeom prst="line">
            <a:avLst/>
          </a:prstGeom>
          <a:ln w="22225" cmpd="sng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3916205576"/>
              </p:ext>
            </p:extLst>
          </p:nvPr>
        </p:nvGraphicFramePr>
        <p:xfrm>
          <a:off x="292099" y="1384603"/>
          <a:ext cx="5897421" cy="209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612330" y="3558525"/>
            <a:ext cx="5450472" cy="2473050"/>
            <a:chOff x="612330" y="3558525"/>
            <a:chExt cx="5450472" cy="2473050"/>
          </a:xfrm>
        </p:grpSpPr>
        <p:sp>
          <p:nvSpPr>
            <p:cNvPr id="74" name="TextBox 6"/>
            <p:cNvSpPr txBox="1"/>
            <p:nvPr/>
          </p:nvSpPr>
          <p:spPr>
            <a:xfrm>
              <a:off x="612330" y="3558525"/>
              <a:ext cx="5450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lang="ru-RU" sz="1500" b="0" i="0" u="none" strike="noStrike" kern="1200" spc="0" baseline="0" dirty="0" smtClean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600" b="1" dirty="0">
                  <a:solidFill>
                    <a:srgbClr val="002060"/>
                  </a:solidFill>
                  <a:cs typeface="Mongolian Baiti" panose="03000500000000000000" pitchFamily="66" charset="0"/>
                </a:rPr>
                <a:t>Структура</a:t>
              </a:r>
              <a:r>
                <a:rPr lang="ru-RU" sz="1400" b="1" dirty="0">
                  <a:solidFill>
                    <a:srgbClr val="1F497D"/>
                  </a:solidFill>
                </a:rPr>
                <a:t> </a:t>
              </a:r>
              <a:r>
                <a:rPr lang="ru-RU" sz="1600" b="1" dirty="0">
                  <a:solidFill>
                    <a:srgbClr val="002060"/>
                  </a:solidFill>
                  <a:cs typeface="Mongolian Baiti" panose="03000500000000000000" pitchFamily="66" charset="0"/>
                </a:rPr>
                <a:t>валового регионального </a:t>
              </a:r>
              <a:r>
                <a:rPr lang="ru-RU" sz="1600" b="1" dirty="0" smtClean="0">
                  <a:solidFill>
                    <a:srgbClr val="002060"/>
                  </a:solidFill>
                  <a:cs typeface="Mongolian Baiti" panose="03000500000000000000" pitchFamily="66" charset="0"/>
                </a:rPr>
                <a:t>продукта</a:t>
              </a:r>
              <a:r>
                <a:rPr lang="en-US" sz="1600" b="1" dirty="0" smtClean="0">
                  <a:solidFill>
                    <a:srgbClr val="002060"/>
                  </a:solidFill>
                  <a:cs typeface="Mongolian Baiti" panose="03000500000000000000" pitchFamily="66" charset="0"/>
                </a:rPr>
                <a:t> </a:t>
              </a:r>
              <a:r>
                <a:rPr lang="ru-RU" sz="1600" b="1" dirty="0" smtClean="0">
                  <a:solidFill>
                    <a:srgbClr val="002060"/>
                  </a:solidFill>
                  <a:cs typeface="Mongolian Baiti" panose="03000500000000000000" pitchFamily="66" charset="0"/>
                </a:rPr>
                <a:t>в 2016 году, </a:t>
              </a:r>
              <a:r>
                <a:rPr lang="ru-RU" sz="1600" b="1" dirty="0">
                  <a:solidFill>
                    <a:srgbClr val="002060"/>
                  </a:solidFill>
                  <a:cs typeface="Mongolian Baiti" panose="03000500000000000000" pitchFamily="66" charset="0"/>
                </a:rPr>
                <a:t>%</a:t>
              </a:r>
            </a:p>
          </p:txBody>
        </p:sp>
        <p:graphicFrame>
          <p:nvGraphicFramePr>
            <p:cNvPr id="54" name="Диаграмма 53"/>
            <p:cNvGraphicFramePr/>
            <p:nvPr>
              <p:extLst>
                <p:ext uri="{D42A27DB-BD31-4B8C-83A1-F6EECF244321}">
                  <p14:modId xmlns:p14="http://schemas.microsoft.com/office/powerpoint/2010/main" val="2426540889"/>
                </p:ext>
              </p:extLst>
            </p:nvPr>
          </p:nvGraphicFramePr>
          <p:xfrm>
            <a:off x="612330" y="3991716"/>
            <a:ext cx="5450472" cy="20398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612329" y="6322680"/>
            <a:ext cx="1146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Промышленность и инновации играют системообразующую роль в экономике Санкт-Петербурга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8309" y="6357016"/>
            <a:ext cx="2743200" cy="365125"/>
          </a:xfrm>
        </p:spPr>
        <p:txBody>
          <a:bodyPr/>
          <a:lstStyle/>
          <a:p>
            <a:fld id="{37AEE52E-8EBE-4902-8153-860EDF654F91}" type="slidenum">
              <a:rPr lang="ru-RU" smtClean="0"/>
              <a:t>2</a:t>
            </a:fld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61676" y="2228406"/>
            <a:ext cx="4641265" cy="79134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61676" y="1359488"/>
            <a:ext cx="4641265" cy="78546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1"/>
          <p:cNvSpPr txBox="1"/>
          <p:nvPr/>
        </p:nvSpPr>
        <p:spPr>
          <a:xfrm>
            <a:off x="7261676" y="1355488"/>
            <a:ext cx="4808716" cy="792000"/>
          </a:xfrm>
          <a:prstGeom prst="rect">
            <a:avLst/>
          </a:prstGeom>
          <a:noFill/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b="1" dirty="0">
                <a:solidFill>
                  <a:srgbClr val="002060"/>
                </a:solidFill>
              </a:rPr>
              <a:t>Доля машиностроительной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продукции Санкт-Петербурга 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</a:rPr>
              <a:t>в отгрузке машиностроительного комплекса РФ в целом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30" name="Oval 5"/>
          <p:cNvSpPr>
            <a:spLocks noChangeAspect="1" noChangeArrowheads="1"/>
          </p:cNvSpPr>
          <p:nvPr/>
        </p:nvSpPr>
        <p:spPr bwMode="auto">
          <a:xfrm>
            <a:off x="6327992" y="1358788"/>
            <a:ext cx="824392" cy="792000"/>
          </a:xfrm>
          <a:prstGeom prst="ellipse">
            <a:avLst/>
          </a:prstGeom>
          <a:solidFill>
            <a:srgbClr val="002060"/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2600" b="1" dirty="0" smtClean="0">
                <a:solidFill>
                  <a:schemeClr val="bg1"/>
                </a:solidFill>
                <a:latin typeface="Calibri" pitchFamily="34" charset="0"/>
              </a:rPr>
              <a:t>11%</a:t>
            </a:r>
            <a:endParaRPr lang="ru-RU" altLang="ru-RU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7280477" y="2228406"/>
            <a:ext cx="4808716" cy="792000"/>
          </a:xfrm>
          <a:prstGeom prst="rect">
            <a:avLst/>
          </a:prstGeom>
          <a:noFill/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b="1" dirty="0">
                <a:solidFill>
                  <a:srgbClr val="002060"/>
                </a:solidFill>
              </a:rPr>
              <a:t>Доля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инновационной </a:t>
            </a:r>
            <a:r>
              <a:rPr lang="ru-RU" altLang="ru-RU" sz="1400" b="1" dirty="0">
                <a:solidFill>
                  <a:srgbClr val="002060"/>
                </a:solidFill>
              </a:rPr>
              <a:t>продукции в общем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объеме 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</a:rPr>
              <a:t>продукции </a:t>
            </a:r>
            <a:r>
              <a:rPr lang="ru-RU" altLang="ru-RU" sz="1400" b="1" dirty="0">
                <a:solidFill>
                  <a:srgbClr val="002060"/>
                </a:solidFill>
              </a:rPr>
              <a:t>обрабатывающих производств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в 2017 году</a:t>
            </a:r>
            <a:r>
              <a:rPr lang="en-US" altLang="ru-RU" sz="1400" b="1" dirty="0" smtClean="0">
                <a:solidFill>
                  <a:srgbClr val="002060"/>
                </a:solidFill>
              </a:rPr>
              <a:t> 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36" name="Oval 5"/>
          <p:cNvSpPr>
            <a:spLocks noChangeAspect="1" noChangeArrowheads="1"/>
          </p:cNvSpPr>
          <p:nvPr/>
        </p:nvSpPr>
        <p:spPr bwMode="auto">
          <a:xfrm>
            <a:off x="6327992" y="2228406"/>
            <a:ext cx="824392" cy="792000"/>
          </a:xfrm>
          <a:prstGeom prst="ellipse">
            <a:avLst/>
          </a:prstGeom>
          <a:solidFill>
            <a:srgbClr val="002060"/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2600" b="1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altLang="ru-RU" sz="2600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ru-RU" altLang="ru-RU" sz="2600" b="1" dirty="0" smtClean="0">
                <a:solidFill>
                  <a:schemeClr val="bg1"/>
                </a:solidFill>
                <a:latin typeface="Calibri" pitchFamily="34" charset="0"/>
              </a:rPr>
              <a:t>%</a:t>
            </a:r>
            <a:endParaRPr lang="ru-RU" altLang="ru-RU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978532" y="3123405"/>
            <a:ext cx="3924410" cy="71517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Oval 5"/>
          <p:cNvSpPr>
            <a:spLocks noChangeAspect="1" noChangeArrowheads="1"/>
          </p:cNvSpPr>
          <p:nvPr/>
        </p:nvSpPr>
        <p:spPr bwMode="auto">
          <a:xfrm>
            <a:off x="7131896" y="3086090"/>
            <a:ext cx="796302" cy="755126"/>
          </a:xfrm>
          <a:prstGeom prst="ellipse">
            <a:avLst/>
          </a:prstGeom>
          <a:solidFill>
            <a:srgbClr val="767772"/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500" b="1" dirty="0" smtClean="0">
                <a:solidFill>
                  <a:schemeClr val="bg1"/>
                </a:solidFill>
                <a:latin typeface="Calibri" pitchFamily="34" charset="0"/>
              </a:rPr>
              <a:t>По РФ:</a:t>
            </a:r>
            <a:br>
              <a:rPr lang="ru-RU" altLang="ru-RU" sz="15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sz="1500" b="1" dirty="0" smtClean="0">
                <a:solidFill>
                  <a:schemeClr val="bg1"/>
                </a:solidFill>
                <a:latin typeface="Calibri" pitchFamily="34" charset="0"/>
              </a:rPr>
              <a:t>103,1%</a:t>
            </a:r>
            <a:endParaRPr lang="ru-RU" altLang="ru-RU" sz="15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7984365" y="3123404"/>
            <a:ext cx="4096794" cy="717811"/>
          </a:xfrm>
          <a:prstGeom prst="rect">
            <a:avLst/>
          </a:prstGeom>
          <a:noFill/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solidFill>
                  <a:srgbClr val="002060"/>
                </a:solidFill>
              </a:rPr>
              <a:t>Индекс промышленного производства </a:t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>за январь-август 2018 года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51" name="Oval 5"/>
          <p:cNvSpPr>
            <a:spLocks noChangeAspect="1" noChangeArrowheads="1"/>
          </p:cNvSpPr>
          <p:nvPr/>
        </p:nvSpPr>
        <p:spPr bwMode="auto">
          <a:xfrm>
            <a:off x="6332926" y="3054082"/>
            <a:ext cx="836058" cy="792000"/>
          </a:xfrm>
          <a:prstGeom prst="ellipse">
            <a:avLst/>
          </a:prstGeom>
          <a:solidFill>
            <a:srgbClr val="002060"/>
          </a:solidFill>
          <a:ln w="190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</a:rPr>
              <a:t>По СПб: </a:t>
            </a:r>
            <a:b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</a:rPr>
              <a:t>104,1%</a:t>
            </a:r>
            <a:endParaRPr lang="ru-RU" alt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346919" y="3932903"/>
            <a:ext cx="5555815" cy="2097832"/>
            <a:chOff x="6408658" y="1377900"/>
            <a:chExt cx="5555815" cy="2097832"/>
          </a:xfrm>
        </p:grpSpPr>
        <p:graphicFrame>
          <p:nvGraphicFramePr>
            <p:cNvPr id="34" name="Диаграмма 33"/>
            <p:cNvGraphicFramePr/>
            <p:nvPr>
              <p:extLst>
                <p:ext uri="{D42A27DB-BD31-4B8C-83A1-F6EECF244321}">
                  <p14:modId xmlns:p14="http://schemas.microsoft.com/office/powerpoint/2010/main" val="551785454"/>
                </p:ext>
              </p:extLst>
            </p:nvPr>
          </p:nvGraphicFramePr>
          <p:xfrm>
            <a:off x="6408658" y="1377900"/>
            <a:ext cx="5555815" cy="20978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558572" y="1432381"/>
              <a:ext cx="532094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b="1" dirty="0" smtClean="0">
                  <a:solidFill>
                    <a:srgbClr val="002060"/>
                  </a:solidFill>
                </a:rPr>
                <a:t>Объем отгруженных товаров обрабатывающих производств, млрд руб.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Скругленный прямоугольник 247"/>
          <p:cNvSpPr/>
          <p:nvPr/>
        </p:nvSpPr>
        <p:spPr>
          <a:xfrm>
            <a:off x="9384553" y="1456748"/>
            <a:ext cx="2479349" cy="4475216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10240836" y="2767755"/>
            <a:ext cx="834806" cy="814522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10781474" y="3446594"/>
            <a:ext cx="834806" cy="814522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10403697" y="4519323"/>
            <a:ext cx="834806" cy="814522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9677684" y="3935172"/>
            <a:ext cx="351598" cy="312349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9493423" y="3243490"/>
            <a:ext cx="834806" cy="814522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10515857" y="4074765"/>
            <a:ext cx="1207075" cy="1167416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39066" y="109007"/>
            <a:ext cx="12220575" cy="1155952"/>
          </a:xfrm>
          <a:prstGeom prst="roundRect">
            <a:avLst/>
          </a:prstGeom>
          <a:gradFill flip="none" rotWithShape="1">
            <a:gsLst>
              <a:gs pos="0">
                <a:srgbClr val="F8F9FB">
                  <a:alpha val="89000"/>
                </a:srgbClr>
              </a:gs>
              <a:gs pos="35000">
                <a:schemeClr val="bg1">
                  <a:alpha val="89000"/>
                </a:schemeClr>
              </a:gs>
              <a:gs pos="72000">
                <a:srgbClr val="E8E9EA">
                  <a:alpha val="6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6200000">
            <a:off x="8044688" y="1156603"/>
            <a:ext cx="69056" cy="83344"/>
          </a:xfrm>
          <a:prstGeom prst="triangle">
            <a:avLst/>
          </a:prstGeom>
          <a:solidFill>
            <a:srgbClr val="8EC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0" y="0"/>
            <a:ext cx="3267709" cy="339667"/>
            <a:chOff x="-22859" y="117872"/>
            <a:chExt cx="3267709" cy="339667"/>
          </a:xfrm>
        </p:grpSpPr>
        <p:cxnSp>
          <p:nvCxnSpPr>
            <p:cNvPr id="31" name="Соединительная линия уступом 30"/>
            <p:cNvCxnSpPr/>
            <p:nvPr/>
          </p:nvCxnSpPr>
          <p:spPr>
            <a:xfrm>
              <a:off x="-22859" y="152400"/>
              <a:ext cx="2401918" cy="218485"/>
            </a:xfrm>
            <a:prstGeom prst="bentConnector3">
              <a:avLst/>
            </a:prstGeom>
            <a:ln w="19050">
              <a:solidFill>
                <a:srgbClr val="5899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528511" y="121603"/>
              <a:ext cx="60959" cy="61594"/>
            </a:xfrm>
            <a:prstGeom prst="ellipse">
              <a:avLst/>
            </a:prstGeom>
            <a:solidFill>
              <a:srgbClr val="5899BA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5400000">
              <a:off x="1100138" y="110728"/>
              <a:ext cx="69056" cy="83344"/>
            </a:xfrm>
            <a:prstGeom prst="triangle">
              <a:avLst/>
            </a:prstGeom>
            <a:solidFill>
              <a:srgbClr val="589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311150" y="261642"/>
              <a:ext cx="2933700" cy="0"/>
            </a:xfrm>
            <a:prstGeom prst="straightConnector1">
              <a:avLst/>
            </a:prstGeom>
            <a:ln w="19050">
              <a:solidFill>
                <a:srgbClr val="FC912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269241" y="230845"/>
              <a:ext cx="60959" cy="61594"/>
            </a:xfrm>
            <a:prstGeom prst="ellipse">
              <a:avLst/>
            </a:prstGeom>
            <a:solidFill>
              <a:srgbClr val="FC9127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471611" y="395945"/>
              <a:ext cx="60959" cy="61594"/>
            </a:xfrm>
            <a:prstGeom prst="ellipse">
              <a:avLst/>
            </a:prstGeom>
            <a:solidFill>
              <a:srgbClr val="3AAF75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0" y="426742"/>
              <a:ext cx="2933700" cy="0"/>
            </a:xfrm>
            <a:prstGeom prst="straightConnector1">
              <a:avLst/>
            </a:prstGeom>
            <a:ln w="19050">
              <a:solidFill>
                <a:srgbClr val="3AAF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12300" y="445067"/>
            <a:ext cx="1066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СТРАТЕГИЯ СОЦИАЛЬНО-ЭКОНОМИЧЕСКОГО РАЗВИТИЯ САНКТ-ПЕТЕРБУРГА НА ПЕРИОД ДО 2035 ГОДА: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город планирует дать и </a:t>
            </a:r>
            <a:r>
              <a:rPr lang="ru-RU" b="1" dirty="0" smtClean="0">
                <a:solidFill>
                  <a:srgbClr val="002060"/>
                </a:solidFill>
              </a:rPr>
              <a:t>получить взамен от бизнеса?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142240" y="6105525"/>
            <a:ext cx="11939269" cy="19050"/>
          </a:xfrm>
          <a:prstGeom prst="line">
            <a:avLst/>
          </a:prstGeom>
          <a:ln w="22225" cmpd="sng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/>
          <p:cNvGrpSpPr/>
          <p:nvPr/>
        </p:nvGrpSpPr>
        <p:grpSpPr>
          <a:xfrm rot="5400000">
            <a:off x="100691" y="6320265"/>
            <a:ext cx="382817" cy="360676"/>
            <a:chOff x="3465944" y="1839190"/>
            <a:chExt cx="382817" cy="360676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>
              <a:off x="3650188" y="1892808"/>
              <a:ext cx="3791" cy="25343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Овал 95"/>
            <p:cNvSpPr/>
            <p:nvPr/>
          </p:nvSpPr>
          <p:spPr>
            <a:xfrm>
              <a:off x="3465944" y="1839190"/>
              <a:ext cx="382817" cy="360676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04176" y="6208460"/>
            <a:ext cx="1146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Эффективное взаимодействие бизнеса и города – огромные возможности для долгосрочного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социально-экономического развития Санкт-Петербурга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8947" y="6419139"/>
            <a:ext cx="2743200" cy="365125"/>
          </a:xfrm>
        </p:spPr>
        <p:txBody>
          <a:bodyPr/>
          <a:lstStyle/>
          <a:p>
            <a:fld id="{37AEE52E-8EBE-4902-8153-860EDF654F91}" type="slidenum">
              <a:rPr lang="ru-RU" smtClean="0"/>
              <a:t>3</a:t>
            </a:fld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95163" y="1560822"/>
            <a:ext cx="1858741" cy="934141"/>
          </a:xfrm>
          <a:prstGeom prst="rect">
            <a:avLst/>
          </a:prstGeom>
          <a:solidFill>
            <a:srgbClr val="0CA9B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5346" y="1818797"/>
            <a:ext cx="1858741" cy="6600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УЛУЧШЕНИЕ КАЧЕСТВА ЖИЗНИ ГОРОЖАН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177312" y="1307566"/>
            <a:ext cx="514811" cy="505468"/>
          </a:xfrm>
          <a:prstGeom prst="ellipse">
            <a:avLst/>
          </a:prstGeom>
          <a:solidFill>
            <a:srgbClr val="FCFCFC"/>
          </a:solidFill>
          <a:ln w="28575">
            <a:solidFill>
              <a:srgbClr val="0CA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61894" y="3225803"/>
            <a:ext cx="2321623" cy="2742720"/>
            <a:chOff x="472438" y="1453396"/>
            <a:chExt cx="2321623" cy="2742720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472438" y="1506542"/>
              <a:ext cx="2321623" cy="2584445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601018" y="1453396"/>
              <a:ext cx="2144833" cy="2742720"/>
              <a:chOff x="4908943" y="1237933"/>
              <a:chExt cx="1866450" cy="2299047"/>
            </a:xfrm>
            <a:effectLst/>
          </p:grpSpPr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913" b="55011" l="9934" r="89956">
                            <a14:foregroundMark x1="26821" y1="47930" x2="26821" y2="47930"/>
                            <a14:foregroundMark x1="28035" y1="48148" x2="28035" y2="48148"/>
                            <a14:foregroundMark x1="54194" y1="54139" x2="53974" y2="42593"/>
                            <a14:foregroundMark x1="72958" y1="49782" x2="72958" y2="49782"/>
                            <a14:foregroundMark x1="71854" y1="49455" x2="71854" y2="49455"/>
                            <a14:foregroundMark x1="26821" y1="48802" x2="26821" y2="48802"/>
                            <a14:foregroundMark x1="28918" y1="54248" x2="28918" y2="45207"/>
                            <a14:foregroundMark x1="30022" y1="54139" x2="30022" y2="44989"/>
                            <a14:foregroundMark x1="26711" y1="50218" x2="71854" y2="50218"/>
                            <a14:foregroundMark x1="26711" y1="46296" x2="73068" y2="45098"/>
                            <a14:foregroundMark x1="26711" y1="53159" x2="71854" y2="53377"/>
                            <a14:foregroundMark x1="33002" y1="42702" x2="33002" y2="42702"/>
                            <a14:foregroundMark x1="46799" y1="44771" x2="46799" y2="44771"/>
                            <a14:foregroundMark x1="37859" y1="35512" x2="37859" y2="35512"/>
                            <a14:foregroundMark x1="61921" y1="37691" x2="61921" y2="37691"/>
                            <a14:foregroundMark x1="49779" y1="41394" x2="49779" y2="413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12" t="10620" r="21522" b="44142"/>
              <a:stretch/>
            </p:blipFill>
            <p:spPr>
              <a:xfrm>
                <a:off x="4948367" y="1237933"/>
                <a:ext cx="1827026" cy="1207688"/>
              </a:xfrm>
              <a:prstGeom prst="rect">
                <a:avLst/>
              </a:prstGeom>
              <a:ln>
                <a:noFill/>
                <a:prstDash val="solid"/>
              </a:ln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4908943" y="2448265"/>
                <a:ext cx="1844314" cy="1088715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3200" dirty="0" smtClean="0">
                    <a:solidFill>
                      <a:srgbClr val="0CA9BA"/>
                    </a:solidFill>
                    <a:latin typeface="Impact" panose="020B0806030902050204" pitchFamily="34" charset="0"/>
                  </a:rPr>
                  <a:t>СТРАТЕГИЯ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6600" dirty="0" smtClean="0">
                    <a:solidFill>
                      <a:srgbClr val="0CA9BA"/>
                    </a:solidFill>
                    <a:latin typeface="Impact" panose="020B0806030902050204" pitchFamily="34" charset="0"/>
                  </a:rPr>
                  <a:t>2035</a:t>
                </a:r>
                <a:endParaRPr lang="ru-RU" sz="6600" dirty="0">
                  <a:solidFill>
                    <a:srgbClr val="0CA9BA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19" name="Прямоугольник 118"/>
          <p:cNvSpPr/>
          <p:nvPr/>
        </p:nvSpPr>
        <p:spPr>
          <a:xfrm>
            <a:off x="3636101" y="2620438"/>
            <a:ext cx="1691226" cy="877204"/>
          </a:xfrm>
          <a:prstGeom prst="rect">
            <a:avLst/>
          </a:prstGeom>
          <a:solidFill>
            <a:srgbClr val="0CA9B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636100" y="3791015"/>
            <a:ext cx="1691226" cy="902484"/>
          </a:xfrm>
          <a:prstGeom prst="rect">
            <a:avLst/>
          </a:prstGeom>
          <a:solidFill>
            <a:srgbClr val="0CA9B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636101" y="5014540"/>
            <a:ext cx="1691226" cy="911229"/>
          </a:xfrm>
          <a:prstGeom prst="rect">
            <a:avLst/>
          </a:prstGeom>
          <a:solidFill>
            <a:srgbClr val="0CA9B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636100" y="1456789"/>
            <a:ext cx="1691226" cy="882606"/>
          </a:xfrm>
          <a:prstGeom prst="rect">
            <a:avLst/>
          </a:prstGeom>
          <a:solidFill>
            <a:srgbClr val="0CA9B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794349" y="1664709"/>
            <a:ext cx="1509540" cy="3996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Развитие человеческого </a:t>
            </a:r>
            <a:r>
              <a:rPr lang="ru-RU" sz="1400" b="1" dirty="0">
                <a:solidFill>
                  <a:schemeClr val="bg1"/>
                </a:solidFill>
              </a:rPr>
              <a:t>капитала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3449386" y="2790757"/>
            <a:ext cx="2250564" cy="51268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Повышение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качества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городской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среды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482575" y="3952640"/>
            <a:ext cx="2177662" cy="57524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Устойчивый экономический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рост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429503" y="5177339"/>
            <a:ext cx="2239095" cy="54639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Эффективное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управление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3391594" y="1644949"/>
            <a:ext cx="514811" cy="505468"/>
          </a:xfrm>
          <a:prstGeom prst="ellipse">
            <a:avLst/>
          </a:prstGeom>
          <a:solidFill>
            <a:srgbClr val="FCFCFC"/>
          </a:solidFill>
          <a:ln w="28575">
            <a:solidFill>
              <a:srgbClr val="0CA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86" y="1677386"/>
            <a:ext cx="399227" cy="399227"/>
          </a:xfrm>
          <a:prstGeom prst="rect">
            <a:avLst/>
          </a:prstGeom>
        </p:spPr>
      </p:pic>
      <p:sp>
        <p:nvSpPr>
          <p:cNvPr id="129" name="Овал 128"/>
          <p:cNvSpPr/>
          <p:nvPr/>
        </p:nvSpPr>
        <p:spPr>
          <a:xfrm>
            <a:off x="3388482" y="2814066"/>
            <a:ext cx="514811" cy="505468"/>
          </a:xfrm>
          <a:prstGeom prst="ellipse">
            <a:avLst/>
          </a:prstGeom>
          <a:solidFill>
            <a:srgbClr val="FCFCFC"/>
          </a:solidFill>
          <a:ln w="28575">
            <a:solidFill>
              <a:srgbClr val="0CA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3398060" y="3985000"/>
            <a:ext cx="514811" cy="505468"/>
          </a:xfrm>
          <a:prstGeom prst="ellipse">
            <a:avLst/>
          </a:prstGeom>
          <a:solidFill>
            <a:srgbClr val="FCFCFC"/>
          </a:solidFill>
          <a:ln w="28575">
            <a:solidFill>
              <a:srgbClr val="0CA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7" y="4065470"/>
            <a:ext cx="305290" cy="305290"/>
          </a:xfrm>
          <a:prstGeom prst="rect">
            <a:avLst/>
          </a:prstGeom>
        </p:spPr>
      </p:pic>
      <p:sp>
        <p:nvSpPr>
          <p:cNvPr id="134" name="Овал 133"/>
          <p:cNvSpPr/>
          <p:nvPr/>
        </p:nvSpPr>
        <p:spPr>
          <a:xfrm>
            <a:off x="3394804" y="5220413"/>
            <a:ext cx="514811" cy="505468"/>
          </a:xfrm>
          <a:prstGeom prst="ellipse">
            <a:avLst/>
          </a:prstGeom>
          <a:solidFill>
            <a:srgbClr val="FCFCFC"/>
          </a:solidFill>
          <a:ln w="28575">
            <a:solidFill>
              <a:srgbClr val="0CA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2" y="5300034"/>
            <a:ext cx="320727" cy="320727"/>
          </a:xfrm>
          <a:prstGeom prst="rect">
            <a:avLst/>
          </a:prstGeom>
        </p:spPr>
      </p:pic>
      <p:sp>
        <p:nvSpPr>
          <p:cNvPr id="11" name="Пятиугольник 10"/>
          <p:cNvSpPr/>
          <p:nvPr/>
        </p:nvSpPr>
        <p:spPr>
          <a:xfrm>
            <a:off x="5327323" y="1456748"/>
            <a:ext cx="3007750" cy="420251"/>
          </a:xfrm>
          <a:prstGeom prst="homePlate">
            <a:avLst/>
          </a:prstGeom>
          <a:solidFill>
            <a:srgbClr val="0CA9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ятиугольник 142"/>
          <p:cNvSpPr/>
          <p:nvPr/>
        </p:nvSpPr>
        <p:spPr>
          <a:xfrm rot="10800000">
            <a:off x="5445874" y="1942373"/>
            <a:ext cx="2889197" cy="391650"/>
          </a:xfrm>
          <a:prstGeom prst="homePlate">
            <a:avLst/>
          </a:prstGeom>
          <a:solidFill>
            <a:srgbClr val="FC9127"/>
          </a:solidFill>
          <a:ln>
            <a:solidFill>
              <a:srgbClr val="FC9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8288" y="1515462"/>
            <a:ext cx="2428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Квалифицированные кадры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654567" y="1966650"/>
            <a:ext cx="2428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Рабочие места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5" name="Пятиугольник 144"/>
          <p:cNvSpPr/>
          <p:nvPr/>
        </p:nvSpPr>
        <p:spPr>
          <a:xfrm>
            <a:off x="5327323" y="2620925"/>
            <a:ext cx="2999074" cy="430181"/>
          </a:xfrm>
          <a:prstGeom prst="homePlate">
            <a:avLst/>
          </a:prstGeom>
          <a:solidFill>
            <a:srgbClr val="0CA9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6" name="Пятиугольник 145"/>
          <p:cNvSpPr/>
          <p:nvPr/>
        </p:nvSpPr>
        <p:spPr>
          <a:xfrm rot="10800000">
            <a:off x="5437196" y="3106968"/>
            <a:ext cx="2889197" cy="386280"/>
          </a:xfrm>
          <a:prstGeom prst="homePlate">
            <a:avLst/>
          </a:prstGeom>
          <a:solidFill>
            <a:srgbClr val="FC9127"/>
          </a:solidFill>
          <a:ln>
            <a:solidFill>
              <a:srgbClr val="FC9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649610" y="2690285"/>
            <a:ext cx="2428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Рынок сбыта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636615" y="3087685"/>
            <a:ext cx="2428155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Качественная продукция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и инфраструктура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3" name="Пятиугольник 152"/>
          <p:cNvSpPr/>
          <p:nvPr/>
        </p:nvSpPr>
        <p:spPr>
          <a:xfrm>
            <a:off x="5322482" y="3789103"/>
            <a:ext cx="2983134" cy="411328"/>
          </a:xfrm>
          <a:prstGeom prst="homePlate">
            <a:avLst/>
          </a:prstGeom>
          <a:solidFill>
            <a:srgbClr val="0CA9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4" name="Пятиугольник 153"/>
          <p:cNvSpPr/>
          <p:nvPr/>
        </p:nvSpPr>
        <p:spPr>
          <a:xfrm rot="10800000">
            <a:off x="5429286" y="4268430"/>
            <a:ext cx="2889197" cy="415839"/>
          </a:xfrm>
          <a:prstGeom prst="homePlate">
            <a:avLst/>
          </a:prstGeom>
          <a:solidFill>
            <a:srgbClr val="FC9127"/>
          </a:solidFill>
          <a:ln>
            <a:solidFill>
              <a:srgbClr val="FC9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641700" y="3788038"/>
            <a:ext cx="2428155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Условия для создания и внедрения инновации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628705" y="4246910"/>
            <a:ext cx="3363136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Конкурентоспособность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экономики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7" name="Пятиугольник 156"/>
          <p:cNvSpPr/>
          <p:nvPr/>
        </p:nvSpPr>
        <p:spPr>
          <a:xfrm>
            <a:off x="5322482" y="5011158"/>
            <a:ext cx="3003916" cy="420251"/>
          </a:xfrm>
          <a:prstGeom prst="homePlate">
            <a:avLst/>
          </a:prstGeom>
          <a:solidFill>
            <a:srgbClr val="0CA9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8" name="Пятиугольник 157"/>
          <p:cNvSpPr/>
          <p:nvPr/>
        </p:nvSpPr>
        <p:spPr>
          <a:xfrm rot="10800000">
            <a:off x="5437196" y="5499409"/>
            <a:ext cx="2889197" cy="426358"/>
          </a:xfrm>
          <a:prstGeom prst="homePlate">
            <a:avLst/>
          </a:prstGeom>
          <a:solidFill>
            <a:srgbClr val="FC9127"/>
          </a:solidFill>
          <a:ln>
            <a:solidFill>
              <a:srgbClr val="FC91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649610" y="5079159"/>
            <a:ext cx="2428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Меры поддержки бизнеса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636615" y="5530347"/>
            <a:ext cx="2428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Налоги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447417" y="1768014"/>
            <a:ext cx="184417" cy="165773"/>
          </a:xfrm>
          <a:prstGeom prst="ellipse">
            <a:avLst/>
          </a:prstGeom>
          <a:solidFill>
            <a:srgbClr val="FC912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8447416" y="3001337"/>
            <a:ext cx="184417" cy="165773"/>
          </a:xfrm>
          <a:prstGeom prst="ellipse">
            <a:avLst/>
          </a:prstGeom>
          <a:solidFill>
            <a:srgbClr val="FC912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8447412" y="4138004"/>
            <a:ext cx="184417" cy="165773"/>
          </a:xfrm>
          <a:prstGeom prst="ellipse">
            <a:avLst/>
          </a:prstGeom>
          <a:solidFill>
            <a:srgbClr val="FC912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8447414" y="5353273"/>
            <a:ext cx="184417" cy="165773"/>
          </a:xfrm>
          <a:prstGeom prst="ellipse">
            <a:avLst/>
          </a:prstGeom>
          <a:solidFill>
            <a:srgbClr val="FC912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6" name="Соединительная линия уступом 15"/>
          <p:cNvCxnSpPr>
            <a:endCxn id="14" idx="6"/>
          </p:cNvCxnSpPr>
          <p:nvPr/>
        </p:nvCxnSpPr>
        <p:spPr>
          <a:xfrm rot="16200000" flipV="1">
            <a:off x="7860216" y="2622520"/>
            <a:ext cx="1909115" cy="365877"/>
          </a:xfrm>
          <a:prstGeom prst="bentConnector2">
            <a:avLst/>
          </a:prstGeom>
          <a:ln w="19050">
            <a:solidFill>
              <a:srgbClr val="FC9127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Соединительная линия уступом 163"/>
          <p:cNvCxnSpPr>
            <a:endCxn id="163" idx="6"/>
          </p:cNvCxnSpPr>
          <p:nvPr/>
        </p:nvCxnSpPr>
        <p:spPr>
          <a:xfrm rot="5400000">
            <a:off x="7977683" y="4414165"/>
            <a:ext cx="1676144" cy="367847"/>
          </a:xfrm>
          <a:prstGeom prst="bentConnector2">
            <a:avLst/>
          </a:prstGeom>
          <a:ln w="19050">
            <a:solidFill>
              <a:srgbClr val="FC9127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Соединительная линия уступом 164"/>
          <p:cNvCxnSpPr>
            <a:endCxn id="161" idx="6"/>
          </p:cNvCxnSpPr>
          <p:nvPr/>
        </p:nvCxnSpPr>
        <p:spPr>
          <a:xfrm rot="10800000">
            <a:off x="8631833" y="3084224"/>
            <a:ext cx="717114" cy="675792"/>
          </a:xfrm>
          <a:prstGeom prst="bentConnector3">
            <a:avLst>
              <a:gd name="adj1" fmla="val 50000"/>
            </a:avLst>
          </a:prstGeom>
          <a:ln w="19050">
            <a:solidFill>
              <a:srgbClr val="FC9127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Соединительная линия уступом 165"/>
          <p:cNvCxnSpPr>
            <a:endCxn id="162" idx="6"/>
          </p:cNvCxnSpPr>
          <p:nvPr/>
        </p:nvCxnSpPr>
        <p:spPr>
          <a:xfrm rot="10800000" flipV="1">
            <a:off x="8631830" y="3745167"/>
            <a:ext cx="722301" cy="475723"/>
          </a:xfrm>
          <a:prstGeom prst="bentConnector3">
            <a:avLst>
              <a:gd name="adj1" fmla="val 50000"/>
            </a:avLst>
          </a:prstGeom>
          <a:ln w="19050">
            <a:solidFill>
              <a:srgbClr val="FC9127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Соединительная линия уступом 178"/>
          <p:cNvCxnSpPr>
            <a:stCxn id="86" idx="3"/>
            <a:endCxn id="134" idx="2"/>
          </p:cNvCxnSpPr>
          <p:nvPr/>
        </p:nvCxnSpPr>
        <p:spPr>
          <a:xfrm>
            <a:off x="2353904" y="2027893"/>
            <a:ext cx="1040900" cy="3445254"/>
          </a:xfrm>
          <a:prstGeom prst="bentConnector3">
            <a:avLst>
              <a:gd name="adj1" fmla="val 50000"/>
            </a:avLst>
          </a:prstGeom>
          <a:ln w="19050">
            <a:solidFill>
              <a:srgbClr val="0CA9BA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Прямоугольник 180"/>
          <p:cNvSpPr/>
          <p:nvPr/>
        </p:nvSpPr>
        <p:spPr>
          <a:xfrm>
            <a:off x="9736533" y="1645440"/>
            <a:ext cx="1858741" cy="3331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КОММЕРЧЕСКИЕ КОМПАНИИ ГОРОДА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80" name="Прямая со стрелкой 79"/>
          <p:cNvCxnSpPr>
            <a:endCxn id="129" idx="2"/>
          </p:cNvCxnSpPr>
          <p:nvPr/>
        </p:nvCxnSpPr>
        <p:spPr>
          <a:xfrm>
            <a:off x="2877614" y="3066800"/>
            <a:ext cx="510868" cy="0"/>
          </a:xfrm>
          <a:prstGeom prst="straightConnector1">
            <a:avLst/>
          </a:prstGeom>
          <a:ln w="19050">
            <a:solidFill>
              <a:srgbClr val="0CA9BA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130" idx="2"/>
          </p:cNvCxnSpPr>
          <p:nvPr/>
        </p:nvCxnSpPr>
        <p:spPr>
          <a:xfrm flipV="1">
            <a:off x="2868520" y="4237734"/>
            <a:ext cx="529540" cy="2559"/>
          </a:xfrm>
          <a:prstGeom prst="straightConnector1">
            <a:avLst/>
          </a:prstGeom>
          <a:ln w="19050">
            <a:solidFill>
              <a:srgbClr val="0CA9BA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Стрелка вверх 232"/>
          <p:cNvSpPr/>
          <p:nvPr/>
        </p:nvSpPr>
        <p:spPr>
          <a:xfrm>
            <a:off x="1128443" y="2635751"/>
            <a:ext cx="631918" cy="486248"/>
          </a:xfrm>
          <a:prstGeom prst="upArrow">
            <a:avLst/>
          </a:prstGeom>
          <a:solidFill>
            <a:srgbClr val="0CA9B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prstClr val="white"/>
              </a:solidFill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10578221" y="2261488"/>
            <a:ext cx="1052680" cy="1074314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10564861" y="4774034"/>
            <a:ext cx="104564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 smtClean="0">
                <a:solidFill>
                  <a:srgbClr val="002060"/>
                </a:solidFill>
              </a:rPr>
              <a:t>ТОРГОВЫЕ </a:t>
            </a:r>
            <a:br>
              <a:rPr lang="ru-RU" sz="800" b="1" dirty="0" smtClean="0">
                <a:solidFill>
                  <a:srgbClr val="002060"/>
                </a:solidFill>
              </a:rPr>
            </a:br>
            <a:r>
              <a:rPr lang="ru-RU" sz="800" b="1" dirty="0" smtClean="0">
                <a:solidFill>
                  <a:srgbClr val="002060"/>
                </a:solidFill>
              </a:rPr>
              <a:t>КОМПАНИИ</a:t>
            </a:r>
            <a:endParaRPr lang="ru-RU" sz="800" b="1" dirty="0">
              <a:solidFill>
                <a:srgbClr val="00206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0063483" y="3030353"/>
            <a:ext cx="2100186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" b="1" dirty="0" smtClean="0">
                <a:solidFill>
                  <a:srgbClr val="002060"/>
                </a:solidFill>
              </a:rPr>
              <a:t>IT </a:t>
            </a:r>
            <a:r>
              <a:rPr lang="ru-RU" sz="900" b="1" dirty="0" smtClean="0">
                <a:solidFill>
                  <a:srgbClr val="002060"/>
                </a:solidFill>
              </a:rPr>
              <a:t>КОМПАНИИ</a:t>
            </a: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9468120" y="4641190"/>
            <a:ext cx="1207075" cy="1167416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9161681" y="5296641"/>
            <a:ext cx="1890273" cy="291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 smtClean="0">
                <a:solidFill>
                  <a:srgbClr val="002060"/>
                </a:solidFill>
              </a:rPr>
              <a:t>ТРАНСПОРТНЫЕ </a:t>
            </a:r>
            <a:br>
              <a:rPr lang="ru-RU" sz="800" b="1" dirty="0" smtClean="0">
                <a:solidFill>
                  <a:srgbClr val="002060"/>
                </a:solidFill>
              </a:rPr>
            </a:br>
            <a:r>
              <a:rPr lang="ru-RU" sz="800" b="1" dirty="0" smtClean="0">
                <a:solidFill>
                  <a:srgbClr val="002060"/>
                </a:solidFill>
              </a:rPr>
              <a:t>КОМПАНИИ</a:t>
            </a:r>
            <a:endParaRPr lang="ru-RU" sz="800" b="1" dirty="0">
              <a:solidFill>
                <a:srgbClr val="002060"/>
              </a:solidFill>
            </a:endParaRPr>
          </a:p>
        </p:txBody>
      </p:sp>
      <p:pic>
        <p:nvPicPr>
          <p:cNvPr id="235" name="Рисунок 2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346" y="4296125"/>
            <a:ext cx="413294" cy="413294"/>
          </a:xfrm>
          <a:prstGeom prst="rect">
            <a:avLst/>
          </a:prstGeom>
        </p:spPr>
      </p:pic>
      <p:pic>
        <p:nvPicPr>
          <p:cNvPr id="236" name="Рисунок 2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93" y="4804153"/>
            <a:ext cx="612781" cy="612781"/>
          </a:xfrm>
          <a:prstGeom prst="rect">
            <a:avLst/>
          </a:prstGeom>
        </p:spPr>
      </p:pic>
      <p:pic>
        <p:nvPicPr>
          <p:cNvPr id="237" name="Рисунок 2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63" y="2472265"/>
            <a:ext cx="529256" cy="5292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8" y="2880362"/>
            <a:ext cx="351285" cy="351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392135"/>
            <a:ext cx="330929" cy="330929"/>
          </a:xfrm>
          <a:prstGeom prst="rect">
            <a:avLst/>
          </a:prstGeom>
        </p:spPr>
      </p:pic>
      <p:sp>
        <p:nvSpPr>
          <p:cNvPr id="111" name="Овал 110"/>
          <p:cNvSpPr/>
          <p:nvPr/>
        </p:nvSpPr>
        <p:spPr>
          <a:xfrm>
            <a:off x="9486592" y="2102133"/>
            <a:ext cx="1207075" cy="1167416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9489707" y="2727423"/>
            <a:ext cx="1162436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 smtClean="0">
                <a:solidFill>
                  <a:srgbClr val="002060"/>
                </a:solidFill>
              </a:rPr>
              <a:t>СТРОИТЕЛЬНЫЕ</a:t>
            </a:r>
            <a:br>
              <a:rPr lang="ru-RU" sz="800" b="1" dirty="0" smtClean="0">
                <a:solidFill>
                  <a:srgbClr val="002060"/>
                </a:solidFill>
              </a:rPr>
            </a:br>
            <a:r>
              <a:rPr lang="ru-RU" sz="800" b="1" dirty="0" smtClean="0">
                <a:solidFill>
                  <a:srgbClr val="002060"/>
                </a:solidFill>
              </a:rPr>
              <a:t> КОМПАНИИ</a:t>
            </a:r>
            <a:endParaRPr lang="ru-RU" sz="800" b="1" dirty="0">
              <a:solidFill>
                <a:srgbClr val="002060"/>
              </a:solidFill>
            </a:endParaRPr>
          </a:p>
        </p:txBody>
      </p:sp>
      <p:pic>
        <p:nvPicPr>
          <p:cNvPr id="234" name="Рисунок 2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851" y="2237129"/>
            <a:ext cx="444857" cy="444857"/>
          </a:xfrm>
          <a:prstGeom prst="rect">
            <a:avLst/>
          </a:prstGeom>
        </p:spPr>
      </p:pic>
      <p:cxnSp>
        <p:nvCxnSpPr>
          <p:cNvPr id="95" name="Соединительная линия уступом 94"/>
          <p:cNvCxnSpPr>
            <a:stCxn id="86" idx="3"/>
            <a:endCxn id="127" idx="2"/>
          </p:cNvCxnSpPr>
          <p:nvPr/>
        </p:nvCxnSpPr>
        <p:spPr>
          <a:xfrm flipV="1">
            <a:off x="2353904" y="1897683"/>
            <a:ext cx="1037690" cy="130210"/>
          </a:xfrm>
          <a:prstGeom prst="bentConnector3">
            <a:avLst>
              <a:gd name="adj1" fmla="val 50000"/>
            </a:avLst>
          </a:prstGeom>
          <a:ln w="19050">
            <a:solidFill>
              <a:srgbClr val="0CA9BA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Овал 137"/>
          <p:cNvSpPr/>
          <p:nvPr/>
        </p:nvSpPr>
        <p:spPr>
          <a:xfrm>
            <a:off x="9680995" y="3303438"/>
            <a:ext cx="1579095" cy="1432475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9530512" y="4056828"/>
            <a:ext cx="189027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solidFill>
                  <a:srgbClr val="002060"/>
                </a:solidFill>
              </a:rPr>
              <a:t>ПРОМЫШЛЕННЫЕ</a:t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>ПРОИЗВОДСТВА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140" name="Рисунок 1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64" y="3528443"/>
            <a:ext cx="429871" cy="4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249829" y="2837709"/>
            <a:ext cx="3192740" cy="3150684"/>
            <a:chOff x="8583969" y="2753344"/>
            <a:chExt cx="3192740" cy="315068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8583969" y="2753344"/>
              <a:ext cx="3192740" cy="3150684"/>
              <a:chOff x="7452682" y="2753343"/>
              <a:chExt cx="3178276" cy="3108129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452682" y="2753343"/>
                <a:ext cx="3178276" cy="3108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152" b="74023" l="3711" r="29297">
                            <a14:foregroundMark x1="18750" y1="67285" x2="18750" y2="67285"/>
                            <a14:foregroundMark x1="18555" y1="69141" x2="18555" y2="69141"/>
                            <a14:foregroundMark x1="16113" y1="71289" x2="16113" y2="71289"/>
                            <a14:foregroundMark x1="13477" y1="61035" x2="13477" y2="61035"/>
                            <a14:foregroundMark x1="18359" y1="60449" x2="18359" y2="60449"/>
                            <a14:foregroundMark x1="13867" y1="42676" x2="13867" y2="42676"/>
                            <a14:foregroundMark x1="7227" y1="50879" x2="7227" y2="50879"/>
                            <a14:foregroundMark x1="16797" y1="64746" x2="16797" y2="64746"/>
                            <a14:backgroundMark x1="12891" y1="63574" x2="19336" y2="63574"/>
                            <a14:backgroundMark x1="19141" y1="57617" x2="21680" y2="52637"/>
                            <a14:backgroundMark x1="18945" y1="41992" x2="20605" y2="35352"/>
                            <a14:backgroundMark x1="16992" y1="39355" x2="18750" y2="34473"/>
                            <a14:backgroundMark x1="12500" y1="56348" x2="10352" y2="51074"/>
                            <a14:backgroundMark x1="13379" y1="45410" x2="14941" y2="42188"/>
                            <a14:backgroundMark x1="23633" y1="42871" x2="24707" y2="40039"/>
                            <a14:backgroundMark x1="24902" y1="46484" x2="25781" y2="430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099" r="70905" b="25597"/>
              <a:stretch/>
            </p:blipFill>
            <p:spPr>
              <a:xfrm>
                <a:off x="8324391" y="2950454"/>
                <a:ext cx="1366678" cy="1987194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9139554" y="4967556"/>
              <a:ext cx="2081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1A78C0"/>
                  </a:solidFill>
                </a:rPr>
                <a:t>ИНФОРМАЦИОННЫЕ ТЕХНОЛОГИИ</a:t>
              </a:r>
              <a:endParaRPr lang="ru-RU" sz="1600" b="1" dirty="0">
                <a:solidFill>
                  <a:srgbClr val="1A78C0"/>
                </a:solidFill>
              </a:endParaRPr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5784810" y="3599132"/>
            <a:ext cx="2279965" cy="1718944"/>
            <a:chOff x="9648825" y="3816572"/>
            <a:chExt cx="2279965" cy="1718944"/>
          </a:xfrm>
        </p:grpSpPr>
        <p:sp>
          <p:nvSpPr>
            <p:cNvPr id="167" name="Овал 166"/>
            <p:cNvSpPr/>
            <p:nvPr/>
          </p:nvSpPr>
          <p:spPr>
            <a:xfrm>
              <a:off x="10181019" y="3816572"/>
              <a:ext cx="1747771" cy="1718944"/>
            </a:xfrm>
            <a:prstGeom prst="ellipse">
              <a:avLst/>
            </a:prstGeom>
            <a:solidFill>
              <a:srgbClr val="E8E6E7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9648825" y="4685737"/>
              <a:ext cx="532194" cy="6106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Скругленный прямоугольник 6"/>
          <p:cNvSpPr/>
          <p:nvPr/>
        </p:nvSpPr>
        <p:spPr>
          <a:xfrm>
            <a:off x="-139066" y="109007"/>
            <a:ext cx="12220575" cy="1155952"/>
          </a:xfrm>
          <a:prstGeom prst="roundRect">
            <a:avLst/>
          </a:prstGeom>
          <a:gradFill flip="none" rotWithShape="1">
            <a:gsLst>
              <a:gs pos="0">
                <a:srgbClr val="F8F9FB">
                  <a:alpha val="89000"/>
                </a:srgbClr>
              </a:gs>
              <a:gs pos="35000">
                <a:schemeClr val="bg1">
                  <a:alpha val="89000"/>
                </a:schemeClr>
              </a:gs>
              <a:gs pos="72000">
                <a:srgbClr val="E8E9EA">
                  <a:alpha val="6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6200000">
            <a:off x="10798015" y="1083772"/>
            <a:ext cx="69056" cy="83344"/>
          </a:xfrm>
          <a:prstGeom prst="triangle">
            <a:avLst/>
          </a:prstGeom>
          <a:solidFill>
            <a:srgbClr val="8EC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0" y="0"/>
            <a:ext cx="3267709" cy="339667"/>
            <a:chOff x="-22859" y="117872"/>
            <a:chExt cx="3267709" cy="339667"/>
          </a:xfrm>
        </p:grpSpPr>
        <p:cxnSp>
          <p:nvCxnSpPr>
            <p:cNvPr id="31" name="Соединительная линия уступом 30"/>
            <p:cNvCxnSpPr/>
            <p:nvPr/>
          </p:nvCxnSpPr>
          <p:spPr>
            <a:xfrm>
              <a:off x="-22859" y="152400"/>
              <a:ext cx="2401918" cy="218485"/>
            </a:xfrm>
            <a:prstGeom prst="bentConnector3">
              <a:avLst/>
            </a:prstGeom>
            <a:ln w="19050">
              <a:solidFill>
                <a:srgbClr val="5899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528511" y="121603"/>
              <a:ext cx="60959" cy="61594"/>
            </a:xfrm>
            <a:prstGeom prst="ellipse">
              <a:avLst/>
            </a:prstGeom>
            <a:solidFill>
              <a:srgbClr val="5899BA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5400000">
              <a:off x="1100138" y="110728"/>
              <a:ext cx="69056" cy="83344"/>
            </a:xfrm>
            <a:prstGeom prst="triangle">
              <a:avLst/>
            </a:prstGeom>
            <a:solidFill>
              <a:srgbClr val="589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311150" y="261642"/>
              <a:ext cx="2933700" cy="0"/>
            </a:xfrm>
            <a:prstGeom prst="straightConnector1">
              <a:avLst/>
            </a:prstGeom>
            <a:ln w="19050">
              <a:solidFill>
                <a:srgbClr val="FC912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269241" y="230845"/>
              <a:ext cx="60959" cy="61594"/>
            </a:xfrm>
            <a:prstGeom prst="ellipse">
              <a:avLst/>
            </a:prstGeom>
            <a:solidFill>
              <a:srgbClr val="FC9127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471611" y="395945"/>
              <a:ext cx="60959" cy="61594"/>
            </a:xfrm>
            <a:prstGeom prst="ellipse">
              <a:avLst/>
            </a:prstGeom>
            <a:solidFill>
              <a:srgbClr val="3AAF75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0" y="426742"/>
              <a:ext cx="2933700" cy="0"/>
            </a:xfrm>
            <a:prstGeom prst="straightConnector1">
              <a:avLst/>
            </a:prstGeom>
            <a:ln w="19050">
              <a:solidFill>
                <a:srgbClr val="3AAF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53059" y="435618"/>
            <a:ext cx="1142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СТРАТЕГИЯ СОЦИАЛЬНО-ЭКОНОМИЧЕСКОГО РАЗВИТИЯ САНКТ-ПЕТЕРБУРГА НА ПЕРИОД ДО 2035 ГОДА:</a:t>
            </a:r>
          </a:p>
          <a:p>
            <a:r>
              <a:rPr lang="ru-RU" b="1" dirty="0">
                <a:solidFill>
                  <a:srgbClr val="002060"/>
                </a:solidFill>
              </a:rPr>
              <a:t>Основные задачи, направленные на развитие </a:t>
            </a:r>
            <a:r>
              <a:rPr lang="ru-RU" b="1" dirty="0" smtClean="0">
                <a:solidFill>
                  <a:srgbClr val="002060"/>
                </a:solidFill>
              </a:rPr>
              <a:t>промышленности и отраслей с высокой добавленной стоимостью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146050" y="6105525"/>
            <a:ext cx="11939269" cy="19050"/>
          </a:xfrm>
          <a:prstGeom prst="line">
            <a:avLst/>
          </a:prstGeom>
          <a:ln w="22225" cmpd="sng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1" b="98479" l="33050" r="97981">
                        <a14:foregroundMark x1="51222" y1="26426" x2="51222" y2="26426"/>
                        <a14:foregroundMark x1="87248" y1="14639" x2="87248" y2="14639"/>
                        <a14:foregroundMark x1="84803" y1="19772" x2="84803" y2="19772"/>
                        <a14:foregroundMark x1="93943" y1="21293" x2="93943" y2="21293"/>
                        <a14:foregroundMark x1="96387" y1="19202" x2="96387" y2="19202"/>
                        <a14:foregroundMark x1="86823" y1="38593" x2="86823" y2="38593"/>
                        <a14:foregroundMark x1="69288" y1="57795" x2="69288" y2="57795"/>
                        <a14:foregroundMark x1="88098" y1="50190" x2="88098" y2="50190"/>
                        <a14:foregroundMark x1="90117" y1="57224" x2="90117" y2="57224"/>
                        <a14:foregroundMark x1="91286" y1="51901" x2="91286" y2="51901"/>
                        <a14:foregroundMark x1="93199" y1="50760" x2="93199" y2="50760"/>
                        <a14:foregroundMark x1="86504" y1="66730" x2="86504" y2="66730"/>
                        <a14:foregroundMark x1="84910" y1="73384" x2="84910" y2="73384"/>
                        <a14:foregroundMark x1="86185" y1="86312" x2="86185" y2="86312"/>
                        <a14:foregroundMark x1="84378" y1="82129" x2="84378" y2="82129"/>
                        <a14:foregroundMark x1="64506" y1="82319" x2="64506" y2="82319"/>
                        <a14:foregroundMark x1="40489" y1="44867" x2="40489" y2="44867"/>
                        <a14:foregroundMark x1="42295" y1="54753" x2="42295" y2="54753"/>
                        <a14:foregroundMark x1="40595" y1="54753" x2="40595" y2="54753"/>
                        <a14:foregroundMark x1="79490" y1="51901" x2="79490" y2="51901"/>
                        <a14:foregroundMark x1="78852" y1="55703" x2="78852" y2="55703"/>
                        <a14:foregroundMark x1="79596" y1="60837" x2="79596" y2="60837"/>
                        <a14:foregroundMark x1="65462" y1="30228" x2="65462" y2="30228"/>
                        <a14:foregroundMark x1="45802" y1="23954" x2="45802" y2="23954"/>
                        <a14:foregroundMark x1="53560" y1="32700" x2="53560" y2="32700"/>
                        <a14:foregroundMark x1="55048" y1="35551" x2="55048" y2="35551"/>
                        <a14:foregroundMark x1="56323" y1="37833" x2="56323" y2="37833"/>
                        <a14:foregroundMark x1="58342" y1="38213" x2="58342" y2="38213"/>
                        <a14:foregroundMark x1="72795" y1="38973" x2="72795" y2="38973"/>
                        <a14:foregroundMark x1="73114" y1="39544" x2="73114" y2="39544"/>
                        <a14:foregroundMark x1="73433" y1="39163" x2="73433" y2="39163"/>
                        <a14:foregroundMark x1="74601" y1="37262" x2="74601" y2="37262"/>
                        <a14:foregroundMark x1="76089" y1="34791" x2="76089" y2="34791"/>
                        <a14:foregroundMark x1="77258" y1="32319" x2="77258" y2="32319"/>
                        <a14:foregroundMark x1="78533" y1="29848" x2="78533" y2="29848"/>
                        <a14:foregroundMark x1="74283" y1="42015" x2="74283" y2="42015"/>
                        <a14:foregroundMark x1="75452" y1="45057" x2="75452" y2="45057"/>
                        <a14:foregroundMark x1="76089" y1="48289" x2="76089" y2="48289"/>
                        <a14:foregroundMark x1="76302" y1="52281" x2="76302" y2="52281"/>
                        <a14:foregroundMark x1="76408" y1="54943" x2="76408" y2="54943"/>
                        <a14:foregroundMark x1="76089" y1="57985" x2="76089" y2="57985"/>
                        <a14:foregroundMark x1="78215" y1="53612" x2="78215" y2="53612"/>
                        <a14:foregroundMark x1="82572" y1="53612" x2="82572" y2="53612"/>
                        <a14:foregroundMark x1="84378" y1="53612" x2="84378" y2="53612"/>
                        <a14:foregroundMark x1="86397" y1="53612" x2="86397" y2="53612"/>
                        <a14:foregroundMark x1="83528" y1="71103" x2="83528" y2="71103"/>
                        <a14:foregroundMark x1="82891" y1="78707" x2="82891" y2="78707"/>
                        <a14:foregroundMark x1="43146" y1="51141" x2="43146" y2="51141"/>
                        <a14:foregroundMark x1="82678" y1="85932" x2="82678" y2="85932"/>
                        <a14:foregroundMark x1="73539" y1="69772" x2="73539" y2="69772"/>
                        <a14:foregroundMark x1="74920" y1="72053" x2="74920" y2="72053"/>
                        <a14:foregroundMark x1="76408" y1="74905" x2="76408" y2="74905"/>
                        <a14:foregroundMark x1="77683" y1="77376" x2="77683" y2="77376"/>
                        <a14:foregroundMark x1="65356" y1="77947" x2="65356" y2="77947"/>
                        <a14:foregroundMark x1="65356" y1="74905" x2="65356" y2="74905"/>
                        <a14:foregroundMark x1="65994" y1="73574" x2="65994" y2="73574"/>
                        <a14:foregroundMark x1="68332" y1="72624" x2="68332" y2="72624"/>
                        <a14:foregroundMark x1="70244" y1="71103" x2="70244" y2="71103"/>
                        <a14:foregroundMark x1="71945" y1="69772" x2="71945" y2="69772"/>
                        <a14:foregroundMark x1="58661" y1="69582" x2="58661" y2="69582"/>
                        <a14:foregroundMark x1="60574" y1="71863" x2="60574" y2="71863"/>
                        <a14:foregroundMark x1="62380" y1="72814" x2="62380" y2="72814"/>
                        <a14:foregroundMark x1="64081" y1="73574" x2="64081" y2="73574"/>
                        <a14:foregroundMark x1="54304" y1="57605" x2="54304" y2="57605"/>
                        <a14:foregroundMark x1="53985" y1="53992" x2="53985" y2="53992"/>
                        <a14:foregroundMark x1="54304" y1="50000" x2="54304" y2="50000"/>
                        <a14:foregroundMark x1="54835" y1="46768" x2="54835" y2="46768"/>
                        <a14:foregroundMark x1="55685" y1="43726" x2="55685" y2="43726"/>
                        <a14:foregroundMark x1="56748" y1="40875" x2="56748" y2="40875"/>
                        <a14:foregroundMark x1="47715" y1="53802" x2="47715" y2="53802"/>
                        <a14:foregroundMark x1="50053" y1="53992" x2="50053" y2="53992"/>
                        <a14:foregroundMark x1="52072" y1="53612" x2="52072" y2="53612"/>
                        <a14:backgroundMark x1="92349" y1="20913" x2="92349" y2="20913"/>
                        <a14:backgroundMark x1="95005" y1="18251" x2="95005" y2="18251"/>
                        <a14:backgroundMark x1="95112" y1="20913" x2="95112" y2="20913"/>
                        <a14:backgroundMark x1="69713" y1="17110" x2="69713" y2="17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8"/>
          <a:stretch/>
        </p:blipFill>
        <p:spPr>
          <a:xfrm>
            <a:off x="1835938" y="2749446"/>
            <a:ext cx="3929822" cy="3213341"/>
          </a:xfrm>
          <a:prstGeom prst="rect">
            <a:avLst/>
          </a:prstGeom>
        </p:spPr>
      </p:pic>
      <p:grpSp>
        <p:nvGrpSpPr>
          <p:cNvPr id="165" name="Группа 164"/>
          <p:cNvGrpSpPr/>
          <p:nvPr/>
        </p:nvGrpSpPr>
        <p:grpSpPr>
          <a:xfrm>
            <a:off x="6343623" y="3748779"/>
            <a:ext cx="1706879" cy="1419648"/>
            <a:chOff x="10050780" y="3845772"/>
            <a:chExt cx="1706879" cy="1419648"/>
          </a:xfrm>
        </p:grpSpPr>
        <p:sp>
          <p:nvSpPr>
            <p:cNvPr id="62" name="Овал 61"/>
            <p:cNvSpPr/>
            <p:nvPr/>
          </p:nvSpPr>
          <p:spPr>
            <a:xfrm>
              <a:off x="10169271" y="3845772"/>
              <a:ext cx="1493138" cy="1419648"/>
            </a:xfrm>
            <a:prstGeom prst="ellipse">
              <a:avLst/>
            </a:prstGeom>
            <a:solidFill>
              <a:srgbClr val="223B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102499" y="4021511"/>
              <a:ext cx="1538287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6000" b="1" dirty="0" smtClean="0">
                  <a:solidFill>
                    <a:schemeClr val="bg1"/>
                  </a:solidFill>
                </a:rPr>
                <a:t>4.0</a:t>
              </a:r>
              <a:endParaRPr lang="ru-RU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0050780" y="4653391"/>
              <a:ext cx="1706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ИНДУСТРИЯ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rot="5400000">
            <a:off x="100691" y="6320265"/>
            <a:ext cx="382817" cy="360676"/>
            <a:chOff x="3465944" y="1839190"/>
            <a:chExt cx="382817" cy="360676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3650188" y="1892808"/>
              <a:ext cx="3791" cy="25343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Овал 91"/>
            <p:cNvSpPr/>
            <p:nvPr/>
          </p:nvSpPr>
          <p:spPr>
            <a:xfrm>
              <a:off x="3465944" y="1839190"/>
              <a:ext cx="382817" cy="360676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12329" y="6322680"/>
            <a:ext cx="1146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Санкт–Петербург 2035  – ведущий центр высокотехнологичных производств и инноваций России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93661" y="6440719"/>
            <a:ext cx="2743200" cy="365125"/>
          </a:xfrm>
        </p:spPr>
        <p:txBody>
          <a:bodyPr/>
          <a:lstStyle/>
          <a:p>
            <a:fld id="{37AEE52E-8EBE-4902-8153-860EDF654F91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82393"/>
              </p:ext>
            </p:extLst>
          </p:nvPr>
        </p:nvGraphicFramePr>
        <p:xfrm>
          <a:off x="676028" y="1474054"/>
          <a:ext cx="5640976" cy="115388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640976"/>
              </a:tblGrid>
              <a:tr h="370114"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НИОКР, создания и внедрения инноваций</a:t>
                      </a: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>
                        <a:alpha val="50000"/>
                      </a:srgbClr>
                    </a:solidFill>
                  </a:tcPr>
                </a:tc>
              </a:tr>
              <a:tr h="368834"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кластерного развития </a:t>
                      </a: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</a:tr>
              <a:tr h="414938"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политики </a:t>
                      </a:r>
                      <a:r>
                        <a:rPr lang="ru-RU" sz="16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мпортозамещения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9077"/>
              </p:ext>
            </p:extLst>
          </p:nvPr>
        </p:nvGraphicFramePr>
        <p:xfrm>
          <a:off x="6738414" y="1488139"/>
          <a:ext cx="5110493" cy="114962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110493"/>
              </a:tblGrid>
              <a:tr h="360497"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Эффективное использование научного потенциала ВПК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</a:tr>
              <a:tr h="381873"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Рост производительности труда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7E8"/>
                    </a:solidFill>
                  </a:tcPr>
                </a:tc>
              </a:tr>
              <a:tr h="407253"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экспортного потенциала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6" name="Группа 85"/>
          <p:cNvGrpSpPr/>
          <p:nvPr/>
        </p:nvGrpSpPr>
        <p:grpSpPr>
          <a:xfrm>
            <a:off x="353059" y="1550025"/>
            <a:ext cx="263351" cy="233937"/>
            <a:chOff x="6685388" y="2396648"/>
            <a:chExt cx="231035" cy="233937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6685388" y="2414585"/>
              <a:ext cx="216000" cy="216000"/>
            </a:xfrm>
            <a:prstGeom prst="rect">
              <a:avLst/>
            </a:prstGeom>
            <a:solidFill>
              <a:srgbClr val="76777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764364" y="2396648"/>
              <a:ext cx="152059" cy="144011"/>
            </a:xfrm>
            <a:prstGeom prst="rect">
              <a:avLst/>
            </a:prstGeom>
            <a:solidFill>
              <a:srgbClr val="FC912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346759" y="2332606"/>
            <a:ext cx="263351" cy="233937"/>
            <a:chOff x="6685388" y="2396648"/>
            <a:chExt cx="231035" cy="233937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6685388" y="2414585"/>
              <a:ext cx="216000" cy="216000"/>
            </a:xfrm>
            <a:prstGeom prst="rect">
              <a:avLst/>
            </a:prstGeom>
            <a:solidFill>
              <a:srgbClr val="76777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6764364" y="2396648"/>
              <a:ext cx="152059" cy="144011"/>
            </a:xfrm>
            <a:prstGeom prst="rect">
              <a:avLst/>
            </a:prstGeom>
            <a:solidFill>
              <a:srgbClr val="FC912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353059" y="1941666"/>
            <a:ext cx="263351" cy="233937"/>
            <a:chOff x="6685388" y="2396648"/>
            <a:chExt cx="231035" cy="233937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6685388" y="2414585"/>
              <a:ext cx="216000" cy="216000"/>
            </a:xfrm>
            <a:prstGeom prst="rect">
              <a:avLst/>
            </a:prstGeom>
            <a:solidFill>
              <a:srgbClr val="76777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6764364" y="2396648"/>
              <a:ext cx="152059" cy="144011"/>
            </a:xfrm>
            <a:prstGeom prst="rect">
              <a:avLst/>
            </a:prstGeom>
            <a:solidFill>
              <a:srgbClr val="FC912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469300" y="1553201"/>
            <a:ext cx="263351" cy="233937"/>
            <a:chOff x="6685388" y="2396648"/>
            <a:chExt cx="231035" cy="233937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6685388" y="2414585"/>
              <a:ext cx="216000" cy="216000"/>
            </a:xfrm>
            <a:prstGeom prst="rect">
              <a:avLst/>
            </a:prstGeom>
            <a:solidFill>
              <a:srgbClr val="76777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6764364" y="2396648"/>
              <a:ext cx="152059" cy="144011"/>
            </a:xfrm>
            <a:prstGeom prst="rect">
              <a:avLst/>
            </a:prstGeom>
            <a:solidFill>
              <a:srgbClr val="FC912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6463000" y="2335782"/>
            <a:ext cx="263351" cy="233937"/>
            <a:chOff x="6685388" y="2396648"/>
            <a:chExt cx="231035" cy="233937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6685388" y="2414585"/>
              <a:ext cx="216000" cy="216000"/>
            </a:xfrm>
            <a:prstGeom prst="rect">
              <a:avLst/>
            </a:prstGeom>
            <a:solidFill>
              <a:srgbClr val="76777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764364" y="2396648"/>
              <a:ext cx="152059" cy="144011"/>
            </a:xfrm>
            <a:prstGeom prst="rect">
              <a:avLst/>
            </a:prstGeom>
            <a:solidFill>
              <a:srgbClr val="FC912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469300" y="1944842"/>
            <a:ext cx="263351" cy="233937"/>
            <a:chOff x="6685388" y="2396648"/>
            <a:chExt cx="231035" cy="233937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6685388" y="2414585"/>
              <a:ext cx="216000" cy="216000"/>
            </a:xfrm>
            <a:prstGeom prst="rect">
              <a:avLst/>
            </a:prstGeom>
            <a:solidFill>
              <a:srgbClr val="76777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764364" y="2396648"/>
              <a:ext cx="152059" cy="144011"/>
            </a:xfrm>
            <a:prstGeom prst="rect">
              <a:avLst/>
            </a:prstGeom>
            <a:solidFill>
              <a:srgbClr val="FC912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356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Овал 132"/>
          <p:cNvSpPr/>
          <p:nvPr/>
        </p:nvSpPr>
        <p:spPr>
          <a:xfrm>
            <a:off x="8924956" y="5476639"/>
            <a:ext cx="450830" cy="432876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31" name="Овал 130"/>
          <p:cNvSpPr/>
          <p:nvPr/>
        </p:nvSpPr>
        <p:spPr>
          <a:xfrm>
            <a:off x="8547990" y="5278060"/>
            <a:ext cx="679081" cy="654769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952358" y="1427854"/>
            <a:ext cx="2321623" cy="2584445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18820" y="1515180"/>
            <a:ext cx="3552057" cy="247376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07252" y="1515181"/>
            <a:ext cx="3552057" cy="247376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39066" y="109007"/>
            <a:ext cx="12220575" cy="1155952"/>
          </a:xfrm>
          <a:prstGeom prst="roundRect">
            <a:avLst/>
          </a:prstGeom>
          <a:gradFill flip="none" rotWithShape="1">
            <a:gsLst>
              <a:gs pos="0">
                <a:srgbClr val="F8F9FB">
                  <a:alpha val="89000"/>
                </a:srgbClr>
              </a:gs>
              <a:gs pos="35000">
                <a:schemeClr val="bg1">
                  <a:alpha val="89000"/>
                </a:schemeClr>
              </a:gs>
              <a:gs pos="72000">
                <a:srgbClr val="E8E9EA">
                  <a:alpha val="61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6200000">
            <a:off x="10798015" y="1083772"/>
            <a:ext cx="69056" cy="83344"/>
          </a:xfrm>
          <a:prstGeom prst="triangle">
            <a:avLst/>
          </a:prstGeom>
          <a:solidFill>
            <a:srgbClr val="8EC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0" y="0"/>
            <a:ext cx="3267709" cy="339667"/>
            <a:chOff x="-22859" y="117872"/>
            <a:chExt cx="3267709" cy="339667"/>
          </a:xfrm>
        </p:grpSpPr>
        <p:cxnSp>
          <p:nvCxnSpPr>
            <p:cNvPr id="31" name="Соединительная линия уступом 30"/>
            <p:cNvCxnSpPr/>
            <p:nvPr/>
          </p:nvCxnSpPr>
          <p:spPr>
            <a:xfrm>
              <a:off x="-22859" y="152400"/>
              <a:ext cx="2401918" cy="218485"/>
            </a:xfrm>
            <a:prstGeom prst="bentConnector3">
              <a:avLst/>
            </a:prstGeom>
            <a:ln w="19050">
              <a:solidFill>
                <a:srgbClr val="5899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528511" y="121603"/>
              <a:ext cx="60959" cy="61594"/>
            </a:xfrm>
            <a:prstGeom prst="ellipse">
              <a:avLst/>
            </a:prstGeom>
            <a:solidFill>
              <a:srgbClr val="5899BA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5400000">
              <a:off x="1100138" y="110728"/>
              <a:ext cx="69056" cy="83344"/>
            </a:xfrm>
            <a:prstGeom prst="triangle">
              <a:avLst/>
            </a:prstGeom>
            <a:solidFill>
              <a:srgbClr val="589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311150" y="261642"/>
              <a:ext cx="2933700" cy="0"/>
            </a:xfrm>
            <a:prstGeom prst="straightConnector1">
              <a:avLst/>
            </a:prstGeom>
            <a:ln w="19050">
              <a:solidFill>
                <a:srgbClr val="FC912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269241" y="230845"/>
              <a:ext cx="60959" cy="61594"/>
            </a:xfrm>
            <a:prstGeom prst="ellipse">
              <a:avLst/>
            </a:prstGeom>
            <a:solidFill>
              <a:srgbClr val="FC9127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2471611" y="395945"/>
              <a:ext cx="60959" cy="61594"/>
            </a:xfrm>
            <a:prstGeom prst="ellipse">
              <a:avLst/>
            </a:prstGeom>
            <a:solidFill>
              <a:srgbClr val="3AAF75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0" y="426742"/>
              <a:ext cx="2933700" cy="0"/>
            </a:xfrm>
            <a:prstGeom prst="straightConnector1">
              <a:avLst/>
            </a:prstGeom>
            <a:ln w="19050">
              <a:solidFill>
                <a:srgbClr val="3AAF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92099" y="451124"/>
            <a:ext cx="1066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СТРАТЕГИЯ СОЦИАЛЬНО-ЭКОНОМИЧЕСКОГО РАЗВИТИЯ САНКТ-ПЕТЕРБУРГА НА ПЕРИОД ДО 2035 ГОДА: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Участие  высокотехнологичных компаний города в приоритетных проектах и инициативах НТИ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080938" y="1359340"/>
            <a:ext cx="2144833" cy="2742720"/>
            <a:chOff x="4908943" y="1270138"/>
            <a:chExt cx="1866450" cy="2299047"/>
          </a:xfrm>
          <a:effectLst/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13" b="55011" l="9934" r="89956">
                          <a14:foregroundMark x1="26821" y1="47930" x2="26821" y2="47930"/>
                          <a14:foregroundMark x1="28035" y1="48148" x2="28035" y2="48148"/>
                          <a14:foregroundMark x1="54194" y1="54139" x2="53974" y2="42593"/>
                          <a14:foregroundMark x1="72958" y1="49782" x2="72958" y2="49782"/>
                          <a14:foregroundMark x1="71854" y1="49455" x2="71854" y2="49455"/>
                          <a14:foregroundMark x1="26821" y1="48802" x2="26821" y2="48802"/>
                          <a14:foregroundMark x1="28918" y1="54248" x2="28918" y2="45207"/>
                          <a14:foregroundMark x1="30022" y1="54139" x2="30022" y2="44989"/>
                          <a14:foregroundMark x1="26711" y1="50218" x2="71854" y2="50218"/>
                          <a14:foregroundMark x1="26711" y1="46296" x2="73068" y2="45098"/>
                          <a14:foregroundMark x1="26711" y1="53159" x2="71854" y2="53377"/>
                          <a14:foregroundMark x1="33002" y1="42702" x2="33002" y2="42702"/>
                          <a14:foregroundMark x1="46799" y1="44771" x2="46799" y2="44771"/>
                          <a14:foregroundMark x1="37859" y1="35512" x2="37859" y2="35512"/>
                          <a14:foregroundMark x1="61921" y1="37691" x2="61921" y2="37691"/>
                          <a14:foregroundMark x1="49779" y1="41394" x2="49779" y2="413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2" t="10620" r="21522" b="44142"/>
            <a:stretch/>
          </p:blipFill>
          <p:spPr>
            <a:xfrm>
              <a:off x="4948367" y="1270138"/>
              <a:ext cx="1827026" cy="1207688"/>
            </a:xfrm>
            <a:prstGeom prst="rect">
              <a:avLst/>
            </a:prstGeom>
            <a:ln>
              <a:noFill/>
              <a:prstDash val="solid"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908943" y="2480470"/>
              <a:ext cx="1844314" cy="108871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3200" dirty="0" smtClean="0">
                  <a:solidFill>
                    <a:srgbClr val="0CA9BA"/>
                  </a:solidFill>
                  <a:latin typeface="Impact" panose="020B0806030902050204" pitchFamily="34" charset="0"/>
                </a:rPr>
                <a:t>СТРАТЕГИЯ</a:t>
              </a:r>
            </a:p>
            <a:p>
              <a:pPr algn="ctr">
                <a:lnSpc>
                  <a:spcPct val="80000"/>
                </a:lnSpc>
              </a:pPr>
              <a:r>
                <a:rPr lang="ru-RU" sz="6600" dirty="0" smtClean="0">
                  <a:solidFill>
                    <a:srgbClr val="0CA9BA"/>
                  </a:solidFill>
                  <a:latin typeface="Impact" panose="020B0806030902050204" pitchFamily="34" charset="0"/>
                </a:rPr>
                <a:t>2035</a:t>
              </a:r>
              <a:endParaRPr lang="ru-RU" sz="6600" dirty="0">
                <a:solidFill>
                  <a:srgbClr val="0CA9BA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 flipV="1">
            <a:off x="146050" y="6105525"/>
            <a:ext cx="11939269" cy="19050"/>
          </a:xfrm>
          <a:prstGeom prst="line">
            <a:avLst/>
          </a:prstGeom>
          <a:ln w="22225" cmpd="sng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Рисунок 1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3" y="1649944"/>
            <a:ext cx="3364289" cy="19448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732616" y="4087460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«УМНЫЙ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САНКТ-ПЕТЕРБУРГ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»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8659409" y="4093367"/>
            <a:ext cx="293900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«ФАБРИКИ БУДУЩЕГО»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68" y="1538918"/>
            <a:ext cx="3028134" cy="2442823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 rot="1699300">
            <a:off x="8795142" y="4425052"/>
            <a:ext cx="275515" cy="599493"/>
            <a:chOff x="8816647" y="4389070"/>
            <a:chExt cx="275515" cy="599493"/>
          </a:xfrm>
        </p:grpSpPr>
        <p:cxnSp>
          <p:nvCxnSpPr>
            <p:cNvPr id="99" name="Прямая со стрелкой 98"/>
            <p:cNvCxnSpPr/>
            <p:nvPr/>
          </p:nvCxnSpPr>
          <p:spPr>
            <a:xfrm flipH="1" flipV="1">
              <a:off x="8816647" y="4389070"/>
              <a:ext cx="7684" cy="577861"/>
            </a:xfrm>
            <a:prstGeom prst="straightConnector1">
              <a:avLst/>
            </a:prstGeom>
            <a:ln w="63500">
              <a:solidFill>
                <a:srgbClr val="0CA9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>
              <a:off x="9092162" y="4392393"/>
              <a:ext cx="0" cy="596170"/>
            </a:xfrm>
            <a:prstGeom prst="straightConnector1">
              <a:avLst/>
            </a:prstGeom>
            <a:ln w="63500">
              <a:solidFill>
                <a:srgbClr val="0CA9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Прямая со стрелкой 101"/>
          <p:cNvCxnSpPr/>
          <p:nvPr/>
        </p:nvCxnSpPr>
        <p:spPr>
          <a:xfrm flipV="1">
            <a:off x="5958435" y="4102060"/>
            <a:ext cx="0" cy="389615"/>
          </a:xfrm>
          <a:prstGeom prst="straightConnector1">
            <a:avLst/>
          </a:prstGeom>
          <a:ln w="63500">
            <a:solidFill>
              <a:srgbClr val="0CA9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6210178" y="4102060"/>
            <a:ext cx="0" cy="385838"/>
          </a:xfrm>
          <a:prstGeom prst="straightConnector1">
            <a:avLst/>
          </a:prstGeom>
          <a:ln w="63500">
            <a:solidFill>
              <a:srgbClr val="0CA9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150102" y="3067782"/>
            <a:ext cx="698464" cy="856"/>
          </a:xfrm>
          <a:prstGeom prst="straightConnector1">
            <a:avLst/>
          </a:prstGeom>
          <a:ln w="63500">
            <a:solidFill>
              <a:srgbClr val="0CA9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 flipV="1">
            <a:off x="7341756" y="3067782"/>
            <a:ext cx="706156" cy="856"/>
          </a:xfrm>
          <a:prstGeom prst="straightConnector1">
            <a:avLst/>
          </a:prstGeom>
          <a:ln w="63500">
            <a:solidFill>
              <a:srgbClr val="0CA9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/>
          <p:cNvGrpSpPr/>
          <p:nvPr/>
        </p:nvGrpSpPr>
        <p:grpSpPr>
          <a:xfrm rot="5400000">
            <a:off x="100691" y="6320265"/>
            <a:ext cx="382817" cy="360676"/>
            <a:chOff x="3465944" y="1839190"/>
            <a:chExt cx="382817" cy="360676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3650188" y="1892808"/>
              <a:ext cx="3791" cy="25343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Овал 70"/>
            <p:cNvSpPr/>
            <p:nvPr/>
          </p:nvSpPr>
          <p:spPr>
            <a:xfrm>
              <a:off x="3465944" y="1839190"/>
              <a:ext cx="382817" cy="360676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12329" y="6222788"/>
            <a:ext cx="1146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Участие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высокотехнологичных компаний города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проектах «Умный Санкт-Петербург» и «Фабрики будущего» способствует достижению стратегических целей развития Санкт-Петербурга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38309" y="6396930"/>
            <a:ext cx="2743200" cy="365125"/>
          </a:xfrm>
        </p:spPr>
        <p:txBody>
          <a:bodyPr/>
          <a:lstStyle/>
          <a:p>
            <a:fld id="{37AEE52E-8EBE-4902-8153-860EDF654F91}" type="slidenum">
              <a:rPr lang="ru-RU" smtClean="0"/>
              <a:t>5</a:t>
            </a:fld>
            <a:endParaRPr lang="ru-RU" dirty="0"/>
          </a:p>
        </p:txBody>
      </p:sp>
      <p:sp>
        <p:nvSpPr>
          <p:cNvPr id="92" name="Овал 91"/>
          <p:cNvSpPr/>
          <p:nvPr/>
        </p:nvSpPr>
        <p:spPr>
          <a:xfrm>
            <a:off x="2866947" y="5421716"/>
            <a:ext cx="450830" cy="432876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93" name="Овал 92"/>
          <p:cNvSpPr/>
          <p:nvPr/>
        </p:nvSpPr>
        <p:spPr>
          <a:xfrm>
            <a:off x="3018479" y="5245287"/>
            <a:ext cx="679081" cy="654769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234397" y="5109433"/>
            <a:ext cx="834806" cy="814522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3583277" y="4873684"/>
            <a:ext cx="1040662" cy="1058707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31" y="4935360"/>
            <a:ext cx="612781" cy="612781"/>
          </a:xfrm>
          <a:prstGeom prst="rect">
            <a:avLst/>
          </a:prstGeom>
        </p:spPr>
      </p:pic>
      <p:sp>
        <p:nvSpPr>
          <p:cNvPr id="122" name="Прямоугольник 121"/>
          <p:cNvSpPr/>
          <p:nvPr/>
        </p:nvSpPr>
        <p:spPr>
          <a:xfrm>
            <a:off x="3417747" y="5471163"/>
            <a:ext cx="1330540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 smtClean="0">
                <a:solidFill>
                  <a:srgbClr val="002060"/>
                </a:solidFill>
              </a:rPr>
              <a:t>ТРАНСПОРТНЫЕ КОМПАНИИ</a:t>
            </a:r>
            <a:endParaRPr lang="ru-RU" sz="800" b="1" dirty="0">
              <a:solidFill>
                <a:srgbClr val="002060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4501199" y="4766863"/>
            <a:ext cx="1207075" cy="1167416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58" y="4901859"/>
            <a:ext cx="444857" cy="444857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4405348" y="5421716"/>
            <a:ext cx="137589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 smtClean="0">
                <a:solidFill>
                  <a:srgbClr val="002060"/>
                </a:solidFill>
              </a:rPr>
              <a:t>СТРОИТЕЛЬНЫЕ КОМПАНИИ</a:t>
            </a:r>
            <a:endParaRPr lang="ru-RU" sz="800" b="1" dirty="0">
              <a:solidFill>
                <a:srgbClr val="002060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8180886" y="5118055"/>
            <a:ext cx="834806" cy="814522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580893" y="4901858"/>
            <a:ext cx="1078516" cy="1032317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7210894" y="5517602"/>
            <a:ext cx="1890273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 smtClean="0">
                <a:solidFill>
                  <a:srgbClr val="002060"/>
                </a:solidFill>
              </a:rPr>
              <a:t>IT </a:t>
            </a:r>
            <a:r>
              <a:rPr lang="ru-RU" sz="800" b="1" dirty="0" smtClean="0">
                <a:solidFill>
                  <a:srgbClr val="002060"/>
                </a:solidFill>
              </a:rPr>
              <a:t>КОМПАНИИ</a:t>
            </a:r>
            <a:endParaRPr lang="ru-RU" sz="800" b="1" dirty="0">
              <a:solidFill>
                <a:srgbClr val="002060"/>
              </a:solidFill>
            </a:endParaRP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70" y="5028169"/>
            <a:ext cx="445425" cy="445425"/>
          </a:xfrm>
          <a:prstGeom prst="rect">
            <a:avLst/>
          </a:prstGeom>
        </p:spPr>
      </p:pic>
      <p:sp>
        <p:nvSpPr>
          <p:cNvPr id="98" name="Овал 97"/>
          <p:cNvSpPr/>
          <p:nvPr/>
        </p:nvSpPr>
        <p:spPr>
          <a:xfrm>
            <a:off x="6639076" y="4756907"/>
            <a:ext cx="1207075" cy="1167416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6293001" y="5400443"/>
            <a:ext cx="189027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 smtClean="0">
                <a:solidFill>
                  <a:srgbClr val="002060"/>
                </a:solidFill>
              </a:rPr>
              <a:t>ТОРГОВЫЕ </a:t>
            </a:r>
            <a:br>
              <a:rPr lang="ru-RU" sz="800" b="1" dirty="0" smtClean="0">
                <a:solidFill>
                  <a:srgbClr val="002060"/>
                </a:solidFill>
              </a:rPr>
            </a:br>
            <a:r>
              <a:rPr lang="ru-RU" sz="800" b="1" dirty="0" smtClean="0">
                <a:solidFill>
                  <a:srgbClr val="002060"/>
                </a:solidFill>
              </a:rPr>
              <a:t>КОМПАНИИ</a:t>
            </a:r>
            <a:endParaRPr lang="ru-RU" sz="800" b="1" dirty="0">
              <a:solidFill>
                <a:srgbClr val="002060"/>
              </a:solidFill>
            </a:endParaRPr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22" y="4956043"/>
            <a:ext cx="413294" cy="413294"/>
          </a:xfrm>
          <a:prstGeom prst="rect">
            <a:avLst/>
          </a:prstGeom>
        </p:spPr>
      </p:pic>
      <p:sp>
        <p:nvSpPr>
          <p:cNvPr id="111" name="Овал 110"/>
          <p:cNvSpPr/>
          <p:nvPr/>
        </p:nvSpPr>
        <p:spPr>
          <a:xfrm>
            <a:off x="5456097" y="4556185"/>
            <a:ext cx="1369075" cy="1361006"/>
          </a:xfrm>
          <a:prstGeom prst="ellipse">
            <a:avLst/>
          </a:prstGeom>
          <a:solidFill>
            <a:srgbClr val="FCFCFC"/>
          </a:solidFill>
          <a:ln w="28575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5242013" y="5308915"/>
            <a:ext cx="189027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b="1" dirty="0" smtClean="0">
                <a:solidFill>
                  <a:srgbClr val="002060"/>
                </a:solidFill>
              </a:rPr>
              <a:t>ПРОМЫШЛЕННЫЕ</a:t>
            </a:r>
            <a:br>
              <a:rPr lang="ru-RU" sz="800" b="1" dirty="0" smtClean="0">
                <a:solidFill>
                  <a:srgbClr val="002060"/>
                </a:solidFill>
              </a:rPr>
            </a:br>
            <a:r>
              <a:rPr lang="ru-RU" sz="800" b="1" dirty="0" smtClean="0">
                <a:solidFill>
                  <a:srgbClr val="002060"/>
                </a:solidFill>
              </a:rPr>
              <a:t>ПРОИЗВОДСТВА </a:t>
            </a:r>
            <a:endParaRPr lang="ru-RU" sz="800" b="1" dirty="0">
              <a:solidFill>
                <a:srgbClr val="002060"/>
              </a:solidFill>
            </a:endParaRP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65" y="4705757"/>
            <a:ext cx="564455" cy="564455"/>
          </a:xfrm>
          <a:prstGeom prst="rect">
            <a:avLst/>
          </a:prstGeom>
        </p:spPr>
      </p:pic>
      <p:grpSp>
        <p:nvGrpSpPr>
          <p:cNvPr id="138" name="Группа 137"/>
          <p:cNvGrpSpPr/>
          <p:nvPr/>
        </p:nvGrpSpPr>
        <p:grpSpPr>
          <a:xfrm rot="20067281">
            <a:off x="3094347" y="4464753"/>
            <a:ext cx="275515" cy="599493"/>
            <a:chOff x="8816647" y="4389070"/>
            <a:chExt cx="275515" cy="599493"/>
          </a:xfrm>
        </p:grpSpPr>
        <p:cxnSp>
          <p:nvCxnSpPr>
            <p:cNvPr id="139" name="Прямая со стрелкой 138"/>
            <p:cNvCxnSpPr/>
            <p:nvPr/>
          </p:nvCxnSpPr>
          <p:spPr>
            <a:xfrm flipH="1" flipV="1">
              <a:off x="8816647" y="4389070"/>
              <a:ext cx="7684" cy="577861"/>
            </a:xfrm>
            <a:prstGeom prst="straightConnector1">
              <a:avLst/>
            </a:prstGeom>
            <a:ln w="63500">
              <a:solidFill>
                <a:srgbClr val="0CA9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/>
            <p:nvPr/>
          </p:nvCxnSpPr>
          <p:spPr>
            <a:xfrm>
              <a:off x="9092162" y="4392393"/>
              <a:ext cx="0" cy="596170"/>
            </a:xfrm>
            <a:prstGeom prst="straightConnector1">
              <a:avLst/>
            </a:prstGeom>
            <a:ln w="63500">
              <a:solidFill>
                <a:srgbClr val="0CA9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90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23963" y="1255985"/>
            <a:ext cx="10072104" cy="75379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Благодарю за внимание!</a:t>
            </a:r>
            <a:endParaRPr 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328</Words>
  <Application>Microsoft Office PowerPoint</Application>
  <PresentationFormat>Широкоэкранный</PresentationFormat>
  <Paragraphs>76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Mongolian Baiti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Марина Владимировна</dc:creator>
  <cp:lastModifiedBy>Смирнова Марина Владимировна</cp:lastModifiedBy>
  <cp:revision>388</cp:revision>
  <cp:lastPrinted>2018-09-25T11:06:02Z</cp:lastPrinted>
  <dcterms:created xsi:type="dcterms:W3CDTF">2018-09-03T09:56:46Z</dcterms:created>
  <dcterms:modified xsi:type="dcterms:W3CDTF">2018-09-27T07:15:18Z</dcterms:modified>
</cp:coreProperties>
</file>