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1" r:id="rId5"/>
    <p:sldId id="329" r:id="rId6"/>
    <p:sldId id="573" r:id="rId7"/>
    <p:sldId id="575" r:id="rId8"/>
    <p:sldId id="574" r:id="rId9"/>
    <p:sldId id="562" r:id="rId10"/>
    <p:sldId id="548" r:id="rId11"/>
    <p:sldId id="295" r:id="rId12"/>
  </p:sldIdLst>
  <p:sldSz cx="12192000" cy="6858000"/>
  <p:notesSz cx="6858000" cy="99472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  <p15:guide id="5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467F39"/>
    <a:srgbClr val="FFFFCC"/>
    <a:srgbClr val="0B0E97"/>
    <a:srgbClr val="CB3F07"/>
    <a:srgbClr val="CC3300"/>
    <a:srgbClr val="0D3047"/>
    <a:srgbClr val="0B2B41"/>
    <a:srgbClr val="114263"/>
    <a:srgbClr val="401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6" autoAdjust="0"/>
    <p:restoredTop sz="94703" autoAdjust="0"/>
  </p:normalViewPr>
  <p:slideViewPr>
    <p:cSldViewPr snapToGrid="0">
      <p:cViewPr varScale="1">
        <p:scale>
          <a:sx n="81" d="100"/>
          <a:sy n="81" d="100"/>
        </p:scale>
        <p:origin x="108" y="480"/>
      </p:cViewPr>
      <p:guideLst>
        <p:guide orient="horz" pos="2160"/>
        <p:guide pos="3864"/>
        <p:guide pos="415"/>
        <p:guide orient="horz" pos="459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01.02.2024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C7A5702-C22C-4453-948F-F1BC33F661B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80E8F-F04A-4209-86D8-65E0C417C2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195C324-BA5F-4C0D-A5C4-BB2AD3FD208C}" type="datetime1">
              <a:rPr lang="ru-RU" smtClean="0"/>
              <a:t>01.02.2024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77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rtlCol="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ru-RU">
                <a:solidFill>
                  <a:schemeClr val="bg2"/>
                </a:solidFill>
              </a:rPr>
              <a:t>Образец заголовка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ата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ru-RU"/>
              <a:t>Воскресенье, 7 февраля 20ГГ</a:t>
            </a:r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 rtlCol="0">
            <a:normAutofit/>
          </a:bodyPr>
          <a:lstStyle/>
          <a:p>
            <a:pPr lvl="0" rtl="0"/>
            <a:r>
              <a:rPr lang="ru-RU">
                <a:solidFill>
                  <a:schemeClr val="tx2"/>
                </a:solidFill>
                <a:latin typeface="+mn-lt"/>
              </a:rPr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8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rtlCol="0" anchor="t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ru-RU">
                <a:latin typeface="+mn-lt"/>
              </a:rPr>
              <a:t>Воскресенье, 7 февраля 20ГГ</a:t>
            </a:r>
            <a:endParaRPr lang="ru-RU" dirty="0">
              <a:latin typeface="+mn-lt"/>
            </a:endParaRP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ru-RU">
                <a:latin typeface="+mn-lt"/>
              </a:rPr>
              <a:t>Образец текста нижнего колонтитула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29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0" r:id="rId21"/>
    <p:sldLayoutId id="214748368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686" y="5310765"/>
            <a:ext cx="5153891" cy="1381125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Научный руководитель  </a:t>
            </a:r>
          </a:p>
          <a:p>
            <a:pPr rtl="0">
              <a:spcBef>
                <a:spcPts val="0"/>
              </a:spcBef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Института проблем региональной экономики РАН </a:t>
            </a:r>
          </a:p>
          <a:p>
            <a:pPr rtl="0">
              <a:spcBef>
                <a:spcPts val="0"/>
              </a:spcBef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академик РАН    </a:t>
            </a:r>
          </a:p>
          <a:p>
            <a:pPr rtl="0">
              <a:spcBef>
                <a:spcPts val="0"/>
              </a:spcBef>
            </a:pPr>
            <a:r>
              <a:rPr lang="ru-RU" sz="2000" b="1" dirty="0">
                <a:solidFill>
                  <a:srgbClr val="0B0E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ОКРЕПИЛОВ </a:t>
            </a:r>
          </a:p>
          <a:p>
            <a:pPr rtl="0">
              <a:spcBef>
                <a:spcPts val="0"/>
              </a:spcBef>
            </a:pPr>
            <a:r>
              <a:rPr lang="ru-RU" sz="2000" b="1" dirty="0">
                <a:solidFill>
                  <a:srgbClr val="0B0E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ВЛАДИМИР ВАЛЕНТИНОВИЧ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EAAC5F-1E66-84C2-E542-E6F2175E9DB1}"/>
              </a:ext>
            </a:extLst>
          </p:cNvPr>
          <p:cNvSpPr txBox="1"/>
          <p:nvPr/>
        </p:nvSpPr>
        <p:spPr>
          <a:xfrm>
            <a:off x="6792686" y="795131"/>
            <a:ext cx="5153891" cy="37569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300" b="1" dirty="0">
                <a:solidFill>
                  <a:srgbClr val="CB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СОВМЕСТНОЕ ЗАСЕДАНИЕ</a:t>
            </a:r>
            <a:endParaRPr lang="en-US" sz="2300" b="1" dirty="0">
              <a:solidFill>
                <a:srgbClr val="CB3F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>
                <a:solidFill>
                  <a:srgbClr val="CB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Президиума </a:t>
            </a:r>
          </a:p>
          <a:p>
            <a:pPr algn="ctr"/>
            <a:r>
              <a:rPr lang="ru-RU" sz="2300" b="1" dirty="0">
                <a:solidFill>
                  <a:srgbClr val="CB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Санкт-Петербургского отделения РАН и Союза промышленников </a:t>
            </a:r>
          </a:p>
          <a:p>
            <a:pPr algn="ctr"/>
            <a:r>
              <a:rPr lang="ru-RU" sz="2300" b="1" dirty="0">
                <a:solidFill>
                  <a:srgbClr val="CB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 предпринимателей </a:t>
            </a:r>
          </a:p>
          <a:p>
            <a:pPr algn="ctr"/>
            <a:r>
              <a:rPr lang="ru-RU" sz="2300" b="1" dirty="0">
                <a:solidFill>
                  <a:srgbClr val="CB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Санкт-Петербурга</a:t>
            </a:r>
            <a:endParaRPr lang="ru-RU" sz="2300" b="1" dirty="0">
              <a:solidFill>
                <a:srgbClr val="0B0E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DB8CE4-9358-A769-8D2D-3348F6311F1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64" b="-4101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319B3-E09E-A458-D5B4-8BC4619A9692}"/>
              </a:ext>
            </a:extLst>
          </p:cNvPr>
          <p:cNvSpPr txBox="1"/>
          <p:nvPr/>
        </p:nvSpPr>
        <p:spPr>
          <a:xfrm>
            <a:off x="289455" y="570988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Санкт-Петербург,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СПбПУ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01 февраля 2024 г.</a:t>
            </a: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30CDF-208A-4AC2-B112-5BBBAA39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24" y="0"/>
            <a:ext cx="5873129" cy="3635533"/>
          </a:xfrm>
        </p:spPr>
        <p:txBody>
          <a:bodyPr rtlCol="0">
            <a:noAutofit/>
          </a:bodyPr>
          <a:lstStyle/>
          <a:p>
            <a:pPr marL="144000" rtl="0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ученых перед населением нашей страны тем более важна, что до сих пор Российская академия наук, судя по выборочным обследованиям, пользуется высоким доверием наших соотечественников, входя по результатам в тройку лидеров наряду 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президентом России В. В. Путиным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Министерством обороны. При этом Академия имеет самый небольшой процент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доверяющих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/>
              <a:t>	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0F798243-ADD6-46E9-8AEF-83B3745DE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ru-RU" b="1" smtClean="0">
                <a:solidFill>
                  <a:schemeClr val="bg1"/>
                </a:solidFill>
              </a:rPr>
              <a:pPr rtl="0"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7D166-6F42-4BFC-9840-29C0CB0B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13" y="2614511"/>
            <a:ext cx="5533842" cy="7879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1998 году академик Ж.И. Алфёров, председатель Президиума </a:t>
            </a: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Санкт-Петербургского научного центра РАН, и академик Львов Д.С., возглавляющий отделение экономики РАН, поддержали инициативу по созданию </a:t>
            </a: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Северо-Западной секции содействия развитию экономической науки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18553B5-DF81-F861-FED2-F095AB0478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1845" r="4311"/>
          <a:stretch/>
        </p:blipFill>
        <p:spPr>
          <a:xfrm>
            <a:off x="8424672" y="3443958"/>
            <a:ext cx="3767328" cy="3218688"/>
          </a:xfr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F1BA35-796E-7C48-08C4-534A5C852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13" y="49045"/>
            <a:ext cx="5533842" cy="2577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5E2D47-D031-22D8-DE36-DF924FE3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580" r="1710"/>
          <a:stretch/>
        </p:blipFill>
        <p:spPr>
          <a:xfrm>
            <a:off x="900001" y="3635532"/>
            <a:ext cx="7667530" cy="322246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DA5C3BA-B2C0-D1DC-BE29-8F8A26BDECA6}"/>
              </a:ext>
            </a:extLst>
          </p:cNvPr>
          <p:cNvSpPr txBox="1"/>
          <p:nvPr/>
        </p:nvSpPr>
        <p:spPr>
          <a:xfrm>
            <a:off x="1620201" y="6254009"/>
            <a:ext cx="5873129" cy="4480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Всероссийская конференция по проблемам </a:t>
            </a:r>
          </a:p>
          <a:p>
            <a:pPr algn="ctr">
              <a:lnSpc>
                <a:spcPct val="70000"/>
              </a:lnSpc>
            </a:pPr>
            <a:r>
              <a:rPr lang="ru-RU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перспективам развития экономики качества. 17–18 июня 1999 г.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A0570D-9285-5EE8-C057-87FEC382FDA6}"/>
              </a:ext>
            </a:extLst>
          </p:cNvPr>
          <p:cNvSpPr txBox="1"/>
          <p:nvPr/>
        </p:nvSpPr>
        <p:spPr>
          <a:xfrm>
            <a:off x="8397129" y="6008998"/>
            <a:ext cx="2543924" cy="801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3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Межведомственного Северо-Западного координационного совета РАН </a:t>
            </a:r>
          </a:p>
          <a:p>
            <a:pPr algn="ctr">
              <a:lnSpc>
                <a:spcPct val="70000"/>
              </a:lnSpc>
            </a:pPr>
            <a:r>
              <a:rPr lang="ru-RU" sz="13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фундаментальным </a:t>
            </a:r>
          </a:p>
          <a:p>
            <a:pPr algn="ctr">
              <a:lnSpc>
                <a:spcPct val="70000"/>
              </a:lnSpc>
            </a:pPr>
            <a:r>
              <a:rPr lang="ru-RU" sz="13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прикладным исследованиям</a:t>
            </a:r>
          </a:p>
        </p:txBody>
      </p:sp>
    </p:spTree>
    <p:extLst>
      <p:ext uri="{BB962C8B-B14F-4D97-AF65-F5344CB8AC3E}">
        <p14:creationId xmlns:p14="http://schemas.microsoft.com/office/powerpoint/2010/main" val="40258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32951-606F-A422-EB81-A44C01D944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5400000">
            <a:off x="-855263" y="2194319"/>
            <a:ext cx="2519363" cy="808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E-mail: okrepilov@test-spb.ru                              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1375168-B2AD-DEC2-CDF5-016D2379199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58" r="-539"/>
          <a:stretch/>
        </p:blipFill>
        <p:spPr>
          <a:xfrm>
            <a:off x="5960041" y="301943"/>
            <a:ext cx="5702683" cy="480876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BFE9856-9999-1BD2-585C-32CD94F5A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813" y="215673"/>
            <a:ext cx="5005388" cy="822325"/>
          </a:xfrm>
        </p:spPr>
        <p:txBody>
          <a:bodyPr>
            <a:noAutofit/>
          </a:bodyPr>
          <a:lstStyle/>
          <a:p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науки</a:t>
            </a:r>
            <a:b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промышленности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3258A3-67B3-3F12-3381-ED2FB15ADE41}"/>
              </a:ext>
            </a:extLst>
          </p:cNvPr>
          <p:cNvSpPr txBox="1"/>
          <p:nvPr/>
        </p:nvSpPr>
        <p:spPr>
          <a:xfrm>
            <a:off x="658814" y="3951095"/>
            <a:ext cx="52662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составлении стратегических документов развития Санкт-Петербурга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  всесторонний объективный анализ современного социально-экономического развития Санкт-Петербурга;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обозначены перспективы направления развития и видение будущего Санкт-Петербурга;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выделены «локомотивы роста»-перспективные отрасли экономики, развитие которых способно обеспечить устойчивый рост экономики и разработана программа их поддержки;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методологии экономики качества подготовлены предложения по мониторингу Программы.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FE1F5-122B-C662-E95E-EB7AB3DBDFE9}"/>
              </a:ext>
            </a:extLst>
          </p:cNvPr>
          <p:cNvSpPr txBox="1"/>
          <p:nvPr/>
        </p:nvSpPr>
        <p:spPr>
          <a:xfrm>
            <a:off x="5960041" y="5167675"/>
            <a:ext cx="5702683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По инициативе Научно-технического совета Санкт-Петербурга, поддержанной губернатором города А. Бегловым, и на основании решения Научно-технического совета от 25 декабря 2019 года, разработана Концепция научно-технологического развития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Санкт-Петербурга до 2030 года</a:t>
            </a:r>
          </a:p>
        </p:txBody>
      </p:sp>
      <p:sp>
        <p:nvSpPr>
          <p:cNvPr id="24" name="Овал 23" descr="Декоративный элемент">
            <a:extLst>
              <a:ext uri="{FF2B5EF4-FFF2-40B4-BE49-F238E27FC236}">
                <a16:creationId xmlns:a16="http://schemas.microsoft.com/office/drawing/2014/main" id="{C3DF118F-F1A1-CA55-17D4-981BEE2235C9}"/>
              </a:ext>
            </a:extLst>
          </p:cNvPr>
          <p:cNvSpPr/>
          <p:nvPr/>
        </p:nvSpPr>
        <p:spPr>
          <a:xfrm>
            <a:off x="11096741" y="609795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dirty="0"/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4CBFE7-F5A5-8F1F-126A-0CE07CC2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25" y="1077655"/>
            <a:ext cx="4311940" cy="2680902"/>
          </a:xfrm>
          <a:prstGeom prst="rect">
            <a:avLst/>
          </a:prstGeom>
        </p:spPr>
      </p:pic>
      <p:sp>
        <p:nvSpPr>
          <p:cNvPr id="9" name="Овал 8" descr="Декоративный элемент">
            <a:extLst>
              <a:ext uri="{FF2B5EF4-FFF2-40B4-BE49-F238E27FC236}">
                <a16:creationId xmlns:a16="http://schemas.microsoft.com/office/drawing/2014/main" id="{EFB6B164-3315-4C8B-ACA5-179EDC5625B6}"/>
              </a:ext>
            </a:extLst>
          </p:cNvPr>
          <p:cNvSpPr/>
          <p:nvPr/>
        </p:nvSpPr>
        <p:spPr>
          <a:xfrm>
            <a:off x="11063996" y="6112821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296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15E9A27-6984-4EDD-E500-A1E3054E2BDE}"/>
              </a:ext>
            </a:extLst>
          </p:cNvPr>
          <p:cNvGrpSpPr/>
          <p:nvPr/>
        </p:nvGrpSpPr>
        <p:grpSpPr>
          <a:xfrm>
            <a:off x="7478039" y="1823096"/>
            <a:ext cx="4027835" cy="4612073"/>
            <a:chOff x="8139084" y="988017"/>
            <a:chExt cx="3717538" cy="46120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3CF9FA-FE36-49DC-ECDF-3753E7FDCA6C}"/>
                </a:ext>
              </a:extLst>
            </p:cNvPr>
            <p:cNvSpPr txBox="1"/>
            <p:nvPr/>
          </p:nvSpPr>
          <p:spPr>
            <a:xfrm>
              <a:off x="8139084" y="4395145"/>
              <a:ext cx="3686663" cy="120494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Экспертным советом Фонда развития промышленности Санкт-Петербурга, в котором работает несколько членов РАН, </a:t>
              </a:r>
            </a:p>
            <a:p>
              <a:pPr algn="ctr">
                <a:lnSpc>
                  <a:spcPct val="80000"/>
                </a:lnSpc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с января 2016 г. поддержано </a:t>
              </a: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160 заявок </a:t>
              </a: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предприятий </a:t>
              </a: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общую сумму почти </a:t>
              </a:r>
            </a:p>
            <a:p>
              <a:pPr algn="ctr">
                <a:lnSpc>
                  <a:spcPct val="80000"/>
                </a:lnSpc>
              </a:pPr>
              <a:r>
                <a:rPr lang="ru-RU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12,5 млрд руб.</a:t>
              </a:r>
              <a:endPara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C6CFBC-5F22-2991-E63A-6F60D2894C3A}"/>
                </a:ext>
              </a:extLst>
            </p:cNvPr>
            <p:cNvSpPr txBox="1"/>
            <p:nvPr/>
          </p:nvSpPr>
          <p:spPr>
            <a:xfrm>
              <a:off x="8169960" y="988017"/>
              <a:ext cx="3686662" cy="83561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500" dirty="0">
                  <a:solidFill>
                    <a:srgbClr val="020C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Предварительные итоги 2023 года показывают рекордный рост индекса промышленного производства в Санкт-Петербурге </a:t>
              </a:r>
            </a:p>
            <a:p>
              <a:pPr algn="ctr">
                <a:lnSpc>
                  <a:spcPct val="80000"/>
                </a:lnSpc>
              </a:pPr>
              <a:r>
                <a:rPr lang="ru-RU" sz="1500" dirty="0">
                  <a:solidFill>
                    <a:srgbClr val="020C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за последние 12 лет, который составил 10%.</a:t>
              </a:r>
            </a:p>
          </p:txBody>
        </p:sp>
      </p:grp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80E79A00-D733-EEB9-398E-D79510EA7165}"/>
              </a:ext>
            </a:extLst>
          </p:cNvPr>
          <p:cNvSpPr txBox="1">
            <a:spLocks/>
          </p:cNvSpPr>
          <p:nvPr/>
        </p:nvSpPr>
        <p:spPr>
          <a:xfrm>
            <a:off x="1123121" y="513738"/>
            <a:ext cx="5005388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науки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промышленности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61123-54C3-9A1E-B2A7-54DE8CC8AB67}"/>
              </a:ext>
            </a:extLst>
          </p:cNvPr>
          <p:cNvSpPr txBox="1"/>
          <p:nvPr/>
        </p:nvSpPr>
        <p:spPr>
          <a:xfrm>
            <a:off x="7497917" y="4077392"/>
            <a:ext cx="3979350" cy="1020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2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 итогам 11 месяцев 2023 г., по данным Петростата, индекс производства компьютеров достиг 145%, лекарственных средств – 122%. Обрабатывающие производства показали рост в 111%.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8A17C-BDC6-8A9A-7005-4F9FE6B7074F}"/>
              </a:ext>
            </a:extLst>
          </p:cNvPr>
          <p:cNvSpPr txBox="1"/>
          <p:nvPr/>
        </p:nvSpPr>
        <p:spPr>
          <a:xfrm>
            <a:off x="7511492" y="2729955"/>
            <a:ext cx="3979350" cy="120494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2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На долю Санкт-Петербургской агломерации приходится 8,5 % обрабатывающих производств всей России и примерно 7,5% валового внутреннего продукта страны. 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20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Более 10% научного потенциала страны находится в Санкт-Петербурге. 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84627-8EBE-4F44-BAD4-23F583CE01A0}"/>
              </a:ext>
            </a:extLst>
          </p:cNvPr>
          <p:cNvSpPr txBox="1"/>
          <p:nvPr/>
        </p:nvSpPr>
        <p:spPr>
          <a:xfrm>
            <a:off x="7511492" y="924900"/>
            <a:ext cx="3960929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>
                <a:solidFill>
                  <a:srgbClr val="731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До 2022 года экономика </a:t>
            </a:r>
            <a:r>
              <a:rPr lang="ru-RU" sz="1800" b="1" dirty="0">
                <a:solidFill>
                  <a:srgbClr val="731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Петербурга росла почти вдвое быстрее, чем в среднем по РФ. 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9FFE7917-4FAB-BEA3-F0E4-D07CF5B5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1" y="1550504"/>
            <a:ext cx="6112948" cy="49394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Союза промышленников и предпринимателей Санкт-Петербурга и Санкт-Петербургского отделения РАН предлагаем направить  на</a:t>
            </a:r>
          </a:p>
          <a:p>
            <a:pPr marL="465750" lvl="1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показателей Стратегии 2035 и ключевых направлений Концепции научно-технологического развития Санкт-Петербурга до 2030 года: ИИ, цифровые технологии, науки о жизни, Арктика и развитие сельского хозяйства и т.д.;</a:t>
            </a:r>
          </a:p>
          <a:p>
            <a:pPr marL="465750" lvl="1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отраслей экономики знаний: науки, образования, здравоохранения, биотехнологий, информационных технологий (доля экономики знаний в валовом региональном продукте Санкт-Петербурга составляет 25%, что выше общероссийских показателей: порядка 15% , в других развитых странах мира: 30-40%);</a:t>
            </a:r>
          </a:p>
          <a:p>
            <a:pPr marL="465750" lvl="1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таких передовых отраслей промышленности, как автомобиле- и судостроение, электротехника, энергомашиностроение, электроника, приборостроение;</a:t>
            </a:r>
          </a:p>
          <a:p>
            <a:pPr marL="465750" lvl="1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системы научной  и научно-технической экспертизы.</a:t>
            </a:r>
          </a:p>
        </p:txBody>
      </p:sp>
      <p:sp>
        <p:nvSpPr>
          <p:cNvPr id="2" name="Овал 1" descr="Декоративный элемент">
            <a:extLst>
              <a:ext uri="{FF2B5EF4-FFF2-40B4-BE49-F238E27FC236}">
                <a16:creationId xmlns:a16="http://schemas.microsoft.com/office/drawing/2014/main" id="{A82C9142-062B-6B22-8D9E-3499A91A0C37}"/>
              </a:ext>
            </a:extLst>
          </p:cNvPr>
          <p:cNvSpPr/>
          <p:nvPr/>
        </p:nvSpPr>
        <p:spPr>
          <a:xfrm>
            <a:off x="11505873" y="6189495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91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E34A541-6E5C-1980-A0F9-5CD17DB67B8A}"/>
              </a:ext>
            </a:extLst>
          </p:cNvPr>
          <p:cNvSpPr txBox="1"/>
          <p:nvPr/>
        </p:nvSpPr>
        <p:spPr>
          <a:xfrm>
            <a:off x="8564927" y="5004482"/>
            <a:ext cx="251340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ru-ru"/>
            </a:defPPr>
            <a:lvl1pPr>
              <a:lnSpc>
                <a:spcPct val="90000"/>
              </a:lnSpc>
              <a:defRPr sz="14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миллиона компаний и организаций в 170 странах мира сертифицированы на соответствие стандарту ISO 9001.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88A24B-2817-D160-B7EA-47C3EB8A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55" y="3294492"/>
            <a:ext cx="1197162" cy="161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C5C959E-7506-E16E-F09D-19E4F0DFCE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9031" y="2450877"/>
            <a:ext cx="3133430" cy="2442817"/>
          </a:xfrm>
        </p:spPr>
        <p:txBody>
          <a:bodyPr/>
          <a:lstStyle/>
          <a:p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СТАНДАРТИЗАЦИЯ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в странах – членах ВТО влияние стандартизации на рост ВВП составляет более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%, а на рост производительности труда – до 30%. На уровне предприятий преимущества от стандартизации оцениваются вкладом в валовую прибыль компании на уровне до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% от годового объёма продаж.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2EB88B-624D-0208-9CC3-2563F66E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761" y="2663428"/>
            <a:ext cx="2433430" cy="2639388"/>
          </a:xfrm>
        </p:spPr>
        <p:txBody>
          <a:bodyPr/>
          <a:lstStyle/>
          <a:p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МЕТРОЛОГИЯ</a:t>
            </a:r>
          </a:p>
          <a:p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около 2 млн человек по своим профессиональным обязанностям занимаются измерениями. Доля затрат на измерения в экономике РФ равна 5-10 % затрат общественного труда, а в сложных производствах – достигает 20-30%.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31C90F-0856-B54F-150E-2DF27940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69" y="398364"/>
            <a:ext cx="11197662" cy="830997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731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 экономической эффективности   инструментов экономики качества показали, </a:t>
            </a:r>
            <a:br>
              <a:rPr lang="ru-RU" sz="1800" b="1" dirty="0">
                <a:solidFill>
                  <a:srgbClr val="731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rgbClr val="731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финансирование измерений ежегодно способствует увеличению ВВП государства на 0,8-1,5%  за счет повышения качества продукции</a:t>
            </a:r>
            <a:endParaRPr lang="ru-RU" sz="1800" dirty="0">
              <a:solidFill>
                <a:srgbClr val="731F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AEFAE1D-22EA-E1D1-53AA-8E137E1C2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7165" y="2452500"/>
            <a:ext cx="2846384" cy="2442817"/>
          </a:xfrm>
        </p:spPr>
        <p:txBody>
          <a:bodyPr/>
          <a:lstStyle/>
          <a:p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УПРАВЛЕНИЕ КАЧЕСТВОМ</a:t>
            </a:r>
          </a:p>
          <a:p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увеличивая эффект применения метрологии и стандартизации, создает гарантии получения прибыли, снижения издержек, сокращения сроков изготовления и реализации продукции, обеспечивает стабильность и надежность любой социально-экономической деятельности.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A40181-4EC6-5620-6C87-1BBBFB7F278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2" y="1325621"/>
            <a:ext cx="2080286" cy="11701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0AC32E2-BF6F-B1A4-7BF9-D076DFF6B5FF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2" y="1492299"/>
            <a:ext cx="1335533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1E0EBC8-8707-3E93-8760-561270BA5B34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78" y="132562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C87325-D918-B329-7066-2C32558DCA7E}"/>
              </a:ext>
            </a:extLst>
          </p:cNvPr>
          <p:cNvSpPr txBox="1"/>
          <p:nvPr/>
        </p:nvSpPr>
        <p:spPr>
          <a:xfrm>
            <a:off x="534082" y="5211349"/>
            <a:ext cx="3901402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Сегодня в сфере метрологии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обеспечена полная независимость разработки и совершенствования всех государственных первичных эталонов. Все основные метрологические документы переведены в цифровой формат. </a:t>
            </a:r>
          </a:p>
          <a:p>
            <a:pPr>
              <a:lnSpc>
                <a:spcPct val="90000"/>
              </a:lnSpc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4218A-7E62-E8A9-6F8E-48BF50D3C74A}"/>
              </a:ext>
            </a:extLst>
          </p:cNvPr>
          <p:cNvSpPr txBox="1"/>
          <p:nvPr/>
        </p:nvSpPr>
        <p:spPr>
          <a:xfrm>
            <a:off x="4578236" y="4867988"/>
            <a:ext cx="3620863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467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 программе комплексной стандартизации в области искусственного интеллекта предусмотрена разработка более 200 стандартов. За последнее пятилетие</a:t>
            </a:r>
            <a:r>
              <a:rPr lang="en-US" sz="1400" b="1" dirty="0">
                <a:solidFill>
                  <a:srgbClr val="467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467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России сроки разработки новых стандартов сократились с 2 лет до 8 месяцев, что соответствует лучшим мировым показателям.</a:t>
            </a:r>
          </a:p>
        </p:txBody>
      </p:sp>
      <p:sp>
        <p:nvSpPr>
          <p:cNvPr id="20" name="Овал 19" descr="Декоративный элемент">
            <a:extLst>
              <a:ext uri="{FF2B5EF4-FFF2-40B4-BE49-F238E27FC236}">
                <a16:creationId xmlns:a16="http://schemas.microsoft.com/office/drawing/2014/main" id="{3068F5F5-A9A0-6202-A34C-4D1CC38F0F2B}"/>
              </a:ext>
            </a:extLst>
          </p:cNvPr>
          <p:cNvSpPr/>
          <p:nvPr/>
        </p:nvSpPr>
        <p:spPr>
          <a:xfrm>
            <a:off x="11473549" y="6211028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/>
              <a:t>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409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F69D-DB32-8351-02CF-880EF21B21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2273" y="491808"/>
            <a:ext cx="8750022" cy="55562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НАУЧНОГО НАПРАВЛЕНИЯ ЭКОНОМИКА КАЧЕСТВА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4CDD5-908C-34F4-6D0C-38224483514E}"/>
              </a:ext>
            </a:extLst>
          </p:cNvPr>
          <p:cNvSpPr txBox="1"/>
          <p:nvPr/>
        </p:nvSpPr>
        <p:spPr>
          <a:xfrm>
            <a:off x="672273" y="2344742"/>
            <a:ext cx="8122610" cy="3701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252000" rIns="180000" bIns="108000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разработана модель количественной оценки качества жизни с применением элементов экономики качества: метрологии, стандартизации и управления качеством, обеспечивающей сочетание требований к необходимому качеству жизни и возможностей выбора оптимальных способов удовлетворения требований;</a:t>
            </a: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и зарегистрирована База данных «Качество жизни», как составляющая методики оценки качества жизни, использованная для проведения пилотного моделирования показателей качества жизни в России;</a:t>
            </a:r>
          </a:p>
          <a:p>
            <a:pPr marL="285750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Выполнена работа в рамках конкурса 2021 г. по грантам Санкт-Петербурга в сфере научной и научно-технической деятельности, по теме НИР: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оценки качества жизни населения Санкт-Петербурга с учетом стратегических приоритетов инновационного развития города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657350" lvl="3" indent="-285750" algn="just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ИПРЭ РАН получен грант РНФ на осуществление в 2023-2024 годах фундаментальных исследований по проекту «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и оценка качества жизни населения Северо-Запада, определение степени влияния агломерационных процессов на города и регионы, обоснование возможных сценариев развития агломераций и оценка эффектов от реализации различных сценариев агломерирования территории в условиях больших вызовов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</p:txBody>
      </p:sp>
      <p:grpSp>
        <p:nvGrpSpPr>
          <p:cNvPr id="13323" name="Группа 12"/>
          <p:cNvGrpSpPr>
            <a:grpSpLocks/>
          </p:cNvGrpSpPr>
          <p:nvPr/>
        </p:nvGrpSpPr>
        <p:grpSpPr bwMode="auto">
          <a:xfrm rot="519461">
            <a:off x="614346" y="4620337"/>
            <a:ext cx="1702900" cy="1600309"/>
            <a:chOff x="471884" y="4090143"/>
            <a:chExt cx="2329359" cy="2209275"/>
          </a:xfrm>
        </p:grpSpPr>
        <p:pic>
          <p:nvPicPr>
            <p:cNvPr id="13325" name="Рисунок 13" descr="ÐÐ°ÑÑÐ¸Ð½ÐºÐ¸ Ð¿Ð¾ Ð·Ð°Ð¿ÑÐ¾ÑÑ Ð¾ÐºÑÐµÐ¿Ð¸Ð»Ð¾Ð² Ð².Ð². ÑÐ¿ÑÐ°Ð²Ð»ÐµÐ½Ð¸Ðµ ÐºÐ°ÑÐµÑÑÐ²Ð¾Ð¼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331487">
              <a:off x="1484107" y="4090143"/>
              <a:ext cx="1317136" cy="192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Рисунок 14" descr="ÐÐ°ÑÑÐ¸Ð½ÐºÐ¸ Ð¿Ð¾ Ð·Ð°Ð¿ÑÐ¾ÑÑ Ð¾ÐºÑÐµÐ¿Ð¸Ð»Ð¾Ð² Ð².Ð². ÑÐ¿ÑÐ°Ð²Ð»ÐµÐ½Ð¸Ðµ ÐºÐ°ÑÐµÑÑÐ²Ð¾Ð¼"/>
            <p:cNvPicPr>
              <a:picLocks noChangeAspect="1" noChangeArrowheads="1"/>
            </p:cNvPicPr>
            <p:nvPr/>
          </p:nvPicPr>
          <p:blipFill>
            <a:blip r:embed="rId3"/>
            <a:srcRect t="8250"/>
            <a:stretch>
              <a:fillRect/>
            </a:stretch>
          </p:blipFill>
          <p:spPr bwMode="auto">
            <a:xfrm rot="20764979">
              <a:off x="471884" y="4334046"/>
              <a:ext cx="1297584" cy="1965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Овал 19" descr="Декоративный элемент">
            <a:extLst>
              <a:ext uri="{FF2B5EF4-FFF2-40B4-BE49-F238E27FC236}">
                <a16:creationId xmlns:a16="http://schemas.microsoft.com/office/drawing/2014/main" id="{9749A3F4-6AA3-6858-9A59-813F150989D8}"/>
              </a:ext>
            </a:extLst>
          </p:cNvPr>
          <p:cNvSpPr/>
          <p:nvPr/>
        </p:nvSpPr>
        <p:spPr>
          <a:xfrm>
            <a:off x="11085927" y="6081821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/>
              <a:t>6</a:t>
            </a:r>
            <a:endParaRPr lang="ru-RU" sz="20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840E4C-5C3E-BE34-B949-7D0C8A700A20}"/>
              </a:ext>
            </a:extLst>
          </p:cNvPr>
          <p:cNvSpPr txBox="1">
            <a:spLocks/>
          </p:cNvSpPr>
          <p:nvPr/>
        </p:nvSpPr>
        <p:spPr>
          <a:xfrm>
            <a:off x="542094" y="1167507"/>
            <a:ext cx="11349101" cy="1109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731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экономики качества создает надежную базу для разработки важнейших целевых стратегических ориентиров развития и обеспечивает получение достоверных оценок результативности стратегических решений, принимаемых на всех уровнях власти.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26F53-B8C9-3580-703E-DD7389F6B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69" y="2423069"/>
            <a:ext cx="2554628" cy="3534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67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DCC0B-2302-D8E0-D683-1268F241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80173"/>
            <a:ext cx="3932237" cy="775252"/>
          </a:xfrm>
        </p:spPr>
        <p:txBody>
          <a:bodyPr anchor="t">
            <a:no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бизнеса и науки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4BF6D-49EF-AF2A-A9DF-9D68B75B1AC0}"/>
              </a:ext>
            </a:extLst>
          </p:cNvPr>
          <p:cNvSpPr txBox="1"/>
          <p:nvPr/>
        </p:nvSpPr>
        <p:spPr>
          <a:xfrm>
            <a:off x="6089530" y="4795088"/>
            <a:ext cx="54963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31 октября 2022  года в исполнительной дирекции СПП СПб состоялась встреча академика РАН Абела Гезевича Аганбегяна </a:t>
            </a:r>
          </a:p>
          <a:p>
            <a:r>
              <a:rPr lang="ru-RU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членами Союза промышленников и предпринимателей </a:t>
            </a:r>
          </a:p>
          <a:p>
            <a:r>
              <a:rPr lang="ru-RU" sz="1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Санкт-Петербурга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6A2DDE-F494-4058-8663-EB138E76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14" y="927531"/>
            <a:ext cx="6192182" cy="366115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CB006F-A0E5-A7F6-31FB-F067E627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504" y="1232452"/>
            <a:ext cx="5496340" cy="2713383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«Б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изнес в России вкладывает только 28% в общее финансирование НИОКР в стране, а государство – 62%. В США бизнес финансирует НИОКР на 61%, в Китае, Японии и Южной Корее – на 75%, в Германии – на 66%. Китай и США инвестируют в науку в 10 раз больше, чем Россия, Япония – в 5 раз, Южная Корея с намного меньшим населением – в 2 раза больше.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не финансирует науку по простой причине: наука его не обогащает. Если бы на каждый рубль, вложенный в науку, бизнес получал достойную отдачу, он бы, естественно, вносил свою долю. Но НИОКР в России не доводятся до нужного бизнесу результата.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как раз то главное направление сотрудничества науки и производства, в котором нам нужно искать точки взаимодействия, чтобы идти навстречу друг другу.». 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604A306-BD53-7620-FD4D-0E11CA7EE172}"/>
              </a:ext>
            </a:extLst>
          </p:cNvPr>
          <p:cNvSpPr txBox="1">
            <a:spLocks/>
          </p:cNvSpPr>
          <p:nvPr/>
        </p:nvSpPr>
        <p:spPr>
          <a:xfrm>
            <a:off x="407504" y="4099890"/>
            <a:ext cx="5496340" cy="2221395"/>
          </a:xfrm>
          <a:prstGeom prst="rect">
            <a:avLst/>
          </a:prstGeom>
          <a:solidFill>
            <a:schemeClr val="accent2">
              <a:lumMod val="10000"/>
              <a:lumOff val="90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Правительство РФ 26 января 2024 года внесло в Государственную Думу законопроект, которым предлагается сделать Академию наук Координатором национальной системы научной и научно-технической экспертизы и включить в реестр РАН все экспертные организации и отдельных экспертов. Уже сегодня на базе РАН осуществляется ежегодно более 40 тысяч экспертных исследований программ и проектов, направляемых из федеральных министерств, ведомств и регионов.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 законодательных нововведений - обеспечить востребованность разработок экономикой. </a:t>
            </a:r>
          </a:p>
        </p:txBody>
      </p:sp>
    </p:spTree>
    <p:extLst>
      <p:ext uri="{BB962C8B-B14F-4D97-AF65-F5344CB8AC3E}">
        <p14:creationId xmlns:p14="http://schemas.microsoft.com/office/powerpoint/2010/main" val="83311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Крупный план страниц книги">
            <a:extLst>
              <a:ext uri="{FF2B5EF4-FFF2-40B4-BE49-F238E27FC236}">
                <a16:creationId xmlns:a16="http://schemas.microsoft.com/office/drawing/2014/main" id="{8E1CAB7E-4D3D-4DD6-BEA0-39605161E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" r="56"/>
          <a:stretch/>
        </p:blipFill>
        <p:spPr>
          <a:xfrm>
            <a:off x="0" y="0"/>
            <a:ext cx="12192000" cy="6858000"/>
          </a:xfrm>
        </p:spPr>
      </p:pic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</p:txBody>
      </p:sp>
      <p:sp>
        <p:nvSpPr>
          <p:cNvPr id="80" name="Текст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075" y="3653097"/>
            <a:ext cx="2611346" cy="182705"/>
          </a:xfrm>
        </p:spPr>
        <p:txBody>
          <a:bodyPr rtlCol="0"/>
          <a:lstStyle/>
          <a:p>
            <a:pPr rtl="0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Окрепилов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Владимир Валентинович</a:t>
            </a: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/>
              <a:t>Эл. почта   </a:t>
            </a:r>
            <a:r>
              <a:rPr lang="en-US" sz="2000" b="1" dirty="0"/>
              <a:t>okrepilov@test-spb.ru</a:t>
            </a:r>
            <a:endParaRPr lang="ru-RU" sz="2000" b="1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/>
              <a:t>Веб-сайт </a:t>
            </a:r>
            <a:r>
              <a:rPr lang="en-US" sz="2000" b="1" dirty="0"/>
              <a:t>www.okrepilov.ru/</a:t>
            </a:r>
            <a:endParaRPr lang="ru-RU" sz="2000" b="1" dirty="0"/>
          </a:p>
        </p:txBody>
      </p:sp>
      <p:pic>
        <p:nvPicPr>
          <p:cNvPr id="98" name="Объект 97" descr="Конверт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pic>
        <p:nvPicPr>
          <p:cNvPr id="100" name="Объект 99" descr="Ссылка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pic>
        <p:nvPicPr>
          <p:cNvPr id="94" name="Объект 93" descr="Пользователь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cxnSp>
        <p:nvCxnSpPr>
          <p:cNvPr id="131" name="Прямая соединительная линия 130" descr="Декоративный элемент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 descr="Декоративный элемент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 descr="Декоративный элемент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6dc4bcd6-49db-4c07-9060-8acfc67cef9f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0879af-3eba-417a-a55a-ffe6dcd6ca77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1307</TotalTime>
  <Words>1186</Words>
  <Application>Microsoft Office PowerPoint</Application>
  <PresentationFormat>Широкоэкранный</PresentationFormat>
  <Paragraphs>85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Тема Office</vt:lpstr>
      <vt:lpstr>Презентация PowerPoint</vt:lpstr>
      <vt:lpstr>Ответственность ученых перед населением нашей страны тем более важна, что до сих пор Российская академия наук, судя по выборочным обследованиям, пользуется высоким доверием наших соотечественников, входя по результатам в тройку лидеров наряду   с президентом России В. В. Путиным  и Министерством обороны. При этом Академия имеет самый небольшой процент  не доверяющих.    </vt:lpstr>
      <vt:lpstr>Сотрудничество науки и промышленности</vt:lpstr>
      <vt:lpstr>Презентация PowerPoint</vt:lpstr>
      <vt:lpstr>Исследования  экономической эффективности   инструментов экономики качества показали,  что финансирование измерений ежегодно способствует увеличению ВВП государства на 0,8-1,5%  за счет повышения качества продукции</vt:lpstr>
      <vt:lpstr>РАЗВИТИЕ НАУЧНОГО НАПРАВЛЕНИЯ ЭКОНОМИКА КАЧЕСТВА</vt:lpstr>
      <vt:lpstr>Взаимодействие бизнеса и науки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</dc:title>
  <dc:creator>Natalya</dc:creator>
  <cp:lastModifiedBy>Marina Cherepanova</cp:lastModifiedBy>
  <cp:revision>130</cp:revision>
  <cp:lastPrinted>2024-02-01T08:00:22Z</cp:lastPrinted>
  <dcterms:created xsi:type="dcterms:W3CDTF">2021-05-29T12:40:54Z</dcterms:created>
  <dcterms:modified xsi:type="dcterms:W3CDTF">2024-02-01T08:02:12Z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