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9601200" cy="12801600" type="A3"/>
  <p:notesSz cx="6669088" cy="9896475"/>
  <p:defaultTextStyle>
    <a:defPPr>
      <a:defRPr lang="ru-RU"/>
    </a:defPPr>
    <a:lvl1pPr marL="0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370" y="-72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11BA4-DD8F-443B-955C-11378B033E1E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44688" y="742950"/>
            <a:ext cx="2779712" cy="3709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00826"/>
            <a:ext cx="5335270" cy="44534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99934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399934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4FCAC-632B-48D5-BB38-BA9D270D0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58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43100" y="742950"/>
            <a:ext cx="2782888" cy="37099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4FCAC-632B-48D5-BB38-BA9D270D05A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917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43100" y="742950"/>
            <a:ext cx="2782888" cy="37099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4FCAC-632B-48D5-BB38-BA9D270D05A3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917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0090" y="3976799"/>
            <a:ext cx="8161020" cy="274404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0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1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2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3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5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6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7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60870" y="512662"/>
            <a:ext cx="2160270" cy="1092284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80060" y="512662"/>
            <a:ext cx="6320790" cy="1092284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8429" y="5425867"/>
            <a:ext cx="8161020" cy="2800348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095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191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286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38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478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57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66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765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80060" y="2987043"/>
            <a:ext cx="4240530" cy="844846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80610" y="2987043"/>
            <a:ext cx="4240530" cy="844846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0063" y="2865547"/>
            <a:ext cx="4242197" cy="11942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3" y="4059765"/>
            <a:ext cx="4242197" cy="737573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877279" y="2865547"/>
            <a:ext cx="4243863" cy="11942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877279" y="4059765"/>
            <a:ext cx="4243863" cy="737573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064" y="509695"/>
            <a:ext cx="3158729" cy="216916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53804" y="509695"/>
            <a:ext cx="5367338" cy="10925812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0064" y="2678856"/>
            <a:ext cx="3158729" cy="8756651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2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81902" y="1143845"/>
            <a:ext cx="5760720" cy="768096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81902" y="10019033"/>
            <a:ext cx="5760720" cy="150240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2191" tIns="61096" rIns="122191" bIns="6109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0060" y="2987043"/>
            <a:ext cx="8641080" cy="8448464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80060" y="11865191"/>
            <a:ext cx="224028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80410" y="11865191"/>
            <a:ext cx="304038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880860" y="11865191"/>
            <a:ext cx="224028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1913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217" indent="-458217" algn="l" defTabSz="1221913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2804" indent="-381848" algn="l" defTabSz="1221913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391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8347" indent="-305478" algn="l" defTabSz="1221913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9304" indent="-305478" algn="l" defTabSz="1221913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60260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1216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2173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3129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97" y="2542104"/>
            <a:ext cx="3999637" cy="411836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934" y="568152"/>
            <a:ext cx="5891333" cy="1354492"/>
          </a:xfrm>
          <a:prstGeom prst="rect">
            <a:avLst/>
          </a:prstGeom>
          <a:noFill/>
        </p:spPr>
        <p:txBody>
          <a:bodyPr wrap="square" lIns="122191" tIns="61096" rIns="122191" bIns="61096" rtlCol="0">
            <a:spAutoFit/>
          </a:bodyPr>
          <a:lstStyle/>
          <a:p>
            <a:pPr algn="just"/>
            <a:r>
              <a:rPr lang="ru-RU" sz="4000" b="1" dirty="0" smtClean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МИНЕРАЛЬНО-СЫРЬЕВЫЕ РЕСУРСЫ</a:t>
            </a:r>
            <a:endParaRPr lang="ru-RU" sz="4000" b="1" dirty="0">
              <a:solidFill>
                <a:srgbClr val="00B05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557104" y="374648"/>
            <a:ext cx="0" cy="189803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28826" y="1046531"/>
            <a:ext cx="3409814" cy="554272"/>
          </a:xfrm>
          <a:prstGeom prst="rect">
            <a:avLst/>
          </a:prstGeom>
          <a:noFill/>
        </p:spPr>
        <p:txBody>
          <a:bodyPr wrap="none" lIns="122191" tIns="61096" rIns="122191" bIns="61096" rtlCol="0">
            <a:spAutoFit/>
          </a:bodyPr>
          <a:lstStyle/>
          <a:p>
            <a:r>
              <a:rPr lang="ru-RU" sz="2800" dirty="0" smtClean="0">
                <a:solidFill>
                  <a:schemeClr val="bg1">
                    <a:lumMod val="8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УДОРСКИЙ РАЙОН</a:t>
            </a:r>
            <a:endParaRPr lang="ru-RU" sz="2800" dirty="0">
              <a:solidFill>
                <a:schemeClr val="bg1">
                  <a:lumMod val="8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40967" y="2767244"/>
            <a:ext cx="455774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 СЕВЕРО-ЗАПАДНОЙ ЧАСТИ РЕСПУБЛИКИ КОМИ В БАССЕЙНАХ РЕК МЕЗЕНЬ И ВАШКА. ГРАНИЧИТ С МР «УСТЬ-ЦИЛЕМСКИЙ», МР «КНЯЖПОГОСТСКИЙ», МР «УСТЬ-ВЫМСКИЙ», АРХАНГЕЛЬСКОЙ ОБЛАСТЬЮ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-75924" y="2272685"/>
            <a:ext cx="5633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Рисунок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80" y="11945417"/>
            <a:ext cx="661650" cy="661651"/>
          </a:xfrm>
          <a:prstGeom prst="rect">
            <a:avLst/>
          </a:prstGeom>
        </p:spPr>
      </p:pic>
      <p:pic>
        <p:nvPicPr>
          <p:cNvPr id="1038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79" r="10459"/>
          <a:stretch/>
        </p:blipFill>
        <p:spPr bwMode="auto">
          <a:xfrm>
            <a:off x="800831" y="12056373"/>
            <a:ext cx="557775" cy="439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40" name="Прямая соединительная линия 1039"/>
          <p:cNvCxnSpPr/>
          <p:nvPr/>
        </p:nvCxnSpPr>
        <p:spPr>
          <a:xfrm>
            <a:off x="781730" y="11988209"/>
            <a:ext cx="0" cy="5760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5" name="Прямая соединительная линия 1044"/>
          <p:cNvCxnSpPr/>
          <p:nvPr/>
        </p:nvCxnSpPr>
        <p:spPr>
          <a:xfrm>
            <a:off x="781732" y="12564273"/>
            <a:ext cx="57687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7" name="Прямая соединительная линия 1046"/>
          <p:cNvCxnSpPr/>
          <p:nvPr/>
        </p:nvCxnSpPr>
        <p:spPr>
          <a:xfrm>
            <a:off x="781732" y="11988209"/>
            <a:ext cx="57687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9" name="Прямая соединительная линия 1048"/>
          <p:cNvCxnSpPr/>
          <p:nvPr/>
        </p:nvCxnSpPr>
        <p:spPr>
          <a:xfrm flipV="1">
            <a:off x="1358605" y="12377466"/>
            <a:ext cx="0" cy="18680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1" name="Прямая соединительная линия 1050"/>
          <p:cNvCxnSpPr/>
          <p:nvPr/>
        </p:nvCxnSpPr>
        <p:spPr>
          <a:xfrm>
            <a:off x="1358605" y="11988211"/>
            <a:ext cx="0" cy="1732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262311" y="12153168"/>
            <a:ext cx="1478281" cy="222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44" b="1" dirty="0" smtClean="0">
                <a:solidFill>
                  <a:schemeClr val="bg1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WWW.INVEST.RKOMI.RU</a:t>
            </a:r>
            <a:endParaRPr lang="ru-RU" sz="844" b="1" dirty="0" smtClean="0">
              <a:solidFill>
                <a:schemeClr val="bg1">
                  <a:lumMod val="7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0080" y="64100"/>
            <a:ext cx="3935086" cy="369607"/>
          </a:xfrm>
          <a:prstGeom prst="rect">
            <a:avLst/>
          </a:prstGeom>
          <a:noFill/>
        </p:spPr>
        <p:txBody>
          <a:bodyPr wrap="none" lIns="122191" tIns="61096" rIns="122191" bIns="61096" rtlCol="0">
            <a:spAutoFit/>
          </a:bodyPr>
          <a:lstStyle/>
          <a:p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ИНВЕСТИЦИОННОЕ ПРЕДЛОЖЕНИЕ</a:t>
            </a:r>
            <a:endParaRPr lang="ru-RU" sz="1600" b="1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938627" y="12055971"/>
            <a:ext cx="42635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Инициатор</a:t>
            </a: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Администрация МО МР «</a:t>
            </a:r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Удорский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»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034956" y="11917945"/>
            <a:ext cx="24584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Н. Д. Жилин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+7 (82135) 33-362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udora.info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adm_udora_econom@mail.ru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78939" y="2327271"/>
            <a:ext cx="48006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РАСПОЛОЖЕНИЕ</a:t>
            </a:r>
            <a:endParaRPr lang="ru-RU" sz="2000" b="1" dirty="0">
              <a:solidFill>
                <a:srgbClr val="00B05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4450542" y="4312568"/>
            <a:ext cx="48006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ИНФРАСТРУКТУРА</a:t>
            </a:r>
            <a:endParaRPr lang="ru-RU" sz="2000" b="1" dirty="0">
              <a:solidFill>
                <a:srgbClr val="00B05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797" y="4750457"/>
            <a:ext cx="773747" cy="773747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5371429" y="5137329"/>
            <a:ext cx="48006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</a:t>
            </a:r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бщая </a:t>
            </a:r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протяженность автомобильных дорог </a:t>
            </a:r>
            <a:endParaRPr lang="ru-RU" sz="1400" dirty="0" smtClean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общего </a:t>
            </a:r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пользования </a:t>
            </a:r>
            <a:endParaRPr lang="ru-RU" sz="1400" dirty="0"/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 flipV="1">
            <a:off x="5490169" y="5104658"/>
            <a:ext cx="3630913" cy="9407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Прямоугольник 86"/>
          <p:cNvSpPr/>
          <p:nvPr/>
        </p:nvSpPr>
        <p:spPr>
          <a:xfrm>
            <a:off x="451906" y="7577772"/>
            <a:ext cx="28585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ГОРЮЧИЕ СЛАНЦЫ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5371429" y="4570037"/>
            <a:ext cx="20487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553,2</a:t>
            </a: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КМ</a:t>
            </a:r>
            <a:endParaRPr lang="ru-RU" sz="1600" b="1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3123968" y="6800112"/>
            <a:ext cx="30871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РАЗВЕДАННЫЕ ЗАПАСЫ</a:t>
            </a:r>
            <a:endParaRPr lang="ru-RU" sz="2000" b="1" dirty="0">
              <a:solidFill>
                <a:srgbClr val="00B05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428433" y="7562383"/>
            <a:ext cx="28874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905,8</a:t>
            </a: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МЛН ТОНН</a:t>
            </a:r>
            <a:endParaRPr lang="ru-RU" sz="1600" b="1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446457" y="8129943"/>
            <a:ext cx="28874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4,5</a:t>
            </a: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МЛН ТОНН</a:t>
            </a:r>
            <a:endParaRPr lang="ru-RU" sz="1600" b="1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6020799" y="9005607"/>
            <a:ext cx="33813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264</a:t>
            </a: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ТЫС. М. КУБ. </a:t>
            </a:r>
            <a:r>
              <a:rPr lang="ru-RU" sz="11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(КАТЕГОРИЯ (В+С1)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448190" y="8797011"/>
            <a:ext cx="28874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16</a:t>
            </a: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МЛН М .КУБ.</a:t>
            </a:r>
          </a:p>
          <a:p>
            <a:pPr algn="ctr"/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 Т. Ч. 6 МЛН М. </a:t>
            </a:r>
            <a:r>
              <a:rPr lang="ru-RU" sz="105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(НЕОБВОДНЕННЫЕ</a:t>
            </a:r>
            <a:r>
              <a:rPr lang="ru-RU" sz="11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ru-RU" sz="11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416650" y="8154538"/>
            <a:ext cx="28585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БОКСИТЫ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204957" y="8898324"/>
            <a:ext cx="48006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87</a:t>
            </a:r>
            <a:r>
              <a:rPr lang="ru-RU" sz="6600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ТЫС. М. КУБ. </a:t>
            </a:r>
            <a:r>
              <a:rPr lang="ru-RU" sz="11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(КАТЕГОРИЯ В)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6238881" y="8772031"/>
            <a:ext cx="31632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КИРПИЧНЫЕ ГЛИНЫ МЕСТОРОЖДЕНИЯ «КЕП-ШОР-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I»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5393894" y="7449176"/>
            <a:ext cx="48006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570</a:t>
            </a:r>
            <a:r>
              <a:rPr lang="ru-RU" sz="66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ТЫС. М. КУБ. </a:t>
            </a:r>
            <a:r>
              <a:rPr lang="ru-RU" sz="11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(КАТЕГОРИЯ </a:t>
            </a:r>
            <a:r>
              <a:rPr lang="ru-RU" sz="11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В+С1)</a:t>
            </a:r>
            <a:endParaRPr lang="ru-RU" sz="11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5737323" y="7726036"/>
            <a:ext cx="381422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113</a:t>
            </a:r>
            <a:r>
              <a:rPr lang="ru-RU" sz="66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ТЫС. М. 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КУБ. </a:t>
            </a:r>
            <a:r>
              <a:rPr lang="ru-RU" sz="11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(КАТЕГОРИЯ В)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6129840" y="7541660"/>
            <a:ext cx="31632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КИРПИЧНЫЕ ГЛИНЫ МЕСТОРОЖДЕНИЯ «ЗАПАДНОЕ»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316913" y="8754898"/>
            <a:ext cx="31632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КВАРЦЕВЫЕ ПЕСКИ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264" y="5660551"/>
            <a:ext cx="744694" cy="744695"/>
          </a:xfrm>
          <a:prstGeom prst="rect">
            <a:avLst/>
          </a:prstGeom>
        </p:spPr>
      </p:pic>
      <p:sp>
        <p:nvSpPr>
          <p:cNvPr id="57" name="Прямоугольник 56"/>
          <p:cNvSpPr/>
          <p:nvPr/>
        </p:nvSpPr>
        <p:spPr>
          <a:xfrm>
            <a:off x="5401301" y="5749409"/>
            <a:ext cx="440791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ЖЕЛЕЗНАЯ ДОРОГА  МИКУНЬ-КОСЛАН</a:t>
            </a:r>
            <a:endParaRPr lang="en-US" sz="1300" dirty="0" smtClean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443916" y="6041799"/>
            <a:ext cx="48006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 Северо-Восточной части </a:t>
            </a:r>
            <a:r>
              <a:rPr lang="ru-RU" sz="1200" dirty="0" err="1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Удорского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р-на</a:t>
            </a: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V="1">
            <a:off x="5508966" y="6041797"/>
            <a:ext cx="3743945" cy="24795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3123967" y="10237429"/>
            <a:ext cx="34867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МИНЕРАЛЬНО-СЫРЬЕВОЙ ПОТЕНЦИАЛ </a:t>
            </a:r>
            <a:endParaRPr lang="ru-RU" sz="2000" b="1" dirty="0">
              <a:solidFill>
                <a:srgbClr val="00B05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600082" y="10999638"/>
            <a:ext cx="28585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КВАРЦЕВЫЕ ПЕСКИ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3254234" y="10999637"/>
            <a:ext cx="317563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ПРЕСНЫЕ ПОДЗЕМНЫЕ ВОДЫ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507811" y="10997209"/>
            <a:ext cx="28585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СТРОИТЕЛЬНЫЙ ПЕСОК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3055650" y="7566027"/>
            <a:ext cx="31632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ПЕСЧАНО-ГРАВИЙНАЯ СМЕСЬ МЕСТОРОЖДЕНИЯ «ОВОД»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3025498" y="8770463"/>
            <a:ext cx="31632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ПЕСЧАНО-ГРАВИЙНАЯ СМЕСЬ МЕСТОРОЖДЕНИЯ «</a:t>
            </a:r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ПУРЗИН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»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3048545" y="7849848"/>
            <a:ext cx="3381324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480</a:t>
            </a: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ТЫС. М. КУБ. </a:t>
            </a:r>
          </a:p>
          <a:p>
            <a:pPr algn="ctr"/>
            <a:r>
              <a:rPr lang="ru-RU" sz="11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(КАТЕГОРИЯ (С2)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3008314" y="9033643"/>
            <a:ext cx="33813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16</a:t>
            </a: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ТЫС. М. КУБ. </a:t>
            </a:r>
            <a:endParaRPr lang="ru-RU" sz="1100" dirty="0" smtClean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20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" name="Рисунок 10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2" y="3206638"/>
            <a:ext cx="4027929" cy="41515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210" y="338646"/>
            <a:ext cx="5891333" cy="1970045"/>
          </a:xfrm>
          <a:prstGeom prst="rect">
            <a:avLst/>
          </a:prstGeom>
          <a:noFill/>
        </p:spPr>
        <p:txBody>
          <a:bodyPr wrap="square" lIns="122191" tIns="61096" rIns="122191" bIns="61096" rtlCol="0">
            <a:spAutoFit/>
          </a:bodyPr>
          <a:lstStyle/>
          <a:p>
            <a:pPr algn="just"/>
            <a:r>
              <a:rPr lang="ru-RU" sz="4000" b="1" dirty="0" smtClean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ЧИМ-ЛОПТЮГСКОЕ </a:t>
            </a:r>
            <a:endParaRPr lang="en-US" sz="4000" b="1" dirty="0" smtClean="0">
              <a:solidFill>
                <a:srgbClr val="00B05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ru-RU" sz="4000" b="1" dirty="0" smtClean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МЕСТОРОЖДЕНИЕ </a:t>
            </a:r>
            <a:endParaRPr lang="en-US" sz="4000" b="1" dirty="0" smtClean="0">
              <a:solidFill>
                <a:srgbClr val="00B05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ru-RU" sz="4000" b="1" dirty="0" smtClean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ГОРЮЧИХ СЛАНЦЕВ</a:t>
            </a:r>
            <a:endParaRPr lang="ru-RU" sz="4000" b="1" dirty="0">
              <a:solidFill>
                <a:srgbClr val="00B05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557104" y="374648"/>
            <a:ext cx="0" cy="189803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28826" y="1046531"/>
            <a:ext cx="3409814" cy="554272"/>
          </a:xfrm>
          <a:prstGeom prst="rect">
            <a:avLst/>
          </a:prstGeom>
          <a:noFill/>
        </p:spPr>
        <p:txBody>
          <a:bodyPr wrap="none" lIns="122191" tIns="61096" rIns="122191" bIns="61096" rtlCol="0">
            <a:spAutoFit/>
          </a:bodyPr>
          <a:lstStyle/>
          <a:p>
            <a:r>
              <a:rPr lang="ru-RU" sz="2800" dirty="0" smtClean="0">
                <a:solidFill>
                  <a:prstClr val="white">
                    <a:lumMod val="8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УДОРСКИЙ РАЙОН</a:t>
            </a:r>
            <a:endParaRPr lang="ru-RU" sz="2800" dirty="0">
              <a:solidFill>
                <a:prstClr val="white">
                  <a:lumMod val="85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18933" y="2746251"/>
            <a:ext cx="455774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prstClr val="white">
                    <a:lumMod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ЧИМ-ЛЮПТЮГСКОЕ МЕСТОРОЖДЕНИЕ ГОРЮЧИХ СЛАНЦЕВ РАСПОЛОЖЕНО В ПРЕДЕЛАХ ЯРЕНГСКОГО СЛАНЦЕНОСНОГО РАЙОНА, В 50 КМ К ЮГО-ВОСТОКУ ОТ С. КОСЛАН</a:t>
            </a:r>
            <a:endParaRPr lang="ru-RU" sz="1600" dirty="0">
              <a:solidFill>
                <a:prstClr val="white">
                  <a:lumMod val="50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7006" y="8879603"/>
            <a:ext cx="25854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prstClr val="white">
                    <a:lumMod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1800-5500</a:t>
            </a:r>
            <a:r>
              <a:rPr lang="ru-RU" sz="3600" b="1" dirty="0" smtClean="0">
                <a:solidFill>
                  <a:prstClr val="white">
                    <a:lumMod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b="1" dirty="0" smtClean="0">
                <a:solidFill>
                  <a:prstClr val="white">
                    <a:lumMod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ккал/кг</a:t>
            </a:r>
            <a:endParaRPr lang="ru-RU" sz="1600" b="1" dirty="0">
              <a:solidFill>
                <a:prstClr val="white">
                  <a:lumMod val="50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8665" y="9455666"/>
            <a:ext cx="28021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теплота сгорания сланцев</a:t>
            </a:r>
            <a:endParaRPr lang="ru-RU" sz="1200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53844" y="9057312"/>
            <a:ext cx="18549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prstClr val="white">
                    <a:lumMod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12-27</a:t>
            </a:r>
            <a:r>
              <a:rPr lang="ru-RU" sz="1600" b="1" dirty="0" smtClean="0">
                <a:solidFill>
                  <a:prstClr val="white">
                    <a:lumMod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%</a:t>
            </a:r>
            <a:endParaRPr lang="ru-RU" sz="1600" b="1" dirty="0">
              <a:solidFill>
                <a:prstClr val="white">
                  <a:lumMod val="50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366326" y="9447735"/>
            <a:ext cx="161913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</a:t>
            </a:r>
            <a:r>
              <a:rPr lang="ru-RU" sz="12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ыход смол</a:t>
            </a:r>
            <a:endParaRPr lang="ru-RU" sz="1200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-75924" y="2272685"/>
            <a:ext cx="563302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879239" y="9461619"/>
            <a:ext cx="2105667" cy="851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3443577" y="9467111"/>
            <a:ext cx="2217592" cy="447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6812074" y="8879602"/>
            <a:ext cx="20487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prstClr val="white">
                    <a:lumMod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905,8</a:t>
            </a:r>
            <a:r>
              <a:rPr lang="ru-RU" sz="3600" b="1" dirty="0" smtClean="0">
                <a:solidFill>
                  <a:prstClr val="white">
                    <a:lumMod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b="1" dirty="0" smtClean="0">
                <a:solidFill>
                  <a:prstClr val="white">
                    <a:lumMod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млн тонн</a:t>
            </a:r>
            <a:endParaRPr lang="ru-RU" sz="1600" b="1" dirty="0">
              <a:solidFill>
                <a:prstClr val="white">
                  <a:lumMod val="50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793075" y="9454743"/>
            <a:ext cx="28585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горючих сланцев категории С2</a:t>
            </a:r>
            <a:endParaRPr lang="ru-RU" sz="1200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5" name="Рисунок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80" y="11945417"/>
            <a:ext cx="661650" cy="661651"/>
          </a:xfrm>
          <a:prstGeom prst="rect">
            <a:avLst/>
          </a:prstGeom>
        </p:spPr>
      </p:pic>
      <p:pic>
        <p:nvPicPr>
          <p:cNvPr id="1038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79" r="10459"/>
          <a:stretch/>
        </p:blipFill>
        <p:spPr bwMode="auto">
          <a:xfrm>
            <a:off x="800831" y="12056373"/>
            <a:ext cx="557775" cy="439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40" name="Прямая соединительная линия 1039"/>
          <p:cNvCxnSpPr/>
          <p:nvPr/>
        </p:nvCxnSpPr>
        <p:spPr>
          <a:xfrm>
            <a:off x="781730" y="11988209"/>
            <a:ext cx="0" cy="5760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5" name="Прямая соединительная линия 1044"/>
          <p:cNvCxnSpPr/>
          <p:nvPr/>
        </p:nvCxnSpPr>
        <p:spPr>
          <a:xfrm>
            <a:off x="781732" y="12564273"/>
            <a:ext cx="57687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7" name="Прямая соединительная линия 1046"/>
          <p:cNvCxnSpPr/>
          <p:nvPr/>
        </p:nvCxnSpPr>
        <p:spPr>
          <a:xfrm>
            <a:off x="781732" y="11988209"/>
            <a:ext cx="57687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9" name="Прямая соединительная линия 1048"/>
          <p:cNvCxnSpPr/>
          <p:nvPr/>
        </p:nvCxnSpPr>
        <p:spPr>
          <a:xfrm flipV="1">
            <a:off x="1358605" y="12377466"/>
            <a:ext cx="0" cy="18680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1" name="Прямая соединительная линия 1050"/>
          <p:cNvCxnSpPr/>
          <p:nvPr/>
        </p:nvCxnSpPr>
        <p:spPr>
          <a:xfrm>
            <a:off x="1358605" y="11988211"/>
            <a:ext cx="0" cy="1732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262311" y="12153168"/>
            <a:ext cx="1478281" cy="222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44" b="1" dirty="0" smtClean="0">
                <a:solidFill>
                  <a:prstClr val="white">
                    <a:lumMod val="7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WWW.INVEST.RKOMI.RU</a:t>
            </a:r>
            <a:endParaRPr lang="ru-RU" sz="844" b="1" dirty="0" smtClean="0">
              <a:solidFill>
                <a:prstClr val="white">
                  <a:lumMod val="75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0080" y="64100"/>
            <a:ext cx="3935086" cy="369607"/>
          </a:xfrm>
          <a:prstGeom prst="rect">
            <a:avLst/>
          </a:prstGeom>
          <a:noFill/>
        </p:spPr>
        <p:txBody>
          <a:bodyPr wrap="none" lIns="122191" tIns="61096" rIns="122191" bIns="61096" rtlCol="0">
            <a:spAutoFit/>
          </a:bodyPr>
          <a:lstStyle/>
          <a:p>
            <a:r>
              <a:rPr lang="ru-RU" sz="16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ИНВЕСТИЦИОННОЕ ПРЕДЛОЖЕНИЕ</a:t>
            </a:r>
            <a:endParaRPr lang="ru-RU" sz="1600" b="1" dirty="0">
              <a:solidFill>
                <a:prstClr val="black">
                  <a:lumMod val="65000"/>
                  <a:lumOff val="35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079" y="4531245"/>
            <a:ext cx="351522" cy="351523"/>
          </a:xfrm>
          <a:prstGeom prst="rect">
            <a:avLst/>
          </a:prstGeom>
        </p:spPr>
      </p:pic>
      <p:sp>
        <p:nvSpPr>
          <p:cNvPr id="45" name="Прямоугольник 44"/>
          <p:cNvSpPr/>
          <p:nvPr/>
        </p:nvSpPr>
        <p:spPr>
          <a:xfrm>
            <a:off x="4706267" y="4538773"/>
            <a:ext cx="44079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prstClr val="white">
                    <a:lumMod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ЖЕЛЕЗНАЯ ДОРОГА  МИКУНЬ-КОСЛАН</a:t>
            </a:r>
            <a:endParaRPr lang="en-US" sz="1400" dirty="0" smtClean="0">
              <a:solidFill>
                <a:prstClr val="white">
                  <a:lumMod val="50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V="1">
            <a:off x="4784302" y="4830993"/>
            <a:ext cx="4417458" cy="1881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4721603" y="4859091"/>
            <a:ext cx="32761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 Северо-Восточной части </a:t>
            </a:r>
            <a:r>
              <a:rPr lang="ru-RU" sz="1200" dirty="0" err="1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Удорского</a:t>
            </a:r>
            <a:r>
              <a:rPr lang="ru-RU" sz="12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р-на</a:t>
            </a:r>
            <a:endParaRPr lang="ru-RU" sz="1200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674" y="5152934"/>
            <a:ext cx="307777" cy="307777"/>
          </a:xfrm>
          <a:prstGeom prst="rect">
            <a:avLst/>
          </a:prstGeom>
        </p:spPr>
      </p:pic>
      <p:sp>
        <p:nvSpPr>
          <p:cNvPr id="51" name="Прямоугольник 50"/>
          <p:cNvSpPr/>
          <p:nvPr/>
        </p:nvSpPr>
        <p:spPr>
          <a:xfrm>
            <a:off x="4687250" y="5209790"/>
            <a:ext cx="49139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prstClr val="white">
                    <a:lumMod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ПОСЕЛКИ ЕДВА, МЕЖДУРЕЧЕНСК, КОСЛАН, УСОГОРСК</a:t>
            </a:r>
            <a:endParaRPr lang="en-US" sz="1400" dirty="0" smtClean="0">
              <a:solidFill>
                <a:prstClr val="white">
                  <a:lumMod val="50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flipV="1">
            <a:off x="4807170" y="5517568"/>
            <a:ext cx="4519954" cy="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4693007" y="5525158"/>
            <a:ext cx="32351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ближайшие населенные пункты в 10-40 км</a:t>
            </a:r>
            <a:endParaRPr lang="ru-RU" sz="1200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 flipV="1">
            <a:off x="492318" y="9471585"/>
            <a:ext cx="2185528" cy="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2938627" y="12055971"/>
            <a:ext cx="42635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Инициатор</a:t>
            </a:r>
          </a:p>
          <a:p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Администрация МО МР «</a:t>
            </a:r>
            <a:r>
              <a:rPr lang="ru-RU" sz="1400" dirty="0" err="1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Удорский</a:t>
            </a: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»</a:t>
            </a:r>
            <a:endParaRPr lang="ru-RU" sz="1400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034956" y="11891418"/>
            <a:ext cx="24584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Н. Д. Жилин</a:t>
            </a:r>
          </a:p>
          <a:p>
            <a:r>
              <a:rPr lang="ru-RU" sz="12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+7 (82135) 33-362</a:t>
            </a:r>
          </a:p>
          <a:p>
            <a:r>
              <a:rPr lang="en-US" sz="12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udora.info</a:t>
            </a:r>
            <a:endParaRPr lang="ru-RU" sz="1200" dirty="0" smtClean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adm_udora_econom@mail.ru</a:t>
            </a:r>
            <a:endParaRPr lang="ru-RU" sz="1200" dirty="0">
              <a:solidFill>
                <a:prstClr val="black">
                  <a:lumMod val="50000"/>
                  <a:lumOff val="50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4532696" y="6740978"/>
            <a:ext cx="4705944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prstClr val="white">
                    <a:lumMod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ПОЛУЧЕНИЕ ТЕПЛО-И ЭЛЕКТРОЭНЕРГИИ ПРИ ПРЯМОМ МЕТОДЕ СЖИГАНИЯ И ИСПОЛЬЗОВАНИЕ ПОЛУЧЕННЫХ ОТХОДОВ ПРИ ПРОИЗВОДСТВЕ ЦЕМЕНТА</a:t>
            </a:r>
            <a:endParaRPr lang="ru-RU" sz="1300" dirty="0">
              <a:solidFill>
                <a:prstClr val="white">
                  <a:lumMod val="50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4514596" y="7433472"/>
            <a:ext cx="4687164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prstClr val="white">
                    <a:lumMod val="50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ПОЛУЧЕНИЕ СЛАНЦЕВОЙ СМОЛЫ (МЕТОД ПОЛУКОКСОВАНИЯ) И ИСПОЛЬЗОВАНИЯ ЕЕ В ХИМИЧЕСКОЙ ПРОМЫШЛЕННОСТИ (ПРОИЗВОДСТВО СОРБЕНТОВ, ФЕНОЛОВ, ТИОФЕНОВЫХ СОЕДИНЕНИЙ И Т.Д.) И ПРИ ПРОИЗВОДСТВЕ НЕФТЕПРОДУКТОВ</a:t>
            </a:r>
            <a:endParaRPr lang="ru-RU" sz="1300" dirty="0">
              <a:solidFill>
                <a:prstClr val="white">
                  <a:lumMod val="50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78939" y="2327271"/>
            <a:ext cx="48006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РАСПОЛОЖЕНИЕ</a:t>
            </a:r>
            <a:endParaRPr lang="ru-RU" sz="2000" b="1" dirty="0">
              <a:solidFill>
                <a:srgbClr val="00B05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4478939" y="4158569"/>
            <a:ext cx="48006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ИНФРАСТРУКТУРА</a:t>
            </a:r>
            <a:endParaRPr lang="ru-RU" sz="2000" b="1" dirty="0">
              <a:solidFill>
                <a:srgbClr val="00B05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4552374" y="5965787"/>
            <a:ext cx="46862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НАПРАВЛЕНИЯ ИСПОЛЬЗОВАНИЯ ГОРЮЧИХ СЛАНЦЕВ</a:t>
            </a:r>
            <a:endParaRPr lang="ru-RU" sz="2000" b="1" dirty="0">
              <a:solidFill>
                <a:srgbClr val="00B05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6261309" y="8514929"/>
            <a:ext cx="30871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ЗАПАСЫ</a:t>
            </a:r>
            <a:endParaRPr lang="ru-RU" sz="2000" b="1" dirty="0">
              <a:solidFill>
                <a:srgbClr val="00B05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03653" y="8436163"/>
            <a:ext cx="30871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ЭНЕРГЕТИЧЕСКИЙ ПОТЕНЦИАЛ</a:t>
            </a:r>
            <a:endParaRPr lang="ru-RU" sz="2000" b="1" dirty="0">
              <a:solidFill>
                <a:srgbClr val="00B05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1374877" y="10096818"/>
            <a:ext cx="7561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ПРЕДПОЛАГАЕМЫЙ ГОДОВОЙ ОБЪЕМ ПРОИЗВОДСТВА СЛАНЦЕВОГО МАСЛА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3540568" y="10877661"/>
            <a:ext cx="39445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250</a:t>
            </a:r>
            <a:r>
              <a:rPr lang="ru-RU" sz="3600" b="1" dirty="0" smtClean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b="1" dirty="0" smtClean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тыс. тонн </a:t>
            </a:r>
            <a:endParaRPr lang="ru-RU" b="1" dirty="0">
              <a:solidFill>
                <a:srgbClr val="00B05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98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06588"/>
            <a:ext cx="9601200" cy="678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65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352</Words>
  <Application>Microsoft Office PowerPoint</Application>
  <PresentationFormat>A3 (297x420 мм)</PresentationFormat>
  <Paragraphs>75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Шашина Арина Александровна</dc:creator>
  <cp:lastModifiedBy>Шашина Арина Александровна</cp:lastModifiedBy>
  <cp:revision>52</cp:revision>
  <cp:lastPrinted>2021-04-12T06:22:36Z</cp:lastPrinted>
  <dcterms:created xsi:type="dcterms:W3CDTF">2021-04-07T08:46:27Z</dcterms:created>
  <dcterms:modified xsi:type="dcterms:W3CDTF">2021-04-13T06:08:56Z</dcterms:modified>
</cp:coreProperties>
</file>