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109F1-E0DD-445F-AD2A-ADCD5C2E7343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FA097-9F23-49CD-AFEE-E9366CB5F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151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40496-39C9-4714-9F5D-77B18A44639E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6145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40496-39C9-4714-9F5D-77B18A44639E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1070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40496-39C9-4714-9F5D-77B18A44639E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9221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25B5-C454-4F87-B931-75CACBD73498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DBF77-6704-40ED-B220-D47ECA4A7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39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25B5-C454-4F87-B931-75CACBD73498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DBF77-6704-40ED-B220-D47ECA4A7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742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25B5-C454-4F87-B931-75CACBD73498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DBF77-6704-40ED-B220-D47ECA4A7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99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25B5-C454-4F87-B931-75CACBD73498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DBF77-6704-40ED-B220-D47ECA4A7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815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25B5-C454-4F87-B931-75CACBD73498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DBF77-6704-40ED-B220-D47ECA4A7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25B5-C454-4F87-B931-75CACBD73498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DBF77-6704-40ED-B220-D47ECA4A7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700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25B5-C454-4F87-B931-75CACBD73498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DBF77-6704-40ED-B220-D47ECA4A7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228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25B5-C454-4F87-B931-75CACBD73498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DBF77-6704-40ED-B220-D47ECA4A7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592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25B5-C454-4F87-B931-75CACBD73498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DBF77-6704-40ED-B220-D47ECA4A7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32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25B5-C454-4F87-B931-75CACBD73498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DBF77-6704-40ED-B220-D47ECA4A7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452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25B5-C454-4F87-B931-75CACBD73498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DBF77-6704-40ED-B220-D47ECA4A7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08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A25B5-C454-4F87-B931-75CACBD73498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DBF77-6704-40ED-B220-D47ECA4A7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31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3.xls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png"/><Relationship Id="rId5" Type="http://schemas.openxmlformats.org/officeDocument/2006/relationships/oleObject" Target="../embeddings/_____Microsoft_Excel_97-20034.xls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5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6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lekseeva_mi\Мои документы\Дизайн\Гербы и  лого\spb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76250"/>
            <a:ext cx="93662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954960"/>
            <a:ext cx="9144000" cy="908720"/>
          </a:xfrm>
          <a:ln>
            <a:miter lim="800000"/>
            <a:headEnd/>
            <a:tailEnd/>
          </a:ln>
          <a:extLst/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b="1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Комитет </a:t>
            </a:r>
            <a:r>
              <a:rPr lang="ru-RU" sz="2200" b="1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по труду  </a:t>
            </a:r>
            <a:r>
              <a:rPr lang="ru-RU" sz="2200" b="1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и </a:t>
            </a:r>
            <a:r>
              <a:rPr lang="ru-RU" sz="2200" b="1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занятости населения </a:t>
            </a:r>
            <a:r>
              <a:rPr lang="ru-RU" sz="2200" b="1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Санкт-Петербурга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b="1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2013 год</a:t>
            </a:r>
            <a:endParaRPr lang="ru-RU" sz="2200" b="1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67544" y="2276872"/>
            <a:ext cx="8229600" cy="1719064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Миграционная ситуация </a:t>
            </a:r>
          </a:p>
          <a:p>
            <a:pPr algn="ctr">
              <a:defRPr/>
            </a:pP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в Санкт-Петербурге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3335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88224" y="6492875"/>
            <a:ext cx="2133600" cy="365125"/>
          </a:xfrm>
        </p:spPr>
        <p:txBody>
          <a:bodyPr/>
          <a:lstStyle/>
          <a:p>
            <a:pPr>
              <a:defRPr/>
            </a:pPr>
            <a:fld id="{26706EC0-2FAD-4ABD-B6BA-75ECB0B17DC2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41277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17375E"/>
                </a:solidFill>
                <a:latin typeface="+mn-lt"/>
                <a:ea typeface="Kozuka Mincho Pro R" pitchFamily="18" charset="-128"/>
                <a:cs typeface="Arial" pitchFamily="34" charset="0"/>
              </a:rPr>
              <a:t>Проблемы во взаимодействии </a:t>
            </a:r>
            <a:br>
              <a:rPr lang="ru-RU" b="1" dirty="0" smtClean="0">
                <a:solidFill>
                  <a:srgbClr val="17375E"/>
                </a:solidFill>
                <a:latin typeface="+mn-lt"/>
                <a:ea typeface="Kozuka Mincho Pro R" pitchFamily="18" charset="-128"/>
                <a:cs typeface="Arial" pitchFamily="34" charset="0"/>
              </a:rPr>
            </a:br>
            <a:r>
              <a:rPr lang="ru-RU" b="1" dirty="0" smtClean="0">
                <a:solidFill>
                  <a:srgbClr val="17375E"/>
                </a:solidFill>
                <a:latin typeface="+mn-lt"/>
                <a:ea typeface="Kozuka Mincho Pro R" pitchFamily="18" charset="-128"/>
                <a:cs typeface="Arial" pitchFamily="34" charset="0"/>
              </a:rPr>
              <a:t>с другими мигрантами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4048" y="141277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17375E"/>
                </a:solidFill>
                <a:latin typeface="+mn-lt"/>
                <a:ea typeface="Kozuka Mincho Pro R" pitchFamily="18" charset="-128"/>
                <a:cs typeface="Arial" pitchFamily="34" charset="0"/>
              </a:rPr>
              <a:t>Проблемы во взаимоотношениях </a:t>
            </a:r>
            <a:br>
              <a:rPr lang="ru-RU" b="1" dirty="0">
                <a:solidFill>
                  <a:srgbClr val="17375E"/>
                </a:solidFill>
                <a:latin typeface="+mn-lt"/>
                <a:ea typeface="Kozuka Mincho Pro R" pitchFamily="18" charset="-128"/>
                <a:cs typeface="Arial" pitchFamily="34" charset="0"/>
              </a:rPr>
            </a:br>
            <a:r>
              <a:rPr lang="ru-RU" b="1" dirty="0">
                <a:solidFill>
                  <a:srgbClr val="17375E"/>
                </a:solidFill>
                <a:latin typeface="+mn-lt"/>
                <a:ea typeface="Kozuka Mincho Pro R" pitchFamily="18" charset="-128"/>
                <a:cs typeface="Arial" pitchFamily="34" charset="0"/>
              </a:rPr>
              <a:t>с коренным населением</a:t>
            </a:r>
          </a:p>
        </p:txBody>
      </p:sp>
      <p:pic>
        <p:nvPicPr>
          <p:cNvPr id="54274" name="Picture 2" descr="Проблемы_28_7_ОтношениеКоренноеНасел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5195" y="2204864"/>
            <a:ext cx="4338805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5" name="Picture 3" descr="Проблемы_28_6_ОтношениеДругиеМигранты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204864"/>
            <a:ext cx="4536504" cy="3944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107950" y="6530975"/>
            <a:ext cx="43195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200" b="1" i="1" dirty="0">
                <a:latin typeface="Calibri" pitchFamily="34" charset="0"/>
              </a:rPr>
              <a:t>Данные НИР-2012, выполненной  по заказу КТЗН СПб</a:t>
            </a:r>
          </a:p>
        </p:txBody>
      </p:sp>
      <p:sp>
        <p:nvSpPr>
          <p:cNvPr id="10" name="Прямоугольник 4"/>
          <p:cNvSpPr>
            <a:spLocks noChangeArrowheads="1"/>
          </p:cNvSpPr>
          <p:nvPr/>
        </p:nvSpPr>
        <p:spPr bwMode="auto">
          <a:xfrm>
            <a:off x="107504" y="0"/>
            <a:ext cx="9036496" cy="183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3440"/>
              </a:lnSpc>
              <a:defRPr/>
            </a:pP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Основные проблемы иностранных трудовых мигрантов в Санкт-Петербурге</a:t>
            </a:r>
          </a:p>
          <a:p>
            <a:pPr algn="ctr">
              <a:lnSpc>
                <a:spcPts val="3440"/>
              </a:lnSpc>
              <a:defRPr/>
            </a:pPr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(в % от всех опрошенных)</a:t>
            </a:r>
          </a:p>
          <a:p>
            <a:pPr algn="ctr">
              <a:lnSpc>
                <a:spcPts val="3440"/>
              </a:lnSpc>
              <a:defRPr/>
            </a:pPr>
            <a:endParaRPr lang="ru-RU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250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ольник 1"/>
          <p:cNvSpPr>
            <a:spLocks noChangeArrowheads="1"/>
          </p:cNvSpPr>
          <p:nvPr/>
        </p:nvSpPr>
        <p:spPr bwMode="auto">
          <a:xfrm>
            <a:off x="971600" y="188640"/>
            <a:ext cx="741682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Основные результаты анализа миграционных потоков  </a:t>
            </a: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  Санкт-Петербурге в 2012 году</a:t>
            </a:r>
            <a:endParaRPr lang="ru-RU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706EC0-2FAD-4ABD-B6BA-75ECB0B17DC2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sp>
        <p:nvSpPr>
          <p:cNvPr id="5" name="Прямоугольник 1"/>
          <p:cNvSpPr>
            <a:spLocks noChangeArrowheads="1"/>
          </p:cNvSpPr>
          <p:nvPr/>
        </p:nvSpPr>
        <p:spPr bwMode="auto">
          <a:xfrm>
            <a:off x="336251" y="1988840"/>
            <a:ext cx="849630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algn="just"/>
            <a:r>
              <a:rPr lang="ru-RU" dirty="0" smtClean="0">
                <a:latin typeface="+mn-lt"/>
                <a:cs typeface="Arial" pitchFamily="34" charset="0"/>
              </a:rPr>
              <a:t>В группах профессий прослеживается </a:t>
            </a:r>
            <a:r>
              <a:rPr lang="en-US" dirty="0" err="1" smtClean="0">
                <a:latin typeface="+mn-lt"/>
                <a:cs typeface="Arial" pitchFamily="34" charset="0"/>
              </a:rPr>
              <a:t>наличие</a:t>
            </a:r>
            <a:r>
              <a:rPr lang="en-US" dirty="0" smtClean="0">
                <a:latin typeface="+mn-lt"/>
                <a:cs typeface="Arial" pitchFamily="34" charset="0"/>
              </a:rPr>
              <a:t> </a:t>
            </a:r>
            <a:r>
              <a:rPr lang="en-US" dirty="0" err="1">
                <a:latin typeface="+mn-lt"/>
                <a:cs typeface="Arial" pitchFamily="34" charset="0"/>
              </a:rPr>
              <a:t>ядра</a:t>
            </a:r>
            <a:r>
              <a:rPr lang="en-US" dirty="0">
                <a:latin typeface="+mn-lt"/>
                <a:cs typeface="Arial" pitchFamily="34" charset="0"/>
              </a:rPr>
              <a:t>, </a:t>
            </a:r>
            <a:r>
              <a:rPr lang="en-US" dirty="0" err="1">
                <a:latin typeface="+mn-lt"/>
                <a:cs typeface="Arial" pitchFamily="34" charset="0"/>
              </a:rPr>
              <a:t>состоящего</a:t>
            </a:r>
            <a:r>
              <a:rPr lang="en-US" dirty="0">
                <a:latin typeface="+mn-lt"/>
                <a:cs typeface="Arial" pitchFamily="34" charset="0"/>
              </a:rPr>
              <a:t> </a:t>
            </a:r>
            <a:r>
              <a:rPr lang="en-US" dirty="0" err="1">
                <a:latin typeface="+mn-lt"/>
                <a:cs typeface="Arial" pitchFamily="34" charset="0"/>
              </a:rPr>
              <a:t>из</a:t>
            </a:r>
            <a:r>
              <a:rPr lang="en-US" dirty="0">
                <a:latin typeface="+mn-lt"/>
                <a:cs typeface="Arial" pitchFamily="34" charset="0"/>
              </a:rPr>
              <a:t> </a:t>
            </a:r>
            <a:r>
              <a:rPr lang="en-US" dirty="0" err="1">
                <a:latin typeface="+mn-lt"/>
                <a:cs typeface="Arial" pitchFamily="34" charset="0"/>
              </a:rPr>
              <a:t>специалистов</a:t>
            </a:r>
            <a:r>
              <a:rPr lang="en-US" dirty="0">
                <a:latin typeface="+mn-lt"/>
                <a:cs typeface="Arial" pitchFamily="34" charset="0"/>
              </a:rPr>
              <a:t> </a:t>
            </a:r>
            <a:r>
              <a:rPr lang="en-US" dirty="0" err="1">
                <a:latin typeface="+mn-lt"/>
                <a:cs typeface="Arial" pitchFamily="34" charset="0"/>
              </a:rPr>
              <a:t>ключевой</a:t>
            </a:r>
            <a:r>
              <a:rPr lang="en-US" dirty="0">
                <a:latin typeface="+mn-lt"/>
                <a:cs typeface="Arial" pitchFamily="34" charset="0"/>
              </a:rPr>
              <a:t> </a:t>
            </a:r>
            <a:r>
              <a:rPr lang="en-US" dirty="0" err="1">
                <a:latin typeface="+mn-lt"/>
                <a:cs typeface="Arial" pitchFamily="34" charset="0"/>
              </a:rPr>
              <a:t>профессии</a:t>
            </a:r>
            <a:r>
              <a:rPr lang="en-US" dirty="0">
                <a:latin typeface="+mn-lt"/>
                <a:cs typeface="Arial" pitchFamily="34" charset="0"/>
              </a:rPr>
              <a:t> (</a:t>
            </a:r>
            <a:r>
              <a:rPr lang="en-US" dirty="0" err="1">
                <a:latin typeface="+mn-lt"/>
                <a:cs typeface="Arial" pitchFamily="34" charset="0"/>
              </a:rPr>
              <a:t>около</a:t>
            </a:r>
            <a:r>
              <a:rPr lang="en-US" dirty="0">
                <a:latin typeface="+mn-lt"/>
                <a:cs typeface="Arial" pitchFamily="34" charset="0"/>
              </a:rPr>
              <a:t> 70% в </a:t>
            </a:r>
            <a:r>
              <a:rPr lang="en-US" dirty="0" err="1">
                <a:latin typeface="+mn-lt"/>
                <a:cs typeface="Arial" pitchFamily="34" charset="0"/>
              </a:rPr>
              <a:t>общей</a:t>
            </a:r>
            <a:r>
              <a:rPr lang="en-US" dirty="0">
                <a:latin typeface="+mn-lt"/>
                <a:cs typeface="Arial" pitchFamily="34" charset="0"/>
              </a:rPr>
              <a:t> </a:t>
            </a:r>
            <a:r>
              <a:rPr lang="en-US" dirty="0" err="1">
                <a:latin typeface="+mn-lt"/>
                <a:cs typeface="Arial" pitchFamily="34" charset="0"/>
              </a:rPr>
              <a:t>численности</a:t>
            </a:r>
            <a:r>
              <a:rPr lang="en-US" dirty="0">
                <a:latin typeface="+mn-lt"/>
                <a:cs typeface="Arial" pitchFamily="34" charset="0"/>
              </a:rPr>
              <a:t> </a:t>
            </a:r>
            <a:r>
              <a:rPr lang="en-US" dirty="0" err="1">
                <a:latin typeface="+mn-lt"/>
                <a:cs typeface="Arial" pitchFamily="34" charset="0"/>
              </a:rPr>
              <a:t>мигрантов</a:t>
            </a:r>
            <a:r>
              <a:rPr lang="en-US" dirty="0">
                <a:latin typeface="+mn-lt"/>
                <a:cs typeface="Arial" pitchFamily="34" charset="0"/>
              </a:rPr>
              <a:t>, </a:t>
            </a:r>
            <a:r>
              <a:rPr lang="en-US" dirty="0" err="1">
                <a:latin typeface="+mn-lt"/>
                <a:cs typeface="Arial" pitchFamily="34" charset="0"/>
              </a:rPr>
              <a:t>работающих</a:t>
            </a:r>
            <a:r>
              <a:rPr lang="en-US" dirty="0">
                <a:latin typeface="+mn-lt"/>
                <a:cs typeface="Arial" pitchFamily="34" charset="0"/>
              </a:rPr>
              <a:t> в </a:t>
            </a:r>
            <a:r>
              <a:rPr lang="en-US" dirty="0" err="1">
                <a:latin typeface="+mn-lt"/>
                <a:cs typeface="Arial" pitchFamily="34" charset="0"/>
              </a:rPr>
              <a:t>данном</a:t>
            </a:r>
            <a:r>
              <a:rPr lang="en-US" dirty="0">
                <a:latin typeface="+mn-lt"/>
                <a:cs typeface="Arial" pitchFamily="34" charset="0"/>
              </a:rPr>
              <a:t> </a:t>
            </a:r>
            <a:r>
              <a:rPr lang="en-US" dirty="0" err="1">
                <a:latin typeface="+mn-lt"/>
                <a:cs typeface="Arial" pitchFamily="34" charset="0"/>
              </a:rPr>
              <a:t>профессиональном</a:t>
            </a:r>
            <a:r>
              <a:rPr lang="en-US" dirty="0">
                <a:latin typeface="+mn-lt"/>
                <a:cs typeface="Arial" pitchFamily="34" charset="0"/>
              </a:rPr>
              <a:t> </a:t>
            </a:r>
            <a:r>
              <a:rPr lang="en-US" dirty="0" err="1">
                <a:latin typeface="+mn-lt"/>
                <a:cs typeface="Arial" pitchFamily="34" charset="0"/>
              </a:rPr>
              <a:t>сегменте</a:t>
            </a:r>
            <a:r>
              <a:rPr lang="en-US" dirty="0" smtClean="0">
                <a:latin typeface="+mn-lt"/>
                <a:cs typeface="Arial" pitchFamily="34" charset="0"/>
              </a:rPr>
              <a:t>)</a:t>
            </a:r>
            <a:endParaRPr lang="ru-RU" dirty="0" smtClean="0">
              <a:latin typeface="+mn-lt"/>
              <a:cs typeface="Arial" pitchFamily="34" charset="0"/>
            </a:endParaRPr>
          </a:p>
          <a:p>
            <a:pPr marL="269875" algn="just"/>
            <a:endParaRPr lang="ru-RU" b="1" dirty="0" smtClean="0">
              <a:solidFill>
                <a:schemeClr val="accent1">
                  <a:lumMod val="75000"/>
                </a:schemeClr>
              </a:solidFill>
              <a:latin typeface="+mn-lt"/>
              <a:cs typeface="Arial" pitchFamily="34" charset="0"/>
            </a:endParaRPr>
          </a:p>
          <a:p>
            <a:pPr marL="269875" algn="just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В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структуре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зарплат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мигрантов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ключевых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профессиональных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групп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выделяются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два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существенно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различных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уровня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:</a:t>
            </a:r>
          </a:p>
          <a:p>
            <a:pPr marL="269875" algn="just"/>
            <a:endParaRPr lang="ru-RU" b="1" dirty="0" smtClean="0">
              <a:latin typeface="+mn-lt"/>
              <a:cs typeface="Arial" pitchFamily="34" charset="0"/>
            </a:endParaRPr>
          </a:p>
          <a:p>
            <a:pPr marL="342900" indent="-342900" algn="just">
              <a:buFont typeface="Calibri" pitchFamily="34" charset="0"/>
              <a:buAutoNum type="arabicPeriod"/>
            </a:pPr>
            <a:r>
              <a:rPr lang="ru-RU" dirty="0">
                <a:latin typeface="+mn-lt"/>
                <a:cs typeface="Arial" pitchFamily="34" charset="0"/>
              </a:rPr>
              <a:t>Массовый со среднестатистическими зарплатами, характерными для </a:t>
            </a:r>
            <a:r>
              <a:rPr lang="ru-RU" dirty="0" smtClean="0">
                <a:latin typeface="+mn-lt"/>
                <a:cs typeface="Arial" pitchFamily="34" charset="0"/>
              </a:rPr>
              <a:t>мигрантов</a:t>
            </a:r>
          </a:p>
          <a:p>
            <a:pPr algn="just"/>
            <a:r>
              <a:rPr lang="ru-RU" dirty="0" smtClean="0">
                <a:latin typeface="+mn-lt"/>
                <a:cs typeface="Arial" pitchFamily="34" charset="0"/>
              </a:rPr>
              <a:t> </a:t>
            </a:r>
            <a:endParaRPr lang="ru-RU" dirty="0">
              <a:latin typeface="+mn-lt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 startAt="2"/>
            </a:pPr>
            <a:r>
              <a:rPr lang="ru-RU" dirty="0" smtClean="0">
                <a:latin typeface="+mn-lt"/>
                <a:cs typeface="Arial" pitchFamily="34" charset="0"/>
              </a:rPr>
              <a:t>Руководящий </a:t>
            </a:r>
            <a:r>
              <a:rPr lang="ru-RU" dirty="0">
                <a:latin typeface="+mn-lt"/>
                <a:cs typeface="Arial" pitchFamily="34" charset="0"/>
              </a:rPr>
              <a:t>персонал, занимающийся формированием миграционного потока и выполняющий определенные административно-производственные функции (бригадиры и пр.), с существенно более высокими зарплатами </a:t>
            </a:r>
            <a:r>
              <a:rPr lang="ru-RU" dirty="0" smtClean="0">
                <a:latin typeface="+mn-lt"/>
                <a:cs typeface="Arial" pitchFamily="34" charset="0"/>
              </a:rPr>
              <a:t/>
            </a:r>
            <a:br>
              <a:rPr lang="ru-RU" dirty="0" smtClean="0">
                <a:latin typeface="+mn-lt"/>
                <a:cs typeface="Arial" pitchFamily="34" charset="0"/>
              </a:rPr>
            </a:br>
            <a:r>
              <a:rPr lang="ru-RU" dirty="0" smtClean="0">
                <a:latin typeface="+mn-lt"/>
                <a:cs typeface="Arial" pitchFamily="34" charset="0"/>
              </a:rPr>
              <a:t>(</a:t>
            </a:r>
            <a:r>
              <a:rPr lang="ru-RU" dirty="0">
                <a:latin typeface="+mn-lt"/>
                <a:cs typeface="Arial" pitchFamily="34" charset="0"/>
              </a:rPr>
              <a:t>около 100 тыс. руб.)</a:t>
            </a:r>
          </a:p>
          <a:p>
            <a:pPr marL="269875" algn="just"/>
            <a:endParaRPr lang="ru-RU" b="1" dirty="0">
              <a:latin typeface="+mn-lt"/>
              <a:cs typeface="Arial" pitchFamily="34" charset="0"/>
            </a:endParaRPr>
          </a:p>
          <a:p>
            <a:pPr marL="269875" algn="just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269875" algn="just"/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43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9245" y="332656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ts val="3280"/>
              </a:lnSpc>
            </a:pPr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Рекомендации по итогам анализа </a:t>
            </a: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миграционной ситуации  </a:t>
            </a:r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/>
            </a:r>
            <a:b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</a:br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в  Санкт-Петербурге в 2012 году</a:t>
            </a:r>
            <a:b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B840E-DA5B-4618-8789-4910269FC642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93949" y="1268760"/>
            <a:ext cx="806489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dirty="0" smtClean="0">
                <a:latin typeface="+mn-lt"/>
              </a:rPr>
              <a:t>Проводить регулярные мониторинги </a:t>
            </a:r>
            <a:r>
              <a:rPr lang="ru-RU" dirty="0">
                <a:latin typeface="+mn-lt"/>
              </a:rPr>
              <a:t>влияния миграции на рынок </a:t>
            </a:r>
            <a:r>
              <a:rPr lang="ru-RU" dirty="0" smtClean="0">
                <a:latin typeface="+mn-lt"/>
              </a:rPr>
              <a:t>труда</a:t>
            </a:r>
          </a:p>
          <a:p>
            <a:pPr marL="285750" lvl="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</a:pPr>
            <a:endParaRPr lang="ru-RU" dirty="0" smtClean="0">
              <a:latin typeface="+mn-lt"/>
            </a:endParaRPr>
          </a:p>
          <a:p>
            <a:pPr marL="285750" lvl="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dirty="0" smtClean="0">
                <a:latin typeface="+mn-lt"/>
              </a:rPr>
              <a:t>Повысить </a:t>
            </a:r>
            <a:r>
              <a:rPr lang="ru-RU" dirty="0">
                <a:latin typeface="+mn-lt"/>
              </a:rPr>
              <a:t>ответственность </a:t>
            </a:r>
            <a:r>
              <a:rPr lang="ru-RU" dirty="0" smtClean="0">
                <a:latin typeface="+mn-lt"/>
              </a:rPr>
              <a:t>организаций </a:t>
            </a:r>
            <a:r>
              <a:rPr lang="ru-RU" dirty="0">
                <a:latin typeface="+mn-lt"/>
              </a:rPr>
              <a:t>(работодателей), принимающих иностранную рабочую </a:t>
            </a:r>
            <a:r>
              <a:rPr lang="ru-RU" dirty="0" smtClean="0">
                <a:latin typeface="+mn-lt"/>
              </a:rPr>
              <a:t>силу</a:t>
            </a:r>
          </a:p>
          <a:p>
            <a:pPr marL="285750" lvl="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</a:pPr>
            <a:endParaRPr lang="ru-RU" dirty="0" smtClean="0">
              <a:latin typeface="+mn-lt"/>
            </a:endParaRPr>
          </a:p>
          <a:p>
            <a:pPr marL="285750" lvl="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dirty="0" smtClean="0">
                <a:latin typeface="+mn-lt"/>
              </a:rPr>
              <a:t>Внедрить </a:t>
            </a:r>
            <a:r>
              <a:rPr lang="ru-RU" dirty="0">
                <a:latin typeface="+mn-lt"/>
              </a:rPr>
              <a:t>систему организованного привлечения трудовых </a:t>
            </a:r>
            <a:r>
              <a:rPr lang="ru-RU" dirty="0" smtClean="0">
                <a:latin typeface="+mn-lt"/>
              </a:rPr>
              <a:t>мигрантов</a:t>
            </a:r>
          </a:p>
          <a:p>
            <a:pPr marL="285750" lvl="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</a:pPr>
            <a:endParaRPr lang="ru-RU" dirty="0">
              <a:latin typeface="+mn-lt"/>
            </a:endParaRPr>
          </a:p>
          <a:p>
            <a:pPr marL="285750" lvl="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dirty="0">
                <a:latin typeface="+mn-lt"/>
              </a:rPr>
              <a:t>Содействовать организации социальной поддержки </a:t>
            </a:r>
            <a:r>
              <a:rPr lang="ru-RU" dirty="0" smtClean="0">
                <a:latin typeface="+mn-lt"/>
              </a:rPr>
              <a:t>мигрантов, </a:t>
            </a:r>
            <a:r>
              <a:rPr lang="ru-RU" dirty="0">
                <a:latin typeface="+mn-lt"/>
              </a:rPr>
              <a:t>в том числе </a:t>
            </a:r>
            <a:r>
              <a:rPr lang="ru-RU" dirty="0" smtClean="0">
                <a:latin typeface="+mn-lt"/>
              </a:rPr>
              <a:t>в </a:t>
            </a:r>
            <a:r>
              <a:rPr lang="ru-RU" dirty="0">
                <a:latin typeface="+mn-lt"/>
              </a:rPr>
              <a:t>обеспечении социально-бытовых условий пребывания иностранных </a:t>
            </a:r>
            <a:r>
              <a:rPr lang="ru-RU" dirty="0" smtClean="0">
                <a:latin typeface="+mn-lt"/>
              </a:rPr>
              <a:t>работников </a:t>
            </a:r>
            <a:r>
              <a:rPr lang="ru-RU" dirty="0">
                <a:latin typeface="+mn-lt"/>
              </a:rPr>
              <a:t>в </a:t>
            </a:r>
            <a:r>
              <a:rPr lang="ru-RU" dirty="0" smtClean="0">
                <a:latin typeface="+mn-lt"/>
              </a:rPr>
              <a:t>городе</a:t>
            </a:r>
            <a:endParaRPr lang="ru-RU" dirty="0">
              <a:latin typeface="+mn-lt"/>
            </a:endParaRPr>
          </a:p>
          <a:p>
            <a:pPr marL="285750" lvl="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</a:pPr>
            <a:endParaRPr lang="ru-RU" dirty="0" smtClean="0">
              <a:latin typeface="+mn-lt"/>
            </a:endParaRPr>
          </a:p>
          <a:p>
            <a:pPr marL="285750" lvl="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dirty="0" smtClean="0">
                <a:latin typeface="+mn-lt"/>
              </a:rPr>
              <a:t> </a:t>
            </a:r>
            <a:r>
              <a:rPr lang="ru-RU" dirty="0">
                <a:latin typeface="+mn-lt"/>
              </a:rPr>
              <a:t>С</a:t>
            </a:r>
            <a:r>
              <a:rPr lang="ru-RU" dirty="0" smtClean="0">
                <a:latin typeface="+mn-lt"/>
              </a:rPr>
              <a:t>оздавать </a:t>
            </a:r>
            <a:r>
              <a:rPr lang="ru-RU" dirty="0">
                <a:latin typeface="+mn-lt"/>
              </a:rPr>
              <a:t>необходимые условия для адаптации мигрантов к порядкам </a:t>
            </a:r>
            <a:r>
              <a:rPr lang="ru-RU" dirty="0" smtClean="0">
                <a:latin typeface="+mn-lt"/>
              </a:rPr>
              <a:t/>
            </a:r>
            <a:br>
              <a:rPr lang="ru-RU" dirty="0" smtClean="0">
                <a:latin typeface="+mn-lt"/>
              </a:rPr>
            </a:br>
            <a:r>
              <a:rPr lang="ru-RU" dirty="0" smtClean="0">
                <a:latin typeface="+mn-lt"/>
              </a:rPr>
              <a:t>и </a:t>
            </a:r>
            <a:r>
              <a:rPr lang="ru-RU" dirty="0">
                <a:latin typeface="+mn-lt"/>
              </a:rPr>
              <a:t>правилам, установленным в </a:t>
            </a:r>
            <a:r>
              <a:rPr lang="ru-RU" dirty="0" smtClean="0">
                <a:latin typeface="+mn-lt"/>
              </a:rPr>
              <a:t>Санкт-Петербурге</a:t>
            </a:r>
          </a:p>
          <a:p>
            <a:pPr marL="285750" lvl="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</a:pPr>
            <a:endParaRPr lang="ru-RU" dirty="0">
              <a:latin typeface="+mn-lt"/>
            </a:endParaRPr>
          </a:p>
          <a:p>
            <a:pPr marL="285750" lvl="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dirty="0">
                <a:latin typeface="+mn-lt"/>
              </a:rPr>
              <a:t>Повысить эффективность действующих нормативных правовых актов в сфере трудовой </a:t>
            </a:r>
            <a:r>
              <a:rPr lang="ru-RU" dirty="0" smtClean="0">
                <a:latin typeface="+mn-lt"/>
              </a:rPr>
              <a:t>миграции</a:t>
            </a:r>
          </a:p>
          <a:p>
            <a:pPr marL="285750" lvl="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</a:pPr>
            <a:endParaRPr lang="ru-RU" dirty="0">
              <a:latin typeface="+mn-lt"/>
            </a:endParaRPr>
          </a:p>
          <a:p>
            <a:pPr marL="285750" lvl="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dirty="0">
                <a:latin typeface="+mn-lt"/>
              </a:rPr>
              <a:t>Усилить контрольную деятельность </a:t>
            </a:r>
            <a:r>
              <a:rPr lang="ru-RU" dirty="0" smtClean="0">
                <a:latin typeface="+mn-lt"/>
              </a:rPr>
              <a:t>за </a:t>
            </a:r>
            <a:r>
              <a:rPr lang="ru-RU" dirty="0">
                <a:latin typeface="+mn-lt"/>
              </a:rPr>
              <a:t>регистрацией мигрантов, а также </a:t>
            </a:r>
            <a:r>
              <a:rPr lang="ru-RU" dirty="0" smtClean="0">
                <a:latin typeface="+mn-lt"/>
              </a:rPr>
              <a:t>фактическим проживанием </a:t>
            </a:r>
            <a:r>
              <a:rPr lang="ru-RU" dirty="0">
                <a:latin typeface="+mn-lt"/>
              </a:rPr>
              <a:t>иностранных граждан по месту регистрации </a:t>
            </a:r>
            <a:r>
              <a:rPr lang="ru-RU" dirty="0" smtClean="0">
                <a:latin typeface="+mn-lt"/>
              </a:rPr>
              <a:t/>
            </a:r>
            <a:br>
              <a:rPr lang="ru-RU" dirty="0" smtClean="0">
                <a:latin typeface="+mn-lt"/>
              </a:rPr>
            </a:br>
            <a:r>
              <a:rPr lang="ru-RU" dirty="0" smtClean="0">
                <a:latin typeface="+mn-lt"/>
              </a:rPr>
              <a:t>в </a:t>
            </a:r>
            <a:r>
              <a:rPr lang="ru-RU" smtClean="0">
                <a:latin typeface="+mn-lt"/>
              </a:rPr>
              <a:t>городе </a:t>
            </a:r>
            <a:r>
              <a:rPr lang="ru-RU" dirty="0">
                <a:latin typeface="+mn-lt"/>
              </a:rPr>
              <a:t> </a:t>
            </a:r>
          </a:p>
          <a:p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5927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  <a:ln>
            <a:miter lim="800000"/>
            <a:headEnd/>
            <a:tailEnd/>
          </a:ln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внимание!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0" y="5733256"/>
            <a:ext cx="9144000" cy="105273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b="1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Комитет по труду и занятости населения </a:t>
            </a:r>
            <a:br>
              <a:rPr lang="ru-RU" sz="2200" b="1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200" b="1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Санкт-Петербурга                                                                          </a:t>
            </a:r>
            <a:br>
              <a:rPr lang="ru-RU" sz="2200" b="1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200" b="1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 2013 г.</a:t>
            </a:r>
            <a:endParaRPr lang="ru-RU" sz="2200" b="1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194FD6-F64C-4434-9A7A-F23B4A43598B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10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Миграция населения в </a:t>
            </a: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Санкт-Петербург </a:t>
            </a:r>
            <a:endParaRPr lang="ru-RU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11267" name="Содержимое 7"/>
          <p:cNvGraphicFramePr>
            <a:graphicFrameLocks noGrp="1"/>
          </p:cNvGraphicFramePr>
          <p:nvPr>
            <p:ph idx="1"/>
          </p:nvPr>
        </p:nvGraphicFramePr>
        <p:xfrm>
          <a:off x="403225" y="1554163"/>
          <a:ext cx="8272463" cy="464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Диаграмма" r:id="rId3" imgW="8210550" imgH="4610100" progId="Excel.Chart.8">
                  <p:embed/>
                </p:oleObj>
              </mc:Choice>
              <mc:Fallback>
                <p:oleObj name="Диаграмма" r:id="rId3" imgW="8210550" imgH="4610100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" y="1554163"/>
                        <a:ext cx="8272463" cy="464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1CE1FE61-8B8F-4734-AB70-0603C537999B}" type="slidenum">
              <a:rPr lang="ru-RU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390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919" y="332656"/>
            <a:ext cx="8229600" cy="8509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Динамика квоты на выдачу иностранным гражданам разрешений на работу </a:t>
            </a:r>
            <a:b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 Санкт-Петербурге</a:t>
            </a:r>
            <a:endParaRPr lang="ru-RU" sz="3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C190E-FDB9-453B-8AED-54D9569D03E8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graphicFrame>
        <p:nvGraphicFramePr>
          <p:cNvPr id="9220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6400192"/>
              </p:ext>
            </p:extLst>
          </p:nvPr>
        </p:nvGraphicFramePr>
        <p:xfrm>
          <a:off x="251520" y="1863724"/>
          <a:ext cx="8640959" cy="437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Диаграмма" r:id="rId3" imgW="8134305" imgH="4248099" progId="Excel.Chart.8">
                  <p:embed/>
                </p:oleObj>
              </mc:Choice>
              <mc:Fallback>
                <p:oleObj name="Диаграмма" r:id="rId3" imgW="8134305" imgH="4248099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863724"/>
                        <a:ext cx="8640959" cy="437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8049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ts val="3340"/>
              </a:lnSpc>
              <a:defRPr/>
            </a:pPr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Структура заявки на квоту на выдачу иностранным гражданам разрешений на работу в Санкт-Петербурге </a:t>
            </a: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 </a:t>
            </a:r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2014 </a:t>
            </a: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году </a:t>
            </a:r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по странам исхода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43680-5D00-4782-B6D5-A60A6912AA2C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graphicFrame>
        <p:nvGraphicFramePr>
          <p:cNvPr id="13316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6924010"/>
              </p:ext>
            </p:extLst>
          </p:nvPr>
        </p:nvGraphicFramePr>
        <p:xfrm>
          <a:off x="200025" y="1700808"/>
          <a:ext cx="8886825" cy="5019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r:id="rId3" imgW="8888738" imgH="5285690" progId="Excel.Chart.8">
                  <p:embed/>
                </p:oleObj>
              </mc:Choice>
              <mc:Fallback>
                <p:oleObj r:id="rId3" imgW="8888738" imgH="5285690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" y="1700808"/>
                        <a:ext cx="8886825" cy="5019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0791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Структура </a:t>
            </a: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квоты на </a:t>
            </a:r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выдачу иностранным гражданам разрешений на работу </a:t>
            </a:r>
            <a:b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 Санкт-Петербурге</a:t>
            </a: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по ВЭД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defRPr/>
            </a:pP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2012 год</a:t>
            </a:r>
            <a:endParaRPr lang="ru-RU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244" name="Объект 7"/>
          <p:cNvGraphicFramePr>
            <a:graphicFrameLocks noGrp="1"/>
          </p:cNvGraphicFramePr>
          <p:nvPr>
            <p:ph sz="half" idx="2"/>
          </p:nvPr>
        </p:nvGraphicFramePr>
        <p:xfrm>
          <a:off x="-50800" y="2082800"/>
          <a:ext cx="4710113" cy="481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r:id="rId3" imgW="4706520" imgH="4810161" progId="Excel.Chart.8">
                  <p:embed/>
                </p:oleObj>
              </mc:Choice>
              <mc:Fallback>
                <p:oleObj r:id="rId3" imgW="4706520" imgH="4810161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0800" y="2082800"/>
                        <a:ext cx="4710113" cy="481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2013 год</a:t>
            </a:r>
            <a:endParaRPr lang="ru-RU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246" name="Объект 8"/>
          <p:cNvGraphicFramePr>
            <a:graphicFrameLocks noGrp="1"/>
          </p:cNvGraphicFramePr>
          <p:nvPr>
            <p:ph sz="quarter" idx="4"/>
          </p:nvPr>
        </p:nvGraphicFramePr>
        <p:xfrm>
          <a:off x="4089400" y="2082800"/>
          <a:ext cx="4926013" cy="481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r:id="rId5" imgW="4925995" imgH="4810161" progId="Excel.Chart.8">
                  <p:embed/>
                </p:oleObj>
              </mc:Choice>
              <mc:Fallback>
                <p:oleObj r:id="rId5" imgW="4925995" imgH="4810161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2082800"/>
                        <a:ext cx="4926013" cy="481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09A64-8FCD-4F75-85B1-2AE0667DDDF7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727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Структура </a:t>
            </a: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заявки на квоту </a:t>
            </a:r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на выдачу иностранным гражданам разрешений на работу </a:t>
            </a: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 </a:t>
            </a: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Санкт-Петербурге </a:t>
            </a:r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по </a:t>
            </a: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ВЭД в 2014 году</a:t>
            </a:r>
            <a:endParaRPr lang="ru-RU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75A001-73C8-4730-9AAF-C3B30C59A2A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graphicFrame>
        <p:nvGraphicFramePr>
          <p:cNvPr id="12292" name="Диаграмма 3"/>
          <p:cNvGraphicFramePr>
            <a:graphicFrameLocks/>
          </p:cNvGraphicFramePr>
          <p:nvPr/>
        </p:nvGraphicFramePr>
        <p:xfrm>
          <a:off x="849313" y="1577975"/>
          <a:ext cx="7734300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r:id="rId3" imgW="7736494" imgH="4523624" progId="Excel.Chart.8">
                  <p:embed/>
                </p:oleObj>
              </mc:Choice>
              <mc:Fallback>
                <p:oleObj r:id="rId3" imgW="7736494" imgH="4523624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1577975"/>
                        <a:ext cx="7734300" cy="452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6154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1" name="Объект 4"/>
          <p:cNvGraphicFramePr>
            <a:graphicFrameLocks/>
          </p:cNvGraphicFramePr>
          <p:nvPr/>
        </p:nvGraphicFramePr>
        <p:xfrm>
          <a:off x="467544" y="1484784"/>
          <a:ext cx="8308975" cy="5085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r:id="rId3" imgW="8315665" imgH="5255207" progId="Excel.Sheet.8">
                  <p:embed/>
                </p:oleObj>
              </mc:Choice>
              <mc:Fallback>
                <p:oleObj r:id="rId3" imgW="8315665" imgH="5255207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484784"/>
                        <a:ext cx="8308975" cy="50851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23528" y="0"/>
            <a:ext cx="820896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Распределение иностранных трудовых мигрантов по основным укрупненным профессиональным </a:t>
            </a: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группам в 2012 году, </a:t>
            </a:r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% 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07950" y="6530975"/>
            <a:ext cx="43195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200" b="1" i="1" dirty="0">
                <a:latin typeface="Calibri" pitchFamily="34" charset="0"/>
              </a:rPr>
              <a:t>Данные НИР-2012, выполненной  по заказу КТЗН СПб</a:t>
            </a:r>
          </a:p>
        </p:txBody>
      </p:sp>
    </p:spTree>
    <p:extLst>
      <p:ext uri="{BB962C8B-B14F-4D97-AF65-F5344CB8AC3E}">
        <p14:creationId xmlns:p14="http://schemas.microsoft.com/office/powerpoint/2010/main" val="50047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Распределение иностранных трудовых мигрантов по районам Санкт-Петербурга </a:t>
            </a:r>
            <a:b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 2012 году (в %) </a:t>
            </a:r>
            <a:endParaRPr lang="ru-RU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126D5-8B24-4B90-97DB-0D1D0AB47DBF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7950" y="6530975"/>
            <a:ext cx="43195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200" b="1" i="1" dirty="0">
                <a:latin typeface="Calibri" pitchFamily="34" charset="0"/>
              </a:rPr>
              <a:t>Данные НИР-2012, выполненной  по заказу КТЗН СПб</a:t>
            </a:r>
          </a:p>
        </p:txBody>
      </p:sp>
      <p:pic>
        <p:nvPicPr>
          <p:cNvPr id="22532" name="Picture 4" descr="2012_1_процВсе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615717"/>
            <a:ext cx="5760640" cy="4930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2445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88224" y="6492875"/>
            <a:ext cx="2133600" cy="365125"/>
          </a:xfrm>
        </p:spPr>
        <p:txBody>
          <a:bodyPr/>
          <a:lstStyle/>
          <a:p>
            <a:pPr>
              <a:defRPr/>
            </a:pPr>
            <a:fld id="{26706EC0-2FAD-4ABD-B6BA-75ECB0B17DC2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412776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>
                <a:solidFill>
                  <a:srgbClr val="17375E"/>
                </a:solidFill>
                <a:latin typeface="+mn-lt"/>
                <a:cs typeface="Arial" pitchFamily="34" charset="0"/>
              </a:rPr>
              <a:t>Высокий уровень преступности среди трудовых мигрантов </a:t>
            </a:r>
            <a:br>
              <a:rPr lang="ru-RU" b="1" dirty="0">
                <a:solidFill>
                  <a:srgbClr val="17375E"/>
                </a:solidFill>
                <a:latin typeface="+mn-lt"/>
                <a:cs typeface="Arial" pitchFamily="34" charset="0"/>
              </a:rPr>
            </a:br>
            <a:r>
              <a:rPr lang="ru-RU" b="1" dirty="0">
                <a:solidFill>
                  <a:srgbClr val="17375E"/>
                </a:solidFill>
                <a:latin typeface="+mn-lt"/>
                <a:cs typeface="Arial" pitchFamily="34" charset="0"/>
              </a:rPr>
              <a:t>(в т. ч. наркомании) </a:t>
            </a:r>
          </a:p>
          <a:p>
            <a:endParaRPr lang="ru-RU" dirty="0"/>
          </a:p>
        </p:txBody>
      </p:sp>
      <p:sp>
        <p:nvSpPr>
          <p:cNvPr id="4" name="Прямоугольник 4"/>
          <p:cNvSpPr>
            <a:spLocks noChangeArrowheads="1"/>
          </p:cNvSpPr>
          <p:nvPr/>
        </p:nvSpPr>
        <p:spPr bwMode="auto">
          <a:xfrm>
            <a:off x="107504" y="0"/>
            <a:ext cx="9036496" cy="140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3440"/>
              </a:lnSpc>
              <a:defRPr/>
            </a:pP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Основные проблемы иностранных трудовых мигрантов в Санкт-Петербурге </a:t>
            </a:r>
            <a:b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(в % от всех опрошенных)</a:t>
            </a:r>
            <a:endParaRPr lang="ru-RU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53250" name="Рисунок 0" descr="Проблемы_28_1_Преступность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76872"/>
            <a:ext cx="4725111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004048" y="141277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17375E"/>
                </a:solidFill>
                <a:latin typeface="+mn-lt"/>
                <a:cs typeface="Arial" pitchFamily="34" charset="0"/>
              </a:rPr>
              <a:t>Недостаточный уровень знания</a:t>
            </a:r>
            <a:br>
              <a:rPr lang="ru-RU" b="1" dirty="0">
                <a:solidFill>
                  <a:srgbClr val="17375E"/>
                </a:solidFill>
                <a:latin typeface="+mn-lt"/>
                <a:cs typeface="Arial" pitchFamily="34" charset="0"/>
              </a:rPr>
            </a:br>
            <a:r>
              <a:rPr lang="ru-RU" b="1" dirty="0">
                <a:solidFill>
                  <a:srgbClr val="17375E"/>
                </a:solidFill>
                <a:latin typeface="+mn-lt"/>
                <a:cs typeface="Arial" pitchFamily="34" charset="0"/>
              </a:rPr>
              <a:t> русского языка </a:t>
            </a:r>
          </a:p>
        </p:txBody>
      </p:sp>
      <p:pic>
        <p:nvPicPr>
          <p:cNvPr id="53251" name="Рисунок 2" descr="Проблемы_28_2_РусскийЯзык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276872"/>
            <a:ext cx="4572000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107950" y="6530975"/>
            <a:ext cx="43195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200" b="1" i="1" dirty="0">
                <a:latin typeface="Calibri" pitchFamily="34" charset="0"/>
              </a:rPr>
              <a:t>Данные НИР-2012, выполненной  по заказу КТЗН СПб</a:t>
            </a:r>
          </a:p>
        </p:txBody>
      </p:sp>
    </p:spTree>
    <p:extLst>
      <p:ext uri="{BB962C8B-B14F-4D97-AF65-F5344CB8AC3E}">
        <p14:creationId xmlns:p14="http://schemas.microsoft.com/office/powerpoint/2010/main" val="90320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316</Words>
  <Application>Microsoft Office PowerPoint</Application>
  <PresentationFormat>Экран (4:3)</PresentationFormat>
  <Paragraphs>63</Paragraphs>
  <Slides>13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Kozuka Mincho Pro R</vt:lpstr>
      <vt:lpstr>Wingdings</vt:lpstr>
      <vt:lpstr>Тема Office</vt:lpstr>
      <vt:lpstr>Диаграмма</vt:lpstr>
      <vt:lpstr>Диаграмма Microsoft Excel</vt:lpstr>
      <vt:lpstr>Лист Microsoft Excel 97-2003</vt:lpstr>
      <vt:lpstr>Презентация PowerPoint</vt:lpstr>
      <vt:lpstr>Миграция населения в Санкт-Петербург </vt:lpstr>
      <vt:lpstr>Динамика квоты на выдачу иностранным гражданам разрешений на работу  в Санкт-Петербурге</vt:lpstr>
      <vt:lpstr>Структура заявки на квоту на выдачу иностранным гражданам разрешений на работу в Санкт-Петербурге в 2014 году по странам исхода</vt:lpstr>
      <vt:lpstr>Структура квоты на выдачу иностранным гражданам разрешений на работу  в Санкт-Петербурге по ВЭД</vt:lpstr>
      <vt:lpstr>Структура заявки на квоту на выдачу иностранным гражданам разрешений на работу в  Санкт-Петербурге по ВЭД в 2014 году</vt:lpstr>
      <vt:lpstr>Презентация PowerPoint</vt:lpstr>
      <vt:lpstr>Распределение иностранных трудовых мигрантов по районам Санкт-Петербурга  в 2012 году (в %) </vt:lpstr>
      <vt:lpstr>Презентация PowerPoint</vt:lpstr>
      <vt:lpstr>Презентация PowerPoint</vt:lpstr>
      <vt:lpstr>Презентация PowerPoint</vt:lpstr>
      <vt:lpstr>Рекомендации по итогам анализа миграционной ситуации   в  Санкт-Петербурге в 2012 году  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Marie</dc:creator>
  <cp:lastModifiedBy>All</cp:lastModifiedBy>
  <cp:revision>2</cp:revision>
  <dcterms:created xsi:type="dcterms:W3CDTF">2013-11-21T18:41:04Z</dcterms:created>
  <dcterms:modified xsi:type="dcterms:W3CDTF">2013-11-21T19:56:05Z</dcterms:modified>
</cp:coreProperties>
</file>