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109F1-E0DD-445F-AD2A-ADCD5C2E7343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FA097-9F23-49CD-AFEE-E9366CB5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5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40496-39C9-4714-9F5D-77B18A44639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14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40496-39C9-4714-9F5D-77B18A44639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07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40496-39C9-4714-9F5D-77B18A44639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22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4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1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22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59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2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5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25B5-C454-4F87-B931-75CACBD73498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BF77-6704-40ED-B220-D47ECA4A7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oleObject" Target="../embeddings/_____Microsoft_Excel_97-20034.xls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ekseeva_mi\Мои документы\Дизайн\Гербы и  лого\spb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6250"/>
            <a:ext cx="9366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54960"/>
            <a:ext cx="9144000" cy="90872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Комитет </a:t>
            </a:r>
            <a:r>
              <a:rPr lang="ru-RU" sz="2200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 труду  </a:t>
            </a: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200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занятости населения </a:t>
            </a: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Санкт-Петербурга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2013 год</a:t>
            </a:r>
            <a:endParaRPr lang="ru-RU" sz="2200" b="1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2276872"/>
            <a:ext cx="8229600" cy="1719064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Миграционная ситуация </a:t>
            </a:r>
          </a:p>
          <a:p>
            <a:pPr algn="ctr"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 Санкт-Петербурге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33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pPr>
              <a:defRPr/>
            </a:pPr>
            <a:fld id="{26706EC0-2FAD-4ABD-B6BA-75ECB0B17DC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  <a:t>Проблемы во взаимодействии </a:t>
            </a:r>
            <a:br>
              <a:rPr lang="ru-RU" b="1" dirty="0" smtClean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</a:br>
            <a:r>
              <a:rPr lang="ru-RU" b="1" dirty="0" smtClean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  <a:t>с другими мигрантами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14127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  <a:t>Проблемы во взаимоотношениях </a:t>
            </a:r>
            <a:br>
              <a:rPr lang="ru-RU" b="1" dirty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</a:br>
            <a:r>
              <a:rPr lang="ru-RU" b="1" dirty="0">
                <a:solidFill>
                  <a:srgbClr val="17375E"/>
                </a:solidFill>
                <a:latin typeface="+mn-lt"/>
                <a:ea typeface="Kozuka Mincho Pro R" pitchFamily="18" charset="-128"/>
                <a:cs typeface="Arial" pitchFamily="34" charset="0"/>
              </a:rPr>
              <a:t>с коренным населением</a:t>
            </a:r>
          </a:p>
        </p:txBody>
      </p:sp>
      <p:pic>
        <p:nvPicPr>
          <p:cNvPr id="54274" name="Picture 2" descr="Проблемы_28_7_ОтношениеКоренноеНасел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195" y="2204864"/>
            <a:ext cx="433880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Проблемы_28_6_ОтношениеДругиеМигрант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04864"/>
            <a:ext cx="4536504" cy="394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07950" y="6530975"/>
            <a:ext cx="431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i="1" dirty="0">
                <a:latin typeface="Calibri" pitchFamily="34" charset="0"/>
              </a:rPr>
              <a:t>Данные НИР-2012, выполненной  по заказу КТЗН СПб</a:t>
            </a: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107504" y="0"/>
            <a:ext cx="9036496" cy="183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440"/>
              </a:lnSpc>
              <a:defRPr/>
            </a:pP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проблемы иностранных трудовых мигрантов в Санкт-Петербурге</a:t>
            </a:r>
          </a:p>
          <a:p>
            <a:pPr algn="ctr">
              <a:lnSpc>
                <a:spcPts val="3440"/>
              </a:lnSpc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(в % от всех опрошенных)</a:t>
            </a:r>
          </a:p>
          <a:p>
            <a:pPr algn="ctr">
              <a:lnSpc>
                <a:spcPts val="3440"/>
              </a:lnSpc>
              <a:defRPr/>
            </a:pP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25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971600" y="188640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Основные результаты анализа миграционных потоков 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 Санкт-Петербурге в 2012 году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06EC0-2FAD-4ABD-B6BA-75ECB0B17DC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36251" y="1988840"/>
            <a:ext cx="84963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algn="just"/>
            <a:r>
              <a:rPr lang="ru-RU" dirty="0" smtClean="0">
                <a:latin typeface="+mn-lt"/>
                <a:cs typeface="Arial" pitchFamily="34" charset="0"/>
              </a:rPr>
              <a:t>В группах профессий прослеживается </a:t>
            </a:r>
            <a:r>
              <a:rPr lang="en-US" dirty="0" err="1" smtClean="0">
                <a:latin typeface="+mn-lt"/>
                <a:cs typeface="Arial" pitchFamily="34" charset="0"/>
              </a:rPr>
              <a:t>наличие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ядра</a:t>
            </a:r>
            <a:r>
              <a:rPr lang="en-US" dirty="0">
                <a:latin typeface="+mn-lt"/>
                <a:cs typeface="Arial" pitchFamily="34" charset="0"/>
              </a:rPr>
              <a:t>, </a:t>
            </a:r>
            <a:r>
              <a:rPr lang="en-US" dirty="0" err="1">
                <a:latin typeface="+mn-lt"/>
                <a:cs typeface="Arial" pitchFamily="34" charset="0"/>
              </a:rPr>
              <a:t>состоящего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из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специалистов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ключевой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профессии</a:t>
            </a:r>
            <a:r>
              <a:rPr lang="en-US" dirty="0">
                <a:latin typeface="+mn-lt"/>
                <a:cs typeface="Arial" pitchFamily="34" charset="0"/>
              </a:rPr>
              <a:t> (</a:t>
            </a:r>
            <a:r>
              <a:rPr lang="en-US" dirty="0" err="1">
                <a:latin typeface="+mn-lt"/>
                <a:cs typeface="Arial" pitchFamily="34" charset="0"/>
              </a:rPr>
              <a:t>около</a:t>
            </a:r>
            <a:r>
              <a:rPr lang="en-US" dirty="0">
                <a:latin typeface="+mn-lt"/>
                <a:cs typeface="Arial" pitchFamily="34" charset="0"/>
              </a:rPr>
              <a:t> 70% в </a:t>
            </a:r>
            <a:r>
              <a:rPr lang="en-US" dirty="0" err="1">
                <a:latin typeface="+mn-lt"/>
                <a:cs typeface="Arial" pitchFamily="34" charset="0"/>
              </a:rPr>
              <a:t>общей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численности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мигрантов</a:t>
            </a:r>
            <a:r>
              <a:rPr lang="en-US" dirty="0">
                <a:latin typeface="+mn-lt"/>
                <a:cs typeface="Arial" pitchFamily="34" charset="0"/>
              </a:rPr>
              <a:t>, </a:t>
            </a:r>
            <a:r>
              <a:rPr lang="en-US" dirty="0" err="1">
                <a:latin typeface="+mn-lt"/>
                <a:cs typeface="Arial" pitchFamily="34" charset="0"/>
              </a:rPr>
              <a:t>работающих</a:t>
            </a:r>
            <a:r>
              <a:rPr lang="en-US" dirty="0">
                <a:latin typeface="+mn-lt"/>
                <a:cs typeface="Arial" pitchFamily="34" charset="0"/>
              </a:rPr>
              <a:t> в </a:t>
            </a:r>
            <a:r>
              <a:rPr lang="en-US" dirty="0" err="1">
                <a:latin typeface="+mn-lt"/>
                <a:cs typeface="Arial" pitchFamily="34" charset="0"/>
              </a:rPr>
              <a:t>данном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профессиональном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  <a:r>
              <a:rPr lang="en-US" dirty="0" err="1">
                <a:latin typeface="+mn-lt"/>
                <a:cs typeface="Arial" pitchFamily="34" charset="0"/>
              </a:rPr>
              <a:t>сегменте</a:t>
            </a:r>
            <a:r>
              <a:rPr lang="en-US" dirty="0" smtClean="0">
                <a:latin typeface="+mn-lt"/>
                <a:cs typeface="Arial" pitchFamily="34" charset="0"/>
              </a:rPr>
              <a:t>)</a:t>
            </a:r>
            <a:endParaRPr lang="ru-RU" dirty="0" smtClean="0">
              <a:latin typeface="+mn-lt"/>
              <a:cs typeface="Arial" pitchFamily="34" charset="0"/>
            </a:endParaRPr>
          </a:p>
          <a:p>
            <a:pPr marL="269875" algn="just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269875"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структуре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зарплат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мигрантов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ключевых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профессиональных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групп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выделяются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два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существенно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различных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уровня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:</a:t>
            </a:r>
          </a:p>
          <a:p>
            <a:pPr marL="269875" algn="just"/>
            <a:endParaRPr lang="ru-RU" b="1" dirty="0" smtClean="0">
              <a:latin typeface="+mn-lt"/>
              <a:cs typeface="Arial" pitchFamily="34" charset="0"/>
            </a:endParaRPr>
          </a:p>
          <a:p>
            <a:pPr marL="342900" indent="-342900" algn="just">
              <a:buFont typeface="Calibri" pitchFamily="34" charset="0"/>
              <a:buAutoNum type="arabicPeriod"/>
            </a:pPr>
            <a:r>
              <a:rPr lang="ru-RU" dirty="0">
                <a:latin typeface="+mn-lt"/>
                <a:cs typeface="Arial" pitchFamily="34" charset="0"/>
              </a:rPr>
              <a:t>Массовый со среднестатистическими зарплатами, характерными для </a:t>
            </a:r>
            <a:r>
              <a:rPr lang="ru-RU" dirty="0" smtClean="0">
                <a:latin typeface="+mn-lt"/>
                <a:cs typeface="Arial" pitchFamily="34" charset="0"/>
              </a:rPr>
              <a:t>мигрантов</a:t>
            </a:r>
          </a:p>
          <a:p>
            <a:pPr algn="just"/>
            <a:r>
              <a:rPr lang="ru-RU" dirty="0" smtClean="0">
                <a:latin typeface="+mn-lt"/>
                <a:cs typeface="Arial" pitchFamily="34" charset="0"/>
              </a:rPr>
              <a:t> </a:t>
            </a:r>
            <a:endParaRPr lang="ru-RU" dirty="0">
              <a:latin typeface="+mn-lt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ru-RU" dirty="0" smtClean="0">
                <a:latin typeface="+mn-lt"/>
                <a:cs typeface="Arial" pitchFamily="34" charset="0"/>
              </a:rPr>
              <a:t>Руководящий </a:t>
            </a:r>
            <a:r>
              <a:rPr lang="ru-RU" dirty="0">
                <a:latin typeface="+mn-lt"/>
                <a:cs typeface="Arial" pitchFamily="34" charset="0"/>
              </a:rPr>
              <a:t>персонал, занимающийся формированием миграционного потока и выполняющий определенные административно-производственные функции (бригадиры и пр.), с существенно более высокими зарплатами </a:t>
            </a:r>
            <a:r>
              <a:rPr lang="ru-RU" dirty="0" smtClean="0">
                <a:latin typeface="+mn-lt"/>
                <a:cs typeface="Arial" pitchFamily="34" charset="0"/>
              </a:rPr>
              <a:t/>
            </a:r>
            <a:br>
              <a:rPr lang="ru-RU" dirty="0" smtClean="0">
                <a:latin typeface="+mn-lt"/>
                <a:cs typeface="Arial" pitchFamily="34" charset="0"/>
              </a:rPr>
            </a:br>
            <a:r>
              <a:rPr lang="ru-RU" dirty="0" smtClean="0">
                <a:latin typeface="+mn-lt"/>
                <a:cs typeface="Arial" pitchFamily="34" charset="0"/>
              </a:rPr>
              <a:t>(</a:t>
            </a:r>
            <a:r>
              <a:rPr lang="ru-RU" dirty="0">
                <a:latin typeface="+mn-lt"/>
                <a:cs typeface="Arial" pitchFamily="34" charset="0"/>
              </a:rPr>
              <a:t>около 100 тыс. руб.)</a:t>
            </a:r>
          </a:p>
          <a:p>
            <a:pPr marL="269875" algn="just"/>
            <a:endParaRPr lang="ru-RU" b="1" dirty="0">
              <a:latin typeface="+mn-lt"/>
              <a:cs typeface="Arial" pitchFamily="34" charset="0"/>
            </a:endParaRPr>
          </a:p>
          <a:p>
            <a:pPr marL="269875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69875"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4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9245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280"/>
              </a:lnSpc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Рекомендации по итогам анализа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миграционной ситуации 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в  Санкт-Петербурге в 2012 году</a:t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B840E-DA5B-4618-8789-4910269FC64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3949" y="1268760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Проводить регулярные мониторинги </a:t>
            </a:r>
            <a:r>
              <a:rPr lang="ru-RU" dirty="0">
                <a:latin typeface="+mn-lt"/>
              </a:rPr>
              <a:t>влияния миграции на рынок </a:t>
            </a:r>
            <a:r>
              <a:rPr lang="ru-RU" dirty="0" smtClean="0">
                <a:latin typeface="+mn-lt"/>
              </a:rPr>
              <a:t>труда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 smtClean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Повысить </a:t>
            </a:r>
            <a:r>
              <a:rPr lang="ru-RU" dirty="0">
                <a:latin typeface="+mn-lt"/>
              </a:rPr>
              <a:t>ответственность </a:t>
            </a:r>
            <a:r>
              <a:rPr lang="ru-RU" dirty="0" smtClean="0">
                <a:latin typeface="+mn-lt"/>
              </a:rPr>
              <a:t>организаций </a:t>
            </a:r>
            <a:r>
              <a:rPr lang="ru-RU" dirty="0">
                <a:latin typeface="+mn-lt"/>
              </a:rPr>
              <a:t>(работодателей), принимающих иностранную рабочую </a:t>
            </a:r>
            <a:r>
              <a:rPr lang="ru-RU" dirty="0" smtClean="0">
                <a:latin typeface="+mn-lt"/>
              </a:rPr>
              <a:t>силу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 smtClean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Внедрить </a:t>
            </a:r>
            <a:r>
              <a:rPr lang="ru-RU" dirty="0">
                <a:latin typeface="+mn-lt"/>
              </a:rPr>
              <a:t>систему организованного привлечения трудовых </a:t>
            </a:r>
            <a:r>
              <a:rPr lang="ru-RU" dirty="0" smtClean="0">
                <a:latin typeface="+mn-lt"/>
              </a:rPr>
              <a:t>мигрантов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>
                <a:latin typeface="+mn-lt"/>
              </a:rPr>
              <a:t>Содействовать организации социальной поддержки </a:t>
            </a:r>
            <a:r>
              <a:rPr lang="ru-RU" dirty="0" smtClean="0">
                <a:latin typeface="+mn-lt"/>
              </a:rPr>
              <a:t>мигрантов, </a:t>
            </a:r>
            <a:r>
              <a:rPr lang="ru-RU" dirty="0">
                <a:latin typeface="+mn-lt"/>
              </a:rPr>
              <a:t>в том числе </a:t>
            </a:r>
            <a:r>
              <a:rPr lang="ru-RU" dirty="0" smtClean="0">
                <a:latin typeface="+mn-lt"/>
              </a:rPr>
              <a:t>в </a:t>
            </a:r>
            <a:r>
              <a:rPr lang="ru-RU" dirty="0">
                <a:latin typeface="+mn-lt"/>
              </a:rPr>
              <a:t>обеспечении социально-бытовых условий пребывания иностранных </a:t>
            </a:r>
            <a:r>
              <a:rPr lang="ru-RU" dirty="0" smtClean="0">
                <a:latin typeface="+mn-lt"/>
              </a:rPr>
              <a:t>работников </a:t>
            </a:r>
            <a:r>
              <a:rPr lang="ru-RU" dirty="0">
                <a:latin typeface="+mn-lt"/>
              </a:rPr>
              <a:t>в </a:t>
            </a:r>
            <a:r>
              <a:rPr lang="ru-RU" dirty="0" smtClean="0">
                <a:latin typeface="+mn-lt"/>
              </a:rPr>
              <a:t>городе</a:t>
            </a:r>
            <a:endParaRPr lang="ru-RU" dirty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 smtClean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С</a:t>
            </a:r>
            <a:r>
              <a:rPr lang="ru-RU" dirty="0" smtClean="0">
                <a:latin typeface="+mn-lt"/>
              </a:rPr>
              <a:t>оздавать </a:t>
            </a:r>
            <a:r>
              <a:rPr lang="ru-RU" dirty="0">
                <a:latin typeface="+mn-lt"/>
              </a:rPr>
              <a:t>необходимые условия для адаптации мигрантов к порядкам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и </a:t>
            </a:r>
            <a:r>
              <a:rPr lang="ru-RU" dirty="0">
                <a:latin typeface="+mn-lt"/>
              </a:rPr>
              <a:t>правилам, установленным в </a:t>
            </a:r>
            <a:r>
              <a:rPr lang="ru-RU" dirty="0" smtClean="0">
                <a:latin typeface="+mn-lt"/>
              </a:rPr>
              <a:t>Санкт-Петербурге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>
                <a:latin typeface="+mn-lt"/>
              </a:rPr>
              <a:t>Повысить эффективность действующих нормативных правовых актов в сфере трудовой </a:t>
            </a:r>
            <a:r>
              <a:rPr lang="ru-RU" dirty="0" smtClean="0">
                <a:latin typeface="+mn-lt"/>
              </a:rPr>
              <a:t>миграции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dirty="0">
              <a:latin typeface="+mn-lt"/>
            </a:endParaRP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>
                <a:latin typeface="+mn-lt"/>
              </a:rPr>
              <a:t>Усилить контрольную деятельность </a:t>
            </a:r>
            <a:r>
              <a:rPr lang="ru-RU" dirty="0" smtClean="0">
                <a:latin typeface="+mn-lt"/>
              </a:rPr>
              <a:t>за </a:t>
            </a:r>
            <a:r>
              <a:rPr lang="ru-RU" dirty="0">
                <a:latin typeface="+mn-lt"/>
              </a:rPr>
              <a:t>регистрацией мигрантов, а также </a:t>
            </a:r>
            <a:r>
              <a:rPr lang="ru-RU" dirty="0" smtClean="0">
                <a:latin typeface="+mn-lt"/>
              </a:rPr>
              <a:t>фактическим проживанием </a:t>
            </a:r>
            <a:r>
              <a:rPr lang="ru-RU" dirty="0">
                <a:latin typeface="+mn-lt"/>
              </a:rPr>
              <a:t>иностранных граждан по месту регистрации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в </a:t>
            </a:r>
            <a:r>
              <a:rPr lang="ru-RU" smtClean="0">
                <a:latin typeface="+mn-lt"/>
              </a:rPr>
              <a:t>городе </a:t>
            </a:r>
            <a:r>
              <a:rPr lang="ru-RU" dirty="0">
                <a:latin typeface="+mn-lt"/>
              </a:rPr>
              <a:t> 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92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5733256"/>
            <a:ext cx="9144000" cy="10527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Комитет по труду и занятости населения </a:t>
            </a:r>
            <a:b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Санкт-Петербурга                                                                          </a:t>
            </a:r>
            <a:b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2013 г.</a:t>
            </a:r>
            <a:endParaRPr lang="ru-RU" sz="2200" b="1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94FD6-F64C-4434-9A7A-F23B4A43598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Миграция населения в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Санкт-Петербург 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1267" name="Содержимое 7"/>
          <p:cNvGraphicFramePr>
            <a:graphicFrameLocks noGrp="1"/>
          </p:cNvGraphicFramePr>
          <p:nvPr>
            <p:ph idx="1"/>
          </p:nvPr>
        </p:nvGraphicFramePr>
        <p:xfrm>
          <a:off x="403225" y="1554163"/>
          <a:ext cx="8272463" cy="464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иаграмма" r:id="rId3" imgW="8210550" imgH="4610100" progId="Excel.Chart.8">
                  <p:embed/>
                </p:oleObj>
              </mc:Choice>
              <mc:Fallback>
                <p:oleObj name="Диаграмма" r:id="rId3" imgW="8210550" imgH="461010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1554163"/>
                        <a:ext cx="8272463" cy="464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CE1FE61-8B8F-4734-AB70-0603C537999B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9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" y="332656"/>
            <a:ext cx="8229600" cy="850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Динамика квоты на выдачу иностранным гражданам разрешений на работу </a:t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Санкт-Петербурге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C190E-FDB9-453B-8AED-54D9569D03E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9220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400192"/>
              </p:ext>
            </p:extLst>
          </p:nvPr>
        </p:nvGraphicFramePr>
        <p:xfrm>
          <a:off x="251520" y="1863724"/>
          <a:ext cx="8640959" cy="437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3" imgW="8134305" imgH="4248099" progId="Excel.Chart.8">
                  <p:embed/>
                </p:oleObj>
              </mc:Choice>
              <mc:Fallback>
                <p:oleObj name="Диаграмма" r:id="rId3" imgW="8134305" imgH="424809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63724"/>
                        <a:ext cx="8640959" cy="437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804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340"/>
              </a:lnSpc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заявки на квоту на выдачу иностранным гражданам разрешений на работу в Санкт-Петербурге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2014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году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странам исхода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43680-5D00-4782-B6D5-A60A6912AA2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3316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924010"/>
              </p:ext>
            </p:extLst>
          </p:nvPr>
        </p:nvGraphicFramePr>
        <p:xfrm>
          <a:off x="200025" y="1700808"/>
          <a:ext cx="8886825" cy="501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8888738" imgH="5285690" progId="Excel.Chart.8">
                  <p:embed/>
                </p:oleObj>
              </mc:Choice>
              <mc:Fallback>
                <p:oleObj r:id="rId3" imgW="8888738" imgH="52856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700808"/>
                        <a:ext cx="8886825" cy="501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79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квоты на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выдачу иностранным гражданам разрешений на работу </a:t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Санкт-Петербурге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ВЭД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2012 год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44" name="Объект 7"/>
          <p:cNvGraphicFramePr>
            <a:graphicFrameLocks noGrp="1"/>
          </p:cNvGraphicFramePr>
          <p:nvPr>
            <p:ph sz="half" idx="2"/>
          </p:nvPr>
        </p:nvGraphicFramePr>
        <p:xfrm>
          <a:off x="-50800" y="2082800"/>
          <a:ext cx="4710113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4706520" imgH="4810161" progId="Excel.Chart.8">
                  <p:embed/>
                </p:oleObj>
              </mc:Choice>
              <mc:Fallback>
                <p:oleObj r:id="rId3" imgW="4706520" imgH="4810161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2082800"/>
                        <a:ext cx="4710113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2013 год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46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4089400" y="2082800"/>
          <a:ext cx="4926013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4925995" imgH="4810161" progId="Excel.Chart.8">
                  <p:embed/>
                </p:oleObj>
              </mc:Choice>
              <mc:Fallback>
                <p:oleObj r:id="rId5" imgW="4925995" imgH="4810161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82800"/>
                        <a:ext cx="4926013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09A64-8FCD-4F75-85B1-2AE0667DDDF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2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Структура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заявки на квоту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выдачу иностранным гражданам разрешений на работу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Санкт-Петербурге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ВЭД в 2014 году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5A001-73C8-4730-9AAF-C3B30C59A2A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2292" name="Диаграмма 3"/>
          <p:cNvGraphicFramePr>
            <a:graphicFrameLocks/>
          </p:cNvGraphicFramePr>
          <p:nvPr/>
        </p:nvGraphicFramePr>
        <p:xfrm>
          <a:off x="849313" y="1577975"/>
          <a:ext cx="77343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7736494" imgH="4523624" progId="Excel.Chart.8">
                  <p:embed/>
                </p:oleObj>
              </mc:Choice>
              <mc:Fallback>
                <p:oleObj r:id="rId3" imgW="7736494" imgH="452362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577975"/>
                        <a:ext cx="773430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15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Объект 4"/>
          <p:cNvGraphicFramePr>
            <a:graphicFrameLocks/>
          </p:cNvGraphicFramePr>
          <p:nvPr/>
        </p:nvGraphicFramePr>
        <p:xfrm>
          <a:off x="467544" y="1484784"/>
          <a:ext cx="8308975" cy="50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3" imgW="8315665" imgH="5255207" progId="Excel.Sheet.8">
                  <p:embed/>
                </p:oleObj>
              </mc:Choice>
              <mc:Fallback>
                <p:oleObj r:id="rId3" imgW="8315665" imgH="525520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84784"/>
                        <a:ext cx="8308975" cy="5085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0"/>
            <a:ext cx="82089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Распределение иностранных трудовых мигрантов по основным укрупненным профессиональным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группам в 2012 году,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% 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7950" y="6530975"/>
            <a:ext cx="431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i="1" dirty="0">
                <a:latin typeface="Calibri" pitchFamily="34" charset="0"/>
              </a:rPr>
              <a:t>Данные НИР-2012, выполненной  по заказу КТЗН СПб</a:t>
            </a:r>
          </a:p>
        </p:txBody>
      </p:sp>
    </p:spTree>
    <p:extLst>
      <p:ext uri="{BB962C8B-B14F-4D97-AF65-F5344CB8AC3E}">
        <p14:creationId xmlns:p14="http://schemas.microsoft.com/office/powerpoint/2010/main" val="5004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Распределение иностранных трудовых мигрантов по районам Санкт-Петербурга </a:t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2012 году (в %) 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126D5-8B24-4B90-97DB-0D1D0AB47DB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50" y="6530975"/>
            <a:ext cx="431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i="1" dirty="0">
                <a:latin typeface="Calibri" pitchFamily="34" charset="0"/>
              </a:rPr>
              <a:t>Данные НИР-2012, выполненной  по заказу КТЗН СПб</a:t>
            </a:r>
          </a:p>
        </p:txBody>
      </p:sp>
      <p:pic>
        <p:nvPicPr>
          <p:cNvPr id="22532" name="Picture 4" descr="2012_1_процВсе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15717"/>
            <a:ext cx="5760640" cy="493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44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pPr>
              <a:defRPr/>
            </a:pPr>
            <a:fld id="{26706EC0-2FAD-4ABD-B6BA-75ECB0B17DC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  <a:t>Высокий уровень преступности среди трудовых мигрантов </a:t>
            </a:r>
            <a:b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</a:br>
            <a: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  <a:t>(в т. ч. наркомании) </a:t>
            </a:r>
          </a:p>
          <a:p>
            <a:endParaRPr lang="ru-RU" dirty="0"/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7504" y="0"/>
            <a:ext cx="903649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440"/>
              </a:lnSpc>
              <a:defRPr/>
            </a:pP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проблемы иностранных трудовых мигрантов в Санкт-Петербурге </a:t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(в % от всех опрошенных)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3250" name="Рисунок 0" descr="Проблемы_28_1_Преступност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472511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4048" y="14127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  <a:t>Недостаточный уровень знания</a:t>
            </a:r>
            <a:b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</a:br>
            <a:r>
              <a:rPr lang="ru-RU" b="1" dirty="0">
                <a:solidFill>
                  <a:srgbClr val="17375E"/>
                </a:solidFill>
                <a:latin typeface="+mn-lt"/>
                <a:cs typeface="Arial" pitchFamily="34" charset="0"/>
              </a:rPr>
              <a:t> русского языка </a:t>
            </a:r>
          </a:p>
        </p:txBody>
      </p:sp>
      <p:pic>
        <p:nvPicPr>
          <p:cNvPr id="53251" name="Рисунок 2" descr="Проблемы_28_2_РусскийЯзы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76872"/>
            <a:ext cx="4572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07950" y="6530975"/>
            <a:ext cx="431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 i="1" dirty="0">
                <a:latin typeface="Calibri" pitchFamily="34" charset="0"/>
              </a:rPr>
              <a:t>Данные НИР-2012, выполненной  по заказу КТЗН СПб</a:t>
            </a:r>
          </a:p>
        </p:txBody>
      </p:sp>
    </p:spTree>
    <p:extLst>
      <p:ext uri="{BB962C8B-B14F-4D97-AF65-F5344CB8AC3E}">
        <p14:creationId xmlns:p14="http://schemas.microsoft.com/office/powerpoint/2010/main" val="9032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Office PowerPoint</Application>
  <PresentationFormat>Экран (4:3)</PresentationFormat>
  <Paragraphs>63</Paragraphs>
  <Slides>13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Kozuka Mincho Pro R</vt:lpstr>
      <vt:lpstr>Wingdings</vt:lpstr>
      <vt:lpstr>Тема Office</vt:lpstr>
      <vt:lpstr>Диаграмма</vt:lpstr>
      <vt:lpstr>Диаграмма Microsoft Excel</vt:lpstr>
      <vt:lpstr>Лист Microsoft Excel 97-2003</vt:lpstr>
      <vt:lpstr>Презентация PowerPoint</vt:lpstr>
      <vt:lpstr>Миграция населения в Санкт-Петербург </vt:lpstr>
      <vt:lpstr>Динамика квоты на выдачу иностранным гражданам разрешений на работу  в Санкт-Петербурге</vt:lpstr>
      <vt:lpstr>Структура заявки на квоту на выдачу иностранным гражданам разрешений на работу в Санкт-Петербурге в 2014 году по странам исхода</vt:lpstr>
      <vt:lpstr>Структура квоты на выдачу иностранным гражданам разрешений на работу  в Санкт-Петербурге по ВЭД</vt:lpstr>
      <vt:lpstr>Структура заявки на квоту на выдачу иностранным гражданам разрешений на работу в  Санкт-Петербурге по ВЭД в 2014 году</vt:lpstr>
      <vt:lpstr>Презентация PowerPoint</vt:lpstr>
      <vt:lpstr>Распределение иностранных трудовых мигрантов по районам Санкт-Петербурга  в 2012 году (в %) </vt:lpstr>
      <vt:lpstr>Презентация PowerPoint</vt:lpstr>
      <vt:lpstr>Презентация PowerPoint</vt:lpstr>
      <vt:lpstr>Презентация PowerPoint</vt:lpstr>
      <vt:lpstr>Рекомендации по итогам анализа миграционной ситуации   в  Санкт-Петербурге в 2012 году 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Marie</dc:creator>
  <cp:lastModifiedBy>All</cp:lastModifiedBy>
  <cp:revision>2</cp:revision>
  <dcterms:created xsi:type="dcterms:W3CDTF">2013-11-21T18:41:04Z</dcterms:created>
  <dcterms:modified xsi:type="dcterms:W3CDTF">2013-11-21T19:56:05Z</dcterms:modified>
</cp:coreProperties>
</file>