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59" r:id="rId4"/>
    <p:sldId id="260" r:id="rId5"/>
    <p:sldId id="261" r:id="rId6"/>
    <p:sldId id="264" r:id="rId7"/>
  </p:sldIdLst>
  <p:sldSz cx="9144000" cy="6858000" type="screen4x3"/>
  <p:notesSz cx="6794500" cy="99234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рабочих мест (тыс.ед.)</c:v>
                </c:pt>
              </c:strCache>
            </c:strRef>
          </c:tx>
          <c:spPr>
            <a:ln>
              <a:solidFill>
                <a:schemeClr val="accent1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Руководители</c:v>
                </c:pt>
                <c:pt idx="1">
                  <c:v>Специалисты  с ВО</c:v>
                </c:pt>
                <c:pt idx="2">
                  <c:v>Специалисты с СПО</c:v>
                </c:pt>
                <c:pt idx="3">
                  <c:v>Технические служащие</c:v>
                </c:pt>
                <c:pt idx="4">
                  <c:v>Квалифицированные рабочие отраслевых специальностей</c:v>
                </c:pt>
                <c:pt idx="5">
                  <c:v>Квалифицированные рабочие сквозных специальностей</c:v>
                </c:pt>
                <c:pt idx="6">
                  <c:v>Неквалифицированные рабочие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10.4</c:v>
                </c:pt>
                <c:pt idx="1">
                  <c:v>13.8</c:v>
                </c:pt>
                <c:pt idx="2">
                  <c:v>20.7</c:v>
                </c:pt>
                <c:pt idx="3">
                  <c:v>1</c:v>
                </c:pt>
                <c:pt idx="4">
                  <c:v>58.4</c:v>
                </c:pt>
                <c:pt idx="5">
                  <c:v>19.100000000000001</c:v>
                </c:pt>
                <c:pt idx="6">
                  <c:v>38.9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Кол-во соискателей (тыс. чел)</c:v>
                </c:pt>
              </c:strCache>
            </c:strRef>
          </c:tx>
          <c:spPr>
            <a:ln>
              <a:solidFill>
                <a:schemeClr val="accent2">
                  <a:lumMod val="75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Руководители</c:v>
                </c:pt>
                <c:pt idx="1">
                  <c:v>Специалисты  с ВО</c:v>
                </c:pt>
                <c:pt idx="2">
                  <c:v>Специалисты с СПО</c:v>
                </c:pt>
                <c:pt idx="3">
                  <c:v>Технические служащие</c:v>
                </c:pt>
                <c:pt idx="4">
                  <c:v>Квалифицированные рабочие отраслевых специальностей</c:v>
                </c:pt>
                <c:pt idx="5">
                  <c:v>Квалифицированные рабочие сквозных специальностей</c:v>
                </c:pt>
                <c:pt idx="6">
                  <c:v>Неквалифицированные рабочие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10.1</c:v>
                </c:pt>
                <c:pt idx="1">
                  <c:v>10.4</c:v>
                </c:pt>
                <c:pt idx="2">
                  <c:v>10.6</c:v>
                </c:pt>
                <c:pt idx="3">
                  <c:v>1.8</c:v>
                </c:pt>
                <c:pt idx="4">
                  <c:v>19.2</c:v>
                </c:pt>
                <c:pt idx="5">
                  <c:v>10.199999999999999</c:v>
                </c:pt>
                <c:pt idx="6">
                  <c:v>14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89412376"/>
        <c:axId val="189412768"/>
      </c:barChart>
      <c:catAx>
        <c:axId val="1894123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 b="1"/>
            </a:pPr>
            <a:endParaRPr lang="ru-RU"/>
          </a:p>
        </c:txPr>
        <c:crossAx val="189412768"/>
        <c:crosses val="autoZero"/>
        <c:auto val="1"/>
        <c:lblAlgn val="ctr"/>
        <c:lblOffset val="100"/>
        <c:noMultiLvlLbl val="0"/>
      </c:catAx>
      <c:valAx>
        <c:axId val="1894127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8941237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381325460737101E-2"/>
          <c:y val="1.5598508378296131E-2"/>
          <c:w val="0.90733528718440304"/>
          <c:h val="0.436171343280698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Среднегодовая доплонительная кадровая потребность, тыс. чел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Строители-монтажники</c:v>
                </c:pt>
                <c:pt idx="1">
                  <c:v>Профессии транспорта</c:v>
                </c:pt>
                <c:pt idx="2">
                  <c:v>Специалисты здравоохранения с СПО</c:v>
                </c:pt>
                <c:pt idx="3">
                  <c:v>Профессии общепита</c:v>
                </c:pt>
                <c:pt idx="4">
                  <c:v>Слесари-монтажники/механики/сборщики/ремонтники</c:v>
                </c:pt>
                <c:pt idx="5">
                  <c:v>Операторы, аппаратчики и машинисты оборудования</c:v>
                </c:pt>
                <c:pt idx="6">
                  <c:v>Строители-отделочники</c:v>
                </c:pt>
                <c:pt idx="7">
                  <c:v>Станочники по металлу</c:v>
                </c:pt>
                <c:pt idx="8">
                  <c:v>Сварщики и газорезчики</c:v>
                </c:pt>
                <c:pt idx="9">
                  <c:v>Профессии пищевой промышленности</c:v>
                </c:pt>
                <c:pt idx="10">
                  <c:v>Специалисты с СПО в области образования</c:v>
                </c:pt>
                <c:pt idx="11">
                  <c:v>Профессии легкой промышленности</c:v>
                </c:pt>
                <c:pt idx="12">
                  <c:v>Спец-ты с СПО в обл. финанс. и торгово-коммерч. деятельности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17134</c:v>
                </c:pt>
                <c:pt idx="1">
                  <c:v>8979</c:v>
                </c:pt>
                <c:pt idx="2">
                  <c:v>7470</c:v>
                </c:pt>
                <c:pt idx="3">
                  <c:v>5648</c:v>
                </c:pt>
                <c:pt idx="4">
                  <c:v>5077</c:v>
                </c:pt>
                <c:pt idx="5">
                  <c:v>3563</c:v>
                </c:pt>
                <c:pt idx="6">
                  <c:v>2881</c:v>
                </c:pt>
                <c:pt idx="7">
                  <c:v>2150</c:v>
                </c:pt>
                <c:pt idx="8">
                  <c:v>1577</c:v>
                </c:pt>
                <c:pt idx="9">
                  <c:v>1542</c:v>
                </c:pt>
                <c:pt idx="10">
                  <c:v>1238</c:v>
                </c:pt>
                <c:pt idx="11">
                  <c:v>1168</c:v>
                </c:pt>
                <c:pt idx="12">
                  <c:v>741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Выпуск, тыс.чел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8.8818476481054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8.8818476481053923E-3"/>
                  <c:y val="-4.89914700835709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1.1842463530807298E-2"/>
                  <c:y val="-2.44957350417854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Строители-монтажники</c:v>
                </c:pt>
                <c:pt idx="1">
                  <c:v>Профессии транспорта</c:v>
                </c:pt>
                <c:pt idx="2">
                  <c:v>Специалисты здравоохранения с СПО</c:v>
                </c:pt>
                <c:pt idx="3">
                  <c:v>Профессии общепита</c:v>
                </c:pt>
                <c:pt idx="4">
                  <c:v>Слесари-монтажники/механики/сборщики/ремонтники</c:v>
                </c:pt>
                <c:pt idx="5">
                  <c:v>Операторы, аппаратчики и машинисты оборудования</c:v>
                </c:pt>
                <c:pt idx="6">
                  <c:v>Строители-отделочники</c:v>
                </c:pt>
                <c:pt idx="7">
                  <c:v>Станочники по металлу</c:v>
                </c:pt>
                <c:pt idx="8">
                  <c:v>Сварщики и газорезчики</c:v>
                </c:pt>
                <c:pt idx="9">
                  <c:v>Профессии пищевой промышленности</c:v>
                </c:pt>
                <c:pt idx="10">
                  <c:v>Специалисты с СПО в области образования</c:v>
                </c:pt>
                <c:pt idx="11">
                  <c:v>Профессии легкой промышленности</c:v>
                </c:pt>
                <c:pt idx="12">
                  <c:v>Спец-ты с СПО в обл. финанс. и торгово-коммерч. деятельности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397</c:v>
                </c:pt>
                <c:pt idx="1">
                  <c:v>7607</c:v>
                </c:pt>
                <c:pt idx="2">
                  <c:v>2009</c:v>
                </c:pt>
                <c:pt idx="3">
                  <c:v>1267</c:v>
                </c:pt>
                <c:pt idx="4">
                  <c:v>4035</c:v>
                </c:pt>
                <c:pt idx="5">
                  <c:v>134</c:v>
                </c:pt>
                <c:pt idx="6">
                  <c:v>425</c:v>
                </c:pt>
                <c:pt idx="7">
                  <c:v>528</c:v>
                </c:pt>
                <c:pt idx="8">
                  <c:v>497</c:v>
                </c:pt>
                <c:pt idx="9">
                  <c:v>63</c:v>
                </c:pt>
                <c:pt idx="10">
                  <c:v>1214</c:v>
                </c:pt>
                <c:pt idx="11">
                  <c:v>640</c:v>
                </c:pt>
                <c:pt idx="12">
                  <c:v>3725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89413552"/>
        <c:axId val="189413944"/>
      </c:barChart>
      <c:catAx>
        <c:axId val="189413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 b="1"/>
            </a:pPr>
            <a:endParaRPr lang="ru-RU"/>
          </a:p>
        </c:txPr>
        <c:crossAx val="189413944"/>
        <c:crosses val="autoZero"/>
        <c:auto val="1"/>
        <c:lblAlgn val="ctr"/>
        <c:lblOffset val="100"/>
        <c:noMultiLvlLbl val="0"/>
      </c:catAx>
      <c:valAx>
        <c:axId val="189413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18941355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74605872718859"/>
          <c:y val="4.7667424590081706E-2"/>
          <c:w val="0.89725397800097983"/>
          <c:h val="0.748455080167469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Среднегодовая доплонительная кадровая потребность, тыс. чел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3"/>
                <c:pt idx="0">
                  <c:v>Специалисты с СПО</c:v>
                </c:pt>
                <c:pt idx="1">
                  <c:v>Квалифицированные рабочие отраслевых профессий</c:v>
                </c:pt>
                <c:pt idx="2">
                  <c:v>Квалифицированные рабочие сквозных профессий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11077</c:v>
                </c:pt>
                <c:pt idx="1">
                  <c:v>39531</c:v>
                </c:pt>
                <c:pt idx="2">
                  <c:v>12516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Выпуск, тыс.чел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3"/>
                <c:pt idx="0">
                  <c:v>Специалисты с СПО</c:v>
                </c:pt>
                <c:pt idx="1">
                  <c:v>Квалифицированные рабочие отраслевых профессий</c:v>
                </c:pt>
                <c:pt idx="2">
                  <c:v>Квалифицированные рабочие сквозных профессий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12010</c:v>
                </c:pt>
                <c:pt idx="1">
                  <c:v>11311</c:v>
                </c:pt>
                <c:pt idx="2">
                  <c:v>5226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89414728"/>
        <c:axId val="189415120"/>
      </c:barChart>
      <c:catAx>
        <c:axId val="1894147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189415120"/>
        <c:crosses val="autoZero"/>
        <c:auto val="1"/>
        <c:lblAlgn val="ctr"/>
        <c:lblOffset val="100"/>
        <c:noMultiLvlLbl val="0"/>
      </c:catAx>
      <c:valAx>
        <c:axId val="1894151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94147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7238256969600365E-4"/>
          <c:y val="0.89775830677015656"/>
          <c:w val="0.89999991839592497"/>
          <c:h val="7.322213670766172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906B-20A7-44DD-BE10-0AD0F5E63B87}" type="datetimeFigureOut">
              <a:rPr lang="ru-RU" smtClean="0"/>
              <a:t>18.04.2013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2170-CDDA-405C-A4AD-78CF3E98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298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906B-20A7-44DD-BE10-0AD0F5E63B87}" type="datetimeFigureOut">
              <a:rPr lang="ru-RU" smtClean="0"/>
              <a:t>18.04.2013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2170-CDDA-405C-A4AD-78CF3E98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640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906B-20A7-44DD-BE10-0AD0F5E63B87}" type="datetimeFigureOut">
              <a:rPr lang="ru-RU" smtClean="0"/>
              <a:t>18.04.2013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2170-CDDA-405C-A4AD-78CF3E98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89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906B-20A7-44DD-BE10-0AD0F5E63B87}" type="datetimeFigureOut">
              <a:rPr lang="ru-RU" smtClean="0"/>
              <a:t>18.04.2013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2170-CDDA-405C-A4AD-78CF3E98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087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906B-20A7-44DD-BE10-0AD0F5E63B87}" type="datetimeFigureOut">
              <a:rPr lang="ru-RU" smtClean="0"/>
              <a:t>18.04.2013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2170-CDDA-405C-A4AD-78CF3E98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049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906B-20A7-44DD-BE10-0AD0F5E63B87}" type="datetimeFigureOut">
              <a:rPr lang="ru-RU" smtClean="0"/>
              <a:t>18.04.2013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2170-CDDA-405C-A4AD-78CF3E98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0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906B-20A7-44DD-BE10-0AD0F5E63B87}" type="datetimeFigureOut">
              <a:rPr lang="ru-RU" smtClean="0"/>
              <a:t>18.04.2013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2170-CDDA-405C-A4AD-78CF3E98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078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906B-20A7-44DD-BE10-0AD0F5E63B87}" type="datetimeFigureOut">
              <a:rPr lang="ru-RU" smtClean="0"/>
              <a:t>18.04.2013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2170-CDDA-405C-A4AD-78CF3E98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98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906B-20A7-44DD-BE10-0AD0F5E63B87}" type="datetimeFigureOut">
              <a:rPr lang="ru-RU" smtClean="0"/>
              <a:t>18.04.2013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2170-CDDA-405C-A4AD-78CF3E98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610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906B-20A7-44DD-BE10-0AD0F5E63B87}" type="datetimeFigureOut">
              <a:rPr lang="ru-RU" smtClean="0"/>
              <a:t>18.04.2013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2170-CDDA-405C-A4AD-78CF3E98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436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906B-20A7-44DD-BE10-0AD0F5E63B87}" type="datetimeFigureOut">
              <a:rPr lang="ru-RU" smtClean="0"/>
              <a:t>18.04.2013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2170-CDDA-405C-A4AD-78CF3E98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602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6906B-20A7-44DD-BE10-0AD0F5E63B87}" type="datetimeFigureOut">
              <a:rPr lang="ru-RU" smtClean="0"/>
              <a:t>18.04.2013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52170-CDDA-405C-A4AD-78CF3E98B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2" name="Rectangle 4"/>
          <p:cNvSpPr>
            <a:spLocks noGrp="1" noChangeArrowheads="1"/>
          </p:cNvSpPr>
          <p:nvPr>
            <p:ph type="title"/>
          </p:nvPr>
        </p:nvSpPr>
        <p:spPr>
          <a:xfrm>
            <a:off x="529429" y="260648"/>
            <a:ext cx="8229600" cy="414338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33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Официальные </a:t>
            </a:r>
            <a:r>
              <a:rPr lang="ru-RU" sz="33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данные </a:t>
            </a:r>
            <a:r>
              <a:rPr lang="ru-RU" sz="33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Петростата</a:t>
            </a:r>
            <a:endParaRPr lang="ru-RU" sz="3300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422061" name="Group 17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526415"/>
              </p:ext>
            </p:extLst>
          </p:nvPr>
        </p:nvGraphicFramePr>
        <p:xfrm>
          <a:off x="683416" y="908720"/>
          <a:ext cx="7921625" cy="4845801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5905500"/>
                <a:gridCol w="1008062"/>
                <a:gridCol w="1008063"/>
              </a:tblGrid>
              <a:tr h="3391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Наименование показателя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2012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2012у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</a:tr>
              <a:tr h="426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Численность населения в возрасте 15-72 лет, тыс. чел.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3922,9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A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3934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,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A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</a:tr>
              <a:tr h="426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Численность ЭАН, тыс. чел.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2674,2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A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2895,9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</a:tr>
              <a:tr h="426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Уровень экономической активности, %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68,2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A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73,6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</a:tr>
              <a:tr h="426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Численность не ЭАН (возраст 15-72), тыс. чел.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1248,7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A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1038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,7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</a:tr>
              <a:tr h="426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Численность безработных по методологии МОТ,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тыс.чел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27,6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A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33,0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A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</a:tr>
              <a:tr h="426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% безработных от ЭАН по методологии МОТ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A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1,1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A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</a:tr>
              <a:tr h="426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Численность безработных, зарегистрированных СЗ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10,6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A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10,6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A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</a:tr>
              <a:tr h="426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% безработных от ЭАН, зарегистрированных СЗ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A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A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</a:tr>
              <a:tr h="6399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Отношение численности общей безработицы к объему регистрируемой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2,6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A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3,1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A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</a:tr>
              <a:tr h="426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Численность населения, занятого в экономике, тыс. чел.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2646,6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A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2863,0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A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4" marB="45714" horzOverflow="overflow"/>
                </a:tc>
              </a:tr>
            </a:tbl>
          </a:graphicData>
        </a:graphic>
      </p:graphicFrame>
      <p:sp>
        <p:nvSpPr>
          <p:cNvPr id="5185" name="Text Box 174"/>
          <p:cNvSpPr txBox="1">
            <a:spLocks noChangeArrowheads="1"/>
          </p:cNvSpPr>
          <p:nvPr/>
        </p:nvSpPr>
        <p:spPr bwMode="auto">
          <a:xfrm>
            <a:off x="395286" y="6192295"/>
            <a:ext cx="84978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9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19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19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19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19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2012у – данные уточнены Росстатом в марте 2013 г.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EDB80-3091-4784-8E9D-32DC2C5C666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91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3307" y="116632"/>
            <a:ext cx="8229600" cy="648072"/>
          </a:xfrm>
        </p:spPr>
        <p:txBody>
          <a:bodyPr>
            <a:normAutofit/>
          </a:bodyPr>
          <a:lstStyle/>
          <a:p>
            <a:r>
              <a:rPr lang="ru-RU" sz="320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Задачи:</a:t>
            </a:r>
            <a:endParaRPr lang="ru-RU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Объект 3"/>
          <p:cNvSpPr>
            <a:spLocks noGrp="1" noChangeArrowheads="1"/>
          </p:cNvSpPr>
          <p:nvPr>
            <p:ph idx="1"/>
          </p:nvPr>
        </p:nvSpPr>
        <p:spPr bwMode="auto">
          <a:xfrm>
            <a:off x="395536" y="764704"/>
            <a:ext cx="8229600" cy="2702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Разработка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технологии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прогнозирования 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баланса трудовых ресурсов, включая воссоздание 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системы мониторинга рынка труда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Пилотный количественный и структурный прогноз баланса трудовых ресурсов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Разработка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количественных и структурных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методов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оценки потоков регистрируемой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миграции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и выявления степени их соответствия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потребности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экономики  Санкт-Петербурга  в 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кадрах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Разработка 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прогнозной  оценки 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возможности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 покрытия 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дефицита кадров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08856" y="345757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Bef>
                <a:spcPct val="0"/>
              </a:spcBef>
              <a:buFont typeface="Arial" pitchFamily="34" charset="0"/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Разработан классификатор профессиональных групп на базе ОКЗ (КПГ-2012)</a:t>
            </a:r>
          </a:p>
          <a:p>
            <a:pPr marL="457200" indent="-457200">
              <a:spcBef>
                <a:spcPct val="0"/>
              </a:spcBef>
              <a:buFont typeface="Arial" pitchFamily="34" charset="0"/>
              <a:buNone/>
            </a:pPr>
            <a:endParaRPr lang="ru-RU" sz="16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ct val="0"/>
              </a:spcBef>
              <a:buFont typeface="Arial" pitchFamily="34" charset="0"/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Особенности КПГ-2012:</a:t>
            </a:r>
          </a:p>
          <a:p>
            <a:pPr marL="457200" indent="-457200" algn="just">
              <a:spcBef>
                <a:spcPct val="0"/>
              </a:spcBef>
              <a:buFont typeface="Wingdings" pitchFamily="2" charset="2"/>
              <a:buChar char="ü"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Достаточная детализация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: позволяет «прицельно» формировать «отряды» рабочей силы для замещения рабочих мест в соответствии с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потребностями развития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приоритетных направлений экономики (приоритетных кластеров)</a:t>
            </a:r>
          </a:p>
          <a:p>
            <a:pPr marL="452438" indent="-452438">
              <a:buFont typeface="Wingdings" pitchFamily="2" charset="2"/>
              <a:buChar char="ü"/>
              <a:defRPr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Достаточная </a:t>
            </a: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агрегированность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: «оперирование»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статистически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значимыми профессиональными группами, обладающими свойствами профессиональной однородности на основе принципа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«образовательной эластичности»,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т.е.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одну профессиональную группу объединяются профессии, которые могут трансформироваться  друг в друга с помощью достаточно простых процедур профессиональной подготовки профессиональной адаптации на рабочем месте и т.п. </a:t>
            </a:r>
          </a:p>
          <a:p>
            <a:pPr marL="0" indent="0">
              <a:buNone/>
              <a:defRPr/>
            </a:pP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spcBef>
                <a:spcPct val="0"/>
              </a:spcBef>
              <a:buFont typeface="Wingdings" pitchFamily="2" charset="2"/>
              <a:buChar char="ü"/>
            </a:pP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spcBef>
                <a:spcPct val="0"/>
              </a:spcBef>
              <a:buFont typeface="Wingdings" pitchFamily="2" charset="2"/>
              <a:buChar char="ü"/>
            </a:pPr>
            <a:endParaRPr lang="ru-RU" sz="1600" dirty="0" smtClean="0">
              <a:latin typeface="TornadoLightC" pitchFamily="50" charset="0"/>
              <a:cs typeface="Arial" charset="0"/>
            </a:endParaRPr>
          </a:p>
          <a:p>
            <a:pPr marL="457200" indent="-457200" algn="just">
              <a:spcBef>
                <a:spcPct val="0"/>
              </a:spcBef>
              <a:buFont typeface="Wingdings" pitchFamily="2" charset="2"/>
              <a:buChar char="ü"/>
            </a:pPr>
            <a:endParaRPr lang="ru-RU" sz="1600" dirty="0">
              <a:latin typeface="TornadoLightC" pitchFamily="50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674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576064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Соотношение спроса и предложения </a:t>
            </a:r>
            <a:b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на рынке труда Санкт-Петербурга </a:t>
            </a:r>
            <a:b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 2012 </a:t>
            </a: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году (по КПГ-2012)</a:t>
            </a:r>
            <a:endParaRPr lang="ru-RU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456894"/>
              </p:ext>
            </p:extLst>
          </p:nvPr>
        </p:nvGraphicFramePr>
        <p:xfrm>
          <a:off x="179512" y="1600200"/>
          <a:ext cx="8856984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EDB80-3091-4784-8E9D-32DC2C5C666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16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Соотношение структуры выпуска учреждений СПО, НПО и потребностей рынка труда </a:t>
            </a:r>
            <a:b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Санкт-Петербурга в 2012 </a:t>
            </a: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году (по КПГ -2012)</a:t>
            </a:r>
            <a:endParaRPr lang="ru-RU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0331332"/>
              </p:ext>
            </p:extLst>
          </p:nvPr>
        </p:nvGraphicFramePr>
        <p:xfrm>
          <a:off x="395536" y="1340768"/>
          <a:ext cx="857929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EDB80-3091-4784-8E9D-32DC2C5C666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42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4234698"/>
              </p:ext>
            </p:extLst>
          </p:nvPr>
        </p:nvGraphicFramePr>
        <p:xfrm>
          <a:off x="107504" y="1844824"/>
          <a:ext cx="9937104" cy="4813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229600" cy="936104"/>
          </a:xfrm>
        </p:spPr>
        <p:txBody>
          <a:bodyPr>
            <a:noAutofit/>
          </a:bodyPr>
          <a:lstStyle/>
          <a:p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Покрытие кадрового дефицита приоритетных направлений экономики </a:t>
            </a: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Санкт-Петербурга</a:t>
            </a:r>
            <a:b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городской </a:t>
            </a:r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системой СПО, НПО </a:t>
            </a:r>
            <a:r>
              <a:rPr lang="ru-RU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 </a:t>
            </a:r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2012 году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EDB80-3091-4784-8E9D-32DC2C5C666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74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Спасибо за внимание!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35696" y="5877271"/>
            <a:ext cx="5112568" cy="70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Санкт-Петербург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2013 год</a:t>
            </a:r>
          </a:p>
        </p:txBody>
      </p:sp>
    </p:spTree>
    <p:extLst>
      <p:ext uri="{BB962C8B-B14F-4D97-AF65-F5344CB8AC3E}">
        <p14:creationId xmlns:p14="http://schemas.microsoft.com/office/powerpoint/2010/main" val="232903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225</Words>
  <Application>Microsoft Office PowerPoint</Application>
  <PresentationFormat>Экран (4:3)</PresentationFormat>
  <Paragraphs>60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Arial Narrow</vt:lpstr>
      <vt:lpstr>Calibri</vt:lpstr>
      <vt:lpstr>TornadoLightC</vt:lpstr>
      <vt:lpstr>Wingdings</vt:lpstr>
      <vt:lpstr>Тема Office</vt:lpstr>
      <vt:lpstr>Официальные данные Петростата</vt:lpstr>
      <vt:lpstr>Задачи:</vt:lpstr>
      <vt:lpstr>Соотношение спроса и предложения  на рынке труда Санкт-Петербурга  в 2012 году (по КПГ-2012)</vt:lpstr>
      <vt:lpstr>Соотношение структуры выпуска учреждений СПО, НПО и потребностей рынка труда  Санкт-Петербурга в 2012 году (по КПГ -2012)</vt:lpstr>
      <vt:lpstr>Покрытие кадрового дефицита приоритетных направлений экономики Санкт-Петербурга городской системой СПО, НПО в 2012 году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Алексеева М.И.</dc:creator>
  <cp:lastModifiedBy>Чмель Ирина Александровна</cp:lastModifiedBy>
  <cp:revision>8</cp:revision>
  <cp:lastPrinted>2013-04-18T06:50:13Z</cp:lastPrinted>
  <dcterms:created xsi:type="dcterms:W3CDTF">2013-04-18T06:31:42Z</dcterms:created>
  <dcterms:modified xsi:type="dcterms:W3CDTF">2013-04-18T08:16:30Z</dcterms:modified>
</cp:coreProperties>
</file>