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89" r:id="rId2"/>
    <p:sldId id="500" r:id="rId3"/>
    <p:sldId id="503" r:id="rId4"/>
    <p:sldId id="501" r:id="rId5"/>
    <p:sldId id="458" r:id="rId6"/>
    <p:sldId id="494" r:id="rId7"/>
    <p:sldId id="502" r:id="rId8"/>
    <p:sldId id="400" r:id="rId9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440"/>
    <a:srgbClr val="940606"/>
    <a:srgbClr val="740000"/>
    <a:srgbClr val="315536"/>
    <a:srgbClr val="497F51"/>
    <a:srgbClr val="4E8856"/>
    <a:srgbClr val="8ABC91"/>
    <a:srgbClr val="65A76E"/>
    <a:srgbClr val="DEECE0"/>
    <a:srgbClr val="9DC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9" autoAdjust="0"/>
    <p:restoredTop sz="82669" autoAdjust="0"/>
  </p:normalViewPr>
  <p:slideViewPr>
    <p:cSldViewPr snapToGrid="0">
      <p:cViewPr varScale="1">
        <p:scale>
          <a:sx n="164" d="100"/>
          <a:sy n="164" d="100"/>
        </p:scale>
        <p:origin x="162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503549598429994"/>
          <c:y val="2.0664334101681073E-3"/>
          <c:w val="0.56153319203530883"/>
          <c:h val="0.86780431602796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Инвестиции в основной капитал, млрд руб.</c:v>
                </c:pt>
              </c:strCache>
            </c:strRef>
          </c:tx>
          <c:spPr>
            <a:solidFill>
              <a:srgbClr val="124E96">
                <a:alpha val="89000"/>
              </a:srgbClr>
            </a:solidFill>
            <a:ln>
              <a:solidFill>
                <a:srgbClr val="124E96"/>
              </a:solidFill>
            </a:ln>
            <a:effectLst>
              <a:outerShdw blurRad="50800" dist="38100" algn="l" rotWithShape="0">
                <a:schemeClr val="bg1">
                  <a:lumMod val="65000"/>
                  <a:alpha val="40000"/>
                </a:scheme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2D86">
                  <a:alpha val="88235"/>
                </a:srgbClr>
              </a:solidFill>
              <a:ln>
                <a:solidFill>
                  <a:srgbClr val="124E96"/>
                </a:solidFill>
              </a:ln>
              <a:effectLst>
                <a:outerShdw blurRad="50800" dist="38100" algn="l" rotWithShape="0">
                  <a:schemeClr val="bg1">
                    <a:lumMod val="65000"/>
                    <a:alpha val="40000"/>
                  </a:scheme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A5D7ED">
                  <a:alpha val="89000"/>
                </a:srgbClr>
              </a:solidFill>
              <a:ln>
                <a:solidFill>
                  <a:srgbClr val="124E96"/>
                </a:solidFill>
              </a:ln>
              <a:effectLst>
                <a:outerShdw blurRad="50800" dist="38100" algn="l" rotWithShape="0">
                  <a:schemeClr val="bg1">
                    <a:lumMod val="65000"/>
                    <a:alpha val="40000"/>
                  </a:scheme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A5D7ED"/>
              </a:solidFill>
              <a:ln>
                <a:solidFill>
                  <a:srgbClr val="124E96"/>
                </a:solidFill>
              </a:ln>
              <a:effectLst>
                <a:outerShdw blurRad="50800" dist="38100" algn="l" rotWithShape="0">
                  <a:schemeClr val="bg1">
                    <a:lumMod val="65000"/>
                    <a:alpha val="40000"/>
                  </a:scheme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940606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2025</c:v>
                </c:pt>
                <c:pt idx="2">
                  <c:v>2030</c:v>
                </c:pt>
              </c:numCache>
            </c:num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0.16700000000000001</c:v>
                </c:pt>
                <c:pt idx="1">
                  <c:v>0.3</c:v>
                </c:pt>
                <c:pt idx="2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8F-4999-BD84-6A1170B0669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6"/>
        <c:axId val="765994744"/>
        <c:axId val="765991216"/>
      </c:barChart>
      <c:valAx>
        <c:axId val="765991216"/>
        <c:scaling>
          <c:orientation val="minMax"/>
        </c:scaling>
        <c:delete val="1"/>
        <c:axPos val="r"/>
        <c:numFmt formatCode="0.0%" sourceLinked="1"/>
        <c:majorTickMark val="out"/>
        <c:minorTickMark val="none"/>
        <c:tickLblPos val="nextTo"/>
        <c:crossAx val="765994744"/>
        <c:crosses val="max"/>
        <c:crossBetween val="between"/>
      </c:valAx>
      <c:catAx>
        <c:axId val="765994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659912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5659" cy="495348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8" y="0"/>
            <a:ext cx="2945659" cy="495348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3AFBBC35-2CC4-47F9-B58B-BFE4232697B4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7" tIns="45363" rIns="90727" bIns="4536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38"/>
            <a:ext cx="5438140" cy="3887361"/>
          </a:xfrm>
          <a:prstGeom prst="rect">
            <a:avLst/>
          </a:prstGeom>
        </p:spPr>
        <p:txBody>
          <a:bodyPr vert="horz" lIns="90727" tIns="45363" rIns="90727" bIns="4536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377338"/>
            <a:ext cx="2945659" cy="495347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8" y="9377338"/>
            <a:ext cx="2945659" cy="495347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A09A3309-6682-4ED0-A34F-338C49577A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515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A3309-6682-4ED0-A34F-338C49577A6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78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1D8DC6-56E6-4FEA-8426-C4FE22304AC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686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1D8DC6-56E6-4FEA-8426-C4FE22304AC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09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1D8DC6-56E6-4FEA-8426-C4FE22304AC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930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1D8DC6-56E6-4FEA-8426-C4FE22304AC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644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1D8DC6-56E6-4FEA-8426-C4FE22304AC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641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1D8DC6-56E6-4FEA-8426-C4FE22304AC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700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8F15-CFEC-49E6-B45E-01D10EA7DFDA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354F-F37F-41E4-9630-45C4687145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361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8F15-CFEC-49E6-B45E-01D10EA7DFDA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354F-F37F-41E4-9630-45C4687145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477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8F15-CFEC-49E6-B45E-01D10EA7DFDA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354F-F37F-41E4-9630-45C4687145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493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xmlns="" id="{F958A72E-A78F-44DA-80B0-CC3BD3370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886346"/>
            <a:ext cx="7924801" cy="769885"/>
          </a:xfrm>
        </p:spPr>
        <p:txBody>
          <a:bodyPr lIns="0" anchor="b">
            <a:normAutofit/>
          </a:bodyPr>
          <a:lstStyle>
            <a:lvl1pPr>
              <a:defRPr sz="4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2C3A8E0C-9265-4BD1-8079-0E1FE743D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1999" y="1672514"/>
            <a:ext cx="4368801" cy="657440"/>
          </a:xfrm>
        </p:spPr>
        <p:txBody>
          <a:bodyPr lIns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3EB55312-4EFF-4F2B-9215-C99A111EF2B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929887" y="2661249"/>
            <a:ext cx="3034485" cy="220327"/>
          </a:xfrm>
        </p:spPr>
        <p:txBody>
          <a:bodyPr lIns="0">
            <a:normAutofit/>
          </a:bodyPr>
          <a:lstStyle>
            <a:lvl1pPr marL="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xmlns="" id="{37FCE118-2407-4CCB-975C-3A434A2177ED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61999" y="3264356"/>
            <a:ext cx="4737101" cy="378795"/>
          </a:xfrm>
        </p:spPr>
        <p:txBody>
          <a:bodyPr lIns="0" anchor="b">
            <a:no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xmlns="" id="{0B8D07F8-3DA1-4617-8BEF-1A83175F23F5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761999" y="3705997"/>
            <a:ext cx="4737101" cy="1745219"/>
          </a:xfrm>
        </p:spPr>
        <p:txBody>
          <a:bodyPr lIns="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CA5A8D8-581F-4D50-A311-9D52F7F62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0729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8F15-CFEC-49E6-B45E-01D10EA7DFDA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354F-F37F-41E4-9630-45C4687145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34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8F15-CFEC-49E6-B45E-01D10EA7DFDA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354F-F37F-41E4-9630-45C4687145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22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8F15-CFEC-49E6-B45E-01D10EA7DFDA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354F-F37F-41E4-9630-45C4687145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99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8F15-CFEC-49E6-B45E-01D10EA7DFDA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354F-F37F-41E4-9630-45C4687145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405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8F15-CFEC-49E6-B45E-01D10EA7DFDA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354F-F37F-41E4-9630-45C4687145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93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8F15-CFEC-49E6-B45E-01D10EA7DFDA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354F-F37F-41E4-9630-45C4687145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60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8F15-CFEC-49E6-B45E-01D10EA7DFDA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354F-F37F-41E4-9630-45C4687145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39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8F15-CFEC-49E6-B45E-01D10EA7DFDA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354F-F37F-41E4-9630-45C4687145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50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88F15-CFEC-49E6-B45E-01D10EA7DFDA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A354F-F37F-41E4-9630-45C4687145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63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chart" Target="../charts/char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85"/>
          <a:stretch/>
        </p:blipFill>
        <p:spPr>
          <a:xfrm>
            <a:off x="8828367" y="-5724"/>
            <a:ext cx="3363633" cy="687668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21774" y="4486275"/>
            <a:ext cx="8847417" cy="23717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itle 13">
            <a:extLst>
              <a:ext uri="{FF2B5EF4-FFF2-40B4-BE49-F238E27FC236}">
                <a16:creationId xmlns="" xmlns:a16="http://schemas.microsoft.com/office/drawing/2014/main" id="{BDF44B25-F345-4865-96E6-72B109630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235" y="4731565"/>
            <a:ext cx="8425921" cy="790691"/>
          </a:xfrm>
          <a:noFill/>
        </p:spPr>
        <p:txBody>
          <a:bodyPr lIns="0" tIns="0" rIns="0" bIns="0" anchor="t" anchorCtr="0">
            <a:noAutofit/>
          </a:bodyPr>
          <a:lstStyle/>
          <a:p>
            <a:pPr algn="just">
              <a:lnSpc>
                <a:spcPts val="2700"/>
              </a:lnSpc>
            </a:pPr>
            <a:r>
              <a:rPr lang="ru-RU" sz="2030" dirty="0" smtClean="0">
                <a:solidFill>
                  <a:srgbClr val="00206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введении в Санкт-Петербурге инвестиционного налогового вычета по налогу на прибыль организаций</a:t>
            </a:r>
            <a:endParaRPr lang="en-US" sz="2030" dirty="0">
              <a:solidFill>
                <a:srgbClr val="002060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21">
            <a:extLst>
              <a:ext uri="{FF2B5EF4-FFF2-40B4-BE49-F238E27FC236}">
                <a16:creationId xmlns="" xmlns:a16="http://schemas.microsoft.com/office/drawing/2014/main" id="{74670353-F2CE-484D-B28F-D19B94B5D759}"/>
              </a:ext>
            </a:extLst>
          </p:cNvPr>
          <p:cNvSpPr/>
          <p:nvPr/>
        </p:nvSpPr>
        <p:spPr>
          <a:xfrm>
            <a:off x="0" y="4486275"/>
            <a:ext cx="200025" cy="1103887"/>
          </a:xfrm>
          <a:prstGeom prst="rect">
            <a:avLst/>
          </a:prstGeom>
          <a:solidFill>
            <a:srgbClr val="91C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301235" y="5649563"/>
            <a:ext cx="8425921" cy="89268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1400" dirty="0" smtClean="0">
                <a:solidFill>
                  <a:srgbClr val="00206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Заместитель председателя Комитета по экономической политике  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1400" dirty="0" smtClean="0">
                <a:solidFill>
                  <a:srgbClr val="00206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стратегическому планированию Санкт-Петербурга</a:t>
            </a:r>
            <a:endParaRPr lang="en-US" sz="1400" dirty="0" smtClean="0">
              <a:solidFill>
                <a:srgbClr val="002060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Зырянов Алексей Владиславович </a:t>
            </a:r>
            <a:endParaRPr lang="ru-RU" sz="1600" b="1" dirty="0">
              <a:solidFill>
                <a:srgbClr val="002060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05"/>
          <a:stretch/>
        </p:blipFill>
        <p:spPr>
          <a:xfrm>
            <a:off x="-10886" y="0"/>
            <a:ext cx="8836531" cy="44862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825644" y="-5724"/>
            <a:ext cx="3366355" cy="4494883"/>
          </a:xfrm>
          <a:prstGeom prst="rect">
            <a:avLst/>
          </a:prstGeom>
          <a:solidFill>
            <a:schemeClr val="accent3">
              <a:lumMod val="40000"/>
              <a:lumOff val="6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29250" y="6696074"/>
            <a:ext cx="3396395" cy="165943"/>
          </a:xfrm>
          <a:prstGeom prst="rect">
            <a:avLst/>
          </a:prstGeom>
          <a:solidFill>
            <a:srgbClr val="024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379" y="81053"/>
            <a:ext cx="828600" cy="87221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667214" y="6406574"/>
            <a:ext cx="1158429" cy="29238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ru-RU" sz="1100" dirty="0" smtClean="0">
                <a:solidFill>
                  <a:srgbClr val="132F49"/>
                </a:solidFill>
                <a:latin typeface="Century Gothic" panose="020B0502020202020204" pitchFamily="34" charset="0"/>
              </a:rPr>
              <a:t>Ноябрь, 2019</a:t>
            </a:r>
            <a:endParaRPr lang="ru-RU" sz="1100" i="1" dirty="0">
              <a:solidFill>
                <a:srgbClr val="132F4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912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Прямоугольный треугольник 76"/>
          <p:cNvSpPr/>
          <p:nvPr/>
        </p:nvSpPr>
        <p:spPr>
          <a:xfrm>
            <a:off x="6928317" y="4114499"/>
            <a:ext cx="1792390" cy="2303144"/>
          </a:xfrm>
          <a:prstGeom prst="rtTriangle">
            <a:avLst/>
          </a:prstGeom>
          <a:solidFill>
            <a:srgbClr val="F7F7F7"/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4" name="Группа 63"/>
          <p:cNvGrpSpPr/>
          <p:nvPr/>
        </p:nvGrpSpPr>
        <p:grpSpPr>
          <a:xfrm>
            <a:off x="-30338" y="0"/>
            <a:ext cx="739048" cy="6877210"/>
            <a:chOff x="-30338" y="0"/>
            <a:chExt cx="739048" cy="6877210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0" y="0"/>
              <a:ext cx="708710" cy="868888"/>
            </a:xfrm>
            <a:prstGeom prst="rect">
              <a:avLst/>
            </a:prstGeom>
            <a:solidFill>
              <a:srgbClr val="7DA1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26" r="37441" b="11387"/>
            <a:stretch/>
          </p:blipFill>
          <p:spPr>
            <a:xfrm>
              <a:off x="0" y="808548"/>
              <a:ext cx="708710" cy="6068662"/>
            </a:xfrm>
            <a:prstGeom prst="rect">
              <a:avLst/>
            </a:prstGeom>
          </p:spPr>
        </p:pic>
        <p:sp>
          <p:nvSpPr>
            <p:cNvPr id="67" name="Прямоугольник 66"/>
            <p:cNvSpPr/>
            <p:nvPr/>
          </p:nvSpPr>
          <p:spPr>
            <a:xfrm>
              <a:off x="-30338" y="9685"/>
              <a:ext cx="733097" cy="6867525"/>
            </a:xfrm>
            <a:prstGeom prst="rect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Равнобедренный треугольник 9"/>
          <p:cNvSpPr/>
          <p:nvPr/>
        </p:nvSpPr>
        <p:spPr>
          <a:xfrm rot="16200000">
            <a:off x="186972" y="878222"/>
            <a:ext cx="518554" cy="542168"/>
          </a:xfrm>
          <a:prstGeom prst="triangle">
            <a:avLst>
              <a:gd name="adj" fmla="val 63591"/>
            </a:avLst>
          </a:prstGeom>
          <a:solidFill>
            <a:srgbClr val="9993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9396" y="172733"/>
            <a:ext cx="12032604" cy="90440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1132518" y="464612"/>
            <a:ext cx="10792146" cy="412934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Обзор практики введения ИНВ в субъектах РФ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325247" y="265887"/>
            <a:ext cx="716248" cy="708015"/>
            <a:chOff x="10118667" y="5100798"/>
            <a:chExt cx="787038" cy="810678"/>
          </a:xfrm>
        </p:grpSpPr>
        <p:sp>
          <p:nvSpPr>
            <p:cNvPr id="49" name="Овал 48"/>
            <p:cNvSpPr/>
            <p:nvPr/>
          </p:nvSpPr>
          <p:spPr>
            <a:xfrm rot="10800000">
              <a:off x="10118667" y="5100798"/>
              <a:ext cx="787038" cy="810678"/>
            </a:xfrm>
            <a:prstGeom prst="ellipse">
              <a:avLst/>
            </a:prstGeom>
            <a:solidFill>
              <a:srgbClr val="F2F2F2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prstClr val="white"/>
                </a:solidFill>
              </a:endParaRPr>
            </a:p>
          </p:txBody>
        </p:sp>
        <p:sp>
          <p:nvSpPr>
            <p:cNvPr id="50" name="Овал 49"/>
            <p:cNvSpPr/>
            <p:nvPr/>
          </p:nvSpPr>
          <p:spPr>
            <a:xfrm>
              <a:off x="10185970" y="5170211"/>
              <a:ext cx="657059" cy="66952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prstClr val="white"/>
                </a:solidFill>
              </a:endParaRPr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56671" y="6446259"/>
            <a:ext cx="312297" cy="365125"/>
          </a:xfrm>
        </p:spPr>
        <p:txBody>
          <a:bodyPr/>
          <a:lstStyle/>
          <a:p>
            <a:r>
              <a:rPr lang="ru-RU" dirty="0" smtClean="0"/>
              <a:t>2</a:t>
            </a:r>
            <a:endParaRPr lang="en-US" dirty="0"/>
          </a:p>
        </p:txBody>
      </p:sp>
      <p:sp>
        <p:nvSpPr>
          <p:cNvPr id="119" name="Rectangle 21">
            <a:extLst>
              <a:ext uri="{FF2B5EF4-FFF2-40B4-BE49-F238E27FC236}">
                <a16:creationId xmlns="" xmlns:a16="http://schemas.microsoft.com/office/drawing/2014/main" id="{74670353-F2CE-484D-B28F-D19B94B5D759}"/>
              </a:ext>
            </a:extLst>
          </p:cNvPr>
          <p:cNvSpPr/>
          <p:nvPr/>
        </p:nvSpPr>
        <p:spPr>
          <a:xfrm flipV="1">
            <a:off x="175164" y="1064665"/>
            <a:ext cx="12032604" cy="21600"/>
          </a:xfrm>
          <a:prstGeom prst="rect">
            <a:avLst/>
          </a:prstGeom>
          <a:solidFill>
            <a:srgbClr val="91C50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282" b="-474"/>
          <a:stretch/>
        </p:blipFill>
        <p:spPr>
          <a:xfrm>
            <a:off x="418693" y="493025"/>
            <a:ext cx="260100" cy="28412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17" t="1" b="3959"/>
          <a:stretch/>
        </p:blipFill>
        <p:spPr>
          <a:xfrm>
            <a:off x="650483" y="463499"/>
            <a:ext cx="273111" cy="301520"/>
          </a:xfrm>
          <a:prstGeom prst="rect">
            <a:avLst/>
          </a:prstGeom>
        </p:spPr>
      </p:pic>
      <p:cxnSp>
        <p:nvCxnSpPr>
          <p:cNvPr id="94" name="Прямая соединительная линия 93"/>
          <p:cNvCxnSpPr/>
          <p:nvPr/>
        </p:nvCxnSpPr>
        <p:spPr>
          <a:xfrm flipV="1">
            <a:off x="6938675" y="1427406"/>
            <a:ext cx="1569582" cy="2344284"/>
          </a:xfrm>
          <a:prstGeom prst="line">
            <a:avLst/>
          </a:prstGeom>
          <a:ln w="12700">
            <a:solidFill>
              <a:srgbClr val="23406B"/>
            </a:solidFill>
            <a:prstDash val="dash"/>
          </a:ln>
          <a:effectLst>
            <a:outerShdw blurRad="50800" dist="50800" dir="15600000" algn="br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Прямоугольник 99"/>
          <p:cNvSpPr/>
          <p:nvPr/>
        </p:nvSpPr>
        <p:spPr>
          <a:xfrm>
            <a:off x="1275384" y="3921308"/>
            <a:ext cx="10344954" cy="1296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11626937" y="1437665"/>
            <a:ext cx="0" cy="2465994"/>
          </a:xfrm>
          <a:prstGeom prst="line">
            <a:avLst/>
          </a:prstGeom>
          <a:ln w="12700">
            <a:solidFill>
              <a:srgbClr val="23406B"/>
            </a:solidFill>
          </a:ln>
          <a:effectLst>
            <a:outerShdw blurRad="50800" dist="25400" dir="6600000" algn="r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flipH="1" flipV="1">
            <a:off x="1264082" y="6444225"/>
            <a:ext cx="10362855" cy="21620"/>
          </a:xfrm>
          <a:prstGeom prst="line">
            <a:avLst/>
          </a:prstGeom>
          <a:ln w="12700">
            <a:solidFill>
              <a:srgbClr val="23406B"/>
            </a:solidFill>
            <a:prstDash val="solid"/>
          </a:ln>
          <a:effectLst>
            <a:outerShdw blurRad="50800" dist="25400" dir="12000000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flipH="1" flipV="1">
            <a:off x="6935512" y="4061516"/>
            <a:ext cx="1871338" cy="2382710"/>
          </a:xfrm>
          <a:prstGeom prst="line">
            <a:avLst/>
          </a:prstGeom>
          <a:ln w="12700">
            <a:solidFill>
              <a:srgbClr val="23406B"/>
            </a:solidFill>
            <a:prstDash val="dash"/>
          </a:ln>
          <a:effectLst>
            <a:outerShdw blurRad="50800" dist="25400" dir="18000000" algn="b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flipV="1">
            <a:off x="3690188" y="4039977"/>
            <a:ext cx="1857793" cy="2397329"/>
          </a:xfrm>
          <a:prstGeom prst="line">
            <a:avLst/>
          </a:prstGeom>
          <a:ln w="12700">
            <a:solidFill>
              <a:srgbClr val="23406B"/>
            </a:solidFill>
            <a:prstDash val="dash"/>
          </a:ln>
          <a:effectLst>
            <a:outerShdw blurRad="50800" dist="50800" dir="15600000" algn="br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11626937" y="3947420"/>
            <a:ext cx="0" cy="2518425"/>
          </a:xfrm>
          <a:prstGeom prst="line">
            <a:avLst/>
          </a:prstGeom>
          <a:ln w="12700">
            <a:solidFill>
              <a:srgbClr val="23406B"/>
            </a:solidFill>
          </a:ln>
          <a:effectLst>
            <a:outerShdw blurRad="50800" dist="25400" dir="6600000" algn="r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Прямоугольник 114"/>
          <p:cNvSpPr/>
          <p:nvPr/>
        </p:nvSpPr>
        <p:spPr>
          <a:xfrm>
            <a:off x="1323095" y="1461101"/>
            <a:ext cx="2388994" cy="2284864"/>
          </a:xfrm>
          <a:prstGeom prst="rect">
            <a:avLst/>
          </a:prstGeom>
          <a:solidFill>
            <a:srgbClr val="F7F7F7"/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ый треугольник 119"/>
          <p:cNvSpPr/>
          <p:nvPr/>
        </p:nvSpPr>
        <p:spPr>
          <a:xfrm>
            <a:off x="3690188" y="1419465"/>
            <a:ext cx="1781743" cy="2315852"/>
          </a:xfrm>
          <a:prstGeom prst="rtTriangle">
            <a:avLst/>
          </a:prstGeom>
          <a:solidFill>
            <a:srgbClr val="F7F7F7"/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 flipH="1">
            <a:off x="8521599" y="1449567"/>
            <a:ext cx="3091993" cy="2287446"/>
          </a:xfrm>
          <a:prstGeom prst="rect">
            <a:avLst/>
          </a:prstGeom>
          <a:solidFill>
            <a:srgbClr val="F7F7F7"/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ый треугольник 133"/>
          <p:cNvSpPr/>
          <p:nvPr/>
        </p:nvSpPr>
        <p:spPr>
          <a:xfrm flipH="1">
            <a:off x="7026994" y="1437665"/>
            <a:ext cx="1495684" cy="2303144"/>
          </a:xfrm>
          <a:prstGeom prst="rtTriangle">
            <a:avLst/>
          </a:prstGeom>
          <a:solidFill>
            <a:srgbClr val="F7F7F7"/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Rectangle 21">
            <a:extLst>
              <a:ext uri="{FF2B5EF4-FFF2-40B4-BE49-F238E27FC236}">
                <a16:creationId xmlns="" xmlns:a16="http://schemas.microsoft.com/office/drawing/2014/main" id="{74670353-F2CE-484D-B28F-D19B94B5D759}"/>
              </a:ext>
            </a:extLst>
          </p:cNvPr>
          <p:cNvSpPr/>
          <p:nvPr/>
        </p:nvSpPr>
        <p:spPr>
          <a:xfrm>
            <a:off x="1277425" y="3776953"/>
            <a:ext cx="10336169" cy="1174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b="1" dirty="0">
              <a:latin typeface="Calibri" panose="020F0502020204030204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1783488" y="1864617"/>
            <a:ext cx="20949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 smtClean="0">
                <a:solidFill>
                  <a:srgbClr val="132F49"/>
                </a:solidFill>
                <a:latin typeface="Century Gothic" panose="020B0502020202020204" pitchFamily="34" charset="0"/>
              </a:rPr>
              <a:t>субъектов ввели ИНВ для организаций, осуществляющих деятельность </a:t>
            </a:r>
            <a:r>
              <a:rPr lang="ru-RU" sz="1300" b="1" dirty="0" smtClean="0">
                <a:solidFill>
                  <a:srgbClr val="132F49"/>
                </a:solidFill>
                <a:latin typeface="Century Gothic" panose="020B0502020202020204" pitchFamily="34" charset="0"/>
              </a:rPr>
              <a:t>в отдельных отраслях </a:t>
            </a:r>
            <a:r>
              <a:rPr lang="ru-RU" sz="1300" dirty="0" smtClean="0">
                <a:solidFill>
                  <a:srgbClr val="132F49"/>
                </a:solidFill>
                <a:latin typeface="Century Gothic" panose="020B0502020202020204" pitchFamily="34" charset="0"/>
              </a:rPr>
              <a:t>экономики региона    </a:t>
            </a:r>
            <a:endParaRPr lang="ru-RU" sz="1300" dirty="0">
              <a:solidFill>
                <a:srgbClr val="132F49"/>
              </a:solidFill>
              <a:latin typeface="Century Gothic" panose="020B0502020202020204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1759837" y="4743584"/>
            <a:ext cx="2279616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 smtClean="0">
                <a:solidFill>
                  <a:srgbClr val="132F49"/>
                </a:solidFill>
                <a:latin typeface="Century Gothic" panose="020B0502020202020204" pitchFamily="34" charset="0"/>
              </a:rPr>
              <a:t>субъект установил доп. условия применения ИНВ, включая ограничения по объему капвложений и </a:t>
            </a:r>
            <a:r>
              <a:rPr lang="ru-RU" sz="1300" dirty="0" err="1" smtClean="0">
                <a:solidFill>
                  <a:srgbClr val="132F49"/>
                </a:solidFill>
                <a:latin typeface="Century Gothic" panose="020B0502020202020204" pitchFamily="34" charset="0"/>
              </a:rPr>
              <a:t>коэфф</a:t>
            </a:r>
            <a:r>
              <a:rPr lang="ru-RU" sz="1300" dirty="0" smtClean="0">
                <a:solidFill>
                  <a:srgbClr val="132F49"/>
                </a:solidFill>
                <a:latin typeface="Century Gothic" panose="020B0502020202020204" pitchFamily="34" charset="0"/>
              </a:rPr>
              <a:t>-ту обновления основных средств организаций</a:t>
            </a:r>
            <a:endParaRPr lang="ru-RU" sz="1300" dirty="0">
              <a:solidFill>
                <a:srgbClr val="132F49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8695141" y="1866986"/>
            <a:ext cx="2742078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 smtClean="0">
                <a:solidFill>
                  <a:srgbClr val="132F49"/>
                </a:solidFill>
                <a:latin typeface="Century Gothic" panose="020B0502020202020204" pitchFamily="34" charset="0"/>
              </a:rPr>
              <a:t>субъекта установили ИНВ для организаций, реализующих </a:t>
            </a:r>
            <a:r>
              <a:rPr lang="ru-RU" sz="1300" b="1" dirty="0" smtClean="0">
                <a:solidFill>
                  <a:srgbClr val="132F49"/>
                </a:solidFill>
                <a:latin typeface="Century Gothic" panose="020B0502020202020204" pitchFamily="34" charset="0"/>
              </a:rPr>
              <a:t>программы обновления и модернизации</a:t>
            </a:r>
            <a:r>
              <a:rPr lang="ru-RU" sz="1300" dirty="0" smtClean="0">
                <a:solidFill>
                  <a:srgbClr val="132F49"/>
                </a:solidFill>
                <a:latin typeface="Century Gothic" panose="020B0502020202020204" pitchFamily="34" charset="0"/>
              </a:rPr>
              <a:t> основных средств в рамках программы повышения производительности труда)      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8759285" y="4692050"/>
            <a:ext cx="273250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>
                <a:solidFill>
                  <a:srgbClr val="132F49"/>
                </a:solidFill>
                <a:latin typeface="Century Gothic" panose="020B0502020202020204" pitchFamily="34" charset="0"/>
              </a:rPr>
              <a:t>с</a:t>
            </a:r>
            <a:r>
              <a:rPr lang="ru-RU" sz="1300" dirty="0" smtClean="0">
                <a:solidFill>
                  <a:srgbClr val="132F49"/>
                </a:solidFill>
                <a:latin typeface="Century Gothic" panose="020B0502020202020204" pitchFamily="34" charset="0"/>
              </a:rPr>
              <a:t>убъекта установили ставку налога на прибыль организаций к зачислению в бюджет региона (5%), а также размер списываемых затрат (90%) в пределах значений, установленных НК РФ </a:t>
            </a:r>
          </a:p>
        </p:txBody>
      </p:sp>
      <p:cxnSp>
        <p:nvCxnSpPr>
          <p:cNvPr id="98" name="Прямая соединительная линия 97"/>
          <p:cNvCxnSpPr/>
          <p:nvPr/>
        </p:nvCxnSpPr>
        <p:spPr>
          <a:xfrm>
            <a:off x="1264081" y="1405063"/>
            <a:ext cx="0" cy="2477288"/>
          </a:xfrm>
          <a:prstGeom prst="line">
            <a:avLst/>
          </a:prstGeom>
          <a:ln w="12700">
            <a:solidFill>
              <a:srgbClr val="23406B"/>
            </a:solidFill>
          </a:ln>
          <a:effectLst>
            <a:outerShdw blurRad="50800" dist="25400" dir="6600000" algn="r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1253247" y="3910890"/>
            <a:ext cx="4882" cy="2535616"/>
          </a:xfrm>
          <a:prstGeom prst="line">
            <a:avLst/>
          </a:prstGeom>
          <a:ln w="12700">
            <a:solidFill>
              <a:srgbClr val="23406B"/>
            </a:solidFill>
          </a:ln>
          <a:effectLst>
            <a:outerShdw blurRad="50800" dist="25400" dir="6600000" algn="r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H="1" flipV="1">
            <a:off x="1264082" y="1421856"/>
            <a:ext cx="10362855" cy="6679"/>
          </a:xfrm>
          <a:prstGeom prst="line">
            <a:avLst/>
          </a:prstGeom>
          <a:ln w="12700">
            <a:solidFill>
              <a:srgbClr val="23406B"/>
            </a:solidFill>
            <a:prstDash val="solid"/>
          </a:ln>
          <a:effectLst>
            <a:outerShdw blurRad="50800" dist="25400" dir="12000000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H="1" flipV="1">
            <a:off x="3716369" y="1429247"/>
            <a:ext cx="1830638" cy="2332940"/>
          </a:xfrm>
          <a:prstGeom prst="line">
            <a:avLst/>
          </a:prstGeom>
          <a:ln w="12700">
            <a:solidFill>
              <a:srgbClr val="23406B"/>
            </a:solidFill>
            <a:prstDash val="dash"/>
          </a:ln>
          <a:effectLst>
            <a:outerShdw blurRad="50800" dist="25400" dir="18000000" algn="b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ый треугольник 74"/>
          <p:cNvSpPr/>
          <p:nvPr/>
        </p:nvSpPr>
        <p:spPr>
          <a:xfrm flipH="1">
            <a:off x="3776633" y="4114499"/>
            <a:ext cx="1805751" cy="2303144"/>
          </a:xfrm>
          <a:prstGeom prst="rtTriangle">
            <a:avLst/>
          </a:prstGeom>
          <a:solidFill>
            <a:srgbClr val="F7F7F7"/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 flipH="1">
            <a:off x="5553321" y="4151403"/>
            <a:ext cx="1453014" cy="2287446"/>
          </a:xfrm>
          <a:prstGeom prst="rect">
            <a:avLst/>
          </a:prstGeom>
          <a:solidFill>
            <a:srgbClr val="F7F7F7"/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Овал 152"/>
          <p:cNvSpPr/>
          <p:nvPr/>
        </p:nvSpPr>
        <p:spPr>
          <a:xfrm flipV="1">
            <a:off x="5704631" y="3374349"/>
            <a:ext cx="1158968" cy="1092873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 extrusionH="133350">
            <a:bevelB w="120650" h="342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Кольцо 153"/>
          <p:cNvSpPr/>
          <p:nvPr/>
        </p:nvSpPr>
        <p:spPr>
          <a:xfrm flipV="1">
            <a:off x="5571783" y="3221467"/>
            <a:ext cx="1411035" cy="1378845"/>
          </a:xfrm>
          <a:prstGeom prst="donut">
            <a:avLst>
              <a:gd name="adj" fmla="val 8386"/>
            </a:avLst>
          </a:prstGeom>
          <a:solidFill>
            <a:srgbClr val="06A3C2">
              <a:alpha val="58000"/>
            </a:srgbClr>
          </a:solidFill>
          <a:ln w="12700">
            <a:solidFill>
              <a:schemeClr val="bg1">
                <a:lumMod val="9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TextBox 155"/>
          <p:cNvSpPr txBox="1"/>
          <p:nvPr/>
        </p:nvSpPr>
        <p:spPr>
          <a:xfrm>
            <a:off x="5931421" y="3519988"/>
            <a:ext cx="691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22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776714" y="3939814"/>
            <a:ext cx="1001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субъектов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5041633" y="1808429"/>
            <a:ext cx="261721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 smtClean="0">
                <a:solidFill>
                  <a:srgbClr val="132F49"/>
                </a:solidFill>
                <a:latin typeface="Century Gothic" panose="020B0502020202020204" pitchFamily="34" charset="0"/>
              </a:rPr>
              <a:t>субъектов ввели ИНВ для организаций, реализующих </a:t>
            </a:r>
            <a:r>
              <a:rPr lang="ru-RU" sz="1300" b="1" dirty="0" smtClean="0">
                <a:solidFill>
                  <a:srgbClr val="132F49"/>
                </a:solidFill>
                <a:latin typeface="Century Gothic" panose="020B0502020202020204" pitchFamily="34" charset="0"/>
              </a:rPr>
              <a:t>инвестиционные проекты</a:t>
            </a:r>
            <a:r>
              <a:rPr lang="ru-RU" sz="1300" dirty="0" smtClean="0">
                <a:solidFill>
                  <a:srgbClr val="132F49"/>
                </a:solidFill>
                <a:latin typeface="Century Gothic" panose="020B0502020202020204" pitchFamily="34" charset="0"/>
              </a:rPr>
              <a:t> на территории региона, СПИК, соглашение о ГЧП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5473337" y="4754641"/>
            <a:ext cx="20318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 smtClean="0">
                <a:solidFill>
                  <a:srgbClr val="132F49"/>
                </a:solidFill>
                <a:latin typeface="Century Gothic" panose="020B0502020202020204" pitchFamily="34" charset="0"/>
              </a:rPr>
              <a:t>субъектов ввели дополнительные ограничения по составу категории основных средств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308258" y="1702318"/>
            <a:ext cx="586172" cy="501557"/>
            <a:chOff x="-1282752" y="1141049"/>
            <a:chExt cx="586172" cy="501557"/>
          </a:xfrm>
        </p:grpSpPr>
        <p:sp>
          <p:nvSpPr>
            <p:cNvPr id="169" name="TextBox 168"/>
            <p:cNvSpPr txBox="1"/>
            <p:nvPr/>
          </p:nvSpPr>
          <p:spPr>
            <a:xfrm>
              <a:off x="-1282752" y="1141049"/>
              <a:ext cx="586172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600" b="1" i="1" spc="-150" dirty="0" smtClean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14</a:t>
              </a:r>
              <a:endParaRPr lang="ru-RU" sz="2600" b="1" i="1" spc="-15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7" name="Кольцо 56"/>
            <p:cNvSpPr/>
            <p:nvPr/>
          </p:nvSpPr>
          <p:spPr>
            <a:xfrm flipH="1">
              <a:off x="-1254914" y="1150163"/>
              <a:ext cx="480084" cy="492443"/>
            </a:xfrm>
            <a:prstGeom prst="donut">
              <a:avLst>
                <a:gd name="adj" fmla="val 5726"/>
              </a:avLst>
            </a:prstGeom>
            <a:gradFill>
              <a:gsLst>
                <a:gs pos="0">
                  <a:srgbClr val="06A9CA"/>
                </a:gs>
                <a:gs pos="29000">
                  <a:schemeClr val="accent2">
                    <a:lumMod val="40000"/>
                    <a:lumOff val="60000"/>
                  </a:schemeClr>
                </a:gs>
                <a:gs pos="83000">
                  <a:schemeClr val="accent2">
                    <a:lumMod val="75000"/>
                  </a:schemeClr>
                </a:gs>
                <a:gs pos="100000">
                  <a:srgbClr val="047A92"/>
                </a:gs>
              </a:gsLst>
              <a:lin ang="0" scaled="1"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4528899" y="1709718"/>
            <a:ext cx="524939" cy="493300"/>
            <a:chOff x="-1254914" y="1149306"/>
            <a:chExt cx="524939" cy="493300"/>
          </a:xfrm>
        </p:grpSpPr>
        <p:sp>
          <p:nvSpPr>
            <p:cNvPr id="60" name="TextBox 59"/>
            <p:cNvSpPr txBox="1"/>
            <p:nvPr/>
          </p:nvSpPr>
          <p:spPr>
            <a:xfrm>
              <a:off x="-1208980" y="1149306"/>
              <a:ext cx="479005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600" b="1" i="1" dirty="0" smtClean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8</a:t>
              </a:r>
              <a:endParaRPr lang="ru-RU" sz="2600" b="1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1" name="Кольцо 60"/>
            <p:cNvSpPr/>
            <p:nvPr/>
          </p:nvSpPr>
          <p:spPr>
            <a:xfrm flipH="1">
              <a:off x="-1254914" y="1150163"/>
              <a:ext cx="480084" cy="492443"/>
            </a:xfrm>
            <a:prstGeom prst="donut">
              <a:avLst>
                <a:gd name="adj" fmla="val 5726"/>
              </a:avLst>
            </a:prstGeom>
            <a:gradFill>
              <a:gsLst>
                <a:gs pos="0">
                  <a:srgbClr val="06A9CA"/>
                </a:gs>
                <a:gs pos="29000">
                  <a:schemeClr val="accent2">
                    <a:lumMod val="40000"/>
                    <a:lumOff val="60000"/>
                  </a:schemeClr>
                </a:gs>
                <a:gs pos="83000">
                  <a:schemeClr val="accent2">
                    <a:lumMod val="75000"/>
                  </a:schemeClr>
                </a:gs>
                <a:gs pos="100000">
                  <a:srgbClr val="047A92"/>
                </a:gs>
              </a:gsLst>
              <a:lin ang="0" scaled="1"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8292437" y="1742681"/>
            <a:ext cx="524939" cy="493300"/>
            <a:chOff x="-1254914" y="1149306"/>
            <a:chExt cx="524939" cy="493300"/>
          </a:xfrm>
        </p:grpSpPr>
        <p:sp>
          <p:nvSpPr>
            <p:cNvPr id="63" name="TextBox 62"/>
            <p:cNvSpPr txBox="1"/>
            <p:nvPr/>
          </p:nvSpPr>
          <p:spPr>
            <a:xfrm>
              <a:off x="-1208980" y="1149306"/>
              <a:ext cx="479005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600" b="1" i="1" dirty="0" smtClean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2</a:t>
              </a:r>
              <a:endParaRPr lang="ru-RU" sz="2600" b="1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8" name="Кольцо 67"/>
            <p:cNvSpPr/>
            <p:nvPr/>
          </p:nvSpPr>
          <p:spPr>
            <a:xfrm flipH="1">
              <a:off x="-1254914" y="1150163"/>
              <a:ext cx="480084" cy="492443"/>
            </a:xfrm>
            <a:prstGeom prst="donut">
              <a:avLst>
                <a:gd name="adj" fmla="val 5726"/>
              </a:avLst>
            </a:prstGeom>
            <a:gradFill>
              <a:gsLst>
                <a:gs pos="0">
                  <a:srgbClr val="06A9CA"/>
                </a:gs>
                <a:gs pos="29000">
                  <a:schemeClr val="accent2">
                    <a:lumMod val="40000"/>
                    <a:lumOff val="60000"/>
                  </a:schemeClr>
                </a:gs>
                <a:gs pos="83000">
                  <a:schemeClr val="accent2">
                    <a:lumMod val="75000"/>
                  </a:schemeClr>
                </a:gs>
                <a:gs pos="100000">
                  <a:srgbClr val="047A92"/>
                </a:gs>
              </a:gsLst>
              <a:lin ang="0" scaled="1"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1326042" y="4713332"/>
            <a:ext cx="524939" cy="493300"/>
            <a:chOff x="-1254914" y="1149306"/>
            <a:chExt cx="524939" cy="493300"/>
          </a:xfrm>
        </p:grpSpPr>
        <p:sp>
          <p:nvSpPr>
            <p:cNvPr id="70" name="TextBox 69"/>
            <p:cNvSpPr txBox="1"/>
            <p:nvPr/>
          </p:nvSpPr>
          <p:spPr>
            <a:xfrm>
              <a:off x="-1208980" y="1149306"/>
              <a:ext cx="479005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600" b="1" i="1" dirty="0" smtClean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1</a:t>
              </a:r>
              <a:endParaRPr lang="ru-RU" sz="2600" b="1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1" name="Кольцо 70"/>
            <p:cNvSpPr/>
            <p:nvPr/>
          </p:nvSpPr>
          <p:spPr>
            <a:xfrm flipH="1">
              <a:off x="-1254914" y="1150163"/>
              <a:ext cx="480084" cy="492443"/>
            </a:xfrm>
            <a:prstGeom prst="donut">
              <a:avLst>
                <a:gd name="adj" fmla="val 5726"/>
              </a:avLst>
            </a:prstGeom>
            <a:gradFill>
              <a:gsLst>
                <a:gs pos="0">
                  <a:srgbClr val="06A9CA"/>
                </a:gs>
                <a:gs pos="29000">
                  <a:schemeClr val="accent2">
                    <a:lumMod val="40000"/>
                    <a:lumOff val="60000"/>
                  </a:schemeClr>
                </a:gs>
                <a:gs pos="83000">
                  <a:schemeClr val="accent2">
                    <a:lumMod val="75000"/>
                  </a:schemeClr>
                </a:gs>
                <a:gs pos="100000">
                  <a:srgbClr val="047A92"/>
                </a:gs>
              </a:gsLst>
              <a:lin ang="0" scaled="1"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4960808" y="4734978"/>
            <a:ext cx="524939" cy="493300"/>
            <a:chOff x="-1254914" y="1149306"/>
            <a:chExt cx="524939" cy="493300"/>
          </a:xfrm>
        </p:grpSpPr>
        <p:sp>
          <p:nvSpPr>
            <p:cNvPr id="73" name="TextBox 72"/>
            <p:cNvSpPr txBox="1"/>
            <p:nvPr/>
          </p:nvSpPr>
          <p:spPr>
            <a:xfrm>
              <a:off x="-1208980" y="1149306"/>
              <a:ext cx="479005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600" b="1" i="1" dirty="0" smtClean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5</a:t>
              </a:r>
              <a:endParaRPr lang="ru-RU" sz="2600" b="1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4" name="Кольцо 73"/>
            <p:cNvSpPr/>
            <p:nvPr/>
          </p:nvSpPr>
          <p:spPr>
            <a:xfrm flipH="1">
              <a:off x="-1254914" y="1150163"/>
              <a:ext cx="480084" cy="492443"/>
            </a:xfrm>
            <a:prstGeom prst="donut">
              <a:avLst>
                <a:gd name="adj" fmla="val 5726"/>
              </a:avLst>
            </a:prstGeom>
            <a:gradFill>
              <a:gsLst>
                <a:gs pos="0">
                  <a:srgbClr val="06A9CA"/>
                </a:gs>
                <a:gs pos="29000">
                  <a:schemeClr val="accent2">
                    <a:lumMod val="40000"/>
                    <a:lumOff val="60000"/>
                  </a:schemeClr>
                </a:gs>
                <a:gs pos="83000">
                  <a:schemeClr val="accent2">
                    <a:lumMod val="75000"/>
                  </a:schemeClr>
                </a:gs>
                <a:gs pos="100000">
                  <a:srgbClr val="047A92"/>
                </a:gs>
              </a:gsLst>
              <a:lin ang="0" scaled="1"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8215057" y="4702523"/>
            <a:ext cx="524939" cy="493300"/>
            <a:chOff x="-1254914" y="1149306"/>
            <a:chExt cx="524939" cy="493300"/>
          </a:xfrm>
        </p:grpSpPr>
        <p:sp>
          <p:nvSpPr>
            <p:cNvPr id="79" name="TextBox 78"/>
            <p:cNvSpPr txBox="1"/>
            <p:nvPr/>
          </p:nvSpPr>
          <p:spPr>
            <a:xfrm>
              <a:off x="-1208980" y="1149306"/>
              <a:ext cx="479005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600" b="1" i="1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  <p:sp>
          <p:nvSpPr>
            <p:cNvPr id="80" name="Кольцо 79"/>
            <p:cNvSpPr/>
            <p:nvPr/>
          </p:nvSpPr>
          <p:spPr>
            <a:xfrm flipH="1">
              <a:off x="-1254914" y="1150163"/>
              <a:ext cx="480084" cy="492443"/>
            </a:xfrm>
            <a:prstGeom prst="donut">
              <a:avLst>
                <a:gd name="adj" fmla="val 5726"/>
              </a:avLst>
            </a:prstGeom>
            <a:gradFill>
              <a:gsLst>
                <a:gs pos="0">
                  <a:srgbClr val="06A9CA"/>
                </a:gs>
                <a:gs pos="29000">
                  <a:schemeClr val="accent2">
                    <a:lumMod val="40000"/>
                    <a:lumOff val="60000"/>
                  </a:schemeClr>
                </a:gs>
                <a:gs pos="83000">
                  <a:schemeClr val="accent2">
                    <a:lumMod val="75000"/>
                  </a:schemeClr>
                </a:gs>
                <a:gs pos="100000">
                  <a:srgbClr val="047A92"/>
                </a:gs>
              </a:gsLst>
              <a:lin ang="0" scaled="1"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83" name="Рамка 82"/>
          <p:cNvSpPr/>
          <p:nvPr/>
        </p:nvSpPr>
        <p:spPr>
          <a:xfrm flipH="1">
            <a:off x="1260181" y="1406155"/>
            <a:ext cx="10366755" cy="5086271"/>
          </a:xfrm>
          <a:prstGeom prst="frame">
            <a:avLst>
              <a:gd name="adj1" fmla="val 500"/>
            </a:avLst>
          </a:prstGeom>
          <a:gradFill>
            <a:gsLst>
              <a:gs pos="0">
                <a:srgbClr val="06A9CA"/>
              </a:gs>
              <a:gs pos="29000">
                <a:schemeClr val="accent2">
                  <a:lumMod val="40000"/>
                  <a:lumOff val="60000"/>
                </a:schemeClr>
              </a:gs>
              <a:gs pos="83000">
                <a:schemeClr val="accent2">
                  <a:lumMod val="75000"/>
                </a:schemeClr>
              </a:gs>
              <a:gs pos="100000">
                <a:srgbClr val="047A92"/>
              </a:gs>
            </a:gsLst>
            <a:lin ang="0" scaled="1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343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Группа 63"/>
          <p:cNvGrpSpPr/>
          <p:nvPr/>
        </p:nvGrpSpPr>
        <p:grpSpPr>
          <a:xfrm>
            <a:off x="-30338" y="0"/>
            <a:ext cx="739048" cy="6877210"/>
            <a:chOff x="-30338" y="0"/>
            <a:chExt cx="739048" cy="6877210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0" y="0"/>
              <a:ext cx="708710" cy="868888"/>
            </a:xfrm>
            <a:prstGeom prst="rect">
              <a:avLst/>
            </a:prstGeom>
            <a:solidFill>
              <a:srgbClr val="7DA1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26" r="37441" b="11387"/>
            <a:stretch/>
          </p:blipFill>
          <p:spPr>
            <a:xfrm>
              <a:off x="0" y="808548"/>
              <a:ext cx="708710" cy="6068662"/>
            </a:xfrm>
            <a:prstGeom prst="rect">
              <a:avLst/>
            </a:prstGeom>
          </p:spPr>
        </p:pic>
        <p:sp>
          <p:nvSpPr>
            <p:cNvPr id="67" name="Прямоугольник 66"/>
            <p:cNvSpPr/>
            <p:nvPr/>
          </p:nvSpPr>
          <p:spPr>
            <a:xfrm>
              <a:off x="-30338" y="9685"/>
              <a:ext cx="733097" cy="6867525"/>
            </a:xfrm>
            <a:prstGeom prst="rect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Равнобедренный треугольник 9"/>
          <p:cNvSpPr/>
          <p:nvPr/>
        </p:nvSpPr>
        <p:spPr>
          <a:xfrm rot="16200000">
            <a:off x="186972" y="878222"/>
            <a:ext cx="518554" cy="542168"/>
          </a:xfrm>
          <a:prstGeom prst="triangle">
            <a:avLst>
              <a:gd name="adj" fmla="val 63591"/>
            </a:avLst>
          </a:prstGeom>
          <a:solidFill>
            <a:srgbClr val="9993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9396" y="172733"/>
            <a:ext cx="12032604" cy="90440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1220674" y="441947"/>
            <a:ext cx="10792146" cy="412934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Меры поддержки по налогу на прибыль организаций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325247" y="265887"/>
            <a:ext cx="716248" cy="708015"/>
            <a:chOff x="10118667" y="5100798"/>
            <a:chExt cx="787038" cy="810678"/>
          </a:xfrm>
        </p:grpSpPr>
        <p:sp>
          <p:nvSpPr>
            <p:cNvPr id="49" name="Овал 48"/>
            <p:cNvSpPr/>
            <p:nvPr/>
          </p:nvSpPr>
          <p:spPr>
            <a:xfrm rot="10800000">
              <a:off x="10118667" y="5100798"/>
              <a:ext cx="787038" cy="810678"/>
            </a:xfrm>
            <a:prstGeom prst="ellipse">
              <a:avLst/>
            </a:prstGeom>
            <a:solidFill>
              <a:srgbClr val="F2F2F2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prstClr val="white"/>
                </a:solidFill>
              </a:endParaRPr>
            </a:p>
          </p:txBody>
        </p:sp>
        <p:sp>
          <p:nvSpPr>
            <p:cNvPr id="50" name="Овал 49"/>
            <p:cNvSpPr/>
            <p:nvPr/>
          </p:nvSpPr>
          <p:spPr>
            <a:xfrm>
              <a:off x="10185970" y="5170211"/>
              <a:ext cx="657059" cy="66952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prstClr val="white"/>
                </a:solidFill>
              </a:endParaRPr>
            </a:p>
          </p:txBody>
        </p:sp>
      </p:grpSp>
      <p:sp>
        <p:nvSpPr>
          <p:cNvPr id="119" name="Rectangle 21">
            <a:extLst>
              <a:ext uri="{FF2B5EF4-FFF2-40B4-BE49-F238E27FC236}">
                <a16:creationId xmlns:a16="http://schemas.microsoft.com/office/drawing/2014/main" xmlns="" id="{74670353-F2CE-484D-B28F-D19B94B5D759}"/>
              </a:ext>
            </a:extLst>
          </p:cNvPr>
          <p:cNvSpPr/>
          <p:nvPr/>
        </p:nvSpPr>
        <p:spPr>
          <a:xfrm flipV="1">
            <a:off x="175164" y="1064665"/>
            <a:ext cx="12032604" cy="21600"/>
          </a:xfrm>
          <a:prstGeom prst="rect">
            <a:avLst/>
          </a:prstGeom>
          <a:solidFill>
            <a:srgbClr val="91C50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282" b="-474"/>
          <a:stretch/>
        </p:blipFill>
        <p:spPr>
          <a:xfrm>
            <a:off x="418693" y="493025"/>
            <a:ext cx="260100" cy="28412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17" t="1" b="3959"/>
          <a:stretch/>
        </p:blipFill>
        <p:spPr>
          <a:xfrm>
            <a:off x="650483" y="463499"/>
            <a:ext cx="273111" cy="3015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219" y="1249868"/>
            <a:ext cx="11195601" cy="5462904"/>
          </a:xfrm>
          <a:prstGeom prst="rect">
            <a:avLst/>
          </a:prstGeom>
        </p:spPr>
      </p:pic>
      <p:sp>
        <p:nvSpPr>
          <p:cNvPr id="84" name="Стрелка вправо 83"/>
          <p:cNvSpPr/>
          <p:nvPr/>
        </p:nvSpPr>
        <p:spPr>
          <a:xfrm>
            <a:off x="1180673" y="2087204"/>
            <a:ext cx="10571605" cy="135382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1" name="Прямоугольник 100"/>
          <p:cNvSpPr/>
          <p:nvPr/>
        </p:nvSpPr>
        <p:spPr>
          <a:xfrm>
            <a:off x="2800196" y="1805226"/>
            <a:ext cx="666515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3742457" y="1823026"/>
            <a:ext cx="644128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Овал 133"/>
          <p:cNvSpPr/>
          <p:nvPr/>
        </p:nvSpPr>
        <p:spPr>
          <a:xfrm>
            <a:off x="2144838" y="2107540"/>
            <a:ext cx="107113" cy="100428"/>
          </a:xfrm>
          <a:prstGeom prst="ellipse">
            <a:avLst/>
          </a:prstGeom>
          <a:solidFill>
            <a:srgbClr val="D9ECF3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46" name="Овал 145"/>
          <p:cNvSpPr/>
          <p:nvPr/>
        </p:nvSpPr>
        <p:spPr>
          <a:xfrm>
            <a:off x="4011305" y="2110613"/>
            <a:ext cx="107113" cy="100428"/>
          </a:xfrm>
          <a:prstGeom prst="ellipse">
            <a:avLst/>
          </a:prstGeom>
          <a:solidFill>
            <a:srgbClr val="D9ECF3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3075480" y="2110275"/>
            <a:ext cx="107113" cy="100428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48" name="Овал 147"/>
          <p:cNvSpPr/>
          <p:nvPr/>
        </p:nvSpPr>
        <p:spPr>
          <a:xfrm>
            <a:off x="5024535" y="2117410"/>
            <a:ext cx="107113" cy="100428"/>
          </a:xfrm>
          <a:prstGeom prst="ellipse">
            <a:avLst/>
          </a:prstGeom>
          <a:solidFill>
            <a:srgbClr val="D9ECF3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6008734" y="2103793"/>
            <a:ext cx="107113" cy="100428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4781339" y="1818904"/>
            <a:ext cx="644128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5711982" y="1824620"/>
            <a:ext cx="644128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6818314" y="1823026"/>
            <a:ext cx="644128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Овал 152"/>
          <p:cNvSpPr/>
          <p:nvPr/>
        </p:nvSpPr>
        <p:spPr>
          <a:xfrm>
            <a:off x="7051672" y="2102350"/>
            <a:ext cx="107113" cy="100428"/>
          </a:xfrm>
          <a:prstGeom prst="ellipse">
            <a:avLst/>
          </a:prstGeom>
          <a:solidFill>
            <a:srgbClr val="D9ECF3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54" name="Овал 153"/>
          <p:cNvSpPr/>
          <p:nvPr/>
        </p:nvSpPr>
        <p:spPr>
          <a:xfrm>
            <a:off x="8113322" y="2114882"/>
            <a:ext cx="107113" cy="100428"/>
          </a:xfrm>
          <a:prstGeom prst="ellipse">
            <a:avLst/>
          </a:prstGeom>
          <a:solidFill>
            <a:srgbClr val="D9ECF3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55" name="Овал 154"/>
          <p:cNvSpPr/>
          <p:nvPr/>
        </p:nvSpPr>
        <p:spPr>
          <a:xfrm>
            <a:off x="9144111" y="2107540"/>
            <a:ext cx="107113" cy="100428"/>
          </a:xfrm>
          <a:prstGeom prst="ellipse">
            <a:avLst/>
          </a:prstGeom>
          <a:solidFill>
            <a:srgbClr val="D9ECF3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7863159" y="1805226"/>
            <a:ext cx="644128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8914001" y="1805226"/>
            <a:ext cx="644128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9931705" y="1791878"/>
            <a:ext cx="644128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</a:t>
            </a: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1890448" y="1818903"/>
            <a:ext cx="666515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2" name="Прямая соединительная линия 161"/>
          <p:cNvCxnSpPr/>
          <p:nvPr/>
        </p:nvCxnSpPr>
        <p:spPr>
          <a:xfrm flipV="1">
            <a:off x="733097" y="5329212"/>
            <a:ext cx="11195601" cy="11671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>
            <a:outerShdw blurRad="50800" dist="50800" dir="15600000" algn="br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/>
          <p:cNvSpPr/>
          <p:nvPr/>
        </p:nvSpPr>
        <p:spPr>
          <a:xfrm>
            <a:off x="10933033" y="1797760"/>
            <a:ext cx="644128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</a:t>
            </a: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1384456" y="1786586"/>
            <a:ext cx="644128" cy="297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 flipH="1" flipV="1">
            <a:off x="11250510" y="2172745"/>
            <a:ext cx="52990" cy="4212678"/>
          </a:xfrm>
          <a:prstGeom prst="line">
            <a:avLst/>
          </a:prstGeom>
          <a:ln w="31750">
            <a:solidFill>
              <a:srgbClr val="992727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H="1" flipV="1">
            <a:off x="3114506" y="2215310"/>
            <a:ext cx="52990" cy="4212678"/>
          </a:xfrm>
          <a:prstGeom prst="line">
            <a:avLst/>
          </a:prstGeom>
          <a:ln w="31750">
            <a:solidFill>
              <a:srgbClr val="992727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3186007" y="5718415"/>
            <a:ext cx="8136626" cy="777343"/>
          </a:xfrm>
          <a:prstGeom prst="rect">
            <a:avLst/>
          </a:prstGeom>
          <a:gradFill>
            <a:gsLst>
              <a:gs pos="0">
                <a:srgbClr val="DCEEDC"/>
              </a:gs>
              <a:gs pos="10000">
                <a:srgbClr val="DEECE0"/>
              </a:gs>
              <a:gs pos="30000">
                <a:srgbClr val="BDD9C1"/>
              </a:gs>
              <a:gs pos="22000">
                <a:srgbClr val="CFE3D2"/>
              </a:gs>
              <a:gs pos="16000">
                <a:srgbClr val="DEECE0"/>
              </a:gs>
              <a:gs pos="38000">
                <a:srgbClr val="AFD1B4"/>
              </a:gs>
              <a:gs pos="59000">
                <a:srgbClr val="8ABC91"/>
              </a:gs>
              <a:gs pos="96000">
                <a:srgbClr val="497F51"/>
              </a:gs>
              <a:gs pos="72000">
                <a:srgbClr val="65A76E"/>
              </a:gs>
              <a:gs pos="47000">
                <a:srgbClr val="9DC7A3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TextBox 116"/>
          <p:cNvSpPr txBox="1"/>
          <p:nvPr/>
        </p:nvSpPr>
        <p:spPr>
          <a:xfrm>
            <a:off x="3958314" y="5855277"/>
            <a:ext cx="6688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Инвестиционный налоговый вычет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8" name="Рамка 97"/>
          <p:cNvSpPr/>
          <p:nvPr/>
        </p:nvSpPr>
        <p:spPr>
          <a:xfrm flipV="1">
            <a:off x="3101605" y="5786482"/>
            <a:ext cx="8146379" cy="633116"/>
          </a:xfrm>
          <a:prstGeom prst="frame">
            <a:avLst>
              <a:gd name="adj1" fmla="val 2793"/>
            </a:avLst>
          </a:prstGeom>
          <a:solidFill>
            <a:srgbClr val="315536">
              <a:alpha val="91765"/>
            </a:srgbClr>
          </a:solidFill>
          <a:ln w="63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Ромб 72"/>
          <p:cNvSpPr/>
          <p:nvPr/>
        </p:nvSpPr>
        <p:spPr>
          <a:xfrm>
            <a:off x="2663071" y="5514695"/>
            <a:ext cx="975616" cy="1008935"/>
          </a:xfrm>
          <a:prstGeom prst="diamond">
            <a:avLst/>
          </a:prstGeom>
          <a:solidFill>
            <a:srgbClr val="4E8856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оловина рамки 73"/>
          <p:cNvSpPr/>
          <p:nvPr/>
        </p:nvSpPr>
        <p:spPr>
          <a:xfrm rot="18862744">
            <a:off x="2620074" y="5876489"/>
            <a:ext cx="314949" cy="305369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5" name="Половина рамки 74"/>
          <p:cNvSpPr/>
          <p:nvPr/>
        </p:nvSpPr>
        <p:spPr>
          <a:xfrm rot="18862744" flipH="1" flipV="1">
            <a:off x="3395195" y="5890746"/>
            <a:ext cx="296250" cy="276206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732514" y="5764944"/>
            <a:ext cx="8354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10%</a:t>
            </a:r>
            <a:endParaRPr lang="ru-RU" sz="2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 flipH="1">
            <a:off x="1668099" y="2613474"/>
            <a:ext cx="4382562" cy="496295"/>
          </a:xfrm>
          <a:prstGeom prst="rect">
            <a:avLst/>
          </a:prstGeom>
          <a:gradFill>
            <a:gsLst>
              <a:gs pos="11000">
                <a:schemeClr val="bg1">
                  <a:lumMod val="95000"/>
                </a:schemeClr>
              </a:gs>
              <a:gs pos="34000">
                <a:srgbClr val="B0D8E6"/>
              </a:gs>
              <a:gs pos="63000">
                <a:srgbClr val="83C2D8"/>
              </a:gs>
              <a:gs pos="55000">
                <a:srgbClr val="87C4D9"/>
              </a:gs>
              <a:gs pos="43000">
                <a:srgbClr val="9CCEE0"/>
              </a:gs>
              <a:gs pos="72000">
                <a:srgbClr val="6DB7D1"/>
              </a:gs>
              <a:gs pos="99000">
                <a:srgbClr val="3997B9"/>
              </a:gs>
              <a:gs pos="94000">
                <a:srgbClr val="3997B9"/>
              </a:gs>
              <a:gs pos="90000">
                <a:srgbClr val="3997B9"/>
              </a:gs>
              <a:gs pos="80000">
                <a:srgbClr val="4DA7C7"/>
              </a:gs>
            </a:gsLst>
            <a:lin ang="0" scaled="1"/>
          </a:gradFill>
          <a:ln>
            <a:solidFill>
              <a:srgbClr val="9D9C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 flipH="1">
            <a:off x="1681368" y="3197394"/>
            <a:ext cx="4369292" cy="492695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22000">
                <a:srgbClr val="B0D8E6"/>
              </a:gs>
              <a:gs pos="62000">
                <a:srgbClr val="83C2D8"/>
              </a:gs>
              <a:gs pos="54000">
                <a:srgbClr val="87C4D9"/>
              </a:gs>
              <a:gs pos="36000">
                <a:srgbClr val="9CCEE0"/>
              </a:gs>
              <a:gs pos="68000">
                <a:srgbClr val="6DB7D1"/>
              </a:gs>
              <a:gs pos="95000">
                <a:srgbClr val="3283A0"/>
              </a:gs>
              <a:gs pos="81000">
                <a:srgbClr val="4DA7C7"/>
              </a:gs>
            </a:gsLst>
            <a:lin ang="0" scaled="1"/>
          </a:gradFill>
          <a:ln>
            <a:solidFill>
              <a:srgbClr val="9D9C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 flipH="1">
            <a:off x="1668100" y="3777714"/>
            <a:ext cx="4382560" cy="496295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22000">
                <a:srgbClr val="B0D8E6"/>
              </a:gs>
              <a:gs pos="62000">
                <a:srgbClr val="83C2D8"/>
              </a:gs>
              <a:gs pos="54000">
                <a:srgbClr val="87C4D9"/>
              </a:gs>
              <a:gs pos="36000">
                <a:srgbClr val="9CCEE0"/>
              </a:gs>
              <a:gs pos="68000">
                <a:srgbClr val="6DB7D1"/>
              </a:gs>
              <a:gs pos="95000">
                <a:srgbClr val="3283A0"/>
              </a:gs>
              <a:gs pos="81000">
                <a:srgbClr val="4DA7C7"/>
              </a:gs>
            </a:gsLst>
            <a:lin ang="0" scaled="1"/>
          </a:gradFill>
          <a:ln>
            <a:solidFill>
              <a:srgbClr val="9D9C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ятиугольник 88"/>
          <p:cNvSpPr/>
          <p:nvPr/>
        </p:nvSpPr>
        <p:spPr>
          <a:xfrm>
            <a:off x="1658051" y="4355326"/>
            <a:ext cx="10094227" cy="547461"/>
          </a:xfrm>
          <a:prstGeom prst="homePlate">
            <a:avLst/>
          </a:prstGeom>
          <a:solidFill>
            <a:srgbClr val="82C1D8"/>
          </a:solidFill>
          <a:ln>
            <a:solidFill>
              <a:srgbClr val="9D9C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TextBox 104"/>
          <p:cNvSpPr txBox="1"/>
          <p:nvPr/>
        </p:nvSpPr>
        <p:spPr>
          <a:xfrm>
            <a:off x="1980545" y="4441322"/>
            <a:ext cx="919531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Особые экономические зоны, специальные инвестиционные контракты</a:t>
            </a:r>
          </a:p>
        </p:txBody>
      </p:sp>
      <p:sp>
        <p:nvSpPr>
          <p:cNvPr id="159" name="Овал 158"/>
          <p:cNvSpPr/>
          <p:nvPr/>
        </p:nvSpPr>
        <p:spPr>
          <a:xfrm>
            <a:off x="11193002" y="2122329"/>
            <a:ext cx="107113" cy="100428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76" name="Овал 75"/>
          <p:cNvSpPr/>
          <p:nvPr/>
        </p:nvSpPr>
        <p:spPr>
          <a:xfrm>
            <a:off x="10206773" y="2101003"/>
            <a:ext cx="107113" cy="100428"/>
          </a:xfrm>
          <a:prstGeom prst="ellipse">
            <a:avLst/>
          </a:prstGeom>
          <a:solidFill>
            <a:srgbClr val="D9ECF3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70" name="TextBox 69"/>
          <p:cNvSpPr txBox="1"/>
          <p:nvPr/>
        </p:nvSpPr>
        <p:spPr>
          <a:xfrm>
            <a:off x="2183126" y="3716617"/>
            <a:ext cx="369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Вложения от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15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млрд руб.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167786" y="2576280"/>
            <a:ext cx="3536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Вложения от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300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млн руб.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175845" y="3117237"/>
            <a:ext cx="3536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Вложения от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800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млн руб.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1" name="Ромб 120"/>
          <p:cNvSpPr/>
          <p:nvPr/>
        </p:nvSpPr>
        <p:spPr>
          <a:xfrm>
            <a:off x="1319233" y="2517408"/>
            <a:ext cx="633047" cy="672821"/>
          </a:xfrm>
          <a:prstGeom prst="diamond">
            <a:avLst/>
          </a:prstGeom>
          <a:solidFill>
            <a:srgbClr val="8C98A6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оловина рамки 121"/>
          <p:cNvSpPr/>
          <p:nvPr/>
        </p:nvSpPr>
        <p:spPr>
          <a:xfrm rot="18862744">
            <a:off x="1328193" y="2707567"/>
            <a:ext cx="314949" cy="305369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3" name="Половина рамки 122"/>
          <p:cNvSpPr/>
          <p:nvPr/>
        </p:nvSpPr>
        <p:spPr>
          <a:xfrm rot="18862744" flipH="1" flipV="1">
            <a:off x="1654228" y="2725552"/>
            <a:ext cx="296250" cy="276206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3" name="Ромб 52"/>
          <p:cNvSpPr/>
          <p:nvPr/>
        </p:nvSpPr>
        <p:spPr>
          <a:xfrm>
            <a:off x="1317921" y="3129496"/>
            <a:ext cx="633047" cy="672821"/>
          </a:xfrm>
          <a:prstGeom prst="diamond">
            <a:avLst/>
          </a:prstGeom>
          <a:solidFill>
            <a:srgbClr val="8C98A6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оловина рамки 53"/>
          <p:cNvSpPr/>
          <p:nvPr/>
        </p:nvSpPr>
        <p:spPr>
          <a:xfrm rot="18862744">
            <a:off x="1326881" y="3319655"/>
            <a:ext cx="314949" cy="305369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Половина рамки 54"/>
          <p:cNvSpPr/>
          <p:nvPr/>
        </p:nvSpPr>
        <p:spPr>
          <a:xfrm rot="18862744" flipH="1" flipV="1">
            <a:off x="1652916" y="3337640"/>
            <a:ext cx="296250" cy="276206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332229" y="2711024"/>
            <a:ext cx="66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17,5%</a:t>
            </a:r>
            <a:endParaRPr lang="ru-RU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Ромб 60"/>
          <p:cNvSpPr/>
          <p:nvPr/>
        </p:nvSpPr>
        <p:spPr>
          <a:xfrm>
            <a:off x="1319233" y="3691131"/>
            <a:ext cx="633047" cy="672821"/>
          </a:xfrm>
          <a:prstGeom prst="diamond">
            <a:avLst/>
          </a:prstGeom>
          <a:solidFill>
            <a:srgbClr val="8C98A6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оловина рамки 61"/>
          <p:cNvSpPr/>
          <p:nvPr/>
        </p:nvSpPr>
        <p:spPr>
          <a:xfrm rot="18862744">
            <a:off x="1328193" y="3881290"/>
            <a:ext cx="314949" cy="305369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3" name="Половина рамки 62"/>
          <p:cNvSpPr/>
          <p:nvPr/>
        </p:nvSpPr>
        <p:spPr>
          <a:xfrm rot="18862744" flipH="1" flipV="1">
            <a:off x="1654228" y="3899275"/>
            <a:ext cx="296250" cy="276206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340378" y="3312742"/>
            <a:ext cx="66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15,5%</a:t>
            </a:r>
            <a:endParaRPr lang="ru-RU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349115" y="3874607"/>
            <a:ext cx="66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15,5%</a:t>
            </a:r>
            <a:endParaRPr lang="ru-RU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0" name="Ромб 89"/>
          <p:cNvSpPr/>
          <p:nvPr/>
        </p:nvSpPr>
        <p:spPr>
          <a:xfrm>
            <a:off x="1317920" y="4287428"/>
            <a:ext cx="633047" cy="672821"/>
          </a:xfrm>
          <a:prstGeom prst="diamond">
            <a:avLst/>
          </a:prstGeom>
          <a:solidFill>
            <a:srgbClr val="8C98A6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овина рамки 90"/>
          <p:cNvSpPr/>
          <p:nvPr/>
        </p:nvSpPr>
        <p:spPr>
          <a:xfrm rot="18862744">
            <a:off x="1326880" y="4477587"/>
            <a:ext cx="314949" cy="305369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2" name="Половина рамки 91"/>
          <p:cNvSpPr/>
          <p:nvPr/>
        </p:nvSpPr>
        <p:spPr>
          <a:xfrm rot="18862744" flipH="1" flipV="1">
            <a:off x="1652915" y="4495572"/>
            <a:ext cx="296250" cy="276206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347802" y="4470904"/>
            <a:ext cx="66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12,5%</a:t>
            </a:r>
            <a:endParaRPr lang="ru-RU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 flipH="1" flipV="1">
            <a:off x="6050663" y="2199082"/>
            <a:ext cx="12513" cy="2074927"/>
          </a:xfrm>
          <a:prstGeom prst="line">
            <a:avLst/>
          </a:prstGeom>
          <a:ln w="31750">
            <a:solidFill>
              <a:srgbClr val="992727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11541253" y="6442704"/>
            <a:ext cx="666515" cy="285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527598" y="1184438"/>
            <a:ext cx="541773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40000"/>
                </a:solidFill>
                <a:latin typeface="Century Gothic" panose="020B0502020202020204" pitchFamily="34" charset="0"/>
              </a:rPr>
              <a:t>20%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- </a:t>
            </a:r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ставка налога на прибыль </a:t>
            </a:r>
            <a:endParaRPr lang="ru-RU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91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Группа 63"/>
          <p:cNvGrpSpPr/>
          <p:nvPr/>
        </p:nvGrpSpPr>
        <p:grpSpPr>
          <a:xfrm>
            <a:off x="-30338" y="0"/>
            <a:ext cx="739048" cy="6877210"/>
            <a:chOff x="-30338" y="0"/>
            <a:chExt cx="739048" cy="6877210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0" y="0"/>
              <a:ext cx="708710" cy="868888"/>
            </a:xfrm>
            <a:prstGeom prst="rect">
              <a:avLst/>
            </a:prstGeom>
            <a:solidFill>
              <a:srgbClr val="7DA1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26" r="37441" b="11387"/>
            <a:stretch/>
          </p:blipFill>
          <p:spPr>
            <a:xfrm>
              <a:off x="0" y="808548"/>
              <a:ext cx="708710" cy="6068662"/>
            </a:xfrm>
            <a:prstGeom prst="rect">
              <a:avLst/>
            </a:prstGeom>
          </p:spPr>
        </p:pic>
        <p:sp>
          <p:nvSpPr>
            <p:cNvPr id="67" name="Прямоугольник 66"/>
            <p:cNvSpPr/>
            <p:nvPr/>
          </p:nvSpPr>
          <p:spPr>
            <a:xfrm>
              <a:off x="-30338" y="9685"/>
              <a:ext cx="733097" cy="6867525"/>
            </a:xfrm>
            <a:prstGeom prst="rect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Равнобедренный треугольник 9"/>
          <p:cNvSpPr/>
          <p:nvPr/>
        </p:nvSpPr>
        <p:spPr>
          <a:xfrm rot="16200000">
            <a:off x="186972" y="878222"/>
            <a:ext cx="518554" cy="542168"/>
          </a:xfrm>
          <a:prstGeom prst="triangle">
            <a:avLst>
              <a:gd name="adj" fmla="val 63591"/>
            </a:avLst>
          </a:prstGeom>
          <a:solidFill>
            <a:srgbClr val="9993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9396" y="172733"/>
            <a:ext cx="12032604" cy="90440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1220674" y="414445"/>
            <a:ext cx="10792146" cy="412934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Категории налогоплательщиков и объектов ОС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325247" y="265887"/>
            <a:ext cx="716248" cy="708015"/>
            <a:chOff x="10118667" y="5100798"/>
            <a:chExt cx="787038" cy="810678"/>
          </a:xfrm>
        </p:grpSpPr>
        <p:sp>
          <p:nvSpPr>
            <p:cNvPr id="49" name="Овал 48"/>
            <p:cNvSpPr/>
            <p:nvPr/>
          </p:nvSpPr>
          <p:spPr>
            <a:xfrm rot="10800000">
              <a:off x="10118667" y="5100798"/>
              <a:ext cx="787038" cy="810678"/>
            </a:xfrm>
            <a:prstGeom prst="ellipse">
              <a:avLst/>
            </a:prstGeom>
            <a:solidFill>
              <a:srgbClr val="F2F2F2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prstClr val="white"/>
                </a:solidFill>
              </a:endParaRPr>
            </a:p>
          </p:txBody>
        </p:sp>
        <p:sp>
          <p:nvSpPr>
            <p:cNvPr id="50" name="Овал 49"/>
            <p:cNvSpPr/>
            <p:nvPr/>
          </p:nvSpPr>
          <p:spPr>
            <a:xfrm>
              <a:off x="10185970" y="5170211"/>
              <a:ext cx="657059" cy="66952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prstClr val="white"/>
                </a:solidFill>
              </a:endParaRPr>
            </a:p>
          </p:txBody>
        </p:sp>
      </p:grpSp>
      <p:cxnSp>
        <p:nvCxnSpPr>
          <p:cNvPr id="3" name="Прямая соединительная линия 2"/>
          <p:cNvCxnSpPr/>
          <p:nvPr/>
        </p:nvCxnSpPr>
        <p:spPr>
          <a:xfrm>
            <a:off x="7831667" y="1958231"/>
            <a:ext cx="8467" cy="509116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7869767" y="1958231"/>
            <a:ext cx="8467" cy="509116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Скругленный прямоугольник 88"/>
          <p:cNvSpPr/>
          <p:nvPr/>
        </p:nvSpPr>
        <p:spPr>
          <a:xfrm>
            <a:off x="5886202" y="1385710"/>
            <a:ext cx="6076155" cy="2649214"/>
          </a:xfrm>
          <a:prstGeom prst="roundRect">
            <a:avLst>
              <a:gd name="adj" fmla="val 8054"/>
            </a:avLst>
          </a:prstGeom>
          <a:solidFill>
            <a:srgbClr val="0697B4">
              <a:alpha val="60000"/>
            </a:srgb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445" y="5345771"/>
            <a:ext cx="372806" cy="467821"/>
          </a:xfrm>
          <a:prstGeom prst="stripedRightArrow">
            <a:avLst/>
          </a:prstGeom>
          <a:noFill/>
          <a:ln>
            <a:noFill/>
          </a:ln>
          <a:effectLst>
            <a:innerShdw blurRad="381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Rectangle 21">
            <a:extLst>
              <a:ext uri="{FF2B5EF4-FFF2-40B4-BE49-F238E27FC236}">
                <a16:creationId xmlns:a16="http://schemas.microsoft.com/office/drawing/2014/main" xmlns="" id="{74670353-F2CE-484D-B28F-D19B94B5D759}"/>
              </a:ext>
            </a:extLst>
          </p:cNvPr>
          <p:cNvSpPr/>
          <p:nvPr/>
        </p:nvSpPr>
        <p:spPr>
          <a:xfrm rot="16200000">
            <a:off x="2432321" y="-124861"/>
            <a:ext cx="436794" cy="3695370"/>
          </a:xfrm>
          <a:prstGeom prst="roundRect">
            <a:avLst/>
          </a:prstGeom>
          <a:solidFill>
            <a:srgbClr val="0697B4">
              <a:alpha val="64000"/>
            </a:srgbClr>
          </a:solidFill>
          <a:ln w="3175">
            <a:solidFill>
              <a:srgbClr val="046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b="1" dirty="0">
              <a:latin typeface="Calibri" panose="020F0502020204030204" pitchFamily="34" charset="0"/>
            </a:endParaRPr>
          </a:p>
        </p:txBody>
      </p:sp>
      <p:sp>
        <p:nvSpPr>
          <p:cNvPr id="115" name="Rectangle 21">
            <a:extLst>
              <a:ext uri="{FF2B5EF4-FFF2-40B4-BE49-F238E27FC236}">
                <a16:creationId xmlns:a16="http://schemas.microsoft.com/office/drawing/2014/main" xmlns="" id="{74670353-F2CE-484D-B28F-D19B94B5D759}"/>
              </a:ext>
            </a:extLst>
          </p:cNvPr>
          <p:cNvSpPr/>
          <p:nvPr/>
        </p:nvSpPr>
        <p:spPr>
          <a:xfrm rot="16200000">
            <a:off x="2450973" y="505944"/>
            <a:ext cx="1397106" cy="4448690"/>
          </a:xfrm>
          <a:prstGeom prst="roundRect">
            <a:avLst>
              <a:gd name="adj" fmla="val 10414"/>
            </a:avLst>
          </a:prstGeom>
          <a:solidFill>
            <a:srgbClr val="0697B4"/>
          </a:solidFill>
          <a:ln w="3175">
            <a:solidFill>
              <a:srgbClr val="046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b="1" dirty="0">
              <a:latin typeface="Calibri" panose="020F0502020204030204" pitchFamily="34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884378" y="2029369"/>
            <a:ext cx="4419476" cy="1317857"/>
          </a:xfrm>
          <a:prstGeom prst="roundRect">
            <a:avLst>
              <a:gd name="adj" fmla="val 9596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/>
          <p:cNvSpPr txBox="1"/>
          <p:nvPr/>
        </p:nvSpPr>
        <p:spPr>
          <a:xfrm>
            <a:off x="1299964" y="1577263"/>
            <a:ext cx="2964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КАТЕГОРИЯ НАЛОГОПЛАТЕЛЬЩИКОВ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802805" y="1470878"/>
            <a:ext cx="691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01</a:t>
            </a:r>
            <a:endParaRPr 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0" name="Rectangle 21">
            <a:extLst>
              <a:ext uri="{FF2B5EF4-FFF2-40B4-BE49-F238E27FC236}">
                <a16:creationId xmlns:a16="http://schemas.microsoft.com/office/drawing/2014/main" xmlns="" id="{74670353-F2CE-484D-B28F-D19B94B5D759}"/>
              </a:ext>
            </a:extLst>
          </p:cNvPr>
          <p:cNvSpPr/>
          <p:nvPr/>
        </p:nvSpPr>
        <p:spPr>
          <a:xfrm rot="16200000">
            <a:off x="2458710" y="2748269"/>
            <a:ext cx="436794" cy="3695370"/>
          </a:xfrm>
          <a:prstGeom prst="roundRect">
            <a:avLst/>
          </a:prstGeom>
          <a:solidFill>
            <a:srgbClr val="0697B4">
              <a:alpha val="64000"/>
            </a:srgb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b="1" dirty="0">
              <a:latin typeface="Calibri" panose="020F0502020204030204" pitchFamily="34" charset="0"/>
            </a:endParaRPr>
          </a:p>
        </p:txBody>
      </p:sp>
      <p:sp>
        <p:nvSpPr>
          <p:cNvPr id="121" name="Rectangle 21">
            <a:extLst>
              <a:ext uri="{FF2B5EF4-FFF2-40B4-BE49-F238E27FC236}">
                <a16:creationId xmlns:a16="http://schemas.microsoft.com/office/drawing/2014/main" xmlns="" id="{74670353-F2CE-484D-B28F-D19B94B5D759}"/>
              </a:ext>
            </a:extLst>
          </p:cNvPr>
          <p:cNvSpPr/>
          <p:nvPr/>
        </p:nvSpPr>
        <p:spPr>
          <a:xfrm rot="16200000">
            <a:off x="2566263" y="3329413"/>
            <a:ext cx="1307974" cy="4533498"/>
          </a:xfrm>
          <a:prstGeom prst="roundRect">
            <a:avLst>
              <a:gd name="adj" fmla="val 13350"/>
            </a:avLst>
          </a:prstGeom>
          <a:solidFill>
            <a:srgbClr val="0697B4"/>
          </a:solidFill>
          <a:ln w="3175">
            <a:solidFill>
              <a:srgbClr val="046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b="1" dirty="0">
              <a:latin typeface="Calibri" panose="020F050202020403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377099" y="4390428"/>
            <a:ext cx="308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КАТЕГОРИЯ ОБЪЕКТОВ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ОС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829194" y="4350320"/>
            <a:ext cx="691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</a:t>
            </a:r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endParaRPr 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923868" y="4887583"/>
            <a:ext cx="4495097" cy="1286718"/>
          </a:xfrm>
          <a:prstGeom prst="roundRect">
            <a:avLst>
              <a:gd name="adj" fmla="val 12141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5955304" y="4468940"/>
            <a:ext cx="6029682" cy="1979038"/>
          </a:xfrm>
          <a:prstGeom prst="roundRect">
            <a:avLst>
              <a:gd name="adj" fmla="val 9679"/>
            </a:avLst>
          </a:prstGeom>
          <a:solidFill>
            <a:srgbClr val="06A3C2">
              <a:alpha val="58000"/>
            </a:srgb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967063" y="2080236"/>
            <a:ext cx="4305208" cy="1150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300" b="1" dirty="0" smtClean="0">
                <a:solidFill>
                  <a:srgbClr val="132F49"/>
                </a:solidFill>
                <a:latin typeface="Century Gothic" panose="020B0502020202020204" pitchFamily="34" charset="0"/>
              </a:rPr>
              <a:t>Организации, относящиеся к ОКВЭД по разделу С «Обрабатывающая промышленность»</a:t>
            </a:r>
          </a:p>
          <a:p>
            <a:pPr>
              <a:lnSpc>
                <a:spcPct val="110000"/>
              </a:lnSpc>
            </a:pPr>
            <a:endParaRPr lang="ru-RU" sz="500" b="1" dirty="0" smtClean="0">
              <a:solidFill>
                <a:srgbClr val="034E5D"/>
              </a:solidFill>
              <a:latin typeface="Century Gothic" panose="020B0502020202020204" pitchFamily="34" charset="0"/>
            </a:endParaRP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Обособленные подразделения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Предприятия, имеющие прибыль по итогам года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Обновляющие основные фонды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276587" y="1404193"/>
            <a:ext cx="5371822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  <a:spcBef>
                <a:spcPts val="400"/>
              </a:spcBef>
              <a:spcAft>
                <a:spcPts val="300"/>
              </a:spcAft>
            </a:pPr>
            <a:r>
              <a:rPr lang="ru-RU" sz="1300" b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Обрабатывающая промышленность формирует производственную базу для остальных отраслей экономики 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1009289" y="5271136"/>
            <a:ext cx="4389843" cy="617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300" b="1" dirty="0" smtClean="0">
                <a:solidFill>
                  <a:srgbClr val="132F49"/>
                </a:solidFill>
                <a:latin typeface="Century Gothic" panose="020B0502020202020204" pitchFamily="34" charset="0"/>
              </a:rPr>
              <a:t>Объекты 3-10 амортизационных групп </a:t>
            </a:r>
            <a:br>
              <a:rPr lang="ru-RU" sz="1300" b="1" dirty="0" smtClean="0">
                <a:solidFill>
                  <a:srgbClr val="132F49"/>
                </a:solidFill>
                <a:latin typeface="Century Gothic" panose="020B0502020202020204" pitchFamily="34" charset="0"/>
              </a:rPr>
            </a:br>
            <a:r>
              <a:rPr lang="ru-RU" sz="1300" b="1" dirty="0" smtClean="0">
                <a:solidFill>
                  <a:srgbClr val="132F49"/>
                </a:solidFill>
                <a:latin typeface="Century Gothic" panose="020B0502020202020204" pitchFamily="34" charset="0"/>
              </a:rPr>
              <a:t>по категории «Машины и оборудование» </a:t>
            </a:r>
          </a:p>
          <a:p>
            <a:pPr>
              <a:lnSpc>
                <a:spcPct val="110000"/>
              </a:lnSpc>
            </a:pPr>
            <a:endParaRPr lang="ru-RU" sz="500" b="1" dirty="0" smtClean="0">
              <a:solidFill>
                <a:srgbClr val="034E5D"/>
              </a:solidFill>
              <a:latin typeface="Century Gothic" panose="020B0502020202020204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361237" y="4503811"/>
            <a:ext cx="5223105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300" b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Объекты ОС 3-10 амортизационных групп являются наиболее активной частью основных фондов организаций</a:t>
            </a:r>
          </a:p>
        </p:txBody>
      </p:sp>
      <p:sp>
        <p:nvSpPr>
          <p:cNvPr id="133" name="Rectangle 21">
            <a:extLst>
              <a:ext uri="{FF2B5EF4-FFF2-40B4-BE49-F238E27FC236}">
                <a16:creationId xmlns="" xmlns:a16="http://schemas.microsoft.com/office/drawing/2014/main" id="{74670353-F2CE-484D-B28F-D19B94B5D759}"/>
              </a:ext>
            </a:extLst>
          </p:cNvPr>
          <p:cNvSpPr/>
          <p:nvPr/>
        </p:nvSpPr>
        <p:spPr>
          <a:xfrm flipV="1">
            <a:off x="175164" y="1064665"/>
            <a:ext cx="12032604" cy="21600"/>
          </a:xfrm>
          <a:prstGeom prst="rect">
            <a:avLst/>
          </a:prstGeom>
          <a:solidFill>
            <a:srgbClr val="91C50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50158" y="6512085"/>
            <a:ext cx="312297" cy="365125"/>
          </a:xfrm>
        </p:spPr>
        <p:txBody>
          <a:bodyPr/>
          <a:lstStyle/>
          <a:p>
            <a:r>
              <a:rPr lang="ru-RU" sz="1000" dirty="0" smtClean="0">
                <a:latin typeface="Century Gothic" panose="020B0502020202020204" pitchFamily="34" charset="0"/>
              </a:rPr>
              <a:t>4</a:t>
            </a:r>
            <a:endParaRPr lang="en-US" sz="1000" dirty="0">
              <a:latin typeface="Century Gothic" panose="020B0502020202020204" pitchFamily="34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282" b="-474"/>
          <a:stretch/>
        </p:blipFill>
        <p:spPr>
          <a:xfrm>
            <a:off x="418693" y="493025"/>
            <a:ext cx="260100" cy="28412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17" t="1" b="3959"/>
          <a:stretch/>
        </p:blipFill>
        <p:spPr>
          <a:xfrm>
            <a:off x="583110" y="405976"/>
            <a:ext cx="273111" cy="30152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276587" y="1969067"/>
            <a:ext cx="5307755" cy="1838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48,8%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налогов и сборов приходится на организации   обрабатывающих отраслей</a:t>
            </a:r>
            <a:endParaRPr lang="ru-RU" sz="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9,2%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 коэффициент обновления основных фондов за 2017 год</a:t>
            </a:r>
          </a:p>
          <a:p>
            <a:pPr>
              <a:spcBef>
                <a:spcPts val="300"/>
              </a:spcBef>
            </a:pP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Исключаются </a:t>
            </a:r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производители подакцизных товаров :  </a:t>
            </a:r>
          </a:p>
          <a:p>
            <a:pPr algn="just">
              <a:spcBef>
                <a:spcPts val="300"/>
              </a:spcBef>
            </a:pP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11 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«Производство напитков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» (кроме 11.6 и 11.7), 12 «Производство 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табачных изделий»,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19 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«Производство кокса и нефтепродуктов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»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61237" y="4873570"/>
            <a:ext cx="5698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50%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 износ основных фондов в обрабатывающих отраслях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58,1%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 износ по категории «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машины и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оборудование»</a:t>
            </a:r>
          </a:p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Исключаются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основные средства: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с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редства транспортные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и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нвентарь производственный и хозяйственный</a:t>
            </a:r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473" y="2456415"/>
            <a:ext cx="372806" cy="467821"/>
          </a:xfrm>
          <a:prstGeom prst="stripedRightArrow">
            <a:avLst/>
          </a:prstGeom>
          <a:noFill/>
          <a:ln>
            <a:noFill/>
          </a:ln>
          <a:effectLst>
            <a:innerShdw blurRad="381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837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Группа 63"/>
          <p:cNvGrpSpPr/>
          <p:nvPr/>
        </p:nvGrpSpPr>
        <p:grpSpPr>
          <a:xfrm>
            <a:off x="-30338" y="0"/>
            <a:ext cx="758792" cy="6877210"/>
            <a:chOff x="-30338" y="0"/>
            <a:chExt cx="739048" cy="6877210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0" y="0"/>
              <a:ext cx="708710" cy="868888"/>
            </a:xfrm>
            <a:prstGeom prst="rect">
              <a:avLst/>
            </a:prstGeom>
            <a:solidFill>
              <a:srgbClr val="7DA1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26" r="37441" b="11387"/>
            <a:stretch/>
          </p:blipFill>
          <p:spPr>
            <a:xfrm>
              <a:off x="0" y="808548"/>
              <a:ext cx="708710" cy="6068662"/>
            </a:xfrm>
            <a:prstGeom prst="rect">
              <a:avLst/>
            </a:prstGeom>
          </p:spPr>
        </p:pic>
        <p:sp>
          <p:nvSpPr>
            <p:cNvPr id="67" name="Прямоугольник 66"/>
            <p:cNvSpPr/>
            <p:nvPr/>
          </p:nvSpPr>
          <p:spPr>
            <a:xfrm>
              <a:off x="-30338" y="9685"/>
              <a:ext cx="733097" cy="6867525"/>
            </a:xfrm>
            <a:prstGeom prst="rect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Равнобедренный треугольник 9"/>
          <p:cNvSpPr/>
          <p:nvPr/>
        </p:nvSpPr>
        <p:spPr>
          <a:xfrm rot="16200000">
            <a:off x="186972" y="878222"/>
            <a:ext cx="518554" cy="542168"/>
          </a:xfrm>
          <a:prstGeom prst="triangle">
            <a:avLst>
              <a:gd name="adj" fmla="val 63591"/>
            </a:avLst>
          </a:prstGeom>
          <a:solidFill>
            <a:srgbClr val="9993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9396" y="172733"/>
            <a:ext cx="12032604" cy="90440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7" name="Группа 46"/>
          <p:cNvGrpSpPr/>
          <p:nvPr/>
        </p:nvGrpSpPr>
        <p:grpSpPr>
          <a:xfrm>
            <a:off x="325247" y="265887"/>
            <a:ext cx="716248" cy="708015"/>
            <a:chOff x="10118667" y="5100798"/>
            <a:chExt cx="787038" cy="810678"/>
          </a:xfrm>
        </p:grpSpPr>
        <p:sp>
          <p:nvSpPr>
            <p:cNvPr id="49" name="Овал 48"/>
            <p:cNvSpPr/>
            <p:nvPr/>
          </p:nvSpPr>
          <p:spPr>
            <a:xfrm rot="10800000">
              <a:off x="10118667" y="5100798"/>
              <a:ext cx="787038" cy="810678"/>
            </a:xfrm>
            <a:prstGeom prst="ellipse">
              <a:avLst/>
            </a:prstGeom>
            <a:solidFill>
              <a:srgbClr val="F2F2F2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prstClr val="white"/>
                </a:solidFill>
              </a:endParaRPr>
            </a:p>
          </p:txBody>
        </p:sp>
        <p:sp>
          <p:nvSpPr>
            <p:cNvPr id="50" name="Овал 49"/>
            <p:cNvSpPr/>
            <p:nvPr/>
          </p:nvSpPr>
          <p:spPr>
            <a:xfrm>
              <a:off x="10185970" y="5170211"/>
              <a:ext cx="657059" cy="66952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prstClr val="white"/>
                </a:solidFill>
              </a:endParaRPr>
            </a:p>
          </p:txBody>
        </p:sp>
      </p:grpSp>
      <p:sp>
        <p:nvSpPr>
          <p:cNvPr id="119" name="Rectangle 21">
            <a:extLst>
              <a:ext uri="{FF2B5EF4-FFF2-40B4-BE49-F238E27FC236}">
                <a16:creationId xmlns="" xmlns:a16="http://schemas.microsoft.com/office/drawing/2014/main" id="{74670353-F2CE-484D-B28F-D19B94B5D759}"/>
              </a:ext>
            </a:extLst>
          </p:cNvPr>
          <p:cNvSpPr/>
          <p:nvPr/>
        </p:nvSpPr>
        <p:spPr>
          <a:xfrm flipV="1">
            <a:off x="175164" y="1064665"/>
            <a:ext cx="12032604" cy="21600"/>
          </a:xfrm>
          <a:prstGeom prst="rect">
            <a:avLst/>
          </a:prstGeom>
          <a:solidFill>
            <a:srgbClr val="91C50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282" b="-474"/>
          <a:stretch/>
        </p:blipFill>
        <p:spPr>
          <a:xfrm>
            <a:off x="418693" y="493025"/>
            <a:ext cx="260100" cy="28412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17" t="1" b="3959"/>
          <a:stretch/>
        </p:blipFill>
        <p:spPr>
          <a:xfrm>
            <a:off x="650483" y="463499"/>
            <a:ext cx="273111" cy="30152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87581" y="428621"/>
            <a:ext cx="10792146" cy="414537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Параметры ИНВ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(для обрабатывающей отрасли) </a:t>
            </a: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6419" y="1347600"/>
            <a:ext cx="5845793" cy="59744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1627" y="2071223"/>
            <a:ext cx="5850585" cy="710685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8160" y="3804867"/>
            <a:ext cx="5838857" cy="616633"/>
          </a:xfrm>
          <a:prstGeom prst="rect">
            <a:avLst/>
          </a:prstGeom>
        </p:spPr>
      </p:pic>
      <p:sp>
        <p:nvSpPr>
          <p:cNvPr id="89" name="Прямоугольник 88"/>
          <p:cNvSpPr/>
          <p:nvPr/>
        </p:nvSpPr>
        <p:spPr>
          <a:xfrm>
            <a:off x="3014032" y="1428834"/>
            <a:ext cx="33910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Размер ИНВ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2932064" y="2215090"/>
            <a:ext cx="4923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Ставка налога на прибыль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2965041" y="3921392"/>
            <a:ext cx="5877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Численность сотрудников не менее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9087193" y="2946913"/>
            <a:ext cx="1590103" cy="75125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TextBox 95"/>
          <p:cNvSpPr txBox="1"/>
          <p:nvPr/>
        </p:nvSpPr>
        <p:spPr>
          <a:xfrm>
            <a:off x="9171143" y="3007899"/>
            <a:ext cx="174323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Left" fov="0">
                <a:rot lat="20400000" lon="0" rev="0"/>
              </a:camera>
              <a:lightRig rig="twoPt" dir="t"/>
            </a:scene3d>
            <a:sp3d prstMaterial="powder">
              <a:bevelT w="0" h="0"/>
              <a:bevelB w="0" h="0"/>
              <a:extrusionClr>
                <a:schemeClr val="bg1">
                  <a:lumMod val="85000"/>
                </a:schemeClr>
              </a:extrusionClr>
            </a:sp3d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860000"/>
                </a:solidFill>
                <a:latin typeface="Arial Black" panose="020B0A04020102020204" pitchFamily="34" charset="0"/>
              </a:rPr>
              <a:t>70%</a:t>
            </a:r>
            <a:endParaRPr lang="en-US" sz="1400" b="1" dirty="0">
              <a:solidFill>
                <a:srgbClr val="860000"/>
              </a:solidFill>
              <a:latin typeface="Arial Black" panose="020B0A04020102020204" pitchFamily="34" charset="0"/>
            </a:endParaRPr>
          </a:p>
        </p:txBody>
      </p:sp>
      <p:sp>
        <p:nvSpPr>
          <p:cNvPr id="78" name="Рамка 77"/>
          <p:cNvSpPr/>
          <p:nvPr/>
        </p:nvSpPr>
        <p:spPr>
          <a:xfrm>
            <a:off x="9051415" y="2968353"/>
            <a:ext cx="1590629" cy="725519"/>
          </a:xfrm>
          <a:prstGeom prst="frame">
            <a:avLst>
              <a:gd name="adj1" fmla="val 4103"/>
            </a:avLst>
          </a:prstGeom>
          <a:solidFill>
            <a:srgbClr val="009AD0"/>
          </a:solidFill>
          <a:ln w="3175">
            <a:solidFill>
              <a:schemeClr val="bg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9101452" y="3797766"/>
            <a:ext cx="1590103" cy="75125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Рамка 81"/>
          <p:cNvSpPr/>
          <p:nvPr/>
        </p:nvSpPr>
        <p:spPr>
          <a:xfrm>
            <a:off x="9051415" y="3792521"/>
            <a:ext cx="1585434" cy="645501"/>
          </a:xfrm>
          <a:prstGeom prst="frame">
            <a:avLst>
              <a:gd name="adj1" fmla="val 4103"/>
            </a:avLst>
          </a:prstGeom>
          <a:solidFill>
            <a:srgbClr val="009AD0"/>
          </a:solidFill>
          <a:ln w="3175">
            <a:solidFill>
              <a:schemeClr val="bg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TextBox 94"/>
          <p:cNvSpPr txBox="1"/>
          <p:nvPr/>
        </p:nvSpPr>
        <p:spPr>
          <a:xfrm>
            <a:off x="9017547" y="3834104"/>
            <a:ext cx="172939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Left" fov="0">
                <a:rot lat="20400000" lon="0" rev="0"/>
              </a:camera>
              <a:lightRig rig="twoPt" dir="t"/>
            </a:scene3d>
            <a:sp3d prstMaterial="powder">
              <a:bevelT w="0" h="0"/>
              <a:bevelB w="0" h="0"/>
              <a:extrusionClr>
                <a:schemeClr val="bg1">
                  <a:lumMod val="85000"/>
                </a:schemeClr>
              </a:extrusionClr>
            </a:sp3d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860000"/>
                </a:solidFill>
                <a:latin typeface="Arial Black" panose="020B0A04020102020204" pitchFamily="34" charset="0"/>
              </a:rPr>
              <a:t>100</a:t>
            </a:r>
            <a:r>
              <a:rPr lang="ru-RU" sz="2000" b="1" dirty="0" smtClean="0">
                <a:solidFill>
                  <a:srgbClr val="860000"/>
                </a:solidFill>
                <a:latin typeface="Arial Black" panose="020B0A04020102020204" pitchFamily="34" charset="0"/>
              </a:rPr>
              <a:t> </a:t>
            </a:r>
            <a:r>
              <a:rPr lang="ru-RU" sz="1400" b="1" dirty="0" smtClean="0">
                <a:solidFill>
                  <a:srgbClr val="860000"/>
                </a:solidFill>
                <a:latin typeface="Arial Black" panose="020B0A04020102020204" pitchFamily="34" charset="0"/>
              </a:rPr>
              <a:t>чел.</a:t>
            </a:r>
            <a:endParaRPr lang="en-US" sz="1400" b="1" dirty="0">
              <a:solidFill>
                <a:srgbClr val="860000"/>
              </a:solidFill>
              <a:latin typeface="Arial Black" panose="020B0A04020102020204" pitchFamily="34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9051941" y="2065080"/>
            <a:ext cx="1590103" cy="75125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85"/>
          <p:cNvSpPr txBox="1"/>
          <p:nvPr/>
        </p:nvSpPr>
        <p:spPr>
          <a:xfrm>
            <a:off x="9158167" y="2129583"/>
            <a:ext cx="174323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Left" fov="0">
                <a:rot lat="20400000" lon="0" rev="0"/>
              </a:camera>
              <a:lightRig rig="twoPt" dir="t"/>
            </a:scene3d>
            <a:sp3d prstMaterial="powder">
              <a:bevelT w="0" h="0"/>
              <a:bevelB w="0" h="0"/>
              <a:extrusionClr>
                <a:schemeClr val="bg1">
                  <a:lumMod val="85000"/>
                </a:schemeClr>
              </a:extrusionClr>
            </a:sp3d>
          </a:bodyPr>
          <a:lstStyle/>
          <a:p>
            <a:pPr>
              <a:defRPr/>
            </a:pPr>
            <a:r>
              <a:rPr lang="ru-RU" sz="3600" b="1" dirty="0">
                <a:solidFill>
                  <a:srgbClr val="860000"/>
                </a:solidFill>
                <a:latin typeface="Arial Black" panose="020B0A04020102020204" pitchFamily="34" charset="0"/>
              </a:rPr>
              <a:t>1</a:t>
            </a:r>
            <a:r>
              <a:rPr lang="ru-RU" sz="3600" b="1" dirty="0" smtClean="0">
                <a:solidFill>
                  <a:srgbClr val="860000"/>
                </a:solidFill>
                <a:latin typeface="Arial Black" panose="020B0A04020102020204" pitchFamily="34" charset="0"/>
              </a:rPr>
              <a:t>0%</a:t>
            </a:r>
            <a:endParaRPr lang="en-US" sz="1400" b="1" dirty="0">
              <a:solidFill>
                <a:srgbClr val="860000"/>
              </a:solidFill>
              <a:latin typeface="Arial Black" panose="020B0A04020102020204" pitchFamily="34" charset="0"/>
            </a:endParaRPr>
          </a:p>
        </p:txBody>
      </p:sp>
      <p:sp>
        <p:nvSpPr>
          <p:cNvPr id="87" name="Рамка 86"/>
          <p:cNvSpPr/>
          <p:nvPr/>
        </p:nvSpPr>
        <p:spPr>
          <a:xfrm>
            <a:off x="9059139" y="2098723"/>
            <a:ext cx="1592655" cy="663981"/>
          </a:xfrm>
          <a:prstGeom prst="frame">
            <a:avLst>
              <a:gd name="adj1" fmla="val 4103"/>
            </a:avLst>
          </a:prstGeom>
          <a:solidFill>
            <a:srgbClr val="009AD0"/>
          </a:solidFill>
          <a:ln w="3175">
            <a:solidFill>
              <a:schemeClr val="bg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9079715" y="1241217"/>
            <a:ext cx="1590103" cy="75125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TextBox 104"/>
          <p:cNvSpPr txBox="1"/>
          <p:nvPr/>
        </p:nvSpPr>
        <p:spPr>
          <a:xfrm>
            <a:off x="9203122" y="1285601"/>
            <a:ext cx="174323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Left" fov="0">
                <a:rot lat="20400000" lon="0" rev="0"/>
              </a:camera>
              <a:lightRig rig="twoPt" dir="t"/>
            </a:scene3d>
            <a:sp3d prstMaterial="powder">
              <a:bevelT w="0" h="0"/>
              <a:bevelB w="0" h="0"/>
              <a:extrusionClr>
                <a:schemeClr val="bg1">
                  <a:lumMod val="85000"/>
                </a:schemeClr>
              </a:extrusionClr>
            </a:sp3d>
          </a:bodyPr>
          <a:lstStyle/>
          <a:p>
            <a:pPr>
              <a:defRPr/>
            </a:pPr>
            <a:r>
              <a:rPr lang="ru-RU" sz="3600" b="1" dirty="0">
                <a:solidFill>
                  <a:srgbClr val="860000"/>
                </a:solidFill>
                <a:latin typeface="Arial Black" panose="020B0A04020102020204" pitchFamily="34" charset="0"/>
              </a:rPr>
              <a:t>9</a:t>
            </a:r>
            <a:r>
              <a:rPr lang="ru-RU" sz="3600" b="1" dirty="0" smtClean="0">
                <a:solidFill>
                  <a:srgbClr val="860000"/>
                </a:solidFill>
                <a:latin typeface="Arial Black" panose="020B0A04020102020204" pitchFamily="34" charset="0"/>
              </a:rPr>
              <a:t>0%</a:t>
            </a:r>
            <a:endParaRPr lang="en-US" sz="1400" b="1" dirty="0">
              <a:solidFill>
                <a:srgbClr val="86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6" name="Рамка 105"/>
          <p:cNvSpPr/>
          <p:nvPr/>
        </p:nvSpPr>
        <p:spPr>
          <a:xfrm>
            <a:off x="9068593" y="1249520"/>
            <a:ext cx="1578995" cy="676653"/>
          </a:xfrm>
          <a:prstGeom prst="frame">
            <a:avLst>
              <a:gd name="adj1" fmla="val 4103"/>
            </a:avLst>
          </a:prstGeom>
          <a:solidFill>
            <a:srgbClr val="009AD0"/>
          </a:solidFill>
          <a:ln w="3175">
            <a:solidFill>
              <a:schemeClr val="bg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8160" y="2860009"/>
            <a:ext cx="5842819" cy="852744"/>
          </a:xfrm>
          <a:prstGeom prst="rect">
            <a:avLst/>
          </a:prstGeom>
        </p:spPr>
      </p:pic>
      <p:sp>
        <p:nvSpPr>
          <p:cNvPr id="92" name="Прямоугольник 91"/>
          <p:cNvSpPr/>
          <p:nvPr/>
        </p:nvSpPr>
        <p:spPr>
          <a:xfrm>
            <a:off x="2970167" y="2910163"/>
            <a:ext cx="5934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Доходы организации от деятельности </a:t>
            </a:r>
            <a:b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 обрабатывающей сфере не менее 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4207" y="1285601"/>
            <a:ext cx="922212" cy="69165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0824" y="2059822"/>
            <a:ext cx="922212" cy="69165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9252" y="2860010"/>
            <a:ext cx="922212" cy="69165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5786" y="3729841"/>
            <a:ext cx="922212" cy="691659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11541253" y="6442704"/>
            <a:ext cx="666515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3036" y="4549772"/>
            <a:ext cx="5853981" cy="78709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3037" y="5454485"/>
            <a:ext cx="5864495" cy="818901"/>
          </a:xfrm>
          <a:prstGeom prst="rect">
            <a:avLst/>
          </a:prstGeom>
        </p:spPr>
      </p:pic>
      <p:sp>
        <p:nvSpPr>
          <p:cNvPr id="51" name="Скругленный прямоугольник 50"/>
          <p:cNvSpPr/>
          <p:nvPr/>
        </p:nvSpPr>
        <p:spPr>
          <a:xfrm>
            <a:off x="9077442" y="5462431"/>
            <a:ext cx="1590103" cy="75125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9259891" y="5662367"/>
            <a:ext cx="174323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Left" fov="0">
                <a:rot lat="20400000" lon="0" rev="0"/>
              </a:camera>
              <a:lightRig rig="twoPt" dir="t"/>
            </a:scene3d>
            <a:sp3d prstMaterial="powder">
              <a:bevelT w="0" h="0"/>
              <a:bevelB w="0" h="0"/>
              <a:extrusionClr>
                <a:schemeClr val="bg1">
                  <a:lumMod val="85000"/>
                </a:schemeClr>
              </a:extrusionClr>
            </a:sp3d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860000"/>
                </a:solidFill>
                <a:latin typeface="Arial Black" panose="020B0A04020102020204" pitchFamily="34" charset="0"/>
              </a:rPr>
              <a:t>15%</a:t>
            </a:r>
            <a:endParaRPr lang="en-US" sz="1400" b="1" dirty="0">
              <a:solidFill>
                <a:srgbClr val="860000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Рамка 52"/>
          <p:cNvSpPr/>
          <p:nvPr/>
        </p:nvSpPr>
        <p:spPr>
          <a:xfrm>
            <a:off x="9059139" y="5495503"/>
            <a:ext cx="1577710" cy="772043"/>
          </a:xfrm>
          <a:prstGeom prst="frame">
            <a:avLst>
              <a:gd name="adj1" fmla="val 4103"/>
            </a:avLst>
          </a:prstGeom>
          <a:solidFill>
            <a:srgbClr val="009AD0"/>
          </a:solidFill>
          <a:ln w="3175">
            <a:solidFill>
              <a:schemeClr val="bg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9094917" y="4494079"/>
            <a:ext cx="1590103" cy="75125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9301515" y="4612111"/>
            <a:ext cx="1743234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Left" fov="0">
                <a:rot lat="20400000" lon="0" rev="0"/>
              </a:camera>
              <a:lightRig rig="twoPt" dir="t"/>
            </a:scene3d>
            <a:sp3d prstMaterial="powder">
              <a:bevelT w="0" h="0"/>
              <a:bevelB w="0" h="0"/>
              <a:extrusionClr>
                <a:schemeClr val="bg1">
                  <a:lumMod val="85000"/>
                </a:schemeClr>
              </a:extrusionClr>
            </a:sp3d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860000"/>
                </a:solidFill>
                <a:latin typeface="Arial Black" panose="020B0A04020102020204" pitchFamily="34" charset="0"/>
              </a:rPr>
              <a:t>5</a:t>
            </a:r>
            <a:r>
              <a:rPr lang="ru-RU" sz="3600" b="1" dirty="0" smtClean="0">
                <a:solidFill>
                  <a:srgbClr val="860000"/>
                </a:solidFill>
                <a:latin typeface="Arial Black" panose="020B0A04020102020204" pitchFamily="34" charset="0"/>
              </a:rPr>
              <a:t> </a:t>
            </a:r>
            <a:r>
              <a:rPr lang="ru-RU" sz="1600" b="1" dirty="0" smtClean="0">
                <a:solidFill>
                  <a:srgbClr val="860000"/>
                </a:solidFill>
                <a:latin typeface="Arial Black" panose="020B0A04020102020204" pitchFamily="34" charset="0"/>
              </a:rPr>
              <a:t>лет</a:t>
            </a:r>
            <a:endParaRPr lang="en-US" sz="1600" b="1" dirty="0">
              <a:solidFill>
                <a:srgbClr val="860000"/>
              </a:solidFill>
              <a:latin typeface="Arial Black" panose="020B0A04020102020204" pitchFamily="34" charset="0"/>
            </a:endParaRPr>
          </a:p>
        </p:txBody>
      </p:sp>
      <p:sp>
        <p:nvSpPr>
          <p:cNvPr id="56" name="Рамка 55"/>
          <p:cNvSpPr/>
          <p:nvPr/>
        </p:nvSpPr>
        <p:spPr>
          <a:xfrm>
            <a:off x="9059139" y="4592728"/>
            <a:ext cx="1577710" cy="706465"/>
          </a:xfrm>
          <a:prstGeom prst="frame">
            <a:avLst>
              <a:gd name="adj1" fmla="val 4103"/>
            </a:avLst>
          </a:prstGeom>
          <a:solidFill>
            <a:srgbClr val="009AD0"/>
          </a:solidFill>
          <a:ln w="3175">
            <a:solidFill>
              <a:schemeClr val="bg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0824" y="4561543"/>
            <a:ext cx="922212" cy="691659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0824" y="5483687"/>
            <a:ext cx="922212" cy="691659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3073792" y="5530675"/>
            <a:ext cx="5497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Коэфф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. обновления объектов по группе «Машины и оборудование» более</a:t>
            </a:r>
            <a:endParaRPr lang="ru-RU" sz="2000" b="1" dirty="0">
              <a:solidFill>
                <a:srgbClr val="86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014032" y="4583998"/>
            <a:ext cx="5189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С даты выпуска объектов по группе </a:t>
            </a:r>
          </a:p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«Машины и оборудование» не более </a:t>
            </a:r>
            <a:endParaRPr lang="ru-RU" sz="2000" b="1" dirty="0">
              <a:solidFill>
                <a:srgbClr val="86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4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Группа 63"/>
          <p:cNvGrpSpPr/>
          <p:nvPr/>
        </p:nvGrpSpPr>
        <p:grpSpPr>
          <a:xfrm>
            <a:off x="128366" y="0"/>
            <a:ext cx="739048" cy="6877210"/>
            <a:chOff x="-30338" y="0"/>
            <a:chExt cx="739048" cy="6877210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0" y="0"/>
              <a:ext cx="708710" cy="868888"/>
            </a:xfrm>
            <a:prstGeom prst="rect">
              <a:avLst/>
            </a:prstGeom>
            <a:solidFill>
              <a:srgbClr val="7DA1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26" r="37441" b="11387"/>
            <a:stretch/>
          </p:blipFill>
          <p:spPr>
            <a:xfrm>
              <a:off x="0" y="808548"/>
              <a:ext cx="708710" cy="6068662"/>
            </a:xfrm>
            <a:prstGeom prst="rect">
              <a:avLst/>
            </a:prstGeom>
          </p:spPr>
        </p:pic>
        <p:sp>
          <p:nvSpPr>
            <p:cNvPr id="67" name="Прямоугольник 66"/>
            <p:cNvSpPr/>
            <p:nvPr/>
          </p:nvSpPr>
          <p:spPr>
            <a:xfrm>
              <a:off x="-30338" y="9685"/>
              <a:ext cx="733097" cy="6867525"/>
            </a:xfrm>
            <a:prstGeom prst="rect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Равнобедренный треугольник 9"/>
          <p:cNvSpPr/>
          <p:nvPr/>
        </p:nvSpPr>
        <p:spPr>
          <a:xfrm rot="16200000">
            <a:off x="337053" y="878222"/>
            <a:ext cx="518554" cy="542168"/>
          </a:xfrm>
          <a:prstGeom prst="triangle">
            <a:avLst>
              <a:gd name="adj" fmla="val 63591"/>
            </a:avLst>
          </a:prstGeom>
          <a:solidFill>
            <a:srgbClr val="9993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9396" y="172733"/>
            <a:ext cx="12032604" cy="90440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1143852" y="399941"/>
            <a:ext cx="10792146" cy="412934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Модернизация оборонно-промышленного комплекса (ОПК)</a:t>
            </a:r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325247" y="265887"/>
            <a:ext cx="716248" cy="708015"/>
            <a:chOff x="10118667" y="5100798"/>
            <a:chExt cx="787038" cy="810678"/>
          </a:xfrm>
        </p:grpSpPr>
        <p:sp>
          <p:nvSpPr>
            <p:cNvPr id="49" name="Овал 48"/>
            <p:cNvSpPr/>
            <p:nvPr/>
          </p:nvSpPr>
          <p:spPr>
            <a:xfrm rot="10800000">
              <a:off x="10118667" y="5100798"/>
              <a:ext cx="787038" cy="810678"/>
            </a:xfrm>
            <a:prstGeom prst="ellipse">
              <a:avLst/>
            </a:prstGeom>
            <a:solidFill>
              <a:srgbClr val="F2F2F2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prstClr val="white"/>
                </a:solidFill>
              </a:endParaRPr>
            </a:p>
          </p:txBody>
        </p:sp>
        <p:sp>
          <p:nvSpPr>
            <p:cNvPr id="50" name="Овал 49"/>
            <p:cNvSpPr/>
            <p:nvPr/>
          </p:nvSpPr>
          <p:spPr>
            <a:xfrm>
              <a:off x="10185970" y="5170211"/>
              <a:ext cx="657059" cy="66952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prstClr val="white"/>
                </a:solidFill>
              </a:endParaRPr>
            </a:p>
          </p:txBody>
        </p:sp>
      </p:grpSp>
      <p:sp>
        <p:nvSpPr>
          <p:cNvPr id="133" name="Rectangle 21">
            <a:extLst>
              <a:ext uri="{FF2B5EF4-FFF2-40B4-BE49-F238E27FC236}">
                <a16:creationId xmlns:a16="http://schemas.microsoft.com/office/drawing/2014/main" xmlns="" id="{74670353-F2CE-484D-B28F-D19B94B5D759}"/>
              </a:ext>
            </a:extLst>
          </p:cNvPr>
          <p:cNvSpPr/>
          <p:nvPr/>
        </p:nvSpPr>
        <p:spPr>
          <a:xfrm flipV="1">
            <a:off x="175164" y="1077897"/>
            <a:ext cx="12032604" cy="21600"/>
          </a:xfrm>
          <a:prstGeom prst="rect">
            <a:avLst/>
          </a:prstGeom>
          <a:solidFill>
            <a:srgbClr val="91C50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429776" y="376812"/>
            <a:ext cx="499367" cy="476708"/>
            <a:chOff x="4543747" y="4951186"/>
            <a:chExt cx="1516619" cy="1449937"/>
          </a:xfrm>
        </p:grpSpPr>
        <p:sp>
          <p:nvSpPr>
            <p:cNvPr id="85" name="Shape 84"/>
            <p:cNvSpPr/>
            <p:nvPr/>
          </p:nvSpPr>
          <p:spPr>
            <a:xfrm>
              <a:off x="4543747" y="4951186"/>
              <a:ext cx="1516619" cy="1449937"/>
            </a:xfrm>
            <a:prstGeom prst="gear9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dirty="0" smtClean="0"/>
                <a:t> </a:t>
              </a:r>
              <a:endParaRPr lang="ru-RU" dirty="0"/>
            </a:p>
          </p:txBody>
        </p:sp>
        <p:sp>
          <p:nvSpPr>
            <p:cNvPr id="87" name="Объект 8"/>
            <p:cNvSpPr txBox="1">
              <a:spLocks/>
            </p:cNvSpPr>
            <p:nvPr/>
          </p:nvSpPr>
          <p:spPr>
            <a:xfrm flipH="1">
              <a:off x="4960071" y="5319548"/>
              <a:ext cx="710335" cy="692525"/>
            </a:xfrm>
            <a:prstGeom prst="ellipse">
              <a:avLst/>
            </a:prstGeom>
            <a:solidFill>
              <a:srgbClr val="173677"/>
            </a:solidFill>
            <a:ln w="19050">
              <a:noFill/>
            </a:ln>
            <a:effectLst/>
          </p:spPr>
          <p:txBody>
            <a:bodyPr vert="horz" lIns="144000" tIns="108000" rIns="144000" bIns="144000" rtlCol="0" anchor="ctr" anchorCtr="0">
              <a:normAutofit fontScale="25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600"/>
                </a:spcBef>
              </a:pPr>
              <a:endPara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6" name="Рисунок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834259" y="-512486"/>
            <a:ext cx="3363668" cy="11207373"/>
          </a:xfrm>
          <a:prstGeom prst="rect">
            <a:avLst/>
          </a:prstGeom>
        </p:spPr>
      </p:pic>
      <p:graphicFrame>
        <p:nvGraphicFramePr>
          <p:cNvPr id="58" name="Диаграмма 57"/>
          <p:cNvGraphicFramePr/>
          <p:nvPr>
            <p:extLst/>
          </p:nvPr>
        </p:nvGraphicFramePr>
        <p:xfrm>
          <a:off x="1912912" y="3952730"/>
          <a:ext cx="8358692" cy="2640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9" name="Скругленный прямоугольник 58"/>
          <p:cNvSpPr/>
          <p:nvPr/>
        </p:nvSpPr>
        <p:spPr>
          <a:xfrm>
            <a:off x="5256660" y="4413653"/>
            <a:ext cx="3657482" cy="2276225"/>
          </a:xfrm>
          <a:prstGeom prst="roundRect">
            <a:avLst>
              <a:gd name="adj" fmla="val 0"/>
            </a:avLst>
          </a:prstGeom>
          <a:noFill/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4638118" y="6247499"/>
            <a:ext cx="615159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5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2018</a:t>
            </a:r>
            <a:endParaRPr lang="ru-RU" sz="1350" b="1" i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flipV="1">
            <a:off x="4056108" y="6240538"/>
            <a:ext cx="4992724" cy="2455"/>
          </a:xfrm>
          <a:prstGeom prst="line">
            <a:avLst/>
          </a:prstGeom>
          <a:ln w="22225">
            <a:solidFill>
              <a:srgbClr val="0EA5D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291420" y="6231845"/>
            <a:ext cx="615159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5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2025</a:t>
            </a:r>
            <a:endParaRPr lang="ru-RU" sz="1350" b="1" i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838947" y="6228896"/>
            <a:ext cx="615159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5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2030</a:t>
            </a:r>
            <a:endParaRPr lang="ru-RU" sz="1350" b="1" i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4" name="Дуга 73"/>
          <p:cNvSpPr/>
          <p:nvPr/>
        </p:nvSpPr>
        <p:spPr>
          <a:xfrm rot="4246813" flipH="1">
            <a:off x="5612637" y="2238381"/>
            <a:ext cx="368424" cy="5181841"/>
          </a:xfrm>
          <a:prstGeom prst="arc">
            <a:avLst>
              <a:gd name="adj1" fmla="val 6065488"/>
              <a:gd name="adj2" fmla="val 16019451"/>
            </a:avLst>
          </a:prstGeom>
          <a:ln w="15875">
            <a:solidFill>
              <a:srgbClr val="860000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1602740" y="6488700"/>
            <a:ext cx="666515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514226" y="2353890"/>
            <a:ext cx="769470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i="1" kern="0" dirty="0" smtClean="0">
                <a:ln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На предприятиях ОПК </a:t>
            </a:r>
          </a:p>
          <a:p>
            <a:pPr lvl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i="1" kern="0" dirty="0" smtClean="0">
                <a:ln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трудятся 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6938870" y="3520138"/>
            <a:ext cx="333273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i="1" kern="0" dirty="0" smtClean="0">
                <a:ln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На предприятиях ОПК </a:t>
            </a:r>
          </a:p>
          <a:p>
            <a:pPr lvl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i="1" kern="0" dirty="0" smtClean="0">
                <a:ln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трудятся 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412068" y="3447897"/>
            <a:ext cx="4235277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Доля гражданской продукции в объеме выпуска предприятий ОПК, </a:t>
            </a:r>
            <a:r>
              <a:rPr lang="ru-RU" sz="1300" b="1" i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%</a:t>
            </a:r>
            <a:endParaRPr lang="ru-RU" sz="1300" b="1" i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254903" y="1334836"/>
            <a:ext cx="6419526" cy="795049"/>
          </a:xfrm>
          <a:prstGeom prst="rect">
            <a:avLst/>
          </a:prstGeom>
          <a:solidFill>
            <a:srgbClr val="0699B6"/>
          </a:solidFill>
          <a:ln w="3175">
            <a:solidFill>
              <a:schemeClr val="bg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Рамка 60"/>
          <p:cNvSpPr/>
          <p:nvPr/>
        </p:nvSpPr>
        <p:spPr>
          <a:xfrm flipH="1">
            <a:off x="1152544" y="1280845"/>
            <a:ext cx="10635734" cy="923729"/>
          </a:xfrm>
          <a:prstGeom prst="frame">
            <a:avLst>
              <a:gd name="adj1" fmla="val 1304"/>
            </a:avLst>
          </a:prstGeom>
          <a:gradFill>
            <a:gsLst>
              <a:gs pos="0">
                <a:srgbClr val="860000"/>
              </a:gs>
              <a:gs pos="29000">
                <a:srgbClr val="0EA5D4"/>
              </a:gs>
              <a:gs pos="83000">
                <a:srgbClr val="0EA5D4"/>
              </a:gs>
              <a:gs pos="100000">
                <a:srgbClr val="860000"/>
              </a:gs>
            </a:gsLst>
            <a:lin ang="0" scaled="1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254903" y="2345414"/>
            <a:ext cx="6419526" cy="795049"/>
          </a:xfrm>
          <a:prstGeom prst="rect">
            <a:avLst/>
          </a:prstGeom>
          <a:solidFill>
            <a:srgbClr val="0699B6"/>
          </a:solidFill>
          <a:ln w="3175">
            <a:solidFill>
              <a:schemeClr val="bg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1" name="Рамка 80"/>
          <p:cNvSpPr/>
          <p:nvPr/>
        </p:nvSpPr>
        <p:spPr>
          <a:xfrm flipH="1">
            <a:off x="1143852" y="2291423"/>
            <a:ext cx="10644425" cy="923729"/>
          </a:xfrm>
          <a:prstGeom prst="frame">
            <a:avLst>
              <a:gd name="adj1" fmla="val 1304"/>
            </a:avLst>
          </a:prstGeom>
          <a:gradFill>
            <a:gsLst>
              <a:gs pos="0">
                <a:srgbClr val="860000"/>
              </a:gs>
              <a:gs pos="29000">
                <a:srgbClr val="0EA5D4"/>
              </a:gs>
              <a:gs pos="83000">
                <a:srgbClr val="0EA5D4"/>
              </a:gs>
              <a:gs pos="100000">
                <a:srgbClr val="860000"/>
              </a:gs>
            </a:gsLst>
            <a:lin ang="0" scaled="1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1478010" y="2515630"/>
            <a:ext cx="5845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ln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На предприятиях ОПК трудятся 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2034979" y="1551509"/>
            <a:ext cx="4731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>
                <a:ln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В 2018 году </a:t>
            </a:r>
            <a:r>
              <a:rPr lang="ru-RU" sz="2000" b="1" kern="0" dirty="0" smtClean="0">
                <a:ln>
                  <a:prstDash val="solid"/>
                </a:ln>
                <a:solidFill>
                  <a:schemeClr val="bg1"/>
                </a:solidFill>
                <a:latin typeface="Century Gothic" pitchFamily="34" charset="0"/>
              </a:rPr>
              <a:t>в Санкт-Петербурге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 rot="16200000">
            <a:off x="9346057" y="-196095"/>
            <a:ext cx="860625" cy="3874843"/>
          </a:xfrm>
          <a:prstGeom prst="rect">
            <a:avLst/>
          </a:prstGeom>
          <a:gradFill>
            <a:gsLst>
              <a:gs pos="0">
                <a:srgbClr val="D9F1F7"/>
              </a:gs>
              <a:gs pos="0">
                <a:srgbClr val="EAF7FA"/>
              </a:gs>
              <a:gs pos="40000">
                <a:srgbClr val="F2FAFC"/>
              </a:gs>
              <a:gs pos="21000">
                <a:srgbClr val="F2FAFC"/>
              </a:gs>
              <a:gs pos="12000">
                <a:srgbClr val="F2FAFC"/>
              </a:gs>
              <a:gs pos="50000">
                <a:srgbClr val="FCFEFE"/>
              </a:gs>
              <a:gs pos="79000">
                <a:srgbClr val="FFFFFF"/>
              </a:gs>
              <a:gs pos="100000">
                <a:schemeClr val="bg1"/>
              </a:gs>
              <a:gs pos="90000">
                <a:srgbClr val="FFFFFF"/>
              </a:gs>
              <a:gs pos="65000">
                <a:srgbClr val="FFFFFF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 rot="16200000">
            <a:off x="9346485" y="814060"/>
            <a:ext cx="859772" cy="3874843"/>
          </a:xfrm>
          <a:prstGeom prst="rect">
            <a:avLst/>
          </a:prstGeom>
          <a:gradFill>
            <a:gsLst>
              <a:gs pos="0">
                <a:srgbClr val="D9F1F7"/>
              </a:gs>
              <a:gs pos="0">
                <a:srgbClr val="EAF7FA"/>
              </a:gs>
              <a:gs pos="40000">
                <a:srgbClr val="F2FAFC"/>
              </a:gs>
              <a:gs pos="21000">
                <a:srgbClr val="F2FAFC"/>
              </a:gs>
              <a:gs pos="12000">
                <a:srgbClr val="F2FAFC"/>
              </a:gs>
              <a:gs pos="50000">
                <a:srgbClr val="FCFEFE"/>
              </a:gs>
              <a:gs pos="79000">
                <a:srgbClr val="FFFFFF"/>
              </a:gs>
              <a:gs pos="100000">
                <a:schemeClr val="bg1"/>
              </a:gs>
              <a:gs pos="90000">
                <a:srgbClr val="FFFFFF"/>
              </a:gs>
              <a:gs pos="65000">
                <a:srgbClr val="FFFFFF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6998800" y="2198338"/>
            <a:ext cx="5407950" cy="9694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940606"/>
                </a:solidFill>
                <a:latin typeface="Century Gothic" panose="020B0502020202020204" pitchFamily="34" charset="0"/>
              </a:rPr>
              <a:t>60 </a:t>
            </a:r>
            <a:r>
              <a:rPr lang="ru-RU" sz="1600" dirty="0" smtClean="0">
                <a:solidFill>
                  <a:srgbClr val="940606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ru-RU" sz="1700" b="1" dirty="0" smtClean="0">
                <a:solidFill>
                  <a:srgbClr val="940606"/>
                </a:solidFill>
                <a:latin typeface="Century Gothic" panose="020B0502020202020204" pitchFamily="34" charset="0"/>
              </a:rPr>
              <a:t>ТЫС. ЧЕЛОВЕК</a:t>
            </a:r>
            <a:endParaRPr lang="ru-RU" sz="1700" b="1" i="1" dirty="0">
              <a:solidFill>
                <a:srgbClr val="940606"/>
              </a:solidFill>
              <a:latin typeface="Century Gothic" panose="020B0502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085401" y="1243294"/>
            <a:ext cx="5234749" cy="9694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940606"/>
                </a:solidFill>
                <a:latin typeface="Century Gothic" panose="020B0502020202020204" pitchFamily="34" charset="0"/>
              </a:rPr>
              <a:t>166 </a:t>
            </a:r>
          </a:p>
          <a:p>
            <a:pPr algn="ctr"/>
            <a:r>
              <a:rPr lang="ru-RU" sz="1700" b="1" dirty="0" smtClean="0">
                <a:solidFill>
                  <a:srgbClr val="940606"/>
                </a:solidFill>
                <a:latin typeface="Century Gothic" panose="020B0502020202020204" pitchFamily="34" charset="0"/>
              </a:rPr>
              <a:t>ПРЕДПРИЯТИЙ </a:t>
            </a:r>
            <a:endParaRPr lang="ru-RU" sz="1700" b="1" i="1" dirty="0">
              <a:solidFill>
                <a:srgbClr val="94060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67134" y="3435902"/>
            <a:ext cx="1659815" cy="26441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961" y="3698254"/>
            <a:ext cx="2784354" cy="239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3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Группа 63"/>
          <p:cNvGrpSpPr/>
          <p:nvPr/>
        </p:nvGrpSpPr>
        <p:grpSpPr>
          <a:xfrm>
            <a:off x="-30338" y="0"/>
            <a:ext cx="758792" cy="6877210"/>
            <a:chOff x="-30338" y="0"/>
            <a:chExt cx="739048" cy="6877210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0" y="0"/>
              <a:ext cx="708710" cy="868888"/>
            </a:xfrm>
            <a:prstGeom prst="rect">
              <a:avLst/>
            </a:prstGeom>
            <a:solidFill>
              <a:srgbClr val="7DA1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26" r="37441" b="11387"/>
            <a:stretch/>
          </p:blipFill>
          <p:spPr>
            <a:xfrm>
              <a:off x="0" y="808548"/>
              <a:ext cx="708710" cy="6068662"/>
            </a:xfrm>
            <a:prstGeom prst="rect">
              <a:avLst/>
            </a:prstGeom>
          </p:spPr>
        </p:pic>
        <p:sp>
          <p:nvSpPr>
            <p:cNvPr id="67" name="Прямоугольник 66"/>
            <p:cNvSpPr/>
            <p:nvPr/>
          </p:nvSpPr>
          <p:spPr>
            <a:xfrm>
              <a:off x="-30338" y="9685"/>
              <a:ext cx="733097" cy="6867525"/>
            </a:xfrm>
            <a:prstGeom prst="rect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Равнобедренный треугольник 9"/>
          <p:cNvSpPr/>
          <p:nvPr/>
        </p:nvSpPr>
        <p:spPr>
          <a:xfrm rot="16200000">
            <a:off x="186972" y="878222"/>
            <a:ext cx="518554" cy="542168"/>
          </a:xfrm>
          <a:prstGeom prst="triangle">
            <a:avLst>
              <a:gd name="adj" fmla="val 63591"/>
            </a:avLst>
          </a:prstGeom>
          <a:solidFill>
            <a:srgbClr val="9993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9396" y="172733"/>
            <a:ext cx="12032604" cy="90440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1143852" y="452617"/>
            <a:ext cx="11295706" cy="412934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Развитие промышленного производства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325247" y="265887"/>
            <a:ext cx="716248" cy="708015"/>
            <a:chOff x="10118667" y="5100798"/>
            <a:chExt cx="787038" cy="810678"/>
          </a:xfrm>
        </p:grpSpPr>
        <p:sp>
          <p:nvSpPr>
            <p:cNvPr id="49" name="Овал 48"/>
            <p:cNvSpPr/>
            <p:nvPr/>
          </p:nvSpPr>
          <p:spPr>
            <a:xfrm rot="10800000">
              <a:off x="10118667" y="5100798"/>
              <a:ext cx="787038" cy="810678"/>
            </a:xfrm>
            <a:prstGeom prst="ellipse">
              <a:avLst/>
            </a:prstGeom>
            <a:solidFill>
              <a:srgbClr val="F2F2F2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prstClr val="white"/>
                </a:solidFill>
              </a:endParaRPr>
            </a:p>
          </p:txBody>
        </p:sp>
        <p:sp>
          <p:nvSpPr>
            <p:cNvPr id="50" name="Овал 49"/>
            <p:cNvSpPr/>
            <p:nvPr/>
          </p:nvSpPr>
          <p:spPr>
            <a:xfrm>
              <a:off x="10185970" y="5170211"/>
              <a:ext cx="657059" cy="66952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prstClr val="white"/>
                </a:solidFill>
              </a:endParaRPr>
            </a:p>
          </p:txBody>
        </p:sp>
      </p:grpSp>
      <p:sp>
        <p:nvSpPr>
          <p:cNvPr id="119" name="Rectangle 21">
            <a:extLst>
              <a:ext uri="{FF2B5EF4-FFF2-40B4-BE49-F238E27FC236}">
                <a16:creationId xmlns="" xmlns:a16="http://schemas.microsoft.com/office/drawing/2014/main" id="{74670353-F2CE-484D-B28F-D19B94B5D759}"/>
              </a:ext>
            </a:extLst>
          </p:cNvPr>
          <p:cNvSpPr/>
          <p:nvPr/>
        </p:nvSpPr>
        <p:spPr>
          <a:xfrm flipV="1">
            <a:off x="175164" y="1064665"/>
            <a:ext cx="12032604" cy="21600"/>
          </a:xfrm>
          <a:prstGeom prst="rect">
            <a:avLst/>
          </a:prstGeom>
          <a:solidFill>
            <a:srgbClr val="91C50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282" b="-474"/>
          <a:stretch/>
        </p:blipFill>
        <p:spPr>
          <a:xfrm>
            <a:off x="418693" y="493025"/>
            <a:ext cx="260100" cy="28412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17" t="1" b="3959"/>
          <a:stretch/>
        </p:blipFill>
        <p:spPr>
          <a:xfrm>
            <a:off x="650483" y="463499"/>
            <a:ext cx="273111" cy="301520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 flipH="1">
            <a:off x="5979586" y="528566"/>
            <a:ext cx="1011526" cy="11032433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11668308" y="6508106"/>
            <a:ext cx="666515" cy="285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Рамка 69"/>
          <p:cNvSpPr/>
          <p:nvPr/>
        </p:nvSpPr>
        <p:spPr>
          <a:xfrm flipH="1">
            <a:off x="6646398" y="1408582"/>
            <a:ext cx="5164973" cy="3843149"/>
          </a:xfrm>
          <a:prstGeom prst="frame">
            <a:avLst>
              <a:gd name="adj1" fmla="val 555"/>
            </a:avLst>
          </a:prstGeom>
          <a:gradFill>
            <a:gsLst>
              <a:gs pos="0">
                <a:srgbClr val="860000"/>
              </a:gs>
              <a:gs pos="29000">
                <a:srgbClr val="0EA5D4"/>
              </a:gs>
              <a:gs pos="83000">
                <a:srgbClr val="0EA5D4"/>
              </a:gs>
              <a:gs pos="100000">
                <a:srgbClr val="860000"/>
              </a:gs>
            </a:gsLst>
            <a:lin ang="0" scaled="1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788613" y="5853060"/>
            <a:ext cx="1008647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entury Gothic" panose="020B0502020202020204" pitchFamily="34" charset="0"/>
              </a:rPr>
              <a:t>ИНВ – механизм модернизации промышленности</a:t>
            </a:r>
            <a:endParaRPr lang="ru-RU" sz="2000" b="1" i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98780" y="5817073"/>
            <a:ext cx="366611" cy="33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Рамка 72"/>
          <p:cNvSpPr/>
          <p:nvPr/>
        </p:nvSpPr>
        <p:spPr>
          <a:xfrm flipV="1">
            <a:off x="923594" y="5553521"/>
            <a:ext cx="11077972" cy="964910"/>
          </a:xfrm>
          <a:prstGeom prst="frame">
            <a:avLst>
              <a:gd name="adj1" fmla="val 2888"/>
            </a:avLst>
          </a:prstGeom>
          <a:solidFill>
            <a:srgbClr val="A2352A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2"/>
          <a:srcRect t="9464"/>
          <a:stretch/>
        </p:blipFill>
        <p:spPr>
          <a:xfrm>
            <a:off x="6703800" y="1455725"/>
            <a:ext cx="5050167" cy="3741047"/>
          </a:xfrm>
          <a:prstGeom prst="rect">
            <a:avLst/>
          </a:prstGeom>
        </p:spPr>
      </p:pic>
      <p:sp>
        <p:nvSpPr>
          <p:cNvPr id="69" name="Рамка 68"/>
          <p:cNvSpPr/>
          <p:nvPr/>
        </p:nvSpPr>
        <p:spPr>
          <a:xfrm flipH="1">
            <a:off x="1106822" y="1412950"/>
            <a:ext cx="5132590" cy="3843148"/>
          </a:xfrm>
          <a:prstGeom prst="frame">
            <a:avLst>
              <a:gd name="adj1" fmla="val 555"/>
            </a:avLst>
          </a:prstGeom>
          <a:gradFill>
            <a:gsLst>
              <a:gs pos="0">
                <a:srgbClr val="860000"/>
              </a:gs>
              <a:gs pos="29000">
                <a:srgbClr val="0EA5D4"/>
              </a:gs>
              <a:gs pos="83000">
                <a:srgbClr val="0EA5D4"/>
              </a:gs>
              <a:gs pos="100000">
                <a:srgbClr val="860000"/>
              </a:gs>
            </a:gsLst>
            <a:lin ang="0" scaled="1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3"/>
          <a:srcRect r="30564"/>
          <a:stretch/>
        </p:blipFill>
        <p:spPr>
          <a:xfrm>
            <a:off x="1162084" y="1464000"/>
            <a:ext cx="5012139" cy="374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85"/>
          <a:stretch/>
        </p:blipFill>
        <p:spPr>
          <a:xfrm>
            <a:off x="8828367" y="-5724"/>
            <a:ext cx="3363633" cy="687668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0886" y="4486275"/>
            <a:ext cx="8847417" cy="23717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xmlns="" id="{74670353-F2CE-484D-B28F-D19B94B5D759}"/>
              </a:ext>
            </a:extLst>
          </p:cNvPr>
          <p:cNvSpPr/>
          <p:nvPr/>
        </p:nvSpPr>
        <p:spPr>
          <a:xfrm>
            <a:off x="0" y="4486275"/>
            <a:ext cx="200025" cy="1103887"/>
          </a:xfrm>
          <a:prstGeom prst="rect">
            <a:avLst/>
          </a:prstGeom>
          <a:solidFill>
            <a:srgbClr val="91C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05"/>
          <a:stretch/>
        </p:blipFill>
        <p:spPr>
          <a:xfrm>
            <a:off x="-10886" y="0"/>
            <a:ext cx="8836531" cy="44862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825644" y="-5724"/>
            <a:ext cx="3366355" cy="4494883"/>
          </a:xfrm>
          <a:prstGeom prst="rect">
            <a:avLst/>
          </a:prstGeom>
          <a:solidFill>
            <a:schemeClr val="accent3">
              <a:lumMod val="40000"/>
              <a:lumOff val="6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29250" y="6696074"/>
            <a:ext cx="3396395" cy="165943"/>
          </a:xfrm>
          <a:prstGeom prst="rect">
            <a:avLst/>
          </a:prstGeom>
          <a:solidFill>
            <a:srgbClr val="024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379" y="81053"/>
            <a:ext cx="828600" cy="872211"/>
          </a:xfrm>
          <a:prstGeom prst="rect">
            <a:avLst/>
          </a:prstGeom>
        </p:spPr>
      </p:pic>
      <p:sp>
        <p:nvSpPr>
          <p:cNvPr id="17" name="Title 13">
            <a:extLst>
              <a:ext uri="{FF2B5EF4-FFF2-40B4-BE49-F238E27FC236}">
                <a16:creationId xmlns:a16="http://schemas.microsoft.com/office/drawing/2014/main" xmlns="" id="{BDF44B25-F345-4865-96E6-72B109630824}"/>
              </a:ext>
            </a:extLst>
          </p:cNvPr>
          <p:cNvSpPr txBox="1">
            <a:spLocks/>
          </p:cNvSpPr>
          <p:nvPr/>
        </p:nvSpPr>
        <p:spPr>
          <a:xfrm>
            <a:off x="303365" y="4800653"/>
            <a:ext cx="8208027" cy="5790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БЛАГОДАРЮ ЗА ВНИМАНИЕ!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38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11098</TotalTime>
  <Words>490</Words>
  <Application>Microsoft Office PowerPoint</Application>
  <PresentationFormat>Широкоэкранный</PresentationFormat>
  <Paragraphs>118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Century Gothic</vt:lpstr>
      <vt:lpstr>Tahoma</vt:lpstr>
      <vt:lpstr>Times New Roman</vt:lpstr>
      <vt:lpstr>Verdana</vt:lpstr>
      <vt:lpstr>Wingdings</vt:lpstr>
      <vt:lpstr>Тема Office</vt:lpstr>
      <vt:lpstr>О введении в Санкт-Петербурге инвестиционного налогового вычета по налогу на прибыль организаций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audio</dc:creator>
  <cp:lastModifiedBy>Елена Ю. Терентьева</cp:lastModifiedBy>
  <cp:revision>731</cp:revision>
  <cp:lastPrinted>2019-11-13T10:12:31Z</cp:lastPrinted>
  <dcterms:created xsi:type="dcterms:W3CDTF">2016-04-11T06:10:56Z</dcterms:created>
  <dcterms:modified xsi:type="dcterms:W3CDTF">2019-11-13T13:06:54Z</dcterms:modified>
</cp:coreProperties>
</file>