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0"/>
  </p:notesMasterIdLst>
  <p:sldIdLst>
    <p:sldId id="1025" r:id="rId2"/>
    <p:sldId id="1056" r:id="rId3"/>
    <p:sldId id="1054" r:id="rId4"/>
    <p:sldId id="1055" r:id="rId5"/>
    <p:sldId id="1013" r:id="rId6"/>
    <p:sldId id="431" r:id="rId7"/>
    <p:sldId id="1050" r:id="rId8"/>
    <p:sldId id="1010" r:id="rId9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4D4D4D"/>
    <a:srgbClr val="00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7E58F-776E-4079-A1BE-F66607D42164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FB1BF-FD0E-4DB0-88D9-A58A0147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5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84613" y="9448185"/>
            <a:ext cx="2971800" cy="4990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4CC6C24-485B-406F-9C4B-ABA1CBC66C15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EB553A-48F0-4760-9D16-62C6456EDF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7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2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4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32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9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33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64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1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9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0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1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2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9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7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5BBA0E-217D-4416-B3A1-54CC443CBDD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F6B58B-22F6-4F66-879C-F26700951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80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ecotechstar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em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cotechstart.ru/abou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-plant.r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85" y="4449499"/>
            <a:ext cx="4602991" cy="188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4584827" y="6334780"/>
            <a:ext cx="2940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b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 2022 г.</a:t>
            </a:r>
          </a:p>
        </p:txBody>
      </p:sp>
      <p:sp>
        <p:nvSpPr>
          <p:cNvPr id="31748" name="Прямоугольник 7"/>
          <p:cNvSpPr>
            <a:spLocks noChangeArrowheads="1"/>
          </p:cNvSpPr>
          <p:nvPr/>
        </p:nvSpPr>
        <p:spPr bwMode="auto">
          <a:xfrm>
            <a:off x="5751576" y="3538728"/>
            <a:ext cx="5897880" cy="408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400"/>
              <a:buFont typeface="Wingdings 2" pitchFamily="18" charset="2"/>
              <a:buNone/>
            </a:pPr>
            <a:endParaRPr lang="ru-RU" sz="1700" b="1" dirty="0">
              <a:cs typeface="Arial" charset="0"/>
              <a:sym typeface="Arial" charset="0"/>
            </a:endParaRPr>
          </a:p>
          <a:p>
            <a:pPr algn="ctr">
              <a:buClr>
                <a:srgbClr val="000000"/>
              </a:buClr>
              <a:buSzPts val="2400"/>
              <a:buFont typeface="Wingdings 2" pitchFamily="18" charset="2"/>
              <a:buNone/>
            </a:pPr>
            <a:endParaRPr lang="ru-RU" sz="1700" b="1" dirty="0">
              <a:cs typeface="Arial" charset="0"/>
              <a:sym typeface="Arial" charset="0"/>
            </a:endParaRPr>
          </a:p>
          <a:p>
            <a:pPr algn="ctr">
              <a:buClr>
                <a:srgbClr val="000000"/>
              </a:buClr>
              <a:buSzPts val="2400"/>
              <a:buFont typeface="Wingdings 2" pitchFamily="18" charset="2"/>
              <a:buNone/>
            </a:pPr>
            <a:endParaRPr lang="en-US" sz="1700" b="1" dirty="0">
              <a:cs typeface="Arial" charset="0"/>
              <a:sym typeface="Arial" charset="0"/>
            </a:endParaRPr>
          </a:p>
          <a:p>
            <a:pPr algn="ctr">
              <a:buClr>
                <a:srgbClr val="000000"/>
              </a:buClr>
              <a:buSzPts val="2400"/>
              <a:buFont typeface="Wingdings 2" pitchFamily="18" charset="2"/>
              <a:buNone/>
            </a:pPr>
            <a:endParaRPr lang="en-US" sz="1700" b="1" dirty="0">
              <a:cs typeface="Arial" charset="0"/>
              <a:sym typeface="Arial" charset="0"/>
            </a:endParaRPr>
          </a:p>
          <a:p>
            <a:pPr algn="ctr">
              <a:buClr>
                <a:srgbClr val="000000"/>
              </a:buClr>
              <a:buSzPts val="2400"/>
              <a:buFont typeface="Wingdings 2" pitchFamily="18" charset="2"/>
              <a:buNone/>
            </a:pPr>
            <a:endParaRPr lang="ru-RU" sz="1700" b="1" dirty="0">
              <a:cs typeface="Arial" charset="0"/>
              <a:sym typeface="Arial" charset="0"/>
            </a:endParaRP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Светлана Козлова – </a:t>
            </a:r>
          </a:p>
          <a:p>
            <a:pPr algn="r">
              <a:spcBef>
                <a:spcPts val="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генеральный директор Завода КП, 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algn="r">
              <a:spcBef>
                <a:spcPts val="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руководитель ЦОК в наноиндустрии,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член СПК химического и биотехнологического комплекса,</a:t>
            </a:r>
          </a:p>
          <a:p>
            <a:pPr algn="r">
              <a:spcBef>
                <a:spcPts val="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член Совета кластеров СПб</a:t>
            </a:r>
          </a:p>
          <a:p>
            <a:pPr algn="ctr">
              <a:buClr>
                <a:srgbClr val="000000"/>
              </a:buClr>
              <a:buSzPts val="2400"/>
              <a:buFont typeface="Wingdings 2" pitchFamily="18" charset="2"/>
              <a:buNone/>
            </a:pPr>
            <a:endParaRPr lang="ru-RU" b="1" dirty="0">
              <a:latin typeface="Times New Roman" pitchFamily="18" charset="0"/>
              <a:cs typeface="Arial" charset="0"/>
              <a:sym typeface="Arial" charset="0"/>
            </a:endParaRPr>
          </a:p>
          <a:p>
            <a:pPr algn="r"/>
            <a:endParaRPr lang="ru-RU" altLang="ru-RU" b="1" dirty="0">
              <a:cs typeface="Arial" charset="0"/>
            </a:endParaRP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1900" b="1" dirty="0">
              <a:cs typeface="Arial" charset="0"/>
            </a:endParaRP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1" y="759172"/>
            <a:ext cx="121919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Совместное заседание Президиумов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 и РОР «Союз промышленников и предпринимателей Санкт-Петербурга» </a:t>
            </a:r>
            <a:endParaRPr lang="ru-RU" sz="2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16152-D5EA-463B-A443-EDB9E91C54BA}"/>
              </a:ext>
            </a:extLst>
          </p:cNvPr>
          <p:cNvSpPr txBox="1"/>
          <p:nvPr/>
        </p:nvSpPr>
        <p:spPr>
          <a:xfrm>
            <a:off x="-82296" y="2130842"/>
            <a:ext cx="1227429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«Профессионалитет»: </a:t>
            </a:r>
            <a:b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отраслевых партнёров </a:t>
            </a:r>
            <a:b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подготовку кадров </a:t>
            </a:r>
            <a:b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промышленных предприятий Санкт-Петербурга </a:t>
            </a:r>
          </a:p>
        </p:txBody>
      </p:sp>
      <p:pic>
        <p:nvPicPr>
          <p:cNvPr id="9" name="Рисунок 8" descr="https://pandia.ru/text/82/395/images/img1_147.jp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4327" cy="5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media.guap.ru/3312/_titl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20513" r="31072" b="34494"/>
          <a:stretch/>
        </p:blipFill>
        <p:spPr bwMode="auto">
          <a:xfrm>
            <a:off x="9954883" y="0"/>
            <a:ext cx="2237117" cy="549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765A5-971B-4B84-8509-14E0C600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9" y="129396"/>
            <a:ext cx="10988905" cy="646981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ЦЕЛИ И Задачи  программы «Профессионалитет»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549CED-9E8A-4875-9E1E-4D2739A7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73" y="629728"/>
            <a:ext cx="10623721" cy="62282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Вовлечение отраслевых производственных партнеров. 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образовательных и производственных центров. 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 01 сентября 2022 года сокращение сроков обучения до двух лет за счет интенсивного обучения на предприятии - для рабочих профессий и специальностей.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Создание дополнительных в</a:t>
            </a:r>
            <a:r>
              <a:rPr lang="ru-RU" sz="25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озможностей для молодежного бизнеса: коворкинги, центры стартапов, волонтерства и общественных проектов.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Устранение кадрового дефицита.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5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выпускниками по итогам обучения более широкого набора квалификаций за счет обучения по производственным кейсам.</a:t>
            </a:r>
          </a:p>
          <a:p>
            <a:pPr marL="0" indent="0" algn="just">
              <a:buNone/>
            </a:pPr>
            <a:endParaRPr lang="ru-RU" sz="23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Презентовали программу «Профессионалитет» на Форуме «Армия-2021», в Интерфаксе, на сайте </a:t>
            </a:r>
            <a:r>
              <a:rPr lang="en-US" sz="2300" b="1" u="sng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www.ecotechstart.ru</a:t>
            </a:r>
            <a:r>
              <a:rPr lang="en-US" sz="2300" b="1" u="sng" dirty="0">
                <a:solidFill>
                  <a:srgbClr val="00B050"/>
                </a:solidFill>
              </a:rPr>
              <a:t> </a:t>
            </a:r>
            <a:endParaRPr lang="ru-RU" sz="23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E85B2DF-8CC2-4FB9-8B66-5E1E8232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65" y="3493122"/>
            <a:ext cx="672860" cy="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7F6D054-154C-419B-9C7B-A1021782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66" y="5286266"/>
            <a:ext cx="672860" cy="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F94222A-90DB-4DFA-AE28-A4CA3514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66" y="6090251"/>
            <a:ext cx="672859" cy="6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962A6E65-3B6F-4CC9-8328-D15B9598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65" y="4389694"/>
            <a:ext cx="672860" cy="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7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E9EEA8-F4D9-44B8-B816-89B48BB3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265" y="-100024"/>
            <a:ext cx="10711593" cy="1109316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Академией машиностроения имени Ж.Я. Котина (АМК)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14BF6-960D-49FB-A27A-36E4BBB50A64}"/>
              </a:ext>
            </a:extLst>
          </p:cNvPr>
          <p:cNvSpPr txBox="1"/>
          <p:nvPr/>
        </p:nvSpPr>
        <p:spPr>
          <a:xfrm>
            <a:off x="67977" y="1009292"/>
            <a:ext cx="1212402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 студентами АМК;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деятельность Полимерного кластера СПб по технологиям и профессиям (тематические экскурсии, лекции и др.);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обучения/учебных модулей в рамках договора о сетевой форме реализации образовательных программ;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новой образовательной программы «Технология производства изделий </a:t>
            </a:r>
            <a:br>
              <a:rPr lang="ru-RU" sz="23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полимерных композитов» по </a:t>
            </a:r>
            <a:r>
              <a:rPr lang="ru-RU" sz="2300" u="sng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«Техник-технолог»;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участие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гранте «Профессионалитет» совместно с Комитетом по науке и высшей школе СПб,  с АО «Петербургский тракторный завод» </a:t>
            </a:r>
            <a:b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отраслевому признаку «Машиностроение».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участие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гранте «Профессионалитет» по отраслевому признаку «Нефтегазовая промышленность» подотрасль «Промышленность полимерных материалов»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специальностям УГС 18.00.00 «Химические технологии». Минимум 25 человек.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582" y="0"/>
            <a:ext cx="1644399" cy="14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1E244-1A7B-424F-944E-52395AF0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791"/>
            <a:ext cx="12120114" cy="1259456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23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совместного обучения с АО «ПТЗ» в рамках программы «Профессионалитет»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8E2A1-08BD-4227-9DB0-E5338F9A9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6" y="2268747"/>
            <a:ext cx="12048228" cy="3286664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более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лет с АО «ПТЗ» по производству полимерных комплектующих </a:t>
            </a:r>
            <a:r>
              <a:rPr lang="ru-RU" sz="2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транспортной техники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«перехода» с металлических изделий на полимерные с заданными свойствами;</a:t>
            </a:r>
          </a:p>
          <a:p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основам и особенностям производства оснастки при переходе с металлических изделий на пластиковые;</a:t>
            </a:r>
          </a:p>
          <a:p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собенности профессий по металлообработке;</a:t>
            </a:r>
          </a:p>
          <a:p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механической обработке металла, пластика,</a:t>
            </a:r>
          </a:p>
          <a:p>
            <a:pPr marL="0" indent="0"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моделированию, проектированию, изготовлению</a:t>
            </a:r>
          </a:p>
          <a:p>
            <a:pPr marL="0" indent="0"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прототипов, отладке технологий и производства и др.;</a:t>
            </a:r>
          </a:p>
          <a:p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специалистов более широкой </a:t>
            </a:r>
          </a:p>
          <a:p>
            <a:pPr marL="0" indent="0"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квалификации.</a:t>
            </a:r>
          </a:p>
          <a:p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7CD47B-4F7B-4C57-8BA6-3A055FC0D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3" t="26881" r="15221" b="16788"/>
          <a:stretch/>
        </p:blipFill>
        <p:spPr>
          <a:xfrm>
            <a:off x="7373186" y="4384800"/>
            <a:ext cx="4746928" cy="242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64D1BE-8ED8-4BF2-9BFB-A0C8FDC9279F}"/>
              </a:ext>
            </a:extLst>
          </p:cNvPr>
          <p:cNvSpPr txBox="1"/>
          <p:nvPr/>
        </p:nvSpPr>
        <p:spPr>
          <a:xfrm>
            <a:off x="7729871" y="3221665"/>
            <a:ext cx="43902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ДПО в 2021г. «Инженерный анализ с применением цифровых технологий, промышленного современного оборудования при проектировании и изготовлении оснастки полимерных конструкционных материалов»</a:t>
            </a:r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6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723481"/>
            <a:ext cx="12529751" cy="3221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i="1" dirty="0"/>
              <a:t>                 </a:t>
            </a: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i="1" dirty="0"/>
              <a:t>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900" i="1" dirty="0"/>
          </a:p>
          <a:p>
            <a:pPr marL="0" indent="0">
              <a:buNone/>
            </a:pPr>
            <a:r>
              <a:rPr lang="ru-RU" sz="1900" i="1" dirty="0"/>
              <a:t>                                     </a:t>
            </a: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E0282B31-9FAA-4451-8B24-F1A71A744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0862" y="1989573"/>
            <a:ext cx="2980293" cy="343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1064C9-EB58-46C2-8F22-B212BA8921A4}"/>
              </a:ext>
            </a:extLst>
          </p:cNvPr>
          <p:cNvSpPr txBox="1"/>
          <p:nvPr/>
        </p:nvSpPr>
        <p:spPr>
          <a:xfrm>
            <a:off x="5298853" y="3046121"/>
            <a:ext cx="5412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 Тушир - у</a:t>
            </a:r>
            <a:r>
              <a:rPr lang="ru-RU" b="1" cap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никальное оборудование ПРЕСС</a:t>
            </a:r>
            <a:r>
              <a:rPr lang="ru-RU" b="1" cap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BV 26E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ОБЕСПЕЧИВАЮЩЕЕ РЕАЛИЗАЦИЮ ЖИЗНЕННОГО ЦИКЛА </a:t>
            </a:r>
            <a:br>
              <a:rPr lang="ru-RU" b="1" cap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cap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ПОЛИМЕРНОГО ИЗДЕЛИЯ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EAACA-3ABD-4499-A9F5-57FCDD7F33D8}"/>
              </a:ext>
            </a:extLst>
          </p:cNvPr>
          <p:cNvSpPr txBox="1"/>
          <p:nvPr/>
        </p:nvSpPr>
        <p:spPr>
          <a:xfrm>
            <a:off x="-1" y="102447"/>
            <a:ext cx="1148715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Профессионалитет.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епрерывное повышение квалификации и профессиональный рост персонала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Picture 10" descr="?http%3A%2F%2Fkp-plant">
            <a:extLst>
              <a:ext uri="{FF2B5EF4-FFF2-40B4-BE49-F238E27FC236}">
                <a16:creationId xmlns:a16="http://schemas.microsoft.com/office/drawing/2014/main" id="{855FAF0C-E7AE-4707-A3F6-9AC85431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2579" y="4561951"/>
            <a:ext cx="704850" cy="704850"/>
          </a:xfrm>
          <a:prstGeom prst="rect">
            <a:avLst/>
          </a:prstGeom>
          <a:noFill/>
        </p:spPr>
      </p:pic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B1A8BE26-C7BE-4D75-A476-AE902C77D368}"/>
              </a:ext>
            </a:extLst>
          </p:cNvPr>
          <p:cNvSpPr/>
          <p:nvPr/>
        </p:nvSpPr>
        <p:spPr>
          <a:xfrm>
            <a:off x="1210816" y="1192441"/>
            <a:ext cx="2083537" cy="662044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Литейщик-наладчик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109A45FA-99B5-4118-8F2E-FAA7877208DE}"/>
              </a:ext>
            </a:extLst>
          </p:cNvPr>
          <p:cNvSpPr/>
          <p:nvPr/>
        </p:nvSpPr>
        <p:spPr>
          <a:xfrm>
            <a:off x="3335022" y="1199103"/>
            <a:ext cx="2295108" cy="662044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Наладчик</a:t>
            </a: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id="{5C625098-060F-4DD3-B124-F78ECE1EFE7B}"/>
              </a:ext>
            </a:extLst>
          </p:cNvPr>
          <p:cNvSpPr/>
          <p:nvPr/>
        </p:nvSpPr>
        <p:spPr>
          <a:xfrm>
            <a:off x="5670799" y="1192441"/>
            <a:ext cx="2367564" cy="662044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Наладчик-механик</a:t>
            </a: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EF4BA7DD-8729-49B2-B324-11BF21E1DE2E}"/>
              </a:ext>
            </a:extLst>
          </p:cNvPr>
          <p:cNvSpPr/>
          <p:nvPr/>
        </p:nvSpPr>
        <p:spPr>
          <a:xfrm>
            <a:off x="8079032" y="1204731"/>
            <a:ext cx="3187066" cy="662044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Наладчик-инструментальщик</a:t>
            </a: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B39D0671-8554-4A22-B843-B63BC5AD926F}"/>
              </a:ext>
            </a:extLst>
          </p:cNvPr>
          <p:cNvSpPr/>
          <p:nvPr/>
        </p:nvSpPr>
        <p:spPr>
          <a:xfrm>
            <a:off x="0" y="5657713"/>
            <a:ext cx="3249131" cy="662044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Слесарь-инструментальщик</a:t>
            </a: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CB3BD509-9AEB-4E8A-8D5B-1AEADD5484EC}"/>
              </a:ext>
            </a:extLst>
          </p:cNvPr>
          <p:cNvSpPr/>
          <p:nvPr/>
        </p:nvSpPr>
        <p:spPr>
          <a:xfrm>
            <a:off x="3174521" y="5665559"/>
            <a:ext cx="1990332" cy="635238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Слесарь-сборщик</a:t>
            </a: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C51C052D-B14B-4E55-9684-063700938F6C}"/>
              </a:ext>
            </a:extLst>
          </p:cNvPr>
          <p:cNvSpPr/>
          <p:nvPr/>
        </p:nvSpPr>
        <p:spPr>
          <a:xfrm>
            <a:off x="5110358" y="5619795"/>
            <a:ext cx="4223423" cy="662044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Слесарь-инструментальщик оснастки</a:t>
            </a:r>
          </a:p>
        </p:txBody>
      </p:sp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id="{E04D3416-ACAC-479E-97C9-D34B82F8D0F6}"/>
              </a:ext>
            </a:extLst>
          </p:cNvPr>
          <p:cNvSpPr/>
          <p:nvPr/>
        </p:nvSpPr>
        <p:spPr>
          <a:xfrm>
            <a:off x="9132579" y="5620933"/>
            <a:ext cx="2585004" cy="662044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Наладчик ЧПУ</a:t>
            </a:r>
          </a:p>
        </p:txBody>
      </p:sp>
    </p:spTree>
    <p:extLst>
      <p:ext uri="{BB962C8B-B14F-4D97-AF65-F5344CB8AC3E}">
        <p14:creationId xmlns:p14="http://schemas.microsoft.com/office/powerpoint/2010/main" val="426170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89284" y="172955"/>
            <a:ext cx="9697915" cy="346158"/>
          </a:xfrm>
        </p:spPr>
        <p:txBody>
          <a:bodyPr anchor="ctr">
            <a:noAutofit/>
          </a:bodyPr>
          <a:lstStyle/>
          <a:p>
            <a:r>
              <a:rPr lang="ru-RU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ИНЖИНИРИНГОВЫЕ ПРОЕКТЫ, Реализованные В 2021 г.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311425" y="1990584"/>
            <a:ext cx="50433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en-US" sz="1400" b="1" dirty="0">
                <a:solidFill>
                  <a:prstClr val="black"/>
                </a:solidFill>
                <a:latin typeface="Calibri" pitchFamily="34" charset="0"/>
              </a:rPr>
              <a:t>              НПО «Специальные материалы»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endParaRPr lang="ru-RU" altLang="en-US" sz="1400" b="1" u="sng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en-US" sz="1400" dirty="0">
                <a:solidFill>
                  <a:prstClr val="black"/>
                </a:solidFill>
                <a:latin typeface="Calibri" pitchFamily="34" charset="0"/>
              </a:rPr>
              <a:t>Производство комплектующих для  электрошоковых устройств, индивидуальной бронезащиты и др. (замена импортного материала на композицию из отечественного материала)</a:t>
            </a:r>
            <a:endParaRPr lang="ru-RU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221" name="Picture 9" descr="i?id=15ba8303fd925bc0be62fc9a83017146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06" y="1924456"/>
            <a:ext cx="5270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W:\Общие\Орлова\ФОТО\IMG_20161208_155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705" y="2280375"/>
            <a:ext cx="18526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&amp;Ecy;&amp;lcy;&amp;iecy;&amp;kcy;&amp;tcy;&amp;rcy;&amp;ocy;&amp;shcy;&amp;ocy;&amp;kcy;&amp;ocy;&amp;vcy;&amp;ycy;&amp;iecy; &amp;ucy;&amp;scy;&amp;tcy;&amp;rcy;&amp;ocy;&amp;jcy;&amp;scy;&amp;tcy;&amp;v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96" y="2286995"/>
            <a:ext cx="1558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Прямоугольник 7"/>
          <p:cNvSpPr>
            <a:spLocks noChangeArrowheads="1"/>
          </p:cNvSpPr>
          <p:nvPr/>
        </p:nvSpPr>
        <p:spPr bwMode="auto">
          <a:xfrm>
            <a:off x="3236006" y="3645598"/>
            <a:ext cx="54042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b="1" dirty="0">
                <a:solidFill>
                  <a:prstClr val="black"/>
                </a:solidFill>
                <a:latin typeface="Calibri" pitchFamily="34" charset="0"/>
              </a:rPr>
              <a:t>                ЗАО «Электротяга»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1400" b="1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>
                <a:solidFill>
                  <a:prstClr val="black"/>
                </a:solidFill>
                <a:latin typeface="Calibri" pitchFamily="34" charset="0"/>
              </a:rPr>
              <a:t>-Производство комплектующих для аккумуляторных батарей (разработка новой композиции, отработка технологии)</a:t>
            </a:r>
          </a:p>
        </p:txBody>
      </p:sp>
      <p:pic>
        <p:nvPicPr>
          <p:cNvPr id="9225" name="Рисунок 8" descr="W:\Орлова\qGsJ4JfnWQ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40" y="3636206"/>
            <a:ext cx="14652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Прямоугольник 17"/>
          <p:cNvSpPr>
            <a:spLocks noChangeArrowheads="1"/>
          </p:cNvSpPr>
          <p:nvPr/>
        </p:nvSpPr>
        <p:spPr bwMode="auto">
          <a:xfrm>
            <a:off x="3117240" y="873570"/>
            <a:ext cx="61836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u="sng" dirty="0">
                <a:solidFill>
                  <a:prstClr val="black"/>
                </a:solidFill>
                <a:latin typeface="Calibri" pitchFamily="34" charset="0"/>
              </a:rPr>
              <a:t>		          АО «НПО «</a:t>
            </a:r>
            <a:r>
              <a:rPr lang="ru-RU" altLang="ru-RU" sz="1400" b="1" u="sng" dirty="0" err="1">
                <a:solidFill>
                  <a:prstClr val="black"/>
                </a:solidFill>
                <a:latin typeface="Calibri" pitchFamily="34" charset="0"/>
              </a:rPr>
              <a:t>Тепломаш</a:t>
            </a:r>
            <a:r>
              <a:rPr lang="ru-RU" altLang="ru-RU" sz="1400" b="1" u="sng" dirty="0">
                <a:solidFill>
                  <a:prstClr val="black"/>
                </a:solidFill>
                <a:latin typeface="Calibri" pitchFamily="34" charset="0"/>
              </a:rPr>
              <a:t>»</a:t>
            </a:r>
            <a:endParaRPr lang="ru-RU" altLang="ru-RU" sz="1400" u="sng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Calibri" pitchFamily="34" charset="0"/>
              </a:rPr>
              <a:t> - Производство комплектующих для промышленных тепловентиляторов (замена импортного материала на композицию из отечественного материала)</a:t>
            </a:r>
          </a:p>
        </p:txBody>
      </p:sp>
      <p:pic>
        <p:nvPicPr>
          <p:cNvPr id="9235" name="Рисунок 18" descr="https://proaktive.ru/templates/proaktive/css/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25" y="3636206"/>
            <a:ext cx="431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Рисунок 25" descr="https://pp.userapi.com/c853520/v853520327/19341/3f5Jgssr1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68" y="3600255"/>
            <a:ext cx="12890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7">
            <a:extLst>
              <a:ext uri="{FF2B5EF4-FFF2-40B4-BE49-F238E27FC236}">
                <a16:creationId xmlns:a16="http://schemas.microsoft.com/office/drawing/2014/main" id="{719B73DA-C70F-465C-B330-907AD78B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006" y="5463880"/>
            <a:ext cx="53597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b="1" dirty="0">
                <a:solidFill>
                  <a:prstClr val="black"/>
                </a:solidFill>
                <a:latin typeface="Calibri" pitchFamily="34" charset="0"/>
              </a:rPr>
              <a:t>	     ЦНИИ робототехники и технической кибернетики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>
                <a:solidFill>
                  <a:prstClr val="black"/>
                </a:solidFill>
                <a:latin typeface="Calibri" pitchFamily="34" charset="0"/>
              </a:rPr>
              <a:t>- Разработка конструкции прибора для оперативного обеззараживания любых поверхностей из отечественных материалов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10EBC4-9011-4F5B-8003-AEBA7C6E1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5" b="23058"/>
          <a:stretch/>
        </p:blipFill>
        <p:spPr bwMode="auto">
          <a:xfrm>
            <a:off x="964082" y="3612293"/>
            <a:ext cx="993161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8567A99-C482-46BF-8151-CE23505B7F72}"/>
              </a:ext>
            </a:extLst>
          </p:cNvPr>
          <p:cNvSpPr txBox="1"/>
          <p:nvPr/>
        </p:nvSpPr>
        <p:spPr>
          <a:xfrm>
            <a:off x="357313" y="4471945"/>
            <a:ext cx="2927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Остапенко Евгений Иванович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AC6074F-51E5-4187-A2D3-891552F3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2" y="402077"/>
            <a:ext cx="887294" cy="8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E5EBE30-F396-4BDD-B9CF-838F34B94E8F}"/>
              </a:ext>
            </a:extLst>
          </p:cNvPr>
          <p:cNvSpPr txBox="1"/>
          <p:nvPr/>
        </p:nvSpPr>
        <p:spPr>
          <a:xfrm>
            <a:off x="218114" y="1282782"/>
            <a:ext cx="3244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Булыгин Владимир Григорьевич</a:t>
            </a:r>
          </a:p>
          <a:p>
            <a:pPr algn="l" fontAlgn="base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енеральный директор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70AB760-01DA-48CA-BF39-BA1A813F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39" y="730787"/>
            <a:ext cx="1291635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29F3AAD-8BEA-4DE3-8D96-412079B02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0" y="5010546"/>
            <a:ext cx="428567" cy="6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4B320516-54CA-428F-A8E8-9F982DAF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2" y="5159455"/>
            <a:ext cx="795188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269D962-121B-4237-BC0A-4AA1C99FF410}"/>
              </a:ext>
            </a:extLst>
          </p:cNvPr>
          <p:cNvSpPr txBox="1"/>
          <p:nvPr/>
        </p:nvSpPr>
        <p:spPr>
          <a:xfrm>
            <a:off x="218114" y="6077185"/>
            <a:ext cx="3725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Лопота</a:t>
            </a: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Виталий Александрович</a:t>
            </a:r>
          </a:p>
          <a:p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– генеральный конструктор, член-корреспондент РАН, д.т.н.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9E06AF5-5C58-49F4-B864-6676E5427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9"/>
          <a:stretch/>
        </p:blipFill>
        <p:spPr bwMode="auto">
          <a:xfrm>
            <a:off x="8409574" y="5332885"/>
            <a:ext cx="3586183" cy="133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68450EA-FD9D-4A7B-B677-9516172006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7416" y="754508"/>
            <a:ext cx="1132810" cy="128385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9FA8842-B36D-4A8A-A716-26156A7F3A0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3540" b="14912"/>
          <a:stretch/>
        </p:blipFill>
        <p:spPr>
          <a:xfrm>
            <a:off x="10726713" y="787896"/>
            <a:ext cx="1265605" cy="1207354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8EB8F83-B3C9-42F9-A9CD-8D7649F39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8443"/>
          <a:stretch/>
        </p:blipFill>
        <p:spPr bwMode="auto">
          <a:xfrm>
            <a:off x="969556" y="1900413"/>
            <a:ext cx="915998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94DF317-4EF4-4A4E-8E1E-A9BA01633C30}"/>
              </a:ext>
            </a:extLst>
          </p:cNvPr>
          <p:cNvSpPr txBox="1"/>
          <p:nvPr/>
        </p:nvSpPr>
        <p:spPr>
          <a:xfrm>
            <a:off x="356222" y="2790014"/>
            <a:ext cx="3725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defRPr sz="1400" b="0" i="0">
                <a:solidFill>
                  <a:srgbClr val="000000"/>
                </a:solidFill>
                <a:effectLst/>
                <a:latin typeface="TensorFont"/>
              </a:defRPr>
            </a:lvl1pPr>
          </a:lstStyle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Сильников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Михаил Владимирович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директор-генеральный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конструктор,  академик РАРАН</a:t>
            </a:r>
          </a:p>
        </p:txBody>
      </p:sp>
    </p:spTree>
    <p:extLst>
      <p:ext uri="{BB962C8B-B14F-4D97-AF65-F5344CB8AC3E}">
        <p14:creationId xmlns:p14="http://schemas.microsoft.com/office/powerpoint/2010/main" val="414351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06DB0E-C32E-4107-B130-7EE581B3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-167054"/>
            <a:ext cx="11697419" cy="1193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Технологическая, техническая и образовательная база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7B499-7FC1-4A7D-9906-71123D634DD5}"/>
              </a:ext>
            </a:extLst>
          </p:cNvPr>
          <p:cNvSpPr txBox="1"/>
          <p:nvPr/>
        </p:nvSpPr>
        <p:spPr>
          <a:xfrm>
            <a:off x="120771" y="829339"/>
            <a:ext cx="11075313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Единой Технологической платформе;</a:t>
            </a:r>
          </a:p>
          <a:p>
            <a:pPr indent="-342900" algn="just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программы ДПО, в том числе для специалистов СПО;</a:t>
            </a:r>
          </a:p>
          <a:p>
            <a:pPr indent="-342900" algn="just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учебных образовательных кейсов на основе реализованных технологических проектов (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http://ecotechstart.ru/about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п.8 «Список…»); </a:t>
            </a:r>
          </a:p>
          <a:p>
            <a:pPr indent="-342900" algn="just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и квалификации, в том числе корпоративные для инжиниринговых команд;</a:t>
            </a:r>
          </a:p>
          <a:p>
            <a:pPr indent="-342900" algn="just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Оснащенная производственная площадка (оборудование, оснастка) для обучения и отработки технологий;</a:t>
            </a:r>
          </a:p>
          <a:p>
            <a:pPr indent="-342900" algn="just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оценки квалификаций в наноиндустрии и финансового рынка;</a:t>
            </a:r>
          </a:p>
          <a:p>
            <a:pPr indent="-342900" algn="just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и опыт преподавательской деятельности;</a:t>
            </a:r>
          </a:p>
          <a:p>
            <a:pPr indent="-342900" algn="just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студенческих команд для реализации проектов;</a:t>
            </a:r>
          </a:p>
          <a:p>
            <a:pPr indent="-342900" algn="just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обучение от ЦЗН СПб  по программе ДПО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Автоматизация и цифровизация производственных и управленческих бизнес-процессов для выпуска технических изделий и комплектующих с заданными свойствами из экспандированного фторопласта и сверхвысокомолекулярного полиэтилена (СВМПЭ) и др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.»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предприятий ОПК на основе разработанных кейсов;</a:t>
            </a:r>
          </a:p>
          <a:p>
            <a:pPr indent="-342900">
              <a:buClr>
                <a:schemeClr val="tx1"/>
              </a:buClr>
              <a:buSzPct val="80000"/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endParaRPr lang="ru-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6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319C5D-5DC6-4413-82F3-773814D27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51" r="1202" b="11026"/>
          <a:stretch/>
        </p:blipFill>
        <p:spPr>
          <a:xfrm>
            <a:off x="1258252" y="435877"/>
            <a:ext cx="8978716" cy="4187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BC4F0A-447E-4F12-A7DC-B13D74339EBB}"/>
              </a:ext>
            </a:extLst>
          </p:cNvPr>
          <p:cNvSpPr txBox="1"/>
          <p:nvPr/>
        </p:nvSpPr>
        <p:spPr>
          <a:xfrm>
            <a:off x="319177" y="4727275"/>
            <a:ext cx="10187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0347" eaLnBrk="0" hangingPunct="0">
              <a:buClr>
                <a:srgbClr val="0BD0D9"/>
              </a:buClr>
              <a:buSzPct val="95000"/>
              <a:tabLst>
                <a:tab pos="0" algn="l"/>
                <a:tab pos="426244" algn="l"/>
                <a:tab pos="853679" algn="l"/>
                <a:tab pos="1282304" algn="l"/>
                <a:tab pos="1709738" algn="l"/>
                <a:tab pos="2137172" algn="l"/>
                <a:tab pos="2565797" algn="l"/>
                <a:tab pos="2993231" algn="l"/>
                <a:tab pos="3421856" algn="l"/>
                <a:tab pos="3849291" algn="l"/>
                <a:tab pos="4276725" algn="l"/>
                <a:tab pos="4705350" algn="l"/>
                <a:tab pos="5132785" algn="l"/>
                <a:tab pos="5560219" algn="l"/>
                <a:tab pos="5988844" algn="l"/>
                <a:tab pos="6416279" algn="l"/>
                <a:tab pos="6843713" algn="l"/>
                <a:tab pos="7272338" algn="l"/>
                <a:tab pos="7699772" algn="l"/>
                <a:tab pos="8127206" algn="l"/>
                <a:tab pos="8555831" algn="l"/>
              </a:tabLs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www.cok-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kp-plant.ru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70347" eaLnBrk="0" hangingPunct="0">
              <a:buClr>
                <a:srgbClr val="0BD0D9"/>
              </a:buClr>
              <a:buSzPct val="95000"/>
              <a:tabLst>
                <a:tab pos="0" algn="l"/>
                <a:tab pos="426244" algn="l"/>
                <a:tab pos="853679" algn="l"/>
                <a:tab pos="1282304" algn="l"/>
                <a:tab pos="1709738" algn="l"/>
                <a:tab pos="2137172" algn="l"/>
                <a:tab pos="2565797" algn="l"/>
                <a:tab pos="2993231" algn="l"/>
                <a:tab pos="3421856" algn="l"/>
                <a:tab pos="3849291" algn="l"/>
                <a:tab pos="4276725" algn="l"/>
                <a:tab pos="4705350" algn="l"/>
                <a:tab pos="5132785" algn="l"/>
                <a:tab pos="5560219" algn="l"/>
                <a:tab pos="5988844" algn="l"/>
                <a:tab pos="6416279" algn="l"/>
                <a:tab pos="6843713" algn="l"/>
                <a:tab pos="7272338" algn="l"/>
                <a:tab pos="7699772" algn="l"/>
                <a:tab pos="8127206" algn="l"/>
                <a:tab pos="8555831" algn="l"/>
              </a:tabLs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kp-plant.ru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70347" eaLnBrk="0" hangingPunct="0">
              <a:buClr>
                <a:srgbClr val="0BD0D9"/>
              </a:buClr>
              <a:buSzPct val="95000"/>
              <a:tabLst>
                <a:tab pos="0" algn="l"/>
                <a:tab pos="426244" algn="l"/>
                <a:tab pos="853679" algn="l"/>
                <a:tab pos="1282304" algn="l"/>
                <a:tab pos="1709738" algn="l"/>
                <a:tab pos="2137172" algn="l"/>
                <a:tab pos="2565797" algn="l"/>
                <a:tab pos="2993231" algn="l"/>
                <a:tab pos="3421856" algn="l"/>
                <a:tab pos="3849291" algn="l"/>
                <a:tab pos="4276725" algn="l"/>
                <a:tab pos="4705350" algn="l"/>
                <a:tab pos="5132785" algn="l"/>
                <a:tab pos="5560219" algn="l"/>
                <a:tab pos="5988844" algn="l"/>
                <a:tab pos="6416279" algn="l"/>
                <a:tab pos="6843713" algn="l"/>
                <a:tab pos="7272338" algn="l"/>
                <a:tab pos="7699772" algn="l"/>
                <a:tab pos="8127206" algn="l"/>
                <a:tab pos="8555831" algn="l"/>
              </a:tabLst>
            </a:pPr>
            <a:r>
              <a:rPr lang="en-US" b="1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https://ecotechstart.ru/</a:t>
            </a:r>
            <a:endParaRPr lang="ru-RU" b="1" dirty="0">
              <a:solidFill>
                <a:srgbClr val="007A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70347" eaLnBrk="0" hangingPunct="0">
              <a:buClr>
                <a:srgbClr val="0BD0D9"/>
              </a:buClr>
              <a:buSzPct val="95000"/>
              <a:tabLst>
                <a:tab pos="0" algn="l"/>
                <a:tab pos="426244" algn="l"/>
                <a:tab pos="853679" algn="l"/>
                <a:tab pos="1282304" algn="l"/>
                <a:tab pos="1709738" algn="l"/>
                <a:tab pos="2137172" algn="l"/>
                <a:tab pos="2565797" algn="l"/>
                <a:tab pos="2993231" algn="l"/>
                <a:tab pos="3421856" algn="l"/>
                <a:tab pos="3849291" algn="l"/>
                <a:tab pos="4276725" algn="l"/>
                <a:tab pos="4705350" algn="l"/>
                <a:tab pos="5132785" algn="l"/>
                <a:tab pos="5560219" algn="l"/>
                <a:tab pos="5988844" algn="l"/>
                <a:tab pos="6416279" algn="l"/>
                <a:tab pos="6843713" algn="l"/>
                <a:tab pos="7272338" algn="l"/>
                <a:tab pos="7699772" algn="l"/>
                <a:tab pos="8127206" algn="l"/>
                <a:tab pos="8555831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194044,г. С-Петербург, ул. Смолячкова 4/2, </a:t>
            </a:r>
          </a:p>
          <a:p>
            <a:pPr algn="ctr" defTabSz="870347" eaLnBrk="0" hangingPunct="0">
              <a:buClr>
                <a:srgbClr val="0BD0D9"/>
              </a:buClr>
              <a:buSzPct val="95000"/>
              <a:tabLst>
                <a:tab pos="0" algn="l"/>
                <a:tab pos="426244" algn="l"/>
                <a:tab pos="853679" algn="l"/>
                <a:tab pos="1282304" algn="l"/>
                <a:tab pos="1709738" algn="l"/>
                <a:tab pos="2137172" algn="l"/>
                <a:tab pos="2565797" algn="l"/>
                <a:tab pos="2993231" algn="l"/>
                <a:tab pos="3421856" algn="l"/>
                <a:tab pos="3849291" algn="l"/>
                <a:tab pos="4276725" algn="l"/>
                <a:tab pos="4705350" algn="l"/>
                <a:tab pos="5132785" algn="l"/>
                <a:tab pos="5560219" algn="l"/>
                <a:tab pos="5988844" algn="l"/>
                <a:tab pos="6416279" algn="l"/>
                <a:tab pos="6843713" algn="l"/>
                <a:tab pos="7272338" algn="l"/>
                <a:tab pos="7699772" algn="l"/>
                <a:tab pos="8127206" algn="l"/>
                <a:tab pos="8555831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(812) 542-12-36, 542-15-21,факс (812) 542-16-27,542-71-48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С.П.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kozlova@kp-plant.ru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Е.В.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Parf_OR@mail.ru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595CA68C-549B-4A73-A266-49BB0FF3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0559" y="36418"/>
            <a:ext cx="825947" cy="86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69773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816</Words>
  <Application>Microsoft Office PowerPoint</Application>
  <PresentationFormat>Широкоэкранный</PresentationFormat>
  <Paragraphs>112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Symbol</vt:lpstr>
      <vt:lpstr>Times New Roman</vt:lpstr>
      <vt:lpstr>Wingdings 2</vt:lpstr>
      <vt:lpstr>Wingdings 3</vt:lpstr>
      <vt:lpstr>Сектор</vt:lpstr>
      <vt:lpstr>Презентация PowerPoint</vt:lpstr>
      <vt:lpstr>ЦЕЛИ И Задачи  программы «Профессионалитет»</vt:lpstr>
      <vt:lpstr>Презентация PowerPoint</vt:lpstr>
      <vt:lpstr>Проведение совместного обучения с АО «ПТЗ» в рамках программы «Профессионалитет» </vt:lpstr>
      <vt:lpstr>Презентация PowerPoint</vt:lpstr>
      <vt:lpstr>ИНЖИНИРИНГОВЫЕ ПРОЕКТЫ, Реализованные В 2021 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Козлова С</dc:creator>
  <cp:lastModifiedBy>Козлова С</cp:lastModifiedBy>
  <cp:revision>108</cp:revision>
  <cp:lastPrinted>2022-03-14T14:00:09Z</cp:lastPrinted>
  <dcterms:created xsi:type="dcterms:W3CDTF">2021-12-10T13:45:11Z</dcterms:created>
  <dcterms:modified xsi:type="dcterms:W3CDTF">2022-03-16T13:29:39Z</dcterms:modified>
</cp:coreProperties>
</file>