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0C-9630-456D-B75B-E83A81273FE5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AF7-8488-4C73-8FB4-B051FAF9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9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0C-9630-456D-B75B-E83A81273FE5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AF7-8488-4C73-8FB4-B051FAF9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7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0C-9630-456D-B75B-E83A81273FE5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AF7-8488-4C73-8FB4-B051FAF9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0C-9630-456D-B75B-E83A81273FE5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AF7-8488-4C73-8FB4-B051FAF9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0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0C-9630-456D-B75B-E83A81273FE5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AF7-8488-4C73-8FB4-B051FAF9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59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0C-9630-456D-B75B-E83A81273FE5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AF7-8488-4C73-8FB4-B051FAF9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4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0C-9630-456D-B75B-E83A81273FE5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AF7-8488-4C73-8FB4-B051FAF9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0C-9630-456D-B75B-E83A81273FE5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AF7-8488-4C73-8FB4-B051FAF9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0C-9630-456D-B75B-E83A81273FE5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AF7-8488-4C73-8FB4-B051FAF9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4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0C-9630-456D-B75B-E83A81273FE5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AF7-8488-4C73-8FB4-B051FAF9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7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860C-9630-456D-B75B-E83A81273FE5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8AF7-8488-4C73-8FB4-B051FAF9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4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860C-9630-456D-B75B-E83A81273FE5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08AF7-8488-4C73-8FB4-B051FAF9EC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1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scan.aero/" TargetMode="External"/><Relationship Id="rId2" Type="http://schemas.openxmlformats.org/officeDocument/2006/relationships/hyperlink" Target="http://national-champio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agisoft.ru/" TargetMode="External"/><Relationship Id="rId4" Type="http://schemas.openxmlformats.org/officeDocument/2006/relationships/hyperlink" Target="http://www.plazlin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187" t="7164" b="97"/>
          <a:stretch/>
        </p:blipFill>
        <p:spPr>
          <a:xfrm>
            <a:off x="0" y="0"/>
            <a:ext cx="1335336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0" y="180975"/>
            <a:ext cx="5174299" cy="154373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123127" y="4169147"/>
            <a:ext cx="8743172" cy="20485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ru-RU" altLang="ru-RU" sz="3429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НОЦ «Политехнический»</a:t>
            </a:r>
          </a:p>
          <a:p>
            <a:pPr algn="r">
              <a:lnSpc>
                <a:spcPct val="120000"/>
              </a:lnSpc>
            </a:pPr>
            <a:r>
              <a:rPr lang="ru-RU" altLang="ru-RU" sz="2000" dirty="0">
                <a:solidFill>
                  <a:schemeClr val="bg1"/>
                </a:solidFill>
                <a:latin typeface="Segoe UI Light" panose="020B0502040204020203" pitchFamily="34" charset="0"/>
                <a:cs typeface="Times New Roman" panose="02020603050405020304" pitchFamily="18" charset="0"/>
              </a:rPr>
              <a:t>  </a:t>
            </a:r>
          </a:p>
          <a:p>
            <a:pPr algn="r">
              <a:lnSpc>
                <a:spcPct val="120000"/>
              </a:lnSpc>
            </a:pPr>
            <a:r>
              <a:rPr lang="ru-RU" altLang="ru-RU" sz="20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Драфт</a:t>
            </a:r>
            <a:r>
              <a:rPr lang="ru-RU" altLang="ru-RU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проекта</a:t>
            </a:r>
            <a:endParaRPr lang="en-US" altLang="ru-RU" sz="2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3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Grp="1" noChangeArrowheads="1"/>
          </p:cNvSpPr>
          <p:nvPr>
            <p:ph type="title"/>
          </p:nvPr>
        </p:nvSpPr>
        <p:spPr bwMode="auto">
          <a:xfrm>
            <a:off x="5356225" y="397888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5BA6D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ЕСТЕСТВЕННЫЕ ТЕХНОПАРКИ</a:t>
            </a:r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5356225" y="1237457"/>
            <a:ext cx="68357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600" i="1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Из послания Президента Федеральному Собранию: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1600" b="1" i="1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«В полную силу должны заработать мощные научно-образовательные центры. Они будут интегрировать возможности университетов, академических институтов, высокотехнологичных компаний.»</a:t>
            </a: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5705475" y="2854326"/>
            <a:ext cx="635317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советское время в крупных городах создавались территориальные зоны, в которых размещались ВУЗы и НИИ.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Санкт-Петербурге, пожалуй, самая крупная из таких зон сложилась в районе м. Политехническая.</a:t>
            </a:r>
            <a:r>
              <a:rPr lang="en-US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 площади около 300 га расположены Политехнический университет, Физико-Технический институт и множество других НИИ.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Формирование зон развития вокруг НИИ было естественным для советской экономики, т.к. именно НИИ были драйвером научно-технического прогресса.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4536" t="7164" r="46881" b="97"/>
          <a:stretch/>
        </p:blipFill>
        <p:spPr>
          <a:xfrm>
            <a:off x="0" y="0"/>
            <a:ext cx="5267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33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Grp="1" noChangeArrowheads="1"/>
          </p:cNvSpPr>
          <p:nvPr>
            <p:ph type="title"/>
          </p:nvPr>
        </p:nvSpPr>
        <p:spPr bwMode="auto">
          <a:xfrm>
            <a:off x="5392738" y="388363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rgbClr val="5BA6D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ЕСТЕСТВЕННЫЕ ТЕХНОПАРКИ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4536" t="7164" r="46881" b="97"/>
          <a:stretch/>
        </p:blipFill>
        <p:spPr>
          <a:xfrm>
            <a:off x="0" y="0"/>
            <a:ext cx="5267325" cy="6858000"/>
          </a:xfrm>
          <a:prstGeom prst="rect">
            <a:avLst/>
          </a:prstGeom>
        </p:spPr>
      </p:pic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5392738" y="1128713"/>
            <a:ext cx="62658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Идея настоящего проекта заключается в создании мощного научно-образовательного центра (НОЦ) в Санкт-Петербурге на той же территории, где он был в советско1е время.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Но уже с </a:t>
            </a:r>
            <a:r>
              <a:rPr lang="en-US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high-tech </a:t>
            </a: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предприятиями в качестве драйверов роста.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5392738" y="2880420"/>
            <a:ext cx="32083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Основные площадки НОЦ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Политехнический Университет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Академический Университет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Физико-Технический институт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НИИ Телевидения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НИИ Гидротехники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НИИ Агрофизики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ЦКТИ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НИИ «</a:t>
            </a:r>
            <a:r>
              <a:rPr lang="ru-RU" altLang="ru-RU" sz="1600" dirty="0" err="1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Гириконд</a:t>
            </a: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»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НИИ Постоянного тока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Физико-техническая школа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8983663" y="2880420"/>
            <a:ext cx="32083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Примыкающие площадки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Военная Академия связи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ЦНИИ РТК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Объединение Светлана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ЦНИИ «Электрон»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Зоны рекреации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Парк Сосновка</a:t>
            </a: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Парк </a:t>
            </a:r>
            <a:r>
              <a:rPr lang="ru-RU" altLang="ru-RU" sz="1600" dirty="0" err="1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СПбПУ</a:t>
            </a: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180975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Grp="1" noChangeArrowheads="1"/>
          </p:cNvSpPr>
          <p:nvPr>
            <p:ph type="title"/>
          </p:nvPr>
        </p:nvSpPr>
        <p:spPr bwMode="auto">
          <a:xfrm>
            <a:off x="5392738" y="388363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dirty="0">
                <a:solidFill>
                  <a:srgbClr val="5BA6D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ФАЗА 0</a:t>
            </a: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5392737" y="1128713"/>
            <a:ext cx="67992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Первой точкой роста НОЦ «Политехнический» может стать территория НИИ Телевидения, где, на площади более 9 га, кроме подразделений самого НИИ, расположена ГК Геоскан, входящая в число ведущих высокотехнологических компаний страны, фирма ЭКАН и другие компании новой экономики.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Годовой объем научно-технической продукции этих фирм превышает   6 млрд руб., численность работающих – более 2000.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 согласии АО «</a:t>
            </a:r>
            <a:r>
              <a:rPr lang="ru-RU" altLang="ru-RU" sz="1600" dirty="0" err="1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Росэлектроника</a:t>
            </a: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», на территории НИИТ простым </a:t>
            </a:r>
            <a:r>
              <a:rPr lang="ru-RU" altLang="ru-RU" sz="1600" dirty="0" err="1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оргрешением</a:t>
            </a: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может быть создан технопарк, всего в 5 раз меньший по объемам выручки, чем «Сколково».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Рисунок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r="38957"/>
          <a:stretch/>
        </p:blipFill>
        <p:spPr bwMode="auto">
          <a:xfrm>
            <a:off x="-9525" y="0"/>
            <a:ext cx="52292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64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Grp="1" noChangeArrowheads="1"/>
          </p:cNvSpPr>
          <p:nvPr>
            <p:ph type="title"/>
          </p:nvPr>
        </p:nvSpPr>
        <p:spPr bwMode="auto">
          <a:xfrm>
            <a:off x="5392738" y="388363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dirty="0">
                <a:solidFill>
                  <a:srgbClr val="5BA6D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ФАЗА 1</a:t>
            </a: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5392737" y="1128713"/>
            <a:ext cx="679926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Малоэтажная застройка низкой плотности позволяет построить на территории НИИТ новые корпуса площадью порядка 9.000 м</a:t>
            </a:r>
            <a:r>
              <a:rPr lang="ru-RU" altLang="ru-RU" sz="1600" baseline="300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 реконструкцией существующих корпусов, общим благоустройством территории, это позволит увеличить объем производимой в технопарке </a:t>
            </a:r>
            <a:r>
              <a:rPr lang="en-US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high-tech </a:t>
            </a: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продукции с 6 до 9 млрд руб./год (30% Сколково).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Финансировать строительство и реконструкции можно как на бюджетные средства, так и на средства арендаторов. Примерный объем инвестиции – 1 млрд руб.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Еще более увеличить мощность технопарка можно путем присоединения к нему территории ЦКТИ площадью более 4 га.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Рисунок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r="38957"/>
          <a:stretch/>
        </p:blipFill>
        <p:spPr bwMode="auto">
          <a:xfrm>
            <a:off x="-9525" y="0"/>
            <a:ext cx="52292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93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Grp="1" noChangeArrowheads="1"/>
          </p:cNvSpPr>
          <p:nvPr>
            <p:ph type="title"/>
          </p:nvPr>
        </p:nvSpPr>
        <p:spPr bwMode="auto">
          <a:xfrm>
            <a:off x="5392738" y="388363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dirty="0">
                <a:solidFill>
                  <a:srgbClr val="5BA6D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ФАЗА 2</a:t>
            </a: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5392737" y="1128713"/>
            <a:ext cx="679926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 следующем этапе необходимо сформировать городское пространство на всей территории НОЦ.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Наличие здесь таких организаций, как Физико-Технический институт, Политехнический Университет, Академический университет и площадок НИИ, площади которых арендуют предприятия новой высокотехнологической экономики, позволяет создать недалеко от центра Санкт-Петербурга, при относительно скромных инвестициях, мощный научно-образовательный центр с автоматическим появлением на его территории новых предприятий реальной экономики.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При вложении порядка 10 млрд руб. мощность НОЦ может быть расширена до 40 млрд руб./год (100% Сколково).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Существенная доля вложений может быть получена от фирм-резидентов.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536" t="7164" r="46881" b="97"/>
          <a:stretch/>
        </p:blipFill>
        <p:spPr>
          <a:xfrm>
            <a:off x="0" y="0"/>
            <a:ext cx="5267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5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Grp="1" noChangeArrowheads="1"/>
          </p:cNvSpPr>
          <p:nvPr>
            <p:ph type="title"/>
          </p:nvPr>
        </p:nvSpPr>
        <p:spPr bwMode="auto">
          <a:xfrm>
            <a:off x="5392738" y="388363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dirty="0">
                <a:solidFill>
                  <a:srgbClr val="5BA6D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Справка о ГК Геоскан</a:t>
            </a: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5392737" y="1128713"/>
            <a:ext cx="679926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Группа компаний Геоскан создана в 2007 году.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ГК входит в число «Национальных чемпионов» – 84 ведущих высокотехнологичных компаний страны (</a:t>
            </a:r>
            <a:r>
              <a:rPr lang="en-US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2"/>
              </a:rPr>
              <a:t>http://national-champions.ru/</a:t>
            </a: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Основная продукция группы – беспилотные летательные аппараты, ПО для обработки данных аэрофотосъемки, оборудование для геологоразведки. Продукция группы поставляется в 140 стран мира.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ГК производит также ряд изделий специальной техники.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www.geoscan.aero</a:t>
            </a:r>
            <a:endParaRPr lang="en-US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www.plazlink.com</a:t>
            </a:r>
            <a:endParaRPr lang="en-US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600" dirty="0">
                <a:solidFill>
                  <a:srgbClr val="636464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5"/>
              </a:rPr>
              <a:t>www.agisoft.ru</a:t>
            </a:r>
            <a:endParaRPr lang="en-US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600" dirty="0">
              <a:solidFill>
                <a:srgbClr val="636464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14536" t="7164" r="46881" b="97"/>
          <a:stretch/>
        </p:blipFill>
        <p:spPr>
          <a:xfrm>
            <a:off x="0" y="0"/>
            <a:ext cx="5267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011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556</Words>
  <Application>Microsoft Office PowerPoint</Application>
  <PresentationFormat>Широкоэкранный</PresentationFormat>
  <Paragraphs>85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Roboto Light</vt:lpstr>
      <vt:lpstr>Segoe UI Light</vt:lpstr>
      <vt:lpstr>Segoe UI Semilight</vt:lpstr>
      <vt:lpstr>Тема Office</vt:lpstr>
      <vt:lpstr>Презентация PowerPoint</vt:lpstr>
      <vt:lpstr>ЕСТЕСТВЕННЫЕ ТЕХНОПАРКИ</vt:lpstr>
      <vt:lpstr>ЕСТЕСТВЕННЫЕ ТЕХНОПАРКИ</vt:lpstr>
      <vt:lpstr>ФАЗА 0</vt:lpstr>
      <vt:lpstr>ФАЗА 1</vt:lpstr>
      <vt:lpstr>ФАЗА 2</vt:lpstr>
      <vt:lpstr>Справка о ГК Геоскан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Aleksey Semenov</dc:creator>
  <cp:lastModifiedBy>Aleksey Semenov</cp:lastModifiedBy>
  <cp:revision>17</cp:revision>
  <dcterms:created xsi:type="dcterms:W3CDTF">2018-03-14T07:21:35Z</dcterms:created>
  <dcterms:modified xsi:type="dcterms:W3CDTF">2019-11-11T15:10:58Z</dcterms:modified>
</cp:coreProperties>
</file>