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4"/>
    <p:sldMasterId id="2147483723" r:id="rId5"/>
  </p:sldMasterIdLst>
  <p:notesMasterIdLst>
    <p:notesMasterId r:id="rId12"/>
  </p:notesMasterIdLst>
  <p:handoutMasterIdLst>
    <p:handoutMasterId r:id="rId13"/>
  </p:handoutMasterIdLst>
  <p:sldIdLst>
    <p:sldId id="264" r:id="rId6"/>
    <p:sldId id="3122" r:id="rId7"/>
    <p:sldId id="2358" r:id="rId8"/>
    <p:sldId id="2829" r:id="rId9"/>
    <p:sldId id="3120" r:id="rId10"/>
    <p:sldId id="3121" r:id="rId11"/>
  </p:sldIdLst>
  <p:sldSz cx="9144000" cy="5143500" type="screen16x9"/>
  <p:notesSz cx="6735763" cy="9866313"/>
  <p:custDataLst>
    <p:tags r:id="rId14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181" userDrawn="1">
          <p15:clr>
            <a:srgbClr val="A4A3A4"/>
          </p15:clr>
        </p15:guide>
        <p15:guide id="8" orient="horz" pos="418" userDrawn="1">
          <p15:clr>
            <a:srgbClr val="A4A3A4"/>
          </p15:clr>
        </p15:guide>
        <p15:guide id="9" pos="2878">
          <p15:clr>
            <a:srgbClr val="A4A3A4"/>
          </p15:clr>
        </p15:guide>
        <p15:guide id="10" pos="55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B5FDBE"/>
    <a:srgbClr val="96F49F"/>
    <a:srgbClr val="FCD8BA"/>
    <a:srgbClr val="FBCDA7"/>
    <a:srgbClr val="FAC090"/>
    <a:srgbClr val="008FFA"/>
    <a:srgbClr val="57B7FF"/>
    <a:srgbClr val="FDE4CF"/>
    <a:srgbClr val="1E8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3844" autoAdjust="0"/>
  </p:normalViewPr>
  <p:slideViewPr>
    <p:cSldViewPr snapToGrid="0" showGuides="1">
      <p:cViewPr varScale="1">
        <p:scale>
          <a:sx n="150" d="100"/>
          <a:sy n="150" d="100"/>
        </p:scale>
        <p:origin x="1152" y="101"/>
      </p:cViewPr>
      <p:guideLst>
        <p:guide pos="181"/>
        <p:guide orient="horz" pos="418"/>
        <p:guide pos="2878"/>
        <p:guide pos="55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70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F1F0BC-44F1-403B-A0C2-2940A59F436B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A28900-B483-4F9E-ABE4-63AC8ACE0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9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D2BD2A-0D7B-4CBD-B717-6438AEFC8B6C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C44EF1-BA2A-4711-9682-10147DCA4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37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44EF1-BA2A-4711-9682-10147DCA45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40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44EF1-BA2A-4711-9682-10147DCA45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52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35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12453" r="-2" b="12623"/>
          <a:stretch/>
        </p:blipFill>
        <p:spPr bwMode="auto">
          <a:xfrm>
            <a:off x="5641975" y="5166"/>
            <a:ext cx="3502025" cy="513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82" y="478466"/>
            <a:ext cx="3859213" cy="61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44" y="637579"/>
            <a:ext cx="2808288" cy="2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402682" y="2560209"/>
            <a:ext cx="4924172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1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14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02682" y="3436144"/>
            <a:ext cx="4934070" cy="2347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02682" y="4650582"/>
            <a:ext cx="19440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75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554663" y="5166"/>
            <a:ext cx="87312" cy="5143500"/>
          </a:xfrm>
          <a:prstGeom prst="rect">
            <a:avLst/>
          </a:prstGeom>
          <a:solidFill>
            <a:srgbClr val="A9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A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0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t="6989" b="17863"/>
          <a:stretch/>
        </p:blipFill>
        <p:spPr bwMode="auto">
          <a:xfrm>
            <a:off x="5567364" y="-10104"/>
            <a:ext cx="3576637" cy="51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2">
            <a:extLst>
              <a:ext uri="{FF2B5EF4-FFF2-40B4-BE49-F238E27FC236}">
                <a16:creationId xmlns:a16="http://schemas.microsoft.com/office/drawing/2014/main" id="{27D5DF4E-AF1B-EB46-8B65-932C60C6A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83" y="478466"/>
            <a:ext cx="3859213" cy="61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67364" y="0"/>
            <a:ext cx="92075" cy="5143500"/>
          </a:xfrm>
          <a:prstGeom prst="rect">
            <a:avLst/>
          </a:prstGeom>
          <a:solidFill>
            <a:srgbClr val="00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00A0DC"/>
              </a:solidFill>
            </a:endParaRPr>
          </a:p>
        </p:txBody>
      </p:sp>
      <p:sp>
        <p:nvSpPr>
          <p:cNvPr id="22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402265" y="2563343"/>
            <a:ext cx="4864711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1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23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02265" y="3436145"/>
            <a:ext cx="4864711" cy="2347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02263" y="4650582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75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0022C699-E247-4ABB-AE6C-0A0F112E5204}" type="datetime1">
              <a:rPr lang="ru-RU" smtClean="0"/>
              <a:pPr>
                <a:defRPr/>
              </a:pPr>
              <a:t>15.03.2022</a:t>
            </a:fld>
            <a:endParaRPr lang="ru-RU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F7D477FE-B47B-A94B-ABFB-36030AB5F5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44" y="637579"/>
            <a:ext cx="2808288" cy="2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816764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114300"/>
            <a:ext cx="6091236" cy="438790"/>
          </a:xfrm>
        </p:spPr>
        <p:txBody>
          <a:bodyPr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89" y="627460"/>
            <a:ext cx="8335962" cy="4158853"/>
          </a:xfrm>
        </p:spPr>
        <p:txBody>
          <a:bodyPr anchor="ctr">
            <a:normAutofit/>
          </a:bodyPr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 kern="120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1…………………………………………………………………………………………………………….. 1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2 …………………………………………………………………………………………………………... 2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3…………………………………………………………………………………………………………….. 3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4 ……………………………………………………………………………………………………………. 4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5 ……………………………………………………………………………………………………………. 5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6……………………………………………………………………………………………………………… 6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7 ……………………………………………………………………………………………………………. 7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7D477FE-B47B-A94B-ABFB-36030AB5F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52" y="205859"/>
            <a:ext cx="2506098" cy="26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660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90" y="114301"/>
            <a:ext cx="8329611" cy="436039"/>
          </a:xfrm>
        </p:spPr>
        <p:txBody>
          <a:bodyPr/>
          <a:lstStyle>
            <a:lvl1pPr>
              <a:defRPr sz="2400" b="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642153"/>
            <a:ext cx="8335962" cy="4150114"/>
          </a:xfrm>
        </p:spPr>
        <p:txBody>
          <a:bodyPr>
            <a:noAutofit/>
          </a:bodyPr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</a:defRPr>
            </a:lvl1pPr>
            <a:lvl2pPr marL="342892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5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770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12453" r="-2" b="12623"/>
          <a:stretch/>
        </p:blipFill>
        <p:spPr bwMode="auto">
          <a:xfrm>
            <a:off x="1" y="5166"/>
            <a:ext cx="3502025" cy="513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4713" y="0"/>
            <a:ext cx="87312" cy="5143500"/>
          </a:xfrm>
          <a:prstGeom prst="rect">
            <a:avLst/>
          </a:prstGeom>
          <a:solidFill>
            <a:srgbClr val="A9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00A0D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4713" y="0"/>
            <a:ext cx="87312" cy="5143500"/>
          </a:xfrm>
          <a:prstGeom prst="rect">
            <a:avLst/>
          </a:prstGeom>
          <a:solidFill>
            <a:srgbClr val="A9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00A0D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1" y="2571750"/>
            <a:ext cx="4799330" cy="321682"/>
          </a:xfrm>
        </p:spPr>
        <p:txBody>
          <a:bodyPr anchor="b"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3703" y="3056710"/>
            <a:ext cx="4805010" cy="17296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70125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марке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91" y="114302"/>
            <a:ext cx="8335961" cy="432197"/>
          </a:xfrm>
        </p:spPr>
        <p:txBody>
          <a:bodyPr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019" y="621712"/>
            <a:ext cx="8335962" cy="2082300"/>
          </a:xfrm>
        </p:spPr>
        <p:txBody>
          <a:bodyPr>
            <a:normAutofit/>
          </a:bodyPr>
          <a:lstStyle>
            <a:lvl1pPr marL="257168" indent="-257168" algn="l">
              <a:buFontTx/>
              <a:buBlip>
                <a:blip r:embed="rId2"/>
              </a:buBlip>
              <a:defRPr sz="1600"/>
            </a:lvl1pPr>
            <a:lvl2pPr marL="557199" marR="0" indent="-214308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91" indent="-214308" algn="l">
              <a:buFontTx/>
              <a:buBlip>
                <a:blip r:embed="rId2"/>
              </a:buBlip>
              <a:defRPr sz="1050"/>
            </a:lvl3pPr>
            <a:lvl4pPr marL="1242982" indent="-214308" algn="l">
              <a:buFontTx/>
              <a:buBlip>
                <a:blip r:embed="rId2"/>
              </a:buBlip>
              <a:defRPr sz="1000"/>
            </a:lvl4pPr>
            <a:lvl5pPr marL="1500151" indent="-128585" algn="l">
              <a:buFontTx/>
              <a:buBlip>
                <a:blip r:embed="rId2"/>
              </a:buBlip>
              <a:defRPr sz="9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 altLang="ru-RU" dirty="0"/>
              <a:t>Текст уровень 1</a:t>
            </a:r>
            <a:endParaRPr lang="en-US" altLang="ru-RU" dirty="0"/>
          </a:p>
          <a:p>
            <a:pPr lvl="1" fontAlgn="base">
              <a:spcAft>
                <a:spcPct val="0"/>
              </a:spcAft>
            </a:pPr>
            <a:r>
              <a:rPr lang="ru-RU" altLang="ru-RU" dirty="0"/>
              <a:t>Текст уровень 2</a:t>
            </a:r>
            <a:endParaRPr lang="en-US" altLang="ru-RU" dirty="0"/>
          </a:p>
          <a:p>
            <a:pPr lvl="2"/>
            <a:r>
              <a:rPr lang="ru-RU" altLang="ru-RU" dirty="0"/>
              <a:t>Текст уровень 3</a:t>
            </a:r>
            <a:endParaRPr lang="en-US" altLang="ru-RU" dirty="0"/>
          </a:p>
          <a:p>
            <a:pPr lvl="3"/>
            <a:r>
              <a:rPr lang="ru-RU" altLang="ru-RU" dirty="0"/>
              <a:t>Текст уровень 4</a:t>
            </a:r>
            <a:endParaRPr lang="en-US" altLang="ru-RU" dirty="0"/>
          </a:p>
          <a:p>
            <a:pPr lvl="4"/>
            <a:r>
              <a:rPr lang="ru-RU" altLang="ru-RU" dirty="0"/>
              <a:t>Текст уровень 5</a:t>
            </a:r>
            <a:endParaRPr lang="en-US" altLang="ru-RU" dirty="0"/>
          </a:p>
        </p:txBody>
      </p:sp>
      <p:sp>
        <p:nvSpPr>
          <p:cNvPr id="6" name="Text Placeholder 2"/>
          <p:cNvSpPr>
            <a:spLocks noGrp="1"/>
          </p:cNvSpPr>
          <p:nvPr>
            <p:ph idx="14"/>
          </p:nvPr>
        </p:nvSpPr>
        <p:spPr>
          <a:xfrm>
            <a:off x="395290" y="2704012"/>
            <a:ext cx="8353425" cy="20823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57168" indent="-257168">
              <a:buClr>
                <a:srgbClr val="1E86C8"/>
              </a:buClr>
              <a:buFont typeface="+mj-lt"/>
              <a:buAutoNum type="arabicPeriod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00060" indent="-257168">
              <a:buClr>
                <a:srgbClr val="1E86C8"/>
              </a:buClr>
              <a:buFont typeface="+mj-lt"/>
              <a:buAutoNum type="arabicPeriod"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57228" indent="-171446">
              <a:buClr>
                <a:srgbClr val="1E86C8"/>
              </a:buClr>
              <a:buFont typeface="+mj-lt"/>
              <a:buAutoNum type="arabicPeriod"/>
              <a:defRPr sz="105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00120" indent="-171446">
              <a:buClr>
                <a:srgbClr val="1E86C8"/>
              </a:buClr>
              <a:buFont typeface="+mj-lt"/>
              <a:buAutoNum type="arabicPeriod"/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543012" indent="-171446">
              <a:buClr>
                <a:srgbClr val="1E86C8"/>
              </a:buClr>
              <a:buFont typeface="+mj-lt"/>
              <a:buAutoNum type="arabicPeriod"/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26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95289" y="617220"/>
            <a:ext cx="4052615" cy="416909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 dirty="0"/>
              <a:t>Текст/таблица/диаграмма/</a:t>
            </a:r>
          </a:p>
          <a:p>
            <a:pPr lvl="0"/>
            <a:r>
              <a:rPr lang="ru-RU" dirty="0"/>
              <a:t>картинка/</a:t>
            </a:r>
            <a:r>
              <a:rPr lang="en-US" dirty="0"/>
              <a:t>SmartArt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15691" y="617220"/>
            <a:ext cx="4015558" cy="416909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 dirty="0"/>
              <a:t>Текст/таблица/диаграмма/</a:t>
            </a:r>
          </a:p>
          <a:p>
            <a:pPr lvl="0"/>
            <a:r>
              <a:rPr lang="ru-RU" dirty="0"/>
              <a:t>картинка/</a:t>
            </a:r>
            <a:r>
              <a:rPr lang="en-US" dirty="0"/>
              <a:t>SmartArt</a:t>
            </a:r>
          </a:p>
        </p:txBody>
      </p:sp>
    </p:spTree>
    <p:extLst>
      <p:ext uri="{BB962C8B-B14F-4D97-AF65-F5344CB8AC3E}">
        <p14:creationId xmlns:p14="http://schemas.microsoft.com/office/powerpoint/2010/main" val="78569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16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3" t="6989" b="17863"/>
          <a:stretch/>
        </p:blipFill>
        <p:spPr bwMode="auto">
          <a:xfrm>
            <a:off x="5567363" y="-10104"/>
            <a:ext cx="3576637" cy="51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2">
            <a:extLst>
              <a:ext uri="{FF2B5EF4-FFF2-40B4-BE49-F238E27FC236}">
                <a16:creationId xmlns:a16="http://schemas.microsoft.com/office/drawing/2014/main" id="{27D5DF4E-AF1B-EB46-8B65-932C60C6A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82" y="478466"/>
            <a:ext cx="3859213" cy="61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67363" y="0"/>
            <a:ext cx="92075" cy="5143500"/>
          </a:xfrm>
          <a:prstGeom prst="rect">
            <a:avLst/>
          </a:prstGeom>
          <a:solidFill>
            <a:srgbClr val="00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A0DC"/>
              </a:solidFill>
            </a:endParaRPr>
          </a:p>
        </p:txBody>
      </p:sp>
      <p:sp>
        <p:nvSpPr>
          <p:cNvPr id="22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402264" y="2563342"/>
            <a:ext cx="4864711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1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23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02264" y="3436144"/>
            <a:ext cx="4864711" cy="2347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02263" y="4650582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75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F7D477FE-B47B-A94B-ABFB-36030AB5F5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44" y="637579"/>
            <a:ext cx="2808288" cy="2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27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114300"/>
            <a:ext cx="6091236" cy="438790"/>
          </a:xfrm>
        </p:spPr>
        <p:txBody>
          <a:bodyPr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89" y="627459"/>
            <a:ext cx="8335962" cy="4158853"/>
          </a:xfr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 kern="120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1…………………………………………………………………………………………………………….. 1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2 …………………………………………………………………………………………………………... 2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3…………………………………………………………………………………………………………….. 3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4 ……………………………………………………………………………………………………………. 4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5 ……………………………………………………………………………………………………………. 5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6……………………………………………………………………………………………………………… 6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7 ……………………………………………………………………………………………………………. 7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7D477FE-B47B-A94B-ABFB-36030AB5F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52" y="205858"/>
            <a:ext cx="2506098" cy="26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739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114300"/>
            <a:ext cx="8329611" cy="436039"/>
          </a:xfrm>
        </p:spPr>
        <p:txBody>
          <a:bodyPr/>
          <a:lstStyle>
            <a:lvl1pPr>
              <a:defRPr sz="2400" b="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642152"/>
            <a:ext cx="8335962" cy="4150114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2223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12453" r="-2" b="12623"/>
          <a:stretch/>
        </p:blipFill>
        <p:spPr bwMode="auto">
          <a:xfrm>
            <a:off x="0" y="5166"/>
            <a:ext cx="3502025" cy="513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4713" y="0"/>
            <a:ext cx="87312" cy="5143500"/>
          </a:xfrm>
          <a:prstGeom prst="rect">
            <a:avLst/>
          </a:prstGeom>
          <a:solidFill>
            <a:srgbClr val="A9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A0D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4713" y="0"/>
            <a:ext cx="87312" cy="5143500"/>
          </a:xfrm>
          <a:prstGeom prst="rect">
            <a:avLst/>
          </a:prstGeom>
          <a:solidFill>
            <a:srgbClr val="A9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A0D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0" y="2571750"/>
            <a:ext cx="4799330" cy="321682"/>
          </a:xfrm>
        </p:spPr>
        <p:txBody>
          <a:bodyPr anchor="b"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3703" y="3056709"/>
            <a:ext cx="4805010" cy="17296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237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марке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90" y="114301"/>
            <a:ext cx="8335961" cy="432197"/>
          </a:xfrm>
        </p:spPr>
        <p:txBody>
          <a:bodyPr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019" y="621712"/>
            <a:ext cx="8335962" cy="2082300"/>
          </a:xfrm>
        </p:spPr>
        <p:txBody>
          <a:bodyPr>
            <a:normAutofit/>
          </a:bodyPr>
          <a:lstStyle>
            <a:lvl1pPr marL="257175" indent="-257175" algn="l">
              <a:buFontTx/>
              <a:buBlip>
                <a:blip r:embed="rId2"/>
              </a:buBlip>
              <a:defRPr sz="1600"/>
            </a:lvl1pPr>
            <a:lvl2pPr marL="557213" marR="0" indent="-2143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113" indent="-214313" algn="l">
              <a:buFontTx/>
              <a:buBlip>
                <a:blip r:embed="rId2"/>
              </a:buBlip>
              <a:defRPr sz="1050"/>
            </a:lvl3pPr>
            <a:lvl4pPr marL="1243013" indent="-214313" algn="l">
              <a:buFontTx/>
              <a:buBlip>
                <a:blip r:embed="rId2"/>
              </a:buBlip>
              <a:defRPr sz="1000"/>
            </a:lvl4pPr>
            <a:lvl5pPr marL="1500188" indent="-128588" algn="l">
              <a:buFontTx/>
              <a:buBlip>
                <a:blip r:embed="rId2"/>
              </a:buBlip>
              <a:defRPr sz="9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altLang="ru-RU" dirty="0"/>
              <a:t>Текст уровень 1</a:t>
            </a:r>
            <a:endParaRPr lang="en-US" altLang="ru-RU" dirty="0"/>
          </a:p>
          <a:p>
            <a:pPr lvl="1" fontAlgn="base">
              <a:spcAft>
                <a:spcPct val="0"/>
              </a:spcAft>
            </a:pPr>
            <a:r>
              <a:rPr lang="ru-RU" altLang="ru-RU" dirty="0"/>
              <a:t>Текст уровень 2</a:t>
            </a:r>
            <a:endParaRPr lang="en-US" altLang="ru-RU" dirty="0"/>
          </a:p>
          <a:p>
            <a:pPr lvl="2"/>
            <a:r>
              <a:rPr lang="ru-RU" altLang="ru-RU" dirty="0"/>
              <a:t>Текст уровень 3</a:t>
            </a:r>
            <a:endParaRPr lang="en-US" altLang="ru-RU" dirty="0"/>
          </a:p>
          <a:p>
            <a:pPr lvl="3"/>
            <a:r>
              <a:rPr lang="ru-RU" altLang="ru-RU" dirty="0"/>
              <a:t>Текст уровень 4</a:t>
            </a:r>
            <a:endParaRPr lang="en-US" altLang="ru-RU" dirty="0"/>
          </a:p>
          <a:p>
            <a:pPr lvl="4"/>
            <a:r>
              <a:rPr lang="ru-RU" altLang="ru-RU" dirty="0"/>
              <a:t>Текст уровень 5</a:t>
            </a:r>
            <a:endParaRPr lang="en-US" altLang="ru-RU" dirty="0"/>
          </a:p>
        </p:txBody>
      </p:sp>
      <p:sp>
        <p:nvSpPr>
          <p:cNvPr id="6" name="Text Placeholder 2"/>
          <p:cNvSpPr>
            <a:spLocks noGrp="1"/>
          </p:cNvSpPr>
          <p:nvPr>
            <p:ph idx="14"/>
          </p:nvPr>
        </p:nvSpPr>
        <p:spPr>
          <a:xfrm>
            <a:off x="395289" y="2704012"/>
            <a:ext cx="8353425" cy="20823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57175" indent="-257175">
              <a:buClr>
                <a:srgbClr val="1E86C8"/>
              </a:buClr>
              <a:buFont typeface="+mj-lt"/>
              <a:buAutoNum type="arabicPeriod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00075" indent="-257175">
              <a:buClr>
                <a:srgbClr val="1E86C8"/>
              </a:buClr>
              <a:buFont typeface="+mj-lt"/>
              <a:buAutoNum type="arabicPeriod"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57250" indent="-171450">
              <a:buClr>
                <a:srgbClr val="1E86C8"/>
              </a:buClr>
              <a:buFont typeface="+mj-lt"/>
              <a:buAutoNum type="arabicPeriod"/>
              <a:defRPr sz="105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00150" indent="-171450">
              <a:buClr>
                <a:srgbClr val="1E86C8"/>
              </a:buClr>
              <a:buFont typeface="+mj-lt"/>
              <a:buAutoNum type="arabicPeriod"/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543050" indent="-171450">
              <a:buClr>
                <a:srgbClr val="1E86C8"/>
              </a:buClr>
              <a:buFont typeface="+mj-lt"/>
              <a:buAutoNum type="arabicPeriod"/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0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95289" y="617220"/>
            <a:ext cx="4052615" cy="416909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 dirty="0"/>
              <a:t>Текст/таблица/диаграмма/</a:t>
            </a:r>
          </a:p>
          <a:p>
            <a:pPr lvl="0"/>
            <a:r>
              <a:rPr lang="ru-RU" dirty="0"/>
              <a:t>картинка/</a:t>
            </a:r>
            <a:r>
              <a:rPr lang="en-US" dirty="0"/>
              <a:t>SmartArt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15691" y="617220"/>
            <a:ext cx="4015558" cy="416909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 dirty="0"/>
              <a:t>Текст/таблица/диаграмма/</a:t>
            </a:r>
          </a:p>
          <a:p>
            <a:pPr lvl="0"/>
            <a:r>
              <a:rPr lang="ru-RU" dirty="0"/>
              <a:t>картинка/</a:t>
            </a:r>
            <a:r>
              <a:rPr lang="en-US" dirty="0"/>
              <a:t>SmartArt</a:t>
            </a:r>
          </a:p>
        </p:txBody>
      </p:sp>
    </p:spTree>
    <p:extLst>
      <p:ext uri="{BB962C8B-B14F-4D97-AF65-F5344CB8AC3E}">
        <p14:creationId xmlns:p14="http://schemas.microsoft.com/office/powerpoint/2010/main" val="3490975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93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12453" r="-2" b="12623"/>
          <a:stretch/>
        </p:blipFill>
        <p:spPr bwMode="auto">
          <a:xfrm>
            <a:off x="5641976" y="5166"/>
            <a:ext cx="3502025" cy="513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83" y="478466"/>
            <a:ext cx="3859213" cy="61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44" y="637579"/>
            <a:ext cx="2808288" cy="2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402682" y="2560209"/>
            <a:ext cx="4924172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1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14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02682" y="3436145"/>
            <a:ext cx="4934070" cy="2347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02682" y="4650582"/>
            <a:ext cx="19440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75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ru-RU" dirty="0"/>
              <a:t>22.04.2019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554663" y="5166"/>
            <a:ext cx="87312" cy="5143500"/>
          </a:xfrm>
          <a:prstGeom prst="rect">
            <a:avLst/>
          </a:prstGeom>
          <a:solidFill>
            <a:srgbClr val="A9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00A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47303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39693BA1-91EC-4A72-8514-7B82E70A78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04505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Слайд think-cell" r:id="rId13" imgW="395" imgH="394" progId="TCLayout.ActiveDocument.1">
                  <p:embed/>
                </p:oleObj>
              </mc:Choice>
              <mc:Fallback>
                <p:oleObj name="Слайд think-cell" r:id="rId13" imgW="395" imgH="39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39693BA1-91EC-4A72-8514-7B82E70A7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54827CFA-544B-41C0-8D90-AD16D8094C3F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1800" b="0" i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1033" name="Рисунок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706" y="4861177"/>
            <a:ext cx="651244" cy="1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9" y="114301"/>
            <a:ext cx="8335961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9" y="641713"/>
            <a:ext cx="8335962" cy="413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cxnSp>
        <p:nvCxnSpPr>
          <p:cNvPr id="7" name="Straight Connector 85">
            <a:extLst>
              <a:ext uri="{FF2B5EF4-FFF2-40B4-BE49-F238E27FC236}">
                <a16:creationId xmlns:a16="http://schemas.microsoft.com/office/drawing/2014/main" id="{3D514510-0222-4D1F-854C-9071A2FAA94C}"/>
              </a:ext>
            </a:extLst>
          </p:cNvPr>
          <p:cNvCxnSpPr>
            <a:cxnSpLocks/>
          </p:cNvCxnSpPr>
          <p:nvPr userDrawn="1"/>
        </p:nvCxnSpPr>
        <p:spPr>
          <a:xfrm>
            <a:off x="626301" y="4940820"/>
            <a:ext cx="7394013" cy="0"/>
          </a:xfrm>
          <a:prstGeom prst="line">
            <a:avLst/>
          </a:prstGeom>
          <a:ln w="6350">
            <a:solidFill>
              <a:srgbClr val="0186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">
            <a:extLst>
              <a:ext uri="{FF2B5EF4-FFF2-40B4-BE49-F238E27FC236}">
                <a16:creationId xmlns:a16="http://schemas.microsoft.com/office/drawing/2014/main" id="{EF5C1852-B2CB-4781-96AF-9949CD9C2F6A}"/>
              </a:ext>
            </a:extLst>
          </p:cNvPr>
          <p:cNvSpPr txBox="1">
            <a:spLocks/>
          </p:cNvSpPr>
          <p:nvPr/>
        </p:nvSpPr>
        <p:spPr bwMode="gray">
          <a:xfrm>
            <a:off x="403225" y="4897904"/>
            <a:ext cx="346075" cy="923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5A4B01A-27D0-4DB5-A045-8D6724009A4B}" type="slidenum">
              <a:rPr lang="ru-RU" sz="600" smtClean="0">
                <a:solidFill>
                  <a:srgbClr val="0073C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dirty="0">
              <a:solidFill>
                <a:srgbClr val="0073C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695" r:id="rId3"/>
    <p:sldLayoutId id="2147483703" r:id="rId4"/>
    <p:sldLayoutId id="2147483704" r:id="rId5"/>
    <p:sldLayoutId id="2147483696" r:id="rId6"/>
    <p:sldLayoutId id="2147483706" r:id="rId7"/>
    <p:sldLayoutId id="2147483707" r:id="rId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0" kern="1200">
          <a:solidFill>
            <a:srgbClr val="1E86C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429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sz="10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858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sz="9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0287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sz="82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3716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sz="82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 userDrawn="1">
          <p15:clr>
            <a:srgbClr val="F26B43"/>
          </p15:clr>
        </p15:guide>
        <p15:guide id="2" pos="5511" userDrawn="1">
          <p15:clr>
            <a:srgbClr val="F26B43"/>
          </p15:clr>
        </p15:guide>
        <p15:guide id="3" pos="249" userDrawn="1">
          <p15:clr>
            <a:srgbClr val="F26B43"/>
          </p15:clr>
        </p15:guide>
        <p15:guide id="4" orient="horz" pos="30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Рисунок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707" y="4861178"/>
            <a:ext cx="651244" cy="1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90" y="114302"/>
            <a:ext cx="8335961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9" y="641713"/>
            <a:ext cx="8335962" cy="413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cxnSp>
        <p:nvCxnSpPr>
          <p:cNvPr id="7" name="Straight Connector 85">
            <a:extLst>
              <a:ext uri="{FF2B5EF4-FFF2-40B4-BE49-F238E27FC236}">
                <a16:creationId xmlns:a16="http://schemas.microsoft.com/office/drawing/2014/main" id="{3D514510-0222-4D1F-854C-9071A2FAA94C}"/>
              </a:ext>
            </a:extLst>
          </p:cNvPr>
          <p:cNvCxnSpPr>
            <a:cxnSpLocks/>
          </p:cNvCxnSpPr>
          <p:nvPr userDrawn="1"/>
        </p:nvCxnSpPr>
        <p:spPr>
          <a:xfrm>
            <a:off x="626302" y="4940820"/>
            <a:ext cx="7394013" cy="0"/>
          </a:xfrm>
          <a:prstGeom prst="line">
            <a:avLst/>
          </a:prstGeom>
          <a:ln w="6350">
            <a:solidFill>
              <a:srgbClr val="0186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">
            <a:extLst>
              <a:ext uri="{FF2B5EF4-FFF2-40B4-BE49-F238E27FC236}">
                <a16:creationId xmlns:a16="http://schemas.microsoft.com/office/drawing/2014/main" id="{EF5C1852-B2CB-4781-96AF-9949CD9C2F6A}"/>
              </a:ext>
            </a:extLst>
          </p:cNvPr>
          <p:cNvSpPr txBox="1">
            <a:spLocks/>
          </p:cNvSpPr>
          <p:nvPr/>
        </p:nvSpPr>
        <p:spPr bwMode="gray">
          <a:xfrm>
            <a:off x="403226" y="4897905"/>
            <a:ext cx="346075" cy="923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5A4B01A-27D0-4DB5-A045-8D6724009A4B}" type="slidenum">
              <a:rPr lang="ru-RU" sz="600" smtClean="0">
                <a:solidFill>
                  <a:srgbClr val="0073C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dirty="0">
              <a:solidFill>
                <a:srgbClr val="0073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7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0" kern="1200">
          <a:solidFill>
            <a:srgbClr val="1E86C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4289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68578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0286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42892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sz="10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85783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sz="9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028675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sz="82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371566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sz="82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>
          <p15:clr>
            <a:srgbClr val="F26B43"/>
          </p15:clr>
        </p15:guide>
        <p15:guide id="2" pos="5511">
          <p15:clr>
            <a:srgbClr val="F26B43"/>
          </p15:clr>
        </p15:guide>
        <p15:guide id="3" pos="249">
          <p15:clr>
            <a:srgbClr val="F26B43"/>
          </p15:clr>
        </p15:guide>
        <p15:guide id="4" orient="horz" pos="30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gi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4.png"/><Relationship Id="rId21" Type="http://schemas.openxmlformats.org/officeDocument/2006/relationships/image" Target="../media/image50.png"/><Relationship Id="rId7" Type="http://schemas.microsoft.com/office/2007/relationships/hdphoto" Target="../media/hdphoto3.wdp"/><Relationship Id="rId12" Type="http://schemas.openxmlformats.org/officeDocument/2006/relationships/image" Target="../media/image41.png"/><Relationship Id="rId17" Type="http://schemas.openxmlformats.org/officeDocument/2006/relationships/image" Target="../media/image46.jpeg"/><Relationship Id="rId25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microsoft.com/office/2007/relationships/hdphoto" Target="../media/hdphoto2.wdp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jpeg"/><Relationship Id="rId19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2682" y="2310913"/>
            <a:ext cx="4924172" cy="840230"/>
          </a:xfrm>
        </p:spPr>
        <p:txBody>
          <a:bodyPr/>
          <a:lstStyle/>
          <a:p>
            <a:r>
              <a:rPr lang="ru-RU" altLang="ru-RU" b="1" dirty="0">
                <a:cs typeface="Times New Roman" panose="02020603050405020304" pitchFamily="18" charset="0"/>
              </a:rPr>
              <a:t>Адресная поддержка предприятий в рамках национального проекта «Производительность труда»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9CBFEE2-F0E3-4A76-B382-B046D11479F5}"/>
              </a:ext>
            </a:extLst>
          </p:cNvPr>
          <p:cNvSpPr/>
          <p:nvPr/>
        </p:nvSpPr>
        <p:spPr>
          <a:xfrm>
            <a:off x="392800" y="3819586"/>
            <a:ext cx="4572000" cy="66941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189"/>
            <a:r>
              <a:rPr lang="ru-RU" sz="1200" b="1" dirty="0">
                <a:solidFill>
                  <a:srgbClr val="17161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Игорь Алев</a:t>
            </a:r>
          </a:p>
          <a:p>
            <a:pPr defTabSz="457189"/>
            <a:endParaRPr lang="ru-RU" sz="1200" b="1" dirty="0">
              <a:solidFill>
                <a:srgbClr val="17161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srgbClr val="666666"/>
                </a:solidFill>
                <a:latin typeface="Segoe UI" panose="020B0502040204020203" pitchFamily="34" charset="0"/>
              </a:rPr>
              <a:t>Начальник управления по макрорегиону №6 ФЦК</a:t>
            </a:r>
            <a:endParaRPr lang="ru-RU" sz="1350" dirty="0">
              <a:solidFill>
                <a:srgbClr val="171616"/>
              </a:solidFill>
              <a:latin typeface="Arial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55193AE-1009-402D-9ECD-E721EB8B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2682" y="4650582"/>
            <a:ext cx="1944000" cy="273844"/>
          </a:xfrm>
        </p:spPr>
        <p:txBody>
          <a:bodyPr/>
          <a:lstStyle/>
          <a:p>
            <a:pPr defTabSz="457189">
              <a:defRPr/>
            </a:pPr>
            <a:r>
              <a:rPr lang="ru-RU" dirty="0">
                <a:solidFill>
                  <a:srgbClr val="9D9FA2"/>
                </a:solidFill>
              </a:rPr>
              <a:t>17.03.2022</a:t>
            </a:r>
            <a:endParaRPr lang="en-US" dirty="0">
              <a:solidFill>
                <a:srgbClr val="9D9FA2"/>
              </a:solidFill>
            </a:endParaRP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6F29573-D2C7-4332-9545-1142C9C9B5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1" y="4305153"/>
            <a:ext cx="877040" cy="67563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65D32FF-B8C0-4CA2-B089-16F0696C4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90" y="1949978"/>
            <a:ext cx="1562100" cy="15621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A236B19-7C81-47EA-8585-6FF97093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5327" y="778355"/>
            <a:ext cx="6958907" cy="4075930"/>
          </a:xfrm>
          <a:prstGeom prst="rect">
            <a:avLst/>
          </a:prstGeom>
        </p:spPr>
      </p:pic>
      <p:sp>
        <p:nvSpPr>
          <p:cNvPr id="3" name="Стрелка: вверх 2">
            <a:extLst>
              <a:ext uri="{FF2B5EF4-FFF2-40B4-BE49-F238E27FC236}">
                <a16:creationId xmlns:a16="http://schemas.microsoft.com/office/drawing/2014/main" id="{82B9E314-7E6B-40FA-962A-08CBD69D8FAE}"/>
              </a:ext>
            </a:extLst>
          </p:cNvPr>
          <p:cNvSpPr/>
          <p:nvPr/>
        </p:nvSpPr>
        <p:spPr>
          <a:xfrm>
            <a:off x="1255258" y="999066"/>
            <a:ext cx="978199" cy="1233713"/>
          </a:xfrm>
          <a:prstGeom prst="upArrow">
            <a:avLst>
              <a:gd name="adj1" fmla="val 48148"/>
              <a:gd name="adj2" fmla="val 41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2F5E9-A3DF-45F4-8294-FCD0D505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28" y="89940"/>
            <a:ext cx="8678387" cy="432197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 "Производительность труда" успешен и востребован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BEBA0F-43C0-4DBF-99B8-A205F5D4D5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7507" y="1068259"/>
            <a:ext cx="467851" cy="467851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3B47C038-DA9E-44FC-A0D3-FC8D05C2F339}"/>
              </a:ext>
            </a:extLst>
          </p:cNvPr>
          <p:cNvSpPr txBox="1">
            <a:spLocks/>
          </p:cNvSpPr>
          <p:nvPr/>
        </p:nvSpPr>
        <p:spPr bwMode="auto">
          <a:xfrm>
            <a:off x="3044356" y="1068258"/>
            <a:ext cx="5518910" cy="46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4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105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750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624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825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496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825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809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1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 defTabSz="914378" ea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ru-RU" altLang="ru-RU" sz="1200" dirty="0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Общий вклад в прирост ВВП составил </a:t>
            </a:r>
            <a:r>
              <a:rPr lang="ru-RU" altLang="ru-RU" sz="1200" b="1" dirty="0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136 млрд руб. </a:t>
            </a:r>
            <a:r>
              <a:rPr lang="ru-RU" altLang="ru-RU" sz="1200" dirty="0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(добавленная стоимость 120 млрд руб. + НДС 16 млрд руб.);</a:t>
            </a:r>
            <a:endParaRPr lang="en-US" altLang="ru-RU" sz="1200" baseline="30000" dirty="0">
              <a:solidFill>
                <a:srgbClr val="1716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AD9D8F12-2021-4A3E-9F1A-6821646FD4A8}"/>
              </a:ext>
            </a:extLst>
          </p:cNvPr>
          <p:cNvSpPr txBox="1">
            <a:spLocks/>
          </p:cNvSpPr>
          <p:nvPr/>
        </p:nvSpPr>
        <p:spPr bwMode="auto">
          <a:xfrm>
            <a:off x="3044354" y="2359647"/>
            <a:ext cx="5579179" cy="35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4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105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750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624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825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496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825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809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1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 defTabSz="914378" ea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ru-RU" altLang="ru-RU" sz="1200" dirty="0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Прирост производительности труда составил </a:t>
            </a:r>
            <a:r>
              <a:rPr lang="ru-RU" altLang="ru-RU" sz="1200" b="1" dirty="0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12%</a:t>
            </a:r>
            <a:r>
              <a:rPr lang="ru-RU" altLang="ru-RU" sz="1200" dirty="0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против 7% прироста на остальных предприятиях, подходящих под критерии участия в нацпроекте.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738B6076-EB34-413B-97BB-D3AB64573AE9}"/>
              </a:ext>
            </a:extLst>
          </p:cNvPr>
          <p:cNvSpPr txBox="1">
            <a:spLocks/>
          </p:cNvSpPr>
          <p:nvPr/>
        </p:nvSpPr>
        <p:spPr bwMode="auto">
          <a:xfrm>
            <a:off x="3044356" y="1769074"/>
            <a:ext cx="5518910" cy="30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4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105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750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624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825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496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825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809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1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 defTabSz="914378" ea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ru-RU" altLang="ru-RU" sz="1200" dirty="0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Прирост фонда оплаты труда </a:t>
            </a:r>
            <a:r>
              <a:rPr lang="ru-RU" altLang="ru-RU" sz="1200" b="1" dirty="0">
                <a:solidFill>
                  <a:srgbClr val="17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 млрд руб. (11%);</a:t>
            </a:r>
            <a:endParaRPr lang="en-US" altLang="ru-RU" sz="1200" b="1" dirty="0">
              <a:solidFill>
                <a:srgbClr val="1716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4" descr="Human resources icon">
            <a:extLst>
              <a:ext uri="{FF2B5EF4-FFF2-40B4-BE49-F238E27FC236}">
                <a16:creationId xmlns:a16="http://schemas.microsoft.com/office/drawing/2014/main" id="{66082B34-DB7B-42DF-ADAA-EAB59AE71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7855" r="9346" b="9871"/>
          <a:stretch/>
        </p:blipFill>
        <p:spPr bwMode="auto">
          <a:xfrm>
            <a:off x="2557356" y="2304184"/>
            <a:ext cx="468000" cy="4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Заработная плата">
            <a:extLst>
              <a:ext uri="{FF2B5EF4-FFF2-40B4-BE49-F238E27FC236}">
                <a16:creationId xmlns:a16="http://schemas.microsoft.com/office/drawing/2014/main" id="{42CE32A6-1834-4799-9142-34EA7EF8C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506" y="1686273"/>
            <a:ext cx="467851" cy="4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82B54C8-4075-42D5-A91C-5A9120F450F1}"/>
              </a:ext>
            </a:extLst>
          </p:cNvPr>
          <p:cNvGrpSpPr/>
          <p:nvPr/>
        </p:nvGrpSpPr>
        <p:grpSpPr>
          <a:xfrm>
            <a:off x="345276" y="1249479"/>
            <a:ext cx="1888181" cy="1888182"/>
            <a:chOff x="265819" y="1139343"/>
            <a:chExt cx="1888181" cy="1888182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BB3F0F05-C384-4EE2-9DFF-BA587D06E918}"/>
                </a:ext>
              </a:extLst>
            </p:cNvPr>
            <p:cNvGrpSpPr/>
            <p:nvPr/>
          </p:nvGrpSpPr>
          <p:grpSpPr>
            <a:xfrm>
              <a:off x="265819" y="1139343"/>
              <a:ext cx="1888181" cy="1888182"/>
              <a:chOff x="737556" y="1423057"/>
              <a:chExt cx="2151626" cy="2151626"/>
            </a:xfrm>
          </p:grpSpPr>
          <p:sp>
            <p:nvSpPr>
              <p:cNvPr id="19" name="Овал 28">
                <a:extLst>
                  <a:ext uri="{FF2B5EF4-FFF2-40B4-BE49-F238E27FC236}">
                    <a16:creationId xmlns:a16="http://schemas.microsoft.com/office/drawing/2014/main" id="{D3C39CBC-5396-4DFB-88E9-DA33F5B5C297}"/>
                  </a:ext>
                </a:extLst>
              </p:cNvPr>
              <p:cNvSpPr/>
              <p:nvPr/>
            </p:nvSpPr>
            <p:spPr>
              <a:xfrm>
                <a:off x="737556" y="1423057"/>
                <a:ext cx="2151626" cy="2151626"/>
              </a:xfrm>
              <a:prstGeom prst="ellipse">
                <a:avLst/>
              </a:prstGeom>
              <a:solidFill>
                <a:srgbClr val="B5FDBE">
                  <a:alpha val="1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918" dirty="0">
                    <a:solidFill>
                      <a:srgbClr val="A9A9A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[[</a:t>
                </a:r>
              </a:p>
            </p:txBody>
          </p:sp>
          <p:sp>
            <p:nvSpPr>
              <p:cNvPr id="20" name="Овал 28">
                <a:extLst>
                  <a:ext uri="{FF2B5EF4-FFF2-40B4-BE49-F238E27FC236}">
                    <a16:creationId xmlns:a16="http://schemas.microsoft.com/office/drawing/2014/main" id="{6C54A3E1-EDA7-465F-B352-3C31EA752948}"/>
                  </a:ext>
                </a:extLst>
              </p:cNvPr>
              <p:cNvSpPr/>
              <p:nvPr/>
            </p:nvSpPr>
            <p:spPr>
              <a:xfrm>
                <a:off x="863660" y="1549161"/>
                <a:ext cx="1899418" cy="1899418"/>
              </a:xfrm>
              <a:prstGeom prst="ellipse">
                <a:avLst/>
              </a:prstGeom>
              <a:solidFill>
                <a:srgbClr val="96F49F">
                  <a:alpha val="2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918" dirty="0">
                    <a:solidFill>
                      <a:srgbClr val="A9A9A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[[</a:t>
                </a:r>
              </a:p>
            </p:txBody>
          </p:sp>
          <p:sp>
            <p:nvSpPr>
              <p:cNvPr id="21" name="Овал 28">
                <a:extLst>
                  <a:ext uri="{FF2B5EF4-FFF2-40B4-BE49-F238E27FC236}">
                    <a16:creationId xmlns:a16="http://schemas.microsoft.com/office/drawing/2014/main" id="{05655AF3-C22D-40F9-BC75-4B03433CCA6A}"/>
                  </a:ext>
                </a:extLst>
              </p:cNvPr>
              <p:cNvSpPr/>
              <p:nvPr/>
            </p:nvSpPr>
            <p:spPr>
              <a:xfrm>
                <a:off x="999642" y="1683247"/>
                <a:ext cx="1631246" cy="163124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918" dirty="0">
                  <a:solidFill>
                    <a:srgbClr val="A9A9A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58423030-14F4-469F-9863-C03CF968D685}"/>
                </a:ext>
              </a:extLst>
            </p:cNvPr>
            <p:cNvGrpSpPr/>
            <p:nvPr/>
          </p:nvGrpSpPr>
          <p:grpSpPr>
            <a:xfrm>
              <a:off x="495815" y="1480634"/>
              <a:ext cx="1442152" cy="1105088"/>
              <a:chOff x="3678388" y="1069289"/>
              <a:chExt cx="1442152" cy="1105088"/>
            </a:xfrm>
          </p:grpSpPr>
          <p:sp>
            <p:nvSpPr>
              <p:cNvPr id="16" name="TextBox 25">
                <a:extLst>
                  <a:ext uri="{FF2B5EF4-FFF2-40B4-BE49-F238E27FC236}">
                    <a16:creationId xmlns:a16="http://schemas.microsoft.com/office/drawing/2014/main" id="{A81C14DA-6403-46C7-AED0-0BC6F8DB8055}"/>
                  </a:ext>
                </a:extLst>
              </p:cNvPr>
              <p:cNvSpPr txBox="1"/>
              <p:nvPr/>
            </p:nvSpPr>
            <p:spPr>
              <a:xfrm>
                <a:off x="3826291" y="1069289"/>
                <a:ext cx="822948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8">
                  <a:spcBef>
                    <a:spcPts val="600"/>
                  </a:spcBef>
                  <a:defRPr/>
                </a:pPr>
                <a:r>
                  <a:rPr lang="ru-RU" sz="3200" b="1" spc="-150" dirty="0">
                    <a:solidFill>
                      <a:prstClr val="white"/>
                    </a:solidFill>
                    <a:latin typeface="Calibri" panose="020F0502020204030204"/>
                  </a:rPr>
                  <a:t>в 2</a:t>
                </a:r>
              </a:p>
            </p:txBody>
          </p:sp>
          <p:sp>
            <p:nvSpPr>
              <p:cNvPr id="17" name="TextBox 38">
                <a:extLst>
                  <a:ext uri="{FF2B5EF4-FFF2-40B4-BE49-F238E27FC236}">
                    <a16:creationId xmlns:a16="http://schemas.microsoft.com/office/drawing/2014/main" id="{853F9391-D07D-4ACC-BCB3-217446C6E6F5}"/>
                  </a:ext>
                </a:extLst>
              </p:cNvPr>
              <p:cNvSpPr txBox="1"/>
              <p:nvPr/>
            </p:nvSpPr>
            <p:spPr>
              <a:xfrm>
                <a:off x="4446979" y="1190210"/>
                <a:ext cx="65661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378">
                  <a:spcBef>
                    <a:spcPts val="600"/>
                  </a:spcBef>
                  <a:defRPr/>
                </a:pPr>
                <a:r>
                  <a:rPr lang="ru-RU" sz="900" b="1" dirty="0">
                    <a:solidFill>
                      <a:prstClr val="white"/>
                    </a:solidFill>
                    <a:latin typeface="Calibri" panose="020F0502020204030204"/>
                  </a:rPr>
                  <a:t>раза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92CA99-AAC2-4831-93BE-937CE04EE5C9}"/>
                  </a:ext>
                </a:extLst>
              </p:cNvPr>
              <p:cNvSpPr txBox="1"/>
              <p:nvPr/>
            </p:nvSpPr>
            <p:spPr>
              <a:xfrm>
                <a:off x="3678388" y="1525289"/>
                <a:ext cx="1442152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8">
                  <a:lnSpc>
                    <a:spcPct val="80000"/>
                  </a:lnSpc>
                  <a:defRPr/>
                </a:pPr>
                <a:r>
                  <a:rPr lang="ru-RU" sz="900" kern="0" dirty="0">
                    <a:solidFill>
                      <a:prstClr val="white"/>
                    </a:solidFill>
                    <a:latin typeface="Calibri" panose="020F0502020204030204"/>
                  </a:rPr>
                  <a:t>Эффект от адресной поддержки предприятий превысил бюджетные затраты на реализацию нацпроекта</a:t>
                </a:r>
              </a:p>
            </p:txBody>
          </p:sp>
        </p:grpSp>
      </p:grp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73378E22-AC7B-4F08-A9C4-1DC3F8AE3B41}"/>
              </a:ext>
            </a:extLst>
          </p:cNvPr>
          <p:cNvSpPr txBox="1">
            <a:spLocks/>
          </p:cNvSpPr>
          <p:nvPr/>
        </p:nvSpPr>
        <p:spPr bwMode="auto">
          <a:xfrm>
            <a:off x="1515544" y="554646"/>
            <a:ext cx="5912447" cy="3569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575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74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105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750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624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825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496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825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809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1" indent="-171438" algn="l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 defTabSz="914378" ea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ru-RU" altLang="ru-RU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Экономический эффект нацпроекта на 1 343 предприятиях за 2017-2020 гг.:</a:t>
            </a:r>
            <a:endParaRPr lang="en-US" altLang="ru-RU" sz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7315E650-065B-4ACA-8329-90C65383F591}"/>
              </a:ext>
            </a:extLst>
          </p:cNvPr>
          <p:cNvSpPr txBox="1">
            <a:spLocks/>
          </p:cNvSpPr>
          <p:nvPr/>
        </p:nvSpPr>
        <p:spPr bwMode="auto">
          <a:xfrm>
            <a:off x="4891807" y="3029761"/>
            <a:ext cx="1189945" cy="104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1E86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428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6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02862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3714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defTabSz="914378">
              <a:lnSpc>
                <a:spcPct val="120000"/>
              </a:lnSpc>
              <a:defRPr/>
            </a:pPr>
            <a:r>
              <a:rPr lang="ru-RU" sz="4800" b="1" dirty="0">
                <a:solidFill>
                  <a:schemeClr val="bg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73</a:t>
            </a:r>
            <a:endParaRPr lang="en-US" sz="1800" b="1" dirty="0">
              <a:solidFill>
                <a:schemeClr val="bg1">
                  <a:lumMod val="75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19E031A-AB3F-4B64-8E91-F517CA9CCCEE}"/>
              </a:ext>
            </a:extLst>
          </p:cNvPr>
          <p:cNvSpPr/>
          <p:nvPr/>
        </p:nvSpPr>
        <p:spPr>
          <a:xfrm>
            <a:off x="4604714" y="3000465"/>
            <a:ext cx="2333512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57189">
              <a:defRPr/>
            </a:pPr>
            <a:r>
              <a:rPr lang="ru-RU" sz="1400" b="1" dirty="0">
                <a:solidFill>
                  <a:srgbClr val="0070C0"/>
                </a:solidFill>
                <a:latin typeface="Verdana"/>
              </a:rPr>
              <a:t>Субъектов РФ</a:t>
            </a:r>
            <a:endParaRPr lang="ru-RU" sz="1400" b="1" dirty="0">
              <a:solidFill>
                <a:srgbClr val="0070C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F7408382-A7B6-4BD2-9905-8AD70D4E9A03}"/>
              </a:ext>
            </a:extLst>
          </p:cNvPr>
          <p:cNvSpPr txBox="1">
            <a:spLocks/>
          </p:cNvSpPr>
          <p:nvPr/>
        </p:nvSpPr>
        <p:spPr bwMode="auto">
          <a:xfrm>
            <a:off x="451249" y="3164896"/>
            <a:ext cx="3868194" cy="909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1E86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ru-RU" sz="4000" b="1" dirty="0">
                <a:solidFill>
                  <a:srgbClr val="E8496D"/>
                </a:solidFill>
                <a:latin typeface="Verdana"/>
                <a:ea typeface="Verdana"/>
                <a:cs typeface="Verdana"/>
              </a:rPr>
              <a:t>3319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/5383</a:t>
            </a:r>
            <a:br>
              <a:rPr lang="ru-RU" sz="6000" b="1" dirty="0"/>
            </a:br>
            <a:endParaRPr lang="ru-RU" sz="1200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34318F2B-F4F4-45DF-8384-8FBD56CDB4E0}"/>
              </a:ext>
            </a:extLst>
          </p:cNvPr>
          <p:cNvSpPr txBox="1">
            <a:spLocks/>
          </p:cNvSpPr>
          <p:nvPr/>
        </p:nvSpPr>
        <p:spPr bwMode="auto">
          <a:xfrm>
            <a:off x="451248" y="3445007"/>
            <a:ext cx="3868194" cy="18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1E86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428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6857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02862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3714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defTabSz="914378">
              <a:lnSpc>
                <a:spcPct val="120000"/>
              </a:lnSpc>
            </a:pPr>
            <a:r>
              <a:rPr lang="ru-RU" sz="4000" b="1" dirty="0">
                <a:solidFill>
                  <a:schemeClr val="bg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116/</a:t>
            </a:r>
            <a:r>
              <a:rPr lang="ru-RU" sz="4000" b="1" dirty="0">
                <a:solidFill>
                  <a:srgbClr val="E8496D"/>
                </a:solidFill>
                <a:latin typeface="Verdana"/>
                <a:ea typeface="Verdana"/>
                <a:cs typeface="Verdana"/>
              </a:rPr>
              <a:t>33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/53</a:t>
            </a:r>
            <a:r>
              <a:rPr lang="ru-RU" sz="4000" b="1" dirty="0">
                <a:solidFill>
                  <a:srgbClr val="E8496D"/>
                </a:solidFill>
                <a:latin typeface="Verdana"/>
                <a:ea typeface="Verdana"/>
                <a:cs typeface="Verdana"/>
              </a:rPr>
              <a:t> </a:t>
            </a:r>
            <a:endParaRPr lang="ru-RU" sz="18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A4EB784-A581-4FE5-8080-418211BBE74A}"/>
              </a:ext>
            </a:extLst>
          </p:cNvPr>
          <p:cNvSpPr/>
          <p:nvPr/>
        </p:nvSpPr>
        <p:spPr>
          <a:xfrm>
            <a:off x="890610" y="3733487"/>
            <a:ext cx="1138052" cy="2539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 defTabSz="457189">
              <a:defRPr/>
            </a:pPr>
            <a:r>
              <a:rPr lang="ru-RU" sz="1050" b="1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Участников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6A9117F-53D8-46EB-AD8C-6AE4831DAE4A}"/>
              </a:ext>
            </a:extLst>
          </p:cNvPr>
          <p:cNvSpPr/>
          <p:nvPr/>
        </p:nvSpPr>
        <p:spPr>
          <a:xfrm>
            <a:off x="468302" y="3003204"/>
            <a:ext cx="2474424" cy="26166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57189">
              <a:defRPr/>
            </a:pPr>
            <a:r>
              <a:rPr lang="ru-RU" sz="1400" b="1" dirty="0">
                <a:solidFill>
                  <a:srgbClr val="0070C0"/>
                </a:solidFill>
                <a:latin typeface="Verdana"/>
              </a:rPr>
              <a:t>Предприятий в РФ</a:t>
            </a:r>
            <a:endParaRPr lang="ru-RU" sz="1400" b="1" dirty="0">
              <a:solidFill>
                <a:srgbClr val="0070C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6FE4A97-0487-465A-8E15-29CD720F6A7B}"/>
              </a:ext>
            </a:extLst>
          </p:cNvPr>
          <p:cNvSpPr/>
          <p:nvPr/>
        </p:nvSpPr>
        <p:spPr>
          <a:xfrm>
            <a:off x="456874" y="3886770"/>
            <a:ext cx="3128315" cy="27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lnSpc>
                <a:spcPct val="120000"/>
              </a:lnSpc>
            </a:pPr>
            <a:r>
              <a:rPr lang="ru-RU" sz="1400" b="1" dirty="0">
                <a:solidFill>
                  <a:srgbClr val="0070C0"/>
                </a:solidFill>
                <a:latin typeface="Verdana"/>
              </a:rPr>
              <a:t>В Санкт-Петербурге</a:t>
            </a:r>
            <a:endParaRPr lang="ru-RU" sz="1400" b="1" dirty="0">
              <a:solidFill>
                <a:srgbClr val="0070C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826A26A-0AEF-4F49-9E7A-495456250D3E}"/>
              </a:ext>
            </a:extLst>
          </p:cNvPr>
          <p:cNvSpPr/>
          <p:nvPr/>
        </p:nvSpPr>
        <p:spPr>
          <a:xfrm>
            <a:off x="222128" y="4635503"/>
            <a:ext cx="1038804" cy="2539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 defTabSz="457189">
              <a:defRPr/>
            </a:pPr>
            <a:r>
              <a:rPr lang="ru-RU" sz="1050" b="1" dirty="0">
                <a:solidFill>
                  <a:schemeClr val="bg1">
                    <a:lumMod val="75000"/>
                  </a:schemeClr>
                </a:solidFill>
                <a:latin typeface="Verdana"/>
              </a:rPr>
              <a:t>ВСЕГО</a:t>
            </a:r>
            <a:endParaRPr lang="ru-RU" sz="1050" b="1" dirty="0">
              <a:solidFill>
                <a:schemeClr val="bg1">
                  <a:lumMod val="75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144840F-5DFE-4478-AFE7-A22660109E0C}"/>
              </a:ext>
            </a:extLst>
          </p:cNvPr>
          <p:cNvSpPr/>
          <p:nvPr/>
        </p:nvSpPr>
        <p:spPr>
          <a:xfrm>
            <a:off x="1260932" y="4641263"/>
            <a:ext cx="1038804" cy="22241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 defTabSz="457189">
              <a:defRPr/>
            </a:pPr>
            <a:r>
              <a:rPr lang="ru-RU" sz="1050" b="1" dirty="0">
                <a:solidFill>
                  <a:schemeClr val="accent1"/>
                </a:solidFill>
                <a:latin typeface="Verdana"/>
              </a:rPr>
              <a:t>ФЦК</a:t>
            </a:r>
            <a:endParaRPr lang="ru-RU" sz="1050" b="1" dirty="0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0EC8D39-D699-47B6-871E-699FB0BAC60D}"/>
              </a:ext>
            </a:extLst>
          </p:cNvPr>
          <p:cNvSpPr/>
          <p:nvPr/>
        </p:nvSpPr>
        <p:spPr>
          <a:xfrm>
            <a:off x="2211748" y="4631872"/>
            <a:ext cx="1038804" cy="22241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 defTabSz="457189">
              <a:defRPr/>
            </a:pPr>
            <a:r>
              <a:rPr lang="ru-RU" sz="1050" b="1" dirty="0">
                <a:solidFill>
                  <a:schemeClr val="tx2">
                    <a:lumMod val="75000"/>
                  </a:schemeClr>
                </a:solidFill>
                <a:latin typeface="Verdana"/>
              </a:rPr>
              <a:t>РЦК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517F672-BEF1-496F-8A35-F5BF472A9D17}"/>
              </a:ext>
            </a:extLst>
          </p:cNvPr>
          <p:cNvSpPr/>
          <p:nvPr/>
        </p:nvSpPr>
        <p:spPr>
          <a:xfrm>
            <a:off x="2823318" y="3715388"/>
            <a:ext cx="1038804" cy="2539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 defTabSz="457189">
              <a:defRPr/>
            </a:pPr>
            <a:r>
              <a:rPr lang="ru-RU" sz="1050" b="1" dirty="0">
                <a:solidFill>
                  <a:schemeClr val="tx2">
                    <a:lumMod val="75000"/>
                  </a:schemeClr>
                </a:solidFill>
                <a:latin typeface="Verdana"/>
              </a:rPr>
              <a:t>Заявок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7970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4">
            <a:extLst>
              <a:ext uri="{FF2B5EF4-FFF2-40B4-BE49-F238E27FC236}">
                <a16:creationId xmlns:a16="http://schemas.microsoft.com/office/drawing/2014/main" id="{B1EBC389-8CDC-41CB-87AC-847184D5B274}"/>
              </a:ext>
            </a:extLst>
          </p:cNvPr>
          <p:cNvSpPr/>
          <p:nvPr/>
        </p:nvSpPr>
        <p:spPr>
          <a:xfrm>
            <a:off x="1566960" y="3019971"/>
            <a:ext cx="2139234" cy="559522"/>
          </a:xfrm>
          <a:prstGeom prst="rect">
            <a:avLst/>
          </a:prstGeom>
          <a:gradFill>
            <a:gsLst>
              <a:gs pos="0">
                <a:srgbClr val="9D9FA2">
                  <a:alpha val="0"/>
                </a:srgbClr>
              </a:gs>
              <a:gs pos="100000">
                <a:srgbClr val="9D9FA2">
                  <a:alpha val="15000"/>
                </a:srgb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C4FFB500-5983-48A7-B521-F5512867A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90" y="114301"/>
            <a:ext cx="8329611" cy="436039"/>
          </a:xfrm>
        </p:spPr>
        <p:txBody>
          <a:bodyPr anchor="t"/>
          <a:lstStyle/>
          <a:p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повышения эффективности производства на предприятии</a:t>
            </a:r>
            <a:endParaRPr lang="en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EAD20E12-02A6-45AE-8886-BE413B3140F8}"/>
              </a:ext>
            </a:extLst>
          </p:cNvPr>
          <p:cNvSpPr txBox="1">
            <a:spLocks/>
          </p:cNvSpPr>
          <p:nvPr/>
        </p:nvSpPr>
        <p:spPr bwMode="auto">
          <a:xfrm>
            <a:off x="410042" y="884584"/>
            <a:ext cx="3172859" cy="34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57213" marR="0" indent="-2143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00113" indent="-214313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Blip>
                <a:blip r:embed="rId2"/>
              </a:buBlip>
              <a:defRPr sz="10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43013" indent="-214313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00188" indent="-128588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Blip>
                <a:blip r:embed="rId2"/>
              </a:buBlip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None/>
            </a:pPr>
            <a:r>
              <a:rPr lang="ru-RU" sz="1400" b="1" dirty="0">
                <a:solidFill>
                  <a:srgbClr val="171616"/>
                </a:solidFill>
              </a:rPr>
              <a:t>Типичный процесс производства изделия</a:t>
            </a:r>
            <a:endParaRPr lang="en-RU" sz="1400" b="1" dirty="0">
              <a:solidFill>
                <a:srgbClr val="171616"/>
              </a:solidFill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C5E4FAD5-5A13-4312-A5E4-B3866BF24BD5}"/>
              </a:ext>
            </a:extLst>
          </p:cNvPr>
          <p:cNvSpPr txBox="1">
            <a:spLocks/>
          </p:cNvSpPr>
          <p:nvPr/>
        </p:nvSpPr>
        <p:spPr bwMode="auto">
          <a:xfrm>
            <a:off x="5352065" y="884584"/>
            <a:ext cx="2573397" cy="34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700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825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None/>
              <a:defRPr sz="825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/>
            <a:r>
              <a:rPr lang="ru-RU" sz="1400" b="1" dirty="0"/>
              <a:t>Что мы делаем </a:t>
            </a:r>
            <a:br>
              <a:rPr lang="en-US" sz="1400" b="1" dirty="0"/>
            </a:br>
            <a:r>
              <a:rPr lang="ru-RU" sz="1400" b="1" dirty="0"/>
              <a:t>в рамках проекта</a:t>
            </a:r>
            <a:endParaRPr lang="en-RU" sz="1400" b="1" dirty="0"/>
          </a:p>
        </p:txBody>
      </p:sp>
      <p:cxnSp>
        <p:nvCxnSpPr>
          <p:cNvPr id="97" name="Прямая соединительная линия 39">
            <a:extLst>
              <a:ext uri="{FF2B5EF4-FFF2-40B4-BE49-F238E27FC236}">
                <a16:creationId xmlns:a16="http://schemas.microsoft.com/office/drawing/2014/main" id="{3D04F587-37F2-4613-A503-149C69EBE235}"/>
              </a:ext>
            </a:extLst>
          </p:cNvPr>
          <p:cNvCxnSpPr>
            <a:cxnSpLocks/>
          </p:cNvCxnSpPr>
          <p:nvPr/>
        </p:nvCxnSpPr>
        <p:spPr>
          <a:xfrm flipV="1">
            <a:off x="5422755" y="1403178"/>
            <a:ext cx="3316898" cy="0"/>
          </a:xfrm>
          <a:prstGeom prst="line">
            <a:avLst/>
          </a:prstGeom>
          <a:ln w="12700" cmpd="dbl">
            <a:solidFill>
              <a:srgbClr val="EA486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28">
            <a:extLst>
              <a:ext uri="{FF2B5EF4-FFF2-40B4-BE49-F238E27FC236}">
                <a16:creationId xmlns:a16="http://schemas.microsoft.com/office/drawing/2014/main" id="{36950C92-E790-4E44-B7DC-5CCAAEDC0B66}"/>
              </a:ext>
            </a:extLst>
          </p:cNvPr>
          <p:cNvSpPr/>
          <p:nvPr/>
        </p:nvSpPr>
        <p:spPr>
          <a:xfrm>
            <a:off x="6103612" y="2117800"/>
            <a:ext cx="248286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50361">
              <a:defRPr/>
            </a:pPr>
            <a:r>
              <a:rPr lang="ru-RU" sz="1200" kern="0" dirty="0">
                <a:solidFill>
                  <a:srgbClr val="515254"/>
                </a:solidFill>
                <a:latin typeface="Verdana"/>
                <a:cs typeface="Arial" panose="020B0604020202020204" pitchFamily="34" charset="0"/>
              </a:rPr>
              <a:t>Сокращаем запасы </a:t>
            </a:r>
          </a:p>
          <a:p>
            <a:pPr defTabSz="850361">
              <a:defRPr/>
            </a:pPr>
            <a:r>
              <a:rPr lang="ru-RU" sz="1200" b="1" kern="0" dirty="0">
                <a:solidFill>
                  <a:srgbClr val="515254"/>
                </a:solidFill>
                <a:latin typeface="Verdana"/>
                <a:cs typeface="Arial" panose="020B0604020202020204" pitchFamily="34" charset="0"/>
              </a:rPr>
              <a:t>на 30-50% и более</a:t>
            </a:r>
          </a:p>
        </p:txBody>
      </p:sp>
      <p:sp>
        <p:nvSpPr>
          <p:cNvPr id="99" name="Прямоугольник 28">
            <a:extLst>
              <a:ext uri="{FF2B5EF4-FFF2-40B4-BE49-F238E27FC236}">
                <a16:creationId xmlns:a16="http://schemas.microsoft.com/office/drawing/2014/main" id="{F64EF791-AEE6-4C7E-8A14-F2C955ED86ED}"/>
              </a:ext>
            </a:extLst>
          </p:cNvPr>
          <p:cNvSpPr/>
          <p:nvPr/>
        </p:nvSpPr>
        <p:spPr>
          <a:xfrm>
            <a:off x="6088028" y="1604324"/>
            <a:ext cx="248286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50361">
              <a:defRPr/>
            </a:pPr>
            <a:r>
              <a:rPr lang="ru-RU" sz="1200" kern="0" dirty="0">
                <a:solidFill>
                  <a:srgbClr val="515254"/>
                </a:solidFill>
                <a:latin typeface="Verdana"/>
                <a:cs typeface="Arial" panose="020B0604020202020204" pitchFamily="34" charset="0"/>
              </a:rPr>
              <a:t>Снижаем время протекания процесса </a:t>
            </a:r>
            <a:r>
              <a:rPr lang="ru-RU" sz="1200" b="1" kern="0" dirty="0">
                <a:solidFill>
                  <a:srgbClr val="515254"/>
                </a:solidFill>
                <a:latin typeface="Verdana"/>
                <a:cs typeface="Arial" panose="020B0604020202020204" pitchFamily="34" charset="0"/>
              </a:rPr>
              <a:t>в 1,5 - 2 раза</a:t>
            </a:r>
          </a:p>
        </p:txBody>
      </p:sp>
      <p:sp>
        <p:nvSpPr>
          <p:cNvPr id="100" name="Прямоугольник 28">
            <a:extLst>
              <a:ext uri="{FF2B5EF4-FFF2-40B4-BE49-F238E27FC236}">
                <a16:creationId xmlns:a16="http://schemas.microsoft.com/office/drawing/2014/main" id="{27492D79-893C-48D8-AA7D-3DA791DBEB85}"/>
              </a:ext>
            </a:extLst>
          </p:cNvPr>
          <p:cNvSpPr/>
          <p:nvPr/>
        </p:nvSpPr>
        <p:spPr>
          <a:xfrm>
            <a:off x="6103610" y="2631275"/>
            <a:ext cx="248286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50361">
              <a:defRPr/>
            </a:pPr>
            <a:r>
              <a:rPr lang="ru-RU" sz="1200" kern="0" dirty="0">
                <a:solidFill>
                  <a:srgbClr val="515254"/>
                </a:solidFill>
                <a:latin typeface="Verdana"/>
                <a:cs typeface="Arial" panose="020B0604020202020204" pitchFamily="34" charset="0"/>
              </a:rPr>
              <a:t>Повышаем загрузку персонала в среднем </a:t>
            </a:r>
            <a:r>
              <a:rPr lang="ru-RU" sz="1200" b="1" kern="0" dirty="0">
                <a:solidFill>
                  <a:srgbClr val="515254"/>
                </a:solidFill>
                <a:latin typeface="Verdana"/>
                <a:cs typeface="Arial" panose="020B0604020202020204" pitchFamily="34" charset="0"/>
              </a:rPr>
              <a:t>до 85%</a:t>
            </a:r>
          </a:p>
        </p:txBody>
      </p:sp>
      <p:sp>
        <p:nvSpPr>
          <p:cNvPr id="101" name="Прямоугольник 28">
            <a:extLst>
              <a:ext uri="{FF2B5EF4-FFF2-40B4-BE49-F238E27FC236}">
                <a16:creationId xmlns:a16="http://schemas.microsoft.com/office/drawing/2014/main" id="{C9DE1098-CA3C-4BD5-88C7-1D841A87E653}"/>
              </a:ext>
            </a:extLst>
          </p:cNvPr>
          <p:cNvSpPr/>
          <p:nvPr/>
        </p:nvSpPr>
        <p:spPr>
          <a:xfrm>
            <a:off x="6117674" y="3658228"/>
            <a:ext cx="248286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50361">
              <a:defRPr/>
            </a:pPr>
            <a:r>
              <a:rPr lang="ru-RU" sz="1200" kern="0" dirty="0">
                <a:solidFill>
                  <a:srgbClr val="515254"/>
                </a:solidFill>
                <a:latin typeface="Verdana"/>
                <a:cs typeface="Arial" panose="020B0604020202020204" pitchFamily="34" charset="0"/>
              </a:rPr>
              <a:t>Снижаем дистанцию и время транспортировки </a:t>
            </a:r>
            <a:r>
              <a:rPr lang="ru-RU" sz="1200" b="1" kern="0" dirty="0">
                <a:solidFill>
                  <a:srgbClr val="515254"/>
                </a:solidFill>
                <a:latin typeface="Verdana"/>
                <a:cs typeface="Arial" panose="020B0604020202020204" pitchFamily="34" charset="0"/>
              </a:rPr>
              <a:t>на 30%</a:t>
            </a:r>
          </a:p>
        </p:txBody>
      </p:sp>
      <p:sp>
        <p:nvSpPr>
          <p:cNvPr id="102" name="Прямоугольник 28">
            <a:extLst>
              <a:ext uri="{FF2B5EF4-FFF2-40B4-BE49-F238E27FC236}">
                <a16:creationId xmlns:a16="http://schemas.microsoft.com/office/drawing/2014/main" id="{DC6BAAB0-210C-491C-97C5-0D80F2791249}"/>
              </a:ext>
            </a:extLst>
          </p:cNvPr>
          <p:cNvSpPr/>
          <p:nvPr/>
        </p:nvSpPr>
        <p:spPr>
          <a:xfrm>
            <a:off x="6107873" y="4171703"/>
            <a:ext cx="248286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50361">
              <a:defRPr/>
            </a:pPr>
            <a:r>
              <a:rPr lang="ru-RU" sz="1200" kern="0" dirty="0">
                <a:solidFill>
                  <a:srgbClr val="515254"/>
                </a:solidFill>
                <a:latin typeface="Verdana"/>
                <a:cs typeface="Arial" panose="020B0604020202020204" pitchFamily="34" charset="0"/>
              </a:rPr>
              <a:t>Уменьшаем объем партий не менее чем </a:t>
            </a:r>
            <a:r>
              <a:rPr lang="ru-RU" sz="1200" b="1" kern="0" dirty="0">
                <a:solidFill>
                  <a:srgbClr val="515254"/>
                </a:solidFill>
                <a:latin typeface="Verdana"/>
                <a:cs typeface="Arial" panose="020B0604020202020204" pitchFamily="34" charset="0"/>
              </a:rPr>
              <a:t>в 4 раза</a:t>
            </a:r>
          </a:p>
        </p:txBody>
      </p:sp>
      <p:sp>
        <p:nvSpPr>
          <p:cNvPr id="103" name="Прямоугольник 28">
            <a:extLst>
              <a:ext uri="{FF2B5EF4-FFF2-40B4-BE49-F238E27FC236}">
                <a16:creationId xmlns:a16="http://schemas.microsoft.com/office/drawing/2014/main" id="{E8A5510D-106A-4DE8-B572-AB96056FFC24}"/>
              </a:ext>
            </a:extLst>
          </p:cNvPr>
          <p:cNvSpPr/>
          <p:nvPr/>
        </p:nvSpPr>
        <p:spPr>
          <a:xfrm>
            <a:off x="6107873" y="3144752"/>
            <a:ext cx="248286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50361">
              <a:defRPr/>
            </a:pPr>
            <a:r>
              <a:rPr lang="ru-RU" sz="1200" kern="0" dirty="0">
                <a:solidFill>
                  <a:srgbClr val="515254"/>
                </a:solidFill>
                <a:latin typeface="Verdana"/>
                <a:cs typeface="Arial" panose="020B0604020202020204" pitchFamily="34" charset="0"/>
              </a:rPr>
              <a:t>Повышаем загрузку оборудования </a:t>
            </a:r>
            <a:r>
              <a:rPr lang="ru-RU" sz="1200" b="1" kern="0" dirty="0">
                <a:solidFill>
                  <a:srgbClr val="515254"/>
                </a:solidFill>
                <a:latin typeface="Verdana"/>
                <a:cs typeface="Arial" panose="020B0604020202020204" pitchFamily="34" charset="0"/>
              </a:rPr>
              <a:t>до 85%</a:t>
            </a:r>
          </a:p>
        </p:txBody>
      </p:sp>
      <p:pic>
        <p:nvPicPr>
          <p:cNvPr id="104" name="Picture 15">
            <a:extLst>
              <a:ext uri="{FF2B5EF4-FFF2-40B4-BE49-F238E27FC236}">
                <a16:creationId xmlns:a16="http://schemas.microsoft.com/office/drawing/2014/main" id="{4F2C09E7-BBC8-4324-9DA7-6030A661E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05" y="1677753"/>
            <a:ext cx="318637" cy="288000"/>
          </a:xfrm>
          <a:prstGeom prst="rect">
            <a:avLst/>
          </a:prstGeom>
        </p:spPr>
      </p:pic>
      <p:pic>
        <p:nvPicPr>
          <p:cNvPr id="105" name="Picture 17">
            <a:extLst>
              <a:ext uri="{FF2B5EF4-FFF2-40B4-BE49-F238E27FC236}">
                <a16:creationId xmlns:a16="http://schemas.microsoft.com/office/drawing/2014/main" id="{E22B9390-AC48-484C-A847-6761ECE208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21" y="3722122"/>
            <a:ext cx="396800" cy="288000"/>
          </a:xfrm>
          <a:prstGeom prst="rect">
            <a:avLst/>
          </a:prstGeom>
        </p:spPr>
      </p:pic>
      <p:pic>
        <p:nvPicPr>
          <p:cNvPr id="106" name="Picture 23">
            <a:extLst>
              <a:ext uri="{FF2B5EF4-FFF2-40B4-BE49-F238E27FC236}">
                <a16:creationId xmlns:a16="http://schemas.microsoft.com/office/drawing/2014/main" id="{E00E69AC-4D29-4CA5-9B4F-24C060D6D3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464" y="2209210"/>
            <a:ext cx="324000" cy="221400"/>
          </a:xfrm>
          <a:prstGeom prst="rect">
            <a:avLst/>
          </a:prstGeom>
        </p:spPr>
      </p:pic>
      <p:pic>
        <p:nvPicPr>
          <p:cNvPr id="107" name="Picture 25">
            <a:extLst>
              <a:ext uri="{FF2B5EF4-FFF2-40B4-BE49-F238E27FC236}">
                <a16:creationId xmlns:a16="http://schemas.microsoft.com/office/drawing/2014/main" id="{23CC5836-DF25-4BC2-BB72-E680D1E72F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40" y="2644002"/>
            <a:ext cx="296427" cy="324000"/>
          </a:xfrm>
          <a:prstGeom prst="rect">
            <a:avLst/>
          </a:prstGeom>
        </p:spPr>
      </p:pic>
      <p:pic>
        <p:nvPicPr>
          <p:cNvPr id="108" name="Picture 27">
            <a:extLst>
              <a:ext uri="{FF2B5EF4-FFF2-40B4-BE49-F238E27FC236}">
                <a16:creationId xmlns:a16="http://schemas.microsoft.com/office/drawing/2014/main" id="{7B1F3FB0-A839-4C86-AB23-BAAEA48C27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42" y="3196733"/>
            <a:ext cx="307637" cy="288000"/>
          </a:xfrm>
          <a:prstGeom prst="rect">
            <a:avLst/>
          </a:prstGeom>
        </p:spPr>
      </p:pic>
      <p:pic>
        <p:nvPicPr>
          <p:cNvPr id="109" name="Picture 29">
            <a:extLst>
              <a:ext uri="{FF2B5EF4-FFF2-40B4-BE49-F238E27FC236}">
                <a16:creationId xmlns:a16="http://schemas.microsoft.com/office/drawing/2014/main" id="{707DC17A-1166-4629-83D4-685E746BD6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22" y="4190974"/>
            <a:ext cx="283845" cy="360000"/>
          </a:xfrm>
          <a:prstGeom prst="rect">
            <a:avLst/>
          </a:prstGeom>
        </p:spPr>
      </p:pic>
      <p:cxnSp>
        <p:nvCxnSpPr>
          <p:cNvPr id="110" name="Прямая соединительная линия 39">
            <a:extLst>
              <a:ext uri="{FF2B5EF4-FFF2-40B4-BE49-F238E27FC236}">
                <a16:creationId xmlns:a16="http://schemas.microsoft.com/office/drawing/2014/main" id="{55778EAD-E438-4A39-8E0F-F221FA193CFA}"/>
              </a:ext>
            </a:extLst>
          </p:cNvPr>
          <p:cNvCxnSpPr>
            <a:cxnSpLocks/>
          </p:cNvCxnSpPr>
          <p:nvPr/>
        </p:nvCxnSpPr>
        <p:spPr>
          <a:xfrm>
            <a:off x="483007" y="1403178"/>
            <a:ext cx="4342285" cy="0"/>
          </a:xfrm>
          <a:prstGeom prst="line">
            <a:avLst/>
          </a:prstGeom>
          <a:ln w="12700" cmpd="dbl">
            <a:solidFill>
              <a:srgbClr val="EA486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8">
            <a:extLst>
              <a:ext uri="{FF2B5EF4-FFF2-40B4-BE49-F238E27FC236}">
                <a16:creationId xmlns:a16="http://schemas.microsoft.com/office/drawing/2014/main" id="{545B0DC5-B828-43B8-9B50-0D73384B8247}"/>
              </a:ext>
            </a:extLst>
          </p:cNvPr>
          <p:cNvCxnSpPr>
            <a:cxnSpLocks/>
          </p:cNvCxnSpPr>
          <p:nvPr/>
        </p:nvCxnSpPr>
        <p:spPr>
          <a:xfrm>
            <a:off x="586521" y="2099620"/>
            <a:ext cx="4238770" cy="0"/>
          </a:xfrm>
          <a:prstGeom prst="straightConnector1">
            <a:avLst/>
          </a:prstGeom>
          <a:ln w="19050">
            <a:solidFill>
              <a:srgbClr val="EA4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38">
            <a:extLst>
              <a:ext uri="{FF2B5EF4-FFF2-40B4-BE49-F238E27FC236}">
                <a16:creationId xmlns:a16="http://schemas.microsoft.com/office/drawing/2014/main" id="{3BFFE704-5ED1-494B-9671-D500B34B6D5A}"/>
              </a:ext>
            </a:extLst>
          </p:cNvPr>
          <p:cNvSpPr/>
          <p:nvPr/>
        </p:nvSpPr>
        <p:spPr>
          <a:xfrm>
            <a:off x="549807" y="2062906"/>
            <a:ext cx="73430" cy="73430"/>
          </a:xfrm>
          <a:prstGeom prst="ellipse">
            <a:avLst/>
          </a:prstGeom>
          <a:solidFill>
            <a:srgbClr val="EA4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3" name="Oval 39">
            <a:extLst>
              <a:ext uri="{FF2B5EF4-FFF2-40B4-BE49-F238E27FC236}">
                <a16:creationId xmlns:a16="http://schemas.microsoft.com/office/drawing/2014/main" id="{0217A11B-3038-4A2F-8E9E-7056FD1E4606}"/>
              </a:ext>
            </a:extLst>
          </p:cNvPr>
          <p:cNvSpPr/>
          <p:nvPr/>
        </p:nvSpPr>
        <p:spPr>
          <a:xfrm>
            <a:off x="1287226" y="2062906"/>
            <a:ext cx="73430" cy="73430"/>
          </a:xfrm>
          <a:prstGeom prst="ellipse">
            <a:avLst/>
          </a:prstGeom>
          <a:solidFill>
            <a:srgbClr val="EA4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4" name="Oval 40">
            <a:extLst>
              <a:ext uri="{FF2B5EF4-FFF2-40B4-BE49-F238E27FC236}">
                <a16:creationId xmlns:a16="http://schemas.microsoft.com/office/drawing/2014/main" id="{BF9AEE97-8333-4D0F-83A2-4DE0BC2E9851}"/>
              </a:ext>
            </a:extLst>
          </p:cNvPr>
          <p:cNvSpPr/>
          <p:nvPr/>
        </p:nvSpPr>
        <p:spPr>
          <a:xfrm>
            <a:off x="1542865" y="2062906"/>
            <a:ext cx="73430" cy="73430"/>
          </a:xfrm>
          <a:prstGeom prst="ellipse">
            <a:avLst/>
          </a:prstGeom>
          <a:solidFill>
            <a:srgbClr val="EA4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5" name="Oval 41">
            <a:extLst>
              <a:ext uri="{FF2B5EF4-FFF2-40B4-BE49-F238E27FC236}">
                <a16:creationId xmlns:a16="http://schemas.microsoft.com/office/drawing/2014/main" id="{C2961978-F60C-4516-B419-15A6E3B4F25B}"/>
              </a:ext>
            </a:extLst>
          </p:cNvPr>
          <p:cNvSpPr/>
          <p:nvPr/>
        </p:nvSpPr>
        <p:spPr>
          <a:xfrm>
            <a:off x="2417937" y="2062906"/>
            <a:ext cx="73430" cy="73430"/>
          </a:xfrm>
          <a:prstGeom prst="ellipse">
            <a:avLst/>
          </a:prstGeom>
          <a:solidFill>
            <a:srgbClr val="EA4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6" name="Oval 42">
            <a:extLst>
              <a:ext uri="{FF2B5EF4-FFF2-40B4-BE49-F238E27FC236}">
                <a16:creationId xmlns:a16="http://schemas.microsoft.com/office/drawing/2014/main" id="{E6DCE914-EC9B-4CA9-8253-B27DE693F320}"/>
              </a:ext>
            </a:extLst>
          </p:cNvPr>
          <p:cNvSpPr/>
          <p:nvPr/>
        </p:nvSpPr>
        <p:spPr>
          <a:xfrm>
            <a:off x="2840724" y="2062906"/>
            <a:ext cx="73430" cy="73430"/>
          </a:xfrm>
          <a:prstGeom prst="ellipse">
            <a:avLst/>
          </a:prstGeom>
          <a:solidFill>
            <a:srgbClr val="EA4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7" name="Oval 43">
            <a:extLst>
              <a:ext uri="{FF2B5EF4-FFF2-40B4-BE49-F238E27FC236}">
                <a16:creationId xmlns:a16="http://schemas.microsoft.com/office/drawing/2014/main" id="{B367FD5A-CCA6-4FEA-9AEF-5782290AB421}"/>
              </a:ext>
            </a:extLst>
          </p:cNvPr>
          <p:cNvSpPr/>
          <p:nvPr/>
        </p:nvSpPr>
        <p:spPr>
          <a:xfrm>
            <a:off x="3676465" y="2062906"/>
            <a:ext cx="73430" cy="73430"/>
          </a:xfrm>
          <a:prstGeom prst="ellipse">
            <a:avLst/>
          </a:prstGeom>
          <a:solidFill>
            <a:srgbClr val="EA4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8" name="Oval 44">
            <a:extLst>
              <a:ext uri="{FF2B5EF4-FFF2-40B4-BE49-F238E27FC236}">
                <a16:creationId xmlns:a16="http://schemas.microsoft.com/office/drawing/2014/main" id="{552CBA61-09C3-4C63-87A9-4E1201042C5B}"/>
              </a:ext>
            </a:extLst>
          </p:cNvPr>
          <p:cNvSpPr/>
          <p:nvPr/>
        </p:nvSpPr>
        <p:spPr>
          <a:xfrm>
            <a:off x="3941937" y="2062906"/>
            <a:ext cx="73430" cy="73430"/>
          </a:xfrm>
          <a:prstGeom prst="ellipse">
            <a:avLst/>
          </a:prstGeom>
          <a:solidFill>
            <a:srgbClr val="EA4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9" name="Picture 45">
            <a:extLst>
              <a:ext uri="{FF2B5EF4-FFF2-40B4-BE49-F238E27FC236}">
                <a16:creationId xmlns:a16="http://schemas.microsoft.com/office/drawing/2014/main" id="{4AFAF319-D74C-4CA3-AE8F-F439D32DE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69" y="1707503"/>
            <a:ext cx="318637" cy="288000"/>
          </a:xfrm>
          <a:prstGeom prst="rect">
            <a:avLst/>
          </a:prstGeom>
        </p:spPr>
      </p:pic>
      <p:pic>
        <p:nvPicPr>
          <p:cNvPr id="120" name="Picture 46">
            <a:extLst>
              <a:ext uri="{FF2B5EF4-FFF2-40B4-BE49-F238E27FC236}">
                <a16:creationId xmlns:a16="http://schemas.microsoft.com/office/drawing/2014/main" id="{C847C4B6-05FB-4BD2-82B7-389C450502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71" y="1738191"/>
            <a:ext cx="396800" cy="288000"/>
          </a:xfrm>
          <a:prstGeom prst="rect">
            <a:avLst/>
          </a:prstGeom>
        </p:spPr>
      </p:pic>
      <p:pic>
        <p:nvPicPr>
          <p:cNvPr id="121" name="Picture 47">
            <a:extLst>
              <a:ext uri="{FF2B5EF4-FFF2-40B4-BE49-F238E27FC236}">
                <a16:creationId xmlns:a16="http://schemas.microsoft.com/office/drawing/2014/main" id="{81B3C3EB-2B52-40BA-B522-36F58AA514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40" y="1696636"/>
            <a:ext cx="283845" cy="360000"/>
          </a:xfrm>
          <a:prstGeom prst="rect">
            <a:avLst/>
          </a:prstGeom>
        </p:spPr>
      </p:pic>
      <p:pic>
        <p:nvPicPr>
          <p:cNvPr id="122" name="Picture 48">
            <a:extLst>
              <a:ext uri="{FF2B5EF4-FFF2-40B4-BE49-F238E27FC236}">
                <a16:creationId xmlns:a16="http://schemas.microsoft.com/office/drawing/2014/main" id="{9FBA5418-FA4A-4D86-ABE8-2E76D68B4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696" y="1738191"/>
            <a:ext cx="396800" cy="288000"/>
          </a:xfrm>
          <a:prstGeom prst="rect">
            <a:avLst/>
          </a:prstGeom>
        </p:spPr>
      </p:pic>
      <p:sp>
        <p:nvSpPr>
          <p:cNvPr id="123" name="Прямоугольник 28">
            <a:extLst>
              <a:ext uri="{FF2B5EF4-FFF2-40B4-BE49-F238E27FC236}">
                <a16:creationId xmlns:a16="http://schemas.microsoft.com/office/drawing/2014/main" id="{96710EE2-6D18-4D68-B94B-FF103C4BF324}"/>
              </a:ext>
            </a:extLst>
          </p:cNvPr>
          <p:cNvSpPr/>
          <p:nvPr/>
        </p:nvSpPr>
        <p:spPr>
          <a:xfrm>
            <a:off x="4217320" y="1862896"/>
            <a:ext cx="41601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50361">
              <a:defRPr/>
            </a:pPr>
            <a:r>
              <a:rPr lang="ru-RU" sz="1200" kern="0" dirty="0">
                <a:solidFill>
                  <a:srgbClr val="515254"/>
                </a:solidFill>
                <a:latin typeface="Verdana"/>
                <a:cs typeface="Arial" panose="020B0604020202020204" pitchFamily="34" charset="0"/>
              </a:rPr>
              <a:t>ВПП</a:t>
            </a:r>
          </a:p>
        </p:txBody>
      </p:sp>
      <p:sp>
        <p:nvSpPr>
          <p:cNvPr id="124" name="Прямоугольник 28">
            <a:extLst>
              <a:ext uri="{FF2B5EF4-FFF2-40B4-BE49-F238E27FC236}">
                <a16:creationId xmlns:a16="http://schemas.microsoft.com/office/drawing/2014/main" id="{214FFA8D-1979-480E-B092-24B3A45521FE}"/>
              </a:ext>
            </a:extLst>
          </p:cNvPr>
          <p:cNvSpPr/>
          <p:nvPr/>
        </p:nvSpPr>
        <p:spPr>
          <a:xfrm>
            <a:off x="571532" y="3817877"/>
            <a:ext cx="7401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50361">
              <a:defRPr/>
            </a:pPr>
            <a:r>
              <a:rPr lang="ru-RU" sz="1000" b="1" kern="0" dirty="0">
                <a:solidFill>
                  <a:srgbClr val="1E86C8"/>
                </a:solidFill>
                <a:latin typeface="Verdana"/>
                <a:cs typeface="Arial" panose="020B0604020202020204" pitchFamily="34" charset="0"/>
              </a:rPr>
              <a:t>Склад сырья</a:t>
            </a:r>
          </a:p>
        </p:txBody>
      </p:sp>
      <p:cxnSp>
        <p:nvCxnSpPr>
          <p:cNvPr id="125" name="Прямая соединительная линия 39">
            <a:extLst>
              <a:ext uri="{FF2B5EF4-FFF2-40B4-BE49-F238E27FC236}">
                <a16:creationId xmlns:a16="http://schemas.microsoft.com/office/drawing/2014/main" id="{0D03EE05-59ED-4A3D-8AA9-A3EE3F10FBC9}"/>
              </a:ext>
            </a:extLst>
          </p:cNvPr>
          <p:cNvCxnSpPr>
            <a:cxnSpLocks/>
            <a:stCxn id="112" idx="4"/>
          </p:cNvCxnSpPr>
          <p:nvPr/>
        </p:nvCxnSpPr>
        <p:spPr>
          <a:xfrm>
            <a:off x="586521" y="2136335"/>
            <a:ext cx="0" cy="947583"/>
          </a:xfrm>
          <a:prstGeom prst="line">
            <a:avLst/>
          </a:prstGeom>
          <a:ln w="12700" cmpd="dbl">
            <a:solidFill>
              <a:srgbClr val="EA486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39">
            <a:extLst>
              <a:ext uri="{FF2B5EF4-FFF2-40B4-BE49-F238E27FC236}">
                <a16:creationId xmlns:a16="http://schemas.microsoft.com/office/drawing/2014/main" id="{341A3F21-95CF-461A-A7DC-3D24911D6B89}"/>
              </a:ext>
            </a:extLst>
          </p:cNvPr>
          <p:cNvCxnSpPr>
            <a:cxnSpLocks/>
            <a:stCxn id="113" idx="4"/>
          </p:cNvCxnSpPr>
          <p:nvPr/>
        </p:nvCxnSpPr>
        <p:spPr>
          <a:xfrm>
            <a:off x="1323941" y="2136335"/>
            <a:ext cx="0" cy="947583"/>
          </a:xfrm>
          <a:prstGeom prst="line">
            <a:avLst/>
          </a:prstGeom>
          <a:ln w="12700" cmpd="dbl">
            <a:solidFill>
              <a:srgbClr val="EA486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8">
            <a:extLst>
              <a:ext uri="{FF2B5EF4-FFF2-40B4-BE49-F238E27FC236}">
                <a16:creationId xmlns:a16="http://schemas.microsoft.com/office/drawing/2014/main" id="{20ECE385-2FC1-4F81-8948-D5D2F7093CB1}"/>
              </a:ext>
            </a:extLst>
          </p:cNvPr>
          <p:cNvCxnSpPr>
            <a:cxnSpLocks/>
          </p:cNvCxnSpPr>
          <p:nvPr/>
        </p:nvCxnSpPr>
        <p:spPr>
          <a:xfrm>
            <a:off x="1553208" y="3570856"/>
            <a:ext cx="2132884" cy="0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8">
            <a:extLst>
              <a:ext uri="{FF2B5EF4-FFF2-40B4-BE49-F238E27FC236}">
                <a16:creationId xmlns:a16="http://schemas.microsoft.com/office/drawing/2014/main" id="{4CE7C221-F1E8-47BB-B78E-CC3829A385A7}"/>
              </a:ext>
            </a:extLst>
          </p:cNvPr>
          <p:cNvCxnSpPr>
            <a:cxnSpLocks/>
          </p:cNvCxnSpPr>
          <p:nvPr/>
        </p:nvCxnSpPr>
        <p:spPr>
          <a:xfrm>
            <a:off x="1553208" y="3088541"/>
            <a:ext cx="0" cy="482315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8">
            <a:extLst>
              <a:ext uri="{FF2B5EF4-FFF2-40B4-BE49-F238E27FC236}">
                <a16:creationId xmlns:a16="http://schemas.microsoft.com/office/drawing/2014/main" id="{13A24D2C-462B-4BFD-9D42-E6751E83A014}"/>
              </a:ext>
            </a:extLst>
          </p:cNvPr>
          <p:cNvCxnSpPr>
            <a:cxnSpLocks/>
          </p:cNvCxnSpPr>
          <p:nvPr/>
        </p:nvCxnSpPr>
        <p:spPr>
          <a:xfrm>
            <a:off x="3686092" y="3088541"/>
            <a:ext cx="0" cy="482315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8">
            <a:extLst>
              <a:ext uri="{FF2B5EF4-FFF2-40B4-BE49-F238E27FC236}">
                <a16:creationId xmlns:a16="http://schemas.microsoft.com/office/drawing/2014/main" id="{40E5E2AC-FB55-4B8D-A301-1522DA6254B6}"/>
              </a:ext>
            </a:extLst>
          </p:cNvPr>
          <p:cNvCxnSpPr>
            <a:cxnSpLocks/>
          </p:cNvCxnSpPr>
          <p:nvPr/>
        </p:nvCxnSpPr>
        <p:spPr>
          <a:xfrm flipV="1">
            <a:off x="1563118" y="2964518"/>
            <a:ext cx="163310" cy="76045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8">
            <a:extLst>
              <a:ext uri="{FF2B5EF4-FFF2-40B4-BE49-F238E27FC236}">
                <a16:creationId xmlns:a16="http://schemas.microsoft.com/office/drawing/2014/main" id="{DB8F3396-BD26-4BB8-BBD8-F2D311DE9371}"/>
              </a:ext>
            </a:extLst>
          </p:cNvPr>
          <p:cNvCxnSpPr>
            <a:cxnSpLocks/>
          </p:cNvCxnSpPr>
          <p:nvPr/>
        </p:nvCxnSpPr>
        <p:spPr>
          <a:xfrm flipV="1">
            <a:off x="1812823" y="2964519"/>
            <a:ext cx="153367" cy="74164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8">
            <a:extLst>
              <a:ext uri="{FF2B5EF4-FFF2-40B4-BE49-F238E27FC236}">
                <a16:creationId xmlns:a16="http://schemas.microsoft.com/office/drawing/2014/main" id="{42066D07-B3C1-4E37-AFF7-A924D6CCA506}"/>
              </a:ext>
            </a:extLst>
          </p:cNvPr>
          <p:cNvCxnSpPr>
            <a:cxnSpLocks/>
          </p:cNvCxnSpPr>
          <p:nvPr/>
        </p:nvCxnSpPr>
        <p:spPr>
          <a:xfrm flipV="1">
            <a:off x="2050380" y="2964519"/>
            <a:ext cx="148306" cy="73537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8">
            <a:extLst>
              <a:ext uri="{FF2B5EF4-FFF2-40B4-BE49-F238E27FC236}">
                <a16:creationId xmlns:a16="http://schemas.microsoft.com/office/drawing/2014/main" id="{E4138747-1C10-4AEE-AF8C-4664F8E16D7A}"/>
              </a:ext>
            </a:extLst>
          </p:cNvPr>
          <p:cNvCxnSpPr>
            <a:cxnSpLocks/>
          </p:cNvCxnSpPr>
          <p:nvPr/>
        </p:nvCxnSpPr>
        <p:spPr>
          <a:xfrm>
            <a:off x="1732672" y="2964518"/>
            <a:ext cx="78263" cy="74791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8">
            <a:extLst>
              <a:ext uri="{FF2B5EF4-FFF2-40B4-BE49-F238E27FC236}">
                <a16:creationId xmlns:a16="http://schemas.microsoft.com/office/drawing/2014/main" id="{0BF970D3-D7EC-4484-8729-288531C16E2D}"/>
              </a:ext>
            </a:extLst>
          </p:cNvPr>
          <p:cNvCxnSpPr>
            <a:cxnSpLocks/>
          </p:cNvCxnSpPr>
          <p:nvPr/>
        </p:nvCxnSpPr>
        <p:spPr>
          <a:xfrm>
            <a:off x="1972234" y="2963892"/>
            <a:ext cx="75024" cy="71317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8">
            <a:extLst>
              <a:ext uri="{FF2B5EF4-FFF2-40B4-BE49-F238E27FC236}">
                <a16:creationId xmlns:a16="http://schemas.microsoft.com/office/drawing/2014/main" id="{698610D7-3BA2-406E-98BA-89848DA12B80}"/>
              </a:ext>
            </a:extLst>
          </p:cNvPr>
          <p:cNvCxnSpPr>
            <a:cxnSpLocks/>
          </p:cNvCxnSpPr>
          <p:nvPr/>
        </p:nvCxnSpPr>
        <p:spPr>
          <a:xfrm>
            <a:off x="2205636" y="2963892"/>
            <a:ext cx="59603" cy="74164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8">
            <a:extLst>
              <a:ext uri="{FF2B5EF4-FFF2-40B4-BE49-F238E27FC236}">
                <a16:creationId xmlns:a16="http://schemas.microsoft.com/office/drawing/2014/main" id="{B1D115E5-B77E-4703-9489-762F0516DBB1}"/>
              </a:ext>
            </a:extLst>
          </p:cNvPr>
          <p:cNvCxnSpPr>
            <a:cxnSpLocks/>
          </p:cNvCxnSpPr>
          <p:nvPr/>
        </p:nvCxnSpPr>
        <p:spPr>
          <a:xfrm>
            <a:off x="2273697" y="3028224"/>
            <a:ext cx="209935" cy="1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8">
            <a:extLst>
              <a:ext uri="{FF2B5EF4-FFF2-40B4-BE49-F238E27FC236}">
                <a16:creationId xmlns:a16="http://schemas.microsoft.com/office/drawing/2014/main" id="{BA5168E7-4EE6-42E7-8F13-BE5286999AED}"/>
              </a:ext>
            </a:extLst>
          </p:cNvPr>
          <p:cNvCxnSpPr>
            <a:cxnSpLocks/>
          </p:cNvCxnSpPr>
          <p:nvPr/>
        </p:nvCxnSpPr>
        <p:spPr>
          <a:xfrm flipH="1">
            <a:off x="2481930" y="2820863"/>
            <a:ext cx="71767" cy="217820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8">
            <a:extLst>
              <a:ext uri="{FF2B5EF4-FFF2-40B4-BE49-F238E27FC236}">
                <a16:creationId xmlns:a16="http://schemas.microsoft.com/office/drawing/2014/main" id="{14F9AE8C-6526-425B-98B4-257238DC018E}"/>
              </a:ext>
            </a:extLst>
          </p:cNvPr>
          <p:cNvCxnSpPr>
            <a:cxnSpLocks/>
          </p:cNvCxnSpPr>
          <p:nvPr/>
        </p:nvCxnSpPr>
        <p:spPr>
          <a:xfrm>
            <a:off x="2553697" y="2820863"/>
            <a:ext cx="161543" cy="0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8">
            <a:extLst>
              <a:ext uri="{FF2B5EF4-FFF2-40B4-BE49-F238E27FC236}">
                <a16:creationId xmlns:a16="http://schemas.microsoft.com/office/drawing/2014/main" id="{94FC12EA-6ADA-4EA0-ACD2-A76AEA97D5DA}"/>
              </a:ext>
            </a:extLst>
          </p:cNvPr>
          <p:cNvCxnSpPr>
            <a:cxnSpLocks/>
          </p:cNvCxnSpPr>
          <p:nvPr/>
        </p:nvCxnSpPr>
        <p:spPr>
          <a:xfrm>
            <a:off x="2714997" y="2820863"/>
            <a:ext cx="73597" cy="207440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8">
            <a:extLst>
              <a:ext uri="{FF2B5EF4-FFF2-40B4-BE49-F238E27FC236}">
                <a16:creationId xmlns:a16="http://schemas.microsoft.com/office/drawing/2014/main" id="{8F64A10E-4809-4607-8C85-CA791313E6F5}"/>
              </a:ext>
            </a:extLst>
          </p:cNvPr>
          <p:cNvCxnSpPr>
            <a:cxnSpLocks/>
          </p:cNvCxnSpPr>
          <p:nvPr/>
        </p:nvCxnSpPr>
        <p:spPr>
          <a:xfrm>
            <a:off x="2793674" y="3017831"/>
            <a:ext cx="81088" cy="0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8">
            <a:extLst>
              <a:ext uri="{FF2B5EF4-FFF2-40B4-BE49-F238E27FC236}">
                <a16:creationId xmlns:a16="http://schemas.microsoft.com/office/drawing/2014/main" id="{C3590C97-0EC9-4343-A9E0-4F156BA29F93}"/>
              </a:ext>
            </a:extLst>
          </p:cNvPr>
          <p:cNvCxnSpPr>
            <a:cxnSpLocks/>
          </p:cNvCxnSpPr>
          <p:nvPr/>
        </p:nvCxnSpPr>
        <p:spPr>
          <a:xfrm flipH="1">
            <a:off x="2876540" y="2708298"/>
            <a:ext cx="66738" cy="319693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8">
            <a:extLst>
              <a:ext uri="{FF2B5EF4-FFF2-40B4-BE49-F238E27FC236}">
                <a16:creationId xmlns:a16="http://schemas.microsoft.com/office/drawing/2014/main" id="{EF9A4AF7-AEA1-4C81-9A1E-846CE3A02D0F}"/>
              </a:ext>
            </a:extLst>
          </p:cNvPr>
          <p:cNvCxnSpPr>
            <a:cxnSpLocks/>
          </p:cNvCxnSpPr>
          <p:nvPr/>
        </p:nvCxnSpPr>
        <p:spPr>
          <a:xfrm>
            <a:off x="2944040" y="2708298"/>
            <a:ext cx="161543" cy="0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8">
            <a:extLst>
              <a:ext uri="{FF2B5EF4-FFF2-40B4-BE49-F238E27FC236}">
                <a16:creationId xmlns:a16="http://schemas.microsoft.com/office/drawing/2014/main" id="{5B8D2388-8BD4-4CB7-83A4-5BCDFBD35964}"/>
              </a:ext>
            </a:extLst>
          </p:cNvPr>
          <p:cNvCxnSpPr>
            <a:cxnSpLocks/>
          </p:cNvCxnSpPr>
          <p:nvPr/>
        </p:nvCxnSpPr>
        <p:spPr>
          <a:xfrm>
            <a:off x="3107170" y="2708298"/>
            <a:ext cx="41501" cy="165192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8">
            <a:extLst>
              <a:ext uri="{FF2B5EF4-FFF2-40B4-BE49-F238E27FC236}">
                <a16:creationId xmlns:a16="http://schemas.microsoft.com/office/drawing/2014/main" id="{970B1CF4-EBA6-42BE-A651-7C45894296BC}"/>
              </a:ext>
            </a:extLst>
          </p:cNvPr>
          <p:cNvCxnSpPr>
            <a:cxnSpLocks/>
          </p:cNvCxnSpPr>
          <p:nvPr/>
        </p:nvCxnSpPr>
        <p:spPr>
          <a:xfrm>
            <a:off x="3148671" y="2878766"/>
            <a:ext cx="268378" cy="0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8">
            <a:extLst>
              <a:ext uri="{FF2B5EF4-FFF2-40B4-BE49-F238E27FC236}">
                <a16:creationId xmlns:a16="http://schemas.microsoft.com/office/drawing/2014/main" id="{6A16A6BE-A651-4ABB-8766-566F935CB212}"/>
              </a:ext>
            </a:extLst>
          </p:cNvPr>
          <p:cNvCxnSpPr>
            <a:cxnSpLocks/>
          </p:cNvCxnSpPr>
          <p:nvPr/>
        </p:nvCxnSpPr>
        <p:spPr>
          <a:xfrm>
            <a:off x="3526904" y="3050069"/>
            <a:ext cx="174178" cy="0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8">
            <a:extLst>
              <a:ext uri="{FF2B5EF4-FFF2-40B4-BE49-F238E27FC236}">
                <a16:creationId xmlns:a16="http://schemas.microsoft.com/office/drawing/2014/main" id="{4B755457-492C-4BD6-BF1B-1DE0635BE36D}"/>
              </a:ext>
            </a:extLst>
          </p:cNvPr>
          <p:cNvCxnSpPr>
            <a:cxnSpLocks/>
          </p:cNvCxnSpPr>
          <p:nvPr/>
        </p:nvCxnSpPr>
        <p:spPr>
          <a:xfrm>
            <a:off x="3686092" y="3088541"/>
            <a:ext cx="0" cy="371190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8">
            <a:extLst>
              <a:ext uri="{FF2B5EF4-FFF2-40B4-BE49-F238E27FC236}">
                <a16:creationId xmlns:a16="http://schemas.microsoft.com/office/drawing/2014/main" id="{A47E3CDE-8EEA-41F7-832D-20D2D81B81A1}"/>
              </a:ext>
            </a:extLst>
          </p:cNvPr>
          <p:cNvCxnSpPr>
            <a:cxnSpLocks/>
          </p:cNvCxnSpPr>
          <p:nvPr/>
        </p:nvCxnSpPr>
        <p:spPr>
          <a:xfrm>
            <a:off x="3417049" y="2878766"/>
            <a:ext cx="98453" cy="167972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39">
            <a:extLst>
              <a:ext uri="{FF2B5EF4-FFF2-40B4-BE49-F238E27FC236}">
                <a16:creationId xmlns:a16="http://schemas.microsoft.com/office/drawing/2014/main" id="{357AD458-8A8B-4045-A3D9-412F6CEA18F8}"/>
              </a:ext>
            </a:extLst>
          </p:cNvPr>
          <p:cNvCxnSpPr>
            <a:cxnSpLocks/>
            <a:stCxn id="114" idx="4"/>
          </p:cNvCxnSpPr>
          <p:nvPr/>
        </p:nvCxnSpPr>
        <p:spPr>
          <a:xfrm>
            <a:off x="1579581" y="2136336"/>
            <a:ext cx="716" cy="914141"/>
          </a:xfrm>
          <a:prstGeom prst="line">
            <a:avLst/>
          </a:prstGeom>
          <a:ln w="12700" cmpd="dbl">
            <a:solidFill>
              <a:srgbClr val="EA486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39">
            <a:extLst>
              <a:ext uri="{FF2B5EF4-FFF2-40B4-BE49-F238E27FC236}">
                <a16:creationId xmlns:a16="http://schemas.microsoft.com/office/drawing/2014/main" id="{99CFF56B-E472-4B38-9091-A5113B9D66A7}"/>
              </a:ext>
            </a:extLst>
          </p:cNvPr>
          <p:cNvCxnSpPr>
            <a:cxnSpLocks/>
            <a:stCxn id="115" idx="4"/>
          </p:cNvCxnSpPr>
          <p:nvPr/>
        </p:nvCxnSpPr>
        <p:spPr>
          <a:xfrm>
            <a:off x="2454652" y="2136336"/>
            <a:ext cx="1" cy="925098"/>
          </a:xfrm>
          <a:prstGeom prst="line">
            <a:avLst/>
          </a:prstGeom>
          <a:ln w="12700" cmpd="dbl">
            <a:solidFill>
              <a:srgbClr val="EA486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39">
            <a:extLst>
              <a:ext uri="{FF2B5EF4-FFF2-40B4-BE49-F238E27FC236}">
                <a16:creationId xmlns:a16="http://schemas.microsoft.com/office/drawing/2014/main" id="{DBDEB6D6-15E6-49F9-90EC-CC78AD1F9977}"/>
              </a:ext>
            </a:extLst>
          </p:cNvPr>
          <p:cNvCxnSpPr>
            <a:cxnSpLocks/>
            <a:stCxn id="116" idx="4"/>
          </p:cNvCxnSpPr>
          <p:nvPr/>
        </p:nvCxnSpPr>
        <p:spPr>
          <a:xfrm>
            <a:off x="2877439" y="2136336"/>
            <a:ext cx="0" cy="898873"/>
          </a:xfrm>
          <a:prstGeom prst="line">
            <a:avLst/>
          </a:prstGeom>
          <a:ln w="12700" cmpd="dbl">
            <a:solidFill>
              <a:srgbClr val="EA486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39">
            <a:extLst>
              <a:ext uri="{FF2B5EF4-FFF2-40B4-BE49-F238E27FC236}">
                <a16:creationId xmlns:a16="http://schemas.microsoft.com/office/drawing/2014/main" id="{11F15F3E-1D73-4771-A776-988FA5FC82BD}"/>
              </a:ext>
            </a:extLst>
          </p:cNvPr>
          <p:cNvCxnSpPr>
            <a:cxnSpLocks/>
            <a:stCxn id="117" idx="4"/>
          </p:cNvCxnSpPr>
          <p:nvPr/>
        </p:nvCxnSpPr>
        <p:spPr>
          <a:xfrm flipH="1">
            <a:off x="3710723" y="2136336"/>
            <a:ext cx="2458" cy="945416"/>
          </a:xfrm>
          <a:prstGeom prst="line">
            <a:avLst/>
          </a:prstGeom>
          <a:ln w="12700" cmpd="dbl">
            <a:solidFill>
              <a:srgbClr val="EA486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39">
            <a:extLst>
              <a:ext uri="{FF2B5EF4-FFF2-40B4-BE49-F238E27FC236}">
                <a16:creationId xmlns:a16="http://schemas.microsoft.com/office/drawing/2014/main" id="{86714584-3E97-4EBF-B867-6C80ED35AECA}"/>
              </a:ext>
            </a:extLst>
          </p:cNvPr>
          <p:cNvCxnSpPr>
            <a:cxnSpLocks/>
            <a:stCxn id="118" idx="4"/>
          </p:cNvCxnSpPr>
          <p:nvPr/>
        </p:nvCxnSpPr>
        <p:spPr>
          <a:xfrm>
            <a:off x="3978652" y="2136336"/>
            <a:ext cx="1945" cy="946379"/>
          </a:xfrm>
          <a:prstGeom prst="line">
            <a:avLst/>
          </a:prstGeom>
          <a:ln w="12700" cmpd="dbl">
            <a:solidFill>
              <a:srgbClr val="EA486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Прямоугольник 4">
            <a:extLst>
              <a:ext uri="{FF2B5EF4-FFF2-40B4-BE49-F238E27FC236}">
                <a16:creationId xmlns:a16="http://schemas.microsoft.com/office/drawing/2014/main" id="{A27BDF87-2AEB-4F9E-A487-8E8C1FFA91D8}"/>
              </a:ext>
            </a:extLst>
          </p:cNvPr>
          <p:cNvSpPr/>
          <p:nvPr/>
        </p:nvSpPr>
        <p:spPr>
          <a:xfrm>
            <a:off x="594779" y="3051275"/>
            <a:ext cx="719492" cy="519582"/>
          </a:xfrm>
          <a:prstGeom prst="rect">
            <a:avLst/>
          </a:prstGeom>
          <a:gradFill>
            <a:gsLst>
              <a:gs pos="0">
                <a:srgbClr val="9D9FA2">
                  <a:alpha val="0"/>
                </a:srgbClr>
              </a:gs>
              <a:gs pos="100000">
                <a:srgbClr val="9D9FA2">
                  <a:alpha val="15000"/>
                </a:srgb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ru-RU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156" name="Прямая со стрелкой 8">
            <a:extLst>
              <a:ext uri="{FF2B5EF4-FFF2-40B4-BE49-F238E27FC236}">
                <a16:creationId xmlns:a16="http://schemas.microsoft.com/office/drawing/2014/main" id="{8F737597-B0EA-4BC2-B4F4-661B33430254}"/>
              </a:ext>
            </a:extLst>
          </p:cNvPr>
          <p:cNvCxnSpPr>
            <a:cxnSpLocks/>
          </p:cNvCxnSpPr>
          <p:nvPr/>
        </p:nvCxnSpPr>
        <p:spPr>
          <a:xfrm>
            <a:off x="576613" y="3570857"/>
            <a:ext cx="722667" cy="0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8">
            <a:extLst>
              <a:ext uri="{FF2B5EF4-FFF2-40B4-BE49-F238E27FC236}">
                <a16:creationId xmlns:a16="http://schemas.microsoft.com/office/drawing/2014/main" id="{AC6D3BF3-92EB-4A3B-903C-09193BA2F85F}"/>
              </a:ext>
            </a:extLst>
          </p:cNvPr>
          <p:cNvCxnSpPr>
            <a:cxnSpLocks/>
          </p:cNvCxnSpPr>
          <p:nvPr/>
        </p:nvCxnSpPr>
        <p:spPr>
          <a:xfrm>
            <a:off x="576613" y="3088542"/>
            <a:ext cx="0" cy="482315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8">
            <a:extLst>
              <a:ext uri="{FF2B5EF4-FFF2-40B4-BE49-F238E27FC236}">
                <a16:creationId xmlns:a16="http://schemas.microsoft.com/office/drawing/2014/main" id="{DBA9A471-8659-4CCE-B89D-A8A02B8CD5E6}"/>
              </a:ext>
            </a:extLst>
          </p:cNvPr>
          <p:cNvCxnSpPr>
            <a:cxnSpLocks/>
          </p:cNvCxnSpPr>
          <p:nvPr/>
        </p:nvCxnSpPr>
        <p:spPr>
          <a:xfrm>
            <a:off x="1302455" y="3088542"/>
            <a:ext cx="0" cy="482315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8">
            <a:extLst>
              <a:ext uri="{FF2B5EF4-FFF2-40B4-BE49-F238E27FC236}">
                <a16:creationId xmlns:a16="http://schemas.microsoft.com/office/drawing/2014/main" id="{E893E08D-B39F-4867-81D4-F889CCDA855A}"/>
              </a:ext>
            </a:extLst>
          </p:cNvPr>
          <p:cNvCxnSpPr>
            <a:cxnSpLocks/>
          </p:cNvCxnSpPr>
          <p:nvPr/>
        </p:nvCxnSpPr>
        <p:spPr>
          <a:xfrm flipV="1">
            <a:off x="586523" y="2911648"/>
            <a:ext cx="355298" cy="149786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8">
            <a:extLst>
              <a:ext uri="{FF2B5EF4-FFF2-40B4-BE49-F238E27FC236}">
                <a16:creationId xmlns:a16="http://schemas.microsoft.com/office/drawing/2014/main" id="{32CE7B0D-6E94-498D-BC00-5419214CA05E}"/>
              </a:ext>
            </a:extLst>
          </p:cNvPr>
          <p:cNvCxnSpPr>
            <a:cxnSpLocks/>
          </p:cNvCxnSpPr>
          <p:nvPr/>
        </p:nvCxnSpPr>
        <p:spPr>
          <a:xfrm>
            <a:off x="947769" y="2913281"/>
            <a:ext cx="339335" cy="148153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Picture 159">
            <a:extLst>
              <a:ext uri="{FF2B5EF4-FFF2-40B4-BE49-F238E27FC236}">
                <a16:creationId xmlns:a16="http://schemas.microsoft.com/office/drawing/2014/main" id="{2BA3B245-A96D-4D28-8DAD-F3045D1AB2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26" y="3221426"/>
            <a:ext cx="324000" cy="221400"/>
          </a:xfrm>
          <a:prstGeom prst="rect">
            <a:avLst/>
          </a:prstGeom>
        </p:spPr>
      </p:pic>
      <p:pic>
        <p:nvPicPr>
          <p:cNvPr id="162" name="Picture 171">
            <a:extLst>
              <a:ext uri="{FF2B5EF4-FFF2-40B4-BE49-F238E27FC236}">
                <a16:creationId xmlns:a16="http://schemas.microsoft.com/office/drawing/2014/main" id="{78AEDC90-1933-411F-9F59-3E5891A254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75" y="3221425"/>
            <a:ext cx="324000" cy="221400"/>
          </a:xfrm>
          <a:prstGeom prst="rect">
            <a:avLst/>
          </a:prstGeom>
        </p:spPr>
      </p:pic>
      <p:pic>
        <p:nvPicPr>
          <p:cNvPr id="163" name="Picture 172">
            <a:extLst>
              <a:ext uri="{FF2B5EF4-FFF2-40B4-BE49-F238E27FC236}">
                <a16:creationId xmlns:a16="http://schemas.microsoft.com/office/drawing/2014/main" id="{5DACB007-92CA-41DE-AE3F-FA936A9A79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29" y="3221425"/>
            <a:ext cx="324000" cy="221400"/>
          </a:xfrm>
          <a:prstGeom prst="rect">
            <a:avLst/>
          </a:prstGeom>
        </p:spPr>
      </p:pic>
      <p:pic>
        <p:nvPicPr>
          <p:cNvPr id="164" name="Picture 173">
            <a:extLst>
              <a:ext uri="{FF2B5EF4-FFF2-40B4-BE49-F238E27FC236}">
                <a16:creationId xmlns:a16="http://schemas.microsoft.com/office/drawing/2014/main" id="{818D50C3-3D1E-4D5A-9F33-B68DE33C50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43" y="3221425"/>
            <a:ext cx="324000" cy="221400"/>
          </a:xfrm>
          <a:prstGeom prst="rect">
            <a:avLst/>
          </a:prstGeom>
        </p:spPr>
      </p:pic>
      <p:pic>
        <p:nvPicPr>
          <p:cNvPr id="165" name="Picture 174">
            <a:extLst>
              <a:ext uri="{FF2B5EF4-FFF2-40B4-BE49-F238E27FC236}">
                <a16:creationId xmlns:a16="http://schemas.microsoft.com/office/drawing/2014/main" id="{2E5F529C-696C-47F8-B613-9F34F458EC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774" y="3131595"/>
            <a:ext cx="296427" cy="324000"/>
          </a:xfrm>
          <a:prstGeom prst="rect">
            <a:avLst/>
          </a:prstGeom>
        </p:spPr>
      </p:pic>
      <p:pic>
        <p:nvPicPr>
          <p:cNvPr id="166" name="Picture 175">
            <a:extLst>
              <a:ext uri="{FF2B5EF4-FFF2-40B4-BE49-F238E27FC236}">
                <a16:creationId xmlns:a16="http://schemas.microsoft.com/office/drawing/2014/main" id="{285AAA65-CB21-4FAA-A41A-EE4DACBF8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93" y="3131595"/>
            <a:ext cx="296427" cy="324000"/>
          </a:xfrm>
          <a:prstGeom prst="rect">
            <a:avLst/>
          </a:prstGeom>
        </p:spPr>
      </p:pic>
      <p:sp>
        <p:nvSpPr>
          <p:cNvPr id="168" name="Прямоугольник 4">
            <a:extLst>
              <a:ext uri="{FF2B5EF4-FFF2-40B4-BE49-F238E27FC236}">
                <a16:creationId xmlns:a16="http://schemas.microsoft.com/office/drawing/2014/main" id="{304DE8EB-859D-42A3-809F-4585EEDBBCCB}"/>
              </a:ext>
            </a:extLst>
          </p:cNvPr>
          <p:cNvSpPr/>
          <p:nvPr/>
        </p:nvSpPr>
        <p:spPr>
          <a:xfrm>
            <a:off x="3968139" y="3051275"/>
            <a:ext cx="719492" cy="519582"/>
          </a:xfrm>
          <a:prstGeom prst="rect">
            <a:avLst/>
          </a:prstGeom>
          <a:gradFill>
            <a:gsLst>
              <a:gs pos="0">
                <a:srgbClr val="9D9FA2">
                  <a:alpha val="0"/>
                </a:srgbClr>
              </a:gs>
              <a:gs pos="100000">
                <a:srgbClr val="9D9FA2">
                  <a:alpha val="15000"/>
                </a:srgb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ru-RU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169" name="Прямая со стрелкой 8">
            <a:extLst>
              <a:ext uri="{FF2B5EF4-FFF2-40B4-BE49-F238E27FC236}">
                <a16:creationId xmlns:a16="http://schemas.microsoft.com/office/drawing/2014/main" id="{DD15B5BE-4262-45DC-8D78-622C6AA74415}"/>
              </a:ext>
            </a:extLst>
          </p:cNvPr>
          <p:cNvCxnSpPr>
            <a:cxnSpLocks/>
          </p:cNvCxnSpPr>
          <p:nvPr/>
        </p:nvCxnSpPr>
        <p:spPr>
          <a:xfrm>
            <a:off x="3960133" y="3570857"/>
            <a:ext cx="722667" cy="0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8">
            <a:extLst>
              <a:ext uri="{FF2B5EF4-FFF2-40B4-BE49-F238E27FC236}">
                <a16:creationId xmlns:a16="http://schemas.microsoft.com/office/drawing/2014/main" id="{4FA0860C-63DD-4D40-B335-D2805A0B3FEF}"/>
              </a:ext>
            </a:extLst>
          </p:cNvPr>
          <p:cNvCxnSpPr>
            <a:cxnSpLocks/>
          </p:cNvCxnSpPr>
          <p:nvPr/>
        </p:nvCxnSpPr>
        <p:spPr>
          <a:xfrm>
            <a:off x="3960133" y="3088542"/>
            <a:ext cx="0" cy="482315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8">
            <a:extLst>
              <a:ext uri="{FF2B5EF4-FFF2-40B4-BE49-F238E27FC236}">
                <a16:creationId xmlns:a16="http://schemas.microsoft.com/office/drawing/2014/main" id="{DDE73405-2A05-4A8D-9E20-EA021594531B}"/>
              </a:ext>
            </a:extLst>
          </p:cNvPr>
          <p:cNvCxnSpPr>
            <a:cxnSpLocks/>
          </p:cNvCxnSpPr>
          <p:nvPr/>
        </p:nvCxnSpPr>
        <p:spPr>
          <a:xfrm>
            <a:off x="4685975" y="3088542"/>
            <a:ext cx="0" cy="482315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8">
            <a:extLst>
              <a:ext uri="{FF2B5EF4-FFF2-40B4-BE49-F238E27FC236}">
                <a16:creationId xmlns:a16="http://schemas.microsoft.com/office/drawing/2014/main" id="{4CDBD387-F4CA-4F34-87C2-F3F4D334E7E6}"/>
              </a:ext>
            </a:extLst>
          </p:cNvPr>
          <p:cNvCxnSpPr>
            <a:cxnSpLocks/>
          </p:cNvCxnSpPr>
          <p:nvPr/>
        </p:nvCxnSpPr>
        <p:spPr>
          <a:xfrm flipV="1">
            <a:off x="3970043" y="2911648"/>
            <a:ext cx="355298" cy="149786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8">
            <a:extLst>
              <a:ext uri="{FF2B5EF4-FFF2-40B4-BE49-F238E27FC236}">
                <a16:creationId xmlns:a16="http://schemas.microsoft.com/office/drawing/2014/main" id="{A1C366B8-F39A-47D0-B8A7-EDD019266956}"/>
              </a:ext>
            </a:extLst>
          </p:cNvPr>
          <p:cNvCxnSpPr>
            <a:cxnSpLocks/>
          </p:cNvCxnSpPr>
          <p:nvPr/>
        </p:nvCxnSpPr>
        <p:spPr>
          <a:xfrm>
            <a:off x="4331289" y="2913281"/>
            <a:ext cx="339335" cy="148153"/>
          </a:xfrm>
          <a:prstGeom prst="straightConnector1">
            <a:avLst/>
          </a:prstGeom>
          <a:ln w="19050" cap="rnd">
            <a:solidFill>
              <a:srgbClr val="1E86C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" name="Picture 184">
            <a:extLst>
              <a:ext uri="{FF2B5EF4-FFF2-40B4-BE49-F238E27FC236}">
                <a16:creationId xmlns:a16="http://schemas.microsoft.com/office/drawing/2014/main" id="{7BAD834C-B225-47DD-A030-23FCA2C421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46" y="3221426"/>
            <a:ext cx="324000" cy="221400"/>
          </a:xfrm>
          <a:prstGeom prst="rect">
            <a:avLst/>
          </a:prstGeom>
        </p:spPr>
      </p:pic>
      <p:sp>
        <p:nvSpPr>
          <p:cNvPr id="175" name="Прямоугольник 28">
            <a:extLst>
              <a:ext uri="{FF2B5EF4-FFF2-40B4-BE49-F238E27FC236}">
                <a16:creationId xmlns:a16="http://schemas.microsoft.com/office/drawing/2014/main" id="{14E0381B-6AD1-4491-B855-B9D92241C564}"/>
              </a:ext>
            </a:extLst>
          </p:cNvPr>
          <p:cNvSpPr/>
          <p:nvPr/>
        </p:nvSpPr>
        <p:spPr>
          <a:xfrm>
            <a:off x="1707344" y="3817875"/>
            <a:ext cx="185710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50361">
              <a:defRPr/>
            </a:pPr>
            <a:r>
              <a:rPr lang="ru-RU" sz="1000" b="1" kern="0" dirty="0">
                <a:solidFill>
                  <a:srgbClr val="1E86C8"/>
                </a:solidFill>
                <a:latin typeface="Verdana"/>
                <a:cs typeface="Arial" panose="020B0604020202020204" pitchFamily="34" charset="0"/>
              </a:rPr>
              <a:t>Производственный процесс</a:t>
            </a:r>
          </a:p>
        </p:txBody>
      </p:sp>
      <p:sp>
        <p:nvSpPr>
          <p:cNvPr id="176" name="Прямоугольник 28">
            <a:extLst>
              <a:ext uri="{FF2B5EF4-FFF2-40B4-BE49-F238E27FC236}">
                <a16:creationId xmlns:a16="http://schemas.microsoft.com/office/drawing/2014/main" id="{7F85BD3F-C430-493B-9C4B-76FC837ADECB}"/>
              </a:ext>
            </a:extLst>
          </p:cNvPr>
          <p:cNvSpPr/>
          <p:nvPr/>
        </p:nvSpPr>
        <p:spPr>
          <a:xfrm>
            <a:off x="3912196" y="3817876"/>
            <a:ext cx="88335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50361">
              <a:defRPr/>
            </a:pPr>
            <a:r>
              <a:rPr lang="ru-RU" sz="1000" b="1" kern="0" dirty="0">
                <a:solidFill>
                  <a:srgbClr val="1E86C8"/>
                </a:solidFill>
                <a:latin typeface="Verdana"/>
                <a:cs typeface="Arial" panose="020B0604020202020204" pitchFamily="34" charset="0"/>
              </a:rPr>
              <a:t>Склад готовой продукции</a:t>
            </a:r>
          </a:p>
        </p:txBody>
      </p:sp>
      <p:sp>
        <p:nvSpPr>
          <p:cNvPr id="177" name="Прямоугольник 28">
            <a:extLst>
              <a:ext uri="{FF2B5EF4-FFF2-40B4-BE49-F238E27FC236}">
                <a16:creationId xmlns:a16="http://schemas.microsoft.com/office/drawing/2014/main" id="{E5A739B7-41A7-4858-B89D-E7C62229E5BF}"/>
              </a:ext>
            </a:extLst>
          </p:cNvPr>
          <p:cNvSpPr/>
          <p:nvPr/>
        </p:nvSpPr>
        <p:spPr>
          <a:xfrm>
            <a:off x="1605048" y="3010421"/>
            <a:ext cx="41601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50361">
              <a:defRPr/>
            </a:pPr>
            <a:r>
              <a:rPr lang="ru-RU" sz="1200" kern="0" dirty="0">
                <a:solidFill>
                  <a:srgbClr val="515254"/>
                </a:solidFill>
                <a:latin typeface="Verdana"/>
                <a:cs typeface="Arial" panose="020B0604020202020204" pitchFamily="34" charset="0"/>
              </a:rPr>
              <a:t>НЗП</a:t>
            </a:r>
          </a:p>
        </p:txBody>
      </p:sp>
      <p:sp>
        <p:nvSpPr>
          <p:cNvPr id="178" name="Прямоугольник 28">
            <a:extLst>
              <a:ext uri="{FF2B5EF4-FFF2-40B4-BE49-F238E27FC236}">
                <a16:creationId xmlns:a16="http://schemas.microsoft.com/office/drawing/2014/main" id="{D146E0BB-A6DC-417B-B294-29E515058EC0}"/>
              </a:ext>
            </a:extLst>
          </p:cNvPr>
          <p:cNvSpPr/>
          <p:nvPr/>
        </p:nvSpPr>
        <p:spPr>
          <a:xfrm>
            <a:off x="2434207" y="3020581"/>
            <a:ext cx="41601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50361">
              <a:defRPr/>
            </a:pPr>
            <a:r>
              <a:rPr lang="ru-RU" sz="1200" kern="0" dirty="0">
                <a:solidFill>
                  <a:srgbClr val="515254"/>
                </a:solidFill>
                <a:latin typeface="Verdana"/>
                <a:cs typeface="Arial" panose="020B0604020202020204" pitchFamily="34" charset="0"/>
              </a:rPr>
              <a:t>НЗП</a:t>
            </a:r>
          </a:p>
        </p:txBody>
      </p:sp>
      <p:sp>
        <p:nvSpPr>
          <p:cNvPr id="179" name="Прямоугольник 28">
            <a:extLst>
              <a:ext uri="{FF2B5EF4-FFF2-40B4-BE49-F238E27FC236}">
                <a16:creationId xmlns:a16="http://schemas.microsoft.com/office/drawing/2014/main" id="{9432D358-A737-4E29-94CD-4385B8A5EE1B}"/>
              </a:ext>
            </a:extLst>
          </p:cNvPr>
          <p:cNvSpPr/>
          <p:nvPr/>
        </p:nvSpPr>
        <p:spPr>
          <a:xfrm>
            <a:off x="3240119" y="3035821"/>
            <a:ext cx="41601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50361">
              <a:defRPr/>
            </a:pPr>
            <a:r>
              <a:rPr lang="ru-RU" sz="1200" kern="0" dirty="0">
                <a:solidFill>
                  <a:srgbClr val="515254"/>
                </a:solidFill>
                <a:latin typeface="Verdana"/>
                <a:cs typeface="Arial" panose="020B0604020202020204" pitchFamily="34" charset="0"/>
              </a:rPr>
              <a:t>НЗП</a:t>
            </a:r>
          </a:p>
        </p:txBody>
      </p:sp>
    </p:spTree>
    <p:extLst>
      <p:ext uri="{BB962C8B-B14F-4D97-AF65-F5344CB8AC3E}">
        <p14:creationId xmlns:p14="http://schemas.microsoft.com/office/powerpoint/2010/main" val="385000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3214A6B-CB8C-412A-B962-827FB9F9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31" y="5416"/>
            <a:ext cx="8329611" cy="495947"/>
          </a:xfrm>
        </p:spPr>
        <p:txBody>
          <a:bodyPr/>
          <a:lstStyle/>
          <a:p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работы предприятий Санкт-Петербурга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5651D6D-96AD-4A83-AB37-43D30B1B797D}"/>
              </a:ext>
            </a:extLst>
          </p:cNvPr>
          <p:cNvCxnSpPr/>
          <p:nvPr/>
        </p:nvCxnSpPr>
        <p:spPr>
          <a:xfrm>
            <a:off x="513886" y="1599616"/>
            <a:ext cx="7929484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7D268DD-7AAF-4F03-AB14-CD7BB09BD3B2}"/>
              </a:ext>
            </a:extLst>
          </p:cNvPr>
          <p:cNvCxnSpPr/>
          <p:nvPr/>
        </p:nvCxnSpPr>
        <p:spPr>
          <a:xfrm>
            <a:off x="489695" y="2661448"/>
            <a:ext cx="7929484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0CC6CAE-570A-48AF-8AE8-55F1044666F6}"/>
              </a:ext>
            </a:extLst>
          </p:cNvPr>
          <p:cNvSpPr/>
          <p:nvPr/>
        </p:nvSpPr>
        <p:spPr>
          <a:xfrm>
            <a:off x="7443820" y="770433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+mn-lt"/>
              </a:rPr>
              <a:t>-37%</a:t>
            </a:r>
            <a:endParaRPr lang="ru-RU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F55569-1F5F-4AB3-A1B8-F51A1137FCD3}"/>
              </a:ext>
            </a:extLst>
          </p:cNvPr>
          <p:cNvSpPr/>
          <p:nvPr/>
        </p:nvSpPr>
        <p:spPr>
          <a:xfrm>
            <a:off x="7466680" y="1868176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+mn-lt"/>
              </a:rPr>
              <a:t>-42%</a:t>
            </a:r>
            <a:endParaRPr lang="ru-RU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8D031A7-94D8-42D5-8F79-F731249BEFCD}"/>
              </a:ext>
            </a:extLst>
          </p:cNvPr>
          <p:cNvSpPr/>
          <p:nvPr/>
        </p:nvSpPr>
        <p:spPr>
          <a:xfrm>
            <a:off x="7458006" y="2958060"/>
            <a:ext cx="1463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+mn-lt"/>
              </a:rPr>
              <a:t>+39%</a:t>
            </a:r>
            <a:endParaRPr lang="ru-RU" sz="2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C5374BD-D993-40D3-B12F-6E7B80AB6F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5" y="3787762"/>
            <a:ext cx="451793" cy="3435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D0EE64B-A3EC-4ECD-BB64-3357C6A88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4" y="4389364"/>
            <a:ext cx="451793" cy="313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32F4AC-11DC-43CF-B2A9-D11ACA2BB873}"/>
              </a:ext>
            </a:extLst>
          </p:cNvPr>
          <p:cNvSpPr txBox="1"/>
          <p:nvPr/>
        </p:nvSpPr>
        <p:spPr>
          <a:xfrm>
            <a:off x="1122531" y="4315073"/>
            <a:ext cx="76928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результате реализации адресной поддержки в течение 2019-2021 г. удалось заместить </a:t>
            </a:r>
            <a:r>
              <a:rPr lang="ru-RU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</a:t>
            </a:r>
            <a:r>
              <a:rPr lang="ru-RU" sz="12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110 </a:t>
            </a:r>
            <a:r>
              <a:rPr lang="ru-RU" sz="12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вакансий собственными сотрудниками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D67879-ED7C-4552-95A5-A31AD0E5F7ED}"/>
              </a:ext>
            </a:extLst>
          </p:cNvPr>
          <p:cNvSpPr txBox="1"/>
          <p:nvPr/>
        </p:nvSpPr>
        <p:spPr>
          <a:xfrm>
            <a:off x="1145391" y="3844130"/>
            <a:ext cx="7692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Экономический эффект по итогам реализации проектов составил более  </a:t>
            </a:r>
            <a:r>
              <a:rPr lang="ru-RU" sz="1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580 млн руб.</a:t>
            </a:r>
            <a:endParaRPr lang="ru-RU" sz="12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6B7C3E-D18B-4DA6-941D-F6B9C071C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327" y="662328"/>
            <a:ext cx="1542575" cy="4811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F6CDDA-0752-4741-82EE-C529A6154D33}"/>
              </a:ext>
            </a:extLst>
          </p:cNvPr>
          <p:cNvSpPr txBox="1"/>
          <p:nvPr/>
        </p:nvSpPr>
        <p:spPr>
          <a:xfrm>
            <a:off x="4539450" y="1165041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-37%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38BE5D-849A-4A9C-A3C2-6F56CB7C57F6}"/>
              </a:ext>
            </a:extLst>
          </p:cNvPr>
          <p:cNvSpPr txBox="1"/>
          <p:nvPr/>
        </p:nvSpPr>
        <p:spPr>
          <a:xfrm>
            <a:off x="7406323" y="297549"/>
            <a:ext cx="1446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Среднее по  региону:</a:t>
            </a:r>
          </a:p>
        </p:txBody>
      </p:sp>
      <p:pic>
        <p:nvPicPr>
          <p:cNvPr id="5124" name="Picture 4" descr="Вакансии компании ГК АБЗ-1 - работа в Санкт-Петербурге, Ижевске, Перми,  Твери">
            <a:extLst>
              <a:ext uri="{FF2B5EF4-FFF2-40B4-BE49-F238E27FC236}">
                <a16:creationId xmlns:a16="http://schemas.microsoft.com/office/drawing/2014/main" id="{32E822A4-C74F-4731-A92F-E3EE9817A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77" y="535092"/>
            <a:ext cx="482024" cy="5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5677FE0-AA79-4D71-9B83-02B14AB32C26}"/>
              </a:ext>
            </a:extLst>
          </p:cNvPr>
          <p:cNvSpPr txBox="1"/>
          <p:nvPr/>
        </p:nvSpPr>
        <p:spPr>
          <a:xfrm>
            <a:off x="3160049" y="2253209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-51%</a:t>
            </a:r>
          </a:p>
        </p:txBody>
      </p:sp>
      <p:pic>
        <p:nvPicPr>
          <p:cNvPr id="5128" name="Picture 8" descr="Завод теплофикационных труб &quot;ПЕТЕРПАЙП&quot;">
            <a:extLst>
              <a:ext uri="{FF2B5EF4-FFF2-40B4-BE49-F238E27FC236}">
                <a16:creationId xmlns:a16="http://schemas.microsoft.com/office/drawing/2014/main" id="{43135132-A33D-452D-AF6E-DE2E36801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076" y="1959937"/>
            <a:ext cx="1487907" cy="23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Ленинградский Комбинат Хлебопродуктов им Кирова | Facebook">
            <a:extLst>
              <a:ext uri="{FF2B5EF4-FFF2-40B4-BE49-F238E27FC236}">
                <a16:creationId xmlns:a16="http://schemas.microsoft.com/office/drawing/2014/main" id="{597EE768-FAC2-480E-AD42-B7DA474EC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55" y="1839365"/>
            <a:ext cx="955954" cy="36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ПТК &quot;Модерам&quot;, АО - Гетсиз.ру">
            <a:extLst>
              <a:ext uri="{FF2B5EF4-FFF2-40B4-BE49-F238E27FC236}">
                <a16:creationId xmlns:a16="http://schemas.microsoft.com/office/drawing/2014/main" id="{2D21DA84-6C12-4C87-A500-B8D7B2AF4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13230" r="11686" b="22064"/>
          <a:stretch/>
        </p:blipFill>
        <p:spPr bwMode="auto">
          <a:xfrm>
            <a:off x="6230186" y="1806541"/>
            <a:ext cx="756066" cy="39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1BC8D501-3D8E-4463-800D-EE5178D0F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35" y="3141469"/>
            <a:ext cx="1353625" cy="19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>
            <a:extLst>
              <a:ext uri="{FF2B5EF4-FFF2-40B4-BE49-F238E27FC236}">
                <a16:creationId xmlns:a16="http://schemas.microsoft.com/office/drawing/2014/main" id="{5F610982-AEF2-4968-B79C-8C7BC5CB8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98" y="2882298"/>
            <a:ext cx="920632" cy="4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АО «НПО Завод «Волна»">
            <a:extLst>
              <a:ext uri="{FF2B5EF4-FFF2-40B4-BE49-F238E27FC236}">
                <a16:creationId xmlns:a16="http://schemas.microsoft.com/office/drawing/2014/main" id="{0D04F7AC-6149-451F-ADB2-4311CF9AF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28" y="764209"/>
            <a:ext cx="1321033" cy="260652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5142" name="Picture 22">
            <a:extLst>
              <a:ext uri="{FF2B5EF4-FFF2-40B4-BE49-F238E27FC236}">
                <a16:creationId xmlns:a16="http://schemas.microsoft.com/office/drawing/2014/main" id="{764277BF-C88C-4BD4-8F17-F532B0691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29" y="696756"/>
            <a:ext cx="997097" cy="3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Купить продукты производителя ООО Мит Стар цена, доставка по Москве, СПб и  России - интернет магазин Диетерра">
            <a:extLst>
              <a:ext uri="{FF2B5EF4-FFF2-40B4-BE49-F238E27FC236}">
                <a16:creationId xmlns:a16="http://schemas.microsoft.com/office/drawing/2014/main" id="{24BA17C3-F3B4-46F1-94B1-A2F774EF1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68" y="2862036"/>
            <a:ext cx="690614" cy="51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4D84F794-C47A-4168-8F82-F2EC80AD02E5}"/>
              </a:ext>
            </a:extLst>
          </p:cNvPr>
          <p:cNvCxnSpPr>
            <a:cxnSpLocks/>
          </p:cNvCxnSpPr>
          <p:nvPr/>
        </p:nvCxnSpPr>
        <p:spPr>
          <a:xfrm flipH="1" flipV="1">
            <a:off x="7402839" y="593562"/>
            <a:ext cx="24911" cy="310139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D2B9A4F-1D2A-44C0-8B46-4D82AB0735BC}"/>
              </a:ext>
            </a:extLst>
          </p:cNvPr>
          <p:cNvSpPr txBox="1"/>
          <p:nvPr/>
        </p:nvSpPr>
        <p:spPr>
          <a:xfrm>
            <a:off x="4539450" y="2253209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-67%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8DF57D-78D9-4F2D-8F6C-4991CCC2C2AC}"/>
              </a:ext>
            </a:extLst>
          </p:cNvPr>
          <p:cNvSpPr txBox="1"/>
          <p:nvPr/>
        </p:nvSpPr>
        <p:spPr>
          <a:xfrm>
            <a:off x="6252021" y="2253209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-51%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03CA27-1C48-413D-804F-F66A6ABCFD24}"/>
              </a:ext>
            </a:extLst>
          </p:cNvPr>
          <p:cNvSpPr txBox="1"/>
          <p:nvPr/>
        </p:nvSpPr>
        <p:spPr>
          <a:xfrm>
            <a:off x="1951089" y="2253209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-30%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04F2781-7C31-42BC-90A3-CA009531CA2D}"/>
              </a:ext>
            </a:extLst>
          </p:cNvPr>
          <p:cNvSpPr txBox="1"/>
          <p:nvPr/>
        </p:nvSpPr>
        <p:spPr>
          <a:xfrm>
            <a:off x="1951089" y="1165041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-30%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E41C56-B494-4666-BD78-403615979CEB}"/>
              </a:ext>
            </a:extLst>
          </p:cNvPr>
          <p:cNvSpPr txBox="1"/>
          <p:nvPr/>
        </p:nvSpPr>
        <p:spPr>
          <a:xfrm>
            <a:off x="3160049" y="1165041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-41%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0538148-3ED1-44C9-81A6-0BC4F1A55295}"/>
              </a:ext>
            </a:extLst>
          </p:cNvPr>
          <p:cNvSpPr txBox="1"/>
          <p:nvPr/>
        </p:nvSpPr>
        <p:spPr>
          <a:xfrm>
            <a:off x="6252021" y="1165041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-35%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D4104DE-D429-484E-BD84-19AFC3FFC903}"/>
              </a:ext>
            </a:extLst>
          </p:cNvPr>
          <p:cNvSpPr txBox="1"/>
          <p:nvPr/>
        </p:nvSpPr>
        <p:spPr>
          <a:xfrm>
            <a:off x="1915823" y="3469244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+39%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187A45B-AC52-4DB1-92B2-493DD6EB235C}"/>
              </a:ext>
            </a:extLst>
          </p:cNvPr>
          <p:cNvSpPr txBox="1"/>
          <p:nvPr/>
        </p:nvSpPr>
        <p:spPr>
          <a:xfrm>
            <a:off x="3124782" y="3469244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+64%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1A6693-E297-46D1-BEA1-AD9D8EA2BE64}"/>
              </a:ext>
            </a:extLst>
          </p:cNvPr>
          <p:cNvSpPr txBox="1"/>
          <p:nvPr/>
        </p:nvSpPr>
        <p:spPr>
          <a:xfrm>
            <a:off x="4504184" y="3469244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+38%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716D121-000F-454B-B36A-F245489AB2E5}"/>
              </a:ext>
            </a:extLst>
          </p:cNvPr>
          <p:cNvSpPr txBox="1"/>
          <p:nvPr/>
        </p:nvSpPr>
        <p:spPr>
          <a:xfrm>
            <a:off x="6216755" y="3469244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+37%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3F481305-6540-496D-921B-C9D99766CBA1}"/>
              </a:ext>
            </a:extLst>
          </p:cNvPr>
          <p:cNvGrpSpPr/>
          <p:nvPr/>
        </p:nvGrpSpPr>
        <p:grpSpPr>
          <a:xfrm>
            <a:off x="251654" y="578588"/>
            <a:ext cx="1058287" cy="846573"/>
            <a:chOff x="5553085" y="3995399"/>
            <a:chExt cx="883278" cy="846573"/>
          </a:xfrm>
        </p:grpSpPr>
        <p:sp>
          <p:nvSpPr>
            <p:cNvPr id="54" name="Стрелка: пятиугольник 53">
              <a:extLst>
                <a:ext uri="{FF2B5EF4-FFF2-40B4-BE49-F238E27FC236}">
                  <a16:creationId xmlns:a16="http://schemas.microsoft.com/office/drawing/2014/main" id="{18436551-EC31-4606-9E1A-5A3837D31ABD}"/>
                </a:ext>
              </a:extLst>
            </p:cNvPr>
            <p:cNvSpPr/>
            <p:nvPr/>
          </p:nvSpPr>
          <p:spPr>
            <a:xfrm rot="5400000">
              <a:off x="5571438" y="3977048"/>
              <a:ext cx="846573" cy="883276"/>
            </a:xfrm>
            <a:prstGeom prst="homePlate">
              <a:avLst>
                <a:gd name="adj" fmla="val 2078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Время протекания процесса </a:t>
              </a:r>
            </a:p>
          </p:txBody>
        </p:sp>
        <p:sp>
          <p:nvSpPr>
            <p:cNvPr id="55" name="Стрелка: шеврон 54">
              <a:extLst>
                <a:ext uri="{FF2B5EF4-FFF2-40B4-BE49-F238E27FC236}">
                  <a16:creationId xmlns:a16="http://schemas.microsoft.com/office/drawing/2014/main" id="{78D1EE94-CF56-401C-B825-39A8EDAA0C8E}"/>
                </a:ext>
              </a:extLst>
            </p:cNvPr>
            <p:cNvSpPr/>
            <p:nvPr/>
          </p:nvSpPr>
          <p:spPr>
            <a:xfrm rot="5400000">
              <a:off x="5862197" y="4267806"/>
              <a:ext cx="265054" cy="883277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EDAAB636-34EB-466D-A3F7-57BDDA10FBBC}"/>
              </a:ext>
            </a:extLst>
          </p:cNvPr>
          <p:cNvGrpSpPr/>
          <p:nvPr/>
        </p:nvGrpSpPr>
        <p:grpSpPr>
          <a:xfrm>
            <a:off x="242637" y="1740800"/>
            <a:ext cx="1061077" cy="846573"/>
            <a:chOff x="5553085" y="3995399"/>
            <a:chExt cx="883278" cy="846573"/>
          </a:xfrm>
        </p:grpSpPr>
        <p:sp>
          <p:nvSpPr>
            <p:cNvPr id="57" name="Стрелка: пятиугольник 56">
              <a:extLst>
                <a:ext uri="{FF2B5EF4-FFF2-40B4-BE49-F238E27FC236}">
                  <a16:creationId xmlns:a16="http://schemas.microsoft.com/office/drawing/2014/main" id="{DFD27E2C-78C7-4B2F-9EB9-13ADC1F9F362}"/>
                </a:ext>
              </a:extLst>
            </p:cNvPr>
            <p:cNvSpPr/>
            <p:nvPr/>
          </p:nvSpPr>
          <p:spPr>
            <a:xfrm rot="5400000">
              <a:off x="5571438" y="3977048"/>
              <a:ext cx="846573" cy="883276"/>
            </a:xfrm>
            <a:prstGeom prst="homePlate">
              <a:avLst>
                <a:gd name="adj" fmla="val 2078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Незавершенное производство</a:t>
              </a:r>
            </a:p>
          </p:txBody>
        </p:sp>
        <p:sp>
          <p:nvSpPr>
            <p:cNvPr id="58" name="Стрелка: шеврон 57">
              <a:extLst>
                <a:ext uri="{FF2B5EF4-FFF2-40B4-BE49-F238E27FC236}">
                  <a16:creationId xmlns:a16="http://schemas.microsoft.com/office/drawing/2014/main" id="{00DAAAE3-4865-4FEF-A285-7D52A4DF1911}"/>
                </a:ext>
              </a:extLst>
            </p:cNvPr>
            <p:cNvSpPr/>
            <p:nvPr/>
          </p:nvSpPr>
          <p:spPr>
            <a:xfrm rot="5400000">
              <a:off x="5862197" y="4267806"/>
              <a:ext cx="265054" cy="883277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EB9784B-14CC-49B3-88C0-20F2B631D77C}"/>
              </a:ext>
            </a:extLst>
          </p:cNvPr>
          <p:cNvGrpSpPr/>
          <p:nvPr/>
        </p:nvGrpSpPr>
        <p:grpSpPr>
          <a:xfrm rot="10800000">
            <a:off x="251654" y="2845463"/>
            <a:ext cx="1058287" cy="846573"/>
            <a:chOff x="5553085" y="3995399"/>
            <a:chExt cx="883278" cy="846573"/>
          </a:xfrm>
        </p:grpSpPr>
        <p:sp>
          <p:nvSpPr>
            <p:cNvPr id="60" name="Стрелка: пятиугольник 59">
              <a:extLst>
                <a:ext uri="{FF2B5EF4-FFF2-40B4-BE49-F238E27FC236}">
                  <a16:creationId xmlns:a16="http://schemas.microsoft.com/office/drawing/2014/main" id="{BD22A193-7A9C-4B1D-A5B4-8A185EBAD0BE}"/>
                </a:ext>
              </a:extLst>
            </p:cNvPr>
            <p:cNvSpPr/>
            <p:nvPr/>
          </p:nvSpPr>
          <p:spPr>
            <a:xfrm rot="5400000">
              <a:off x="5571438" y="3977048"/>
              <a:ext cx="846573" cy="883276"/>
            </a:xfrm>
            <a:prstGeom prst="homePlate">
              <a:avLst>
                <a:gd name="adj" fmla="val 2078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Выработка</a:t>
              </a:r>
            </a:p>
          </p:txBody>
        </p:sp>
        <p:sp>
          <p:nvSpPr>
            <p:cNvPr id="61" name="Стрелка: шеврон 60">
              <a:extLst>
                <a:ext uri="{FF2B5EF4-FFF2-40B4-BE49-F238E27FC236}">
                  <a16:creationId xmlns:a16="http://schemas.microsoft.com/office/drawing/2014/main" id="{12AFFA2B-FD1B-4B05-9A76-66CA082410CD}"/>
                </a:ext>
              </a:extLst>
            </p:cNvPr>
            <p:cNvSpPr/>
            <p:nvPr/>
          </p:nvSpPr>
          <p:spPr>
            <a:xfrm rot="5400000">
              <a:off x="5862197" y="4267806"/>
              <a:ext cx="265054" cy="883277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111D28-BCC2-46B7-987C-58828FED98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74035" y="3035866"/>
            <a:ext cx="860010" cy="327826"/>
          </a:xfrm>
          <a:prstGeom prst="rect">
            <a:avLst/>
          </a:prstGeom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7961F2A2-C441-489B-A7A6-EE62FA096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11" y="1959937"/>
            <a:ext cx="774571" cy="25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8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Спецтехника и спецтранспорт">
            <a:extLst>
              <a:ext uri="{FF2B5EF4-FFF2-40B4-BE49-F238E27FC236}">
                <a16:creationId xmlns:a16="http://schemas.microsoft.com/office/drawing/2014/main" id="{4D51A31C-AD3F-459F-9929-CCECA9D5E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9411">
            <a:off x="2050033" y="-164262"/>
            <a:ext cx="5971590" cy="56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3214A6B-CB8C-412A-B962-827FB9F9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63" y="115512"/>
            <a:ext cx="8329611" cy="374649"/>
          </a:xfrm>
        </p:spPr>
        <p:txBody>
          <a:bodyPr/>
          <a:lstStyle/>
          <a:p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партнеры</a:t>
            </a:r>
          </a:p>
        </p:txBody>
      </p:sp>
      <p:sp>
        <p:nvSpPr>
          <p:cNvPr id="69" name="Скругленный прямоугольник 94">
            <a:extLst>
              <a:ext uri="{FF2B5EF4-FFF2-40B4-BE49-F238E27FC236}">
                <a16:creationId xmlns:a16="http://schemas.microsoft.com/office/drawing/2014/main" id="{CB25919F-D685-4AFC-B125-B534C61DAAF5}"/>
              </a:ext>
            </a:extLst>
          </p:cNvPr>
          <p:cNvSpPr/>
          <p:nvPr/>
        </p:nvSpPr>
        <p:spPr>
          <a:xfrm>
            <a:off x="6034852" y="871043"/>
            <a:ext cx="1223489" cy="829428"/>
          </a:xfrm>
          <a:prstGeom prst="roundRect">
            <a:avLst>
              <a:gd name="adj" fmla="val 5737"/>
            </a:avLst>
          </a:prstGeom>
          <a:gradFill>
            <a:gsLst>
              <a:gs pos="0">
                <a:srgbClr val="00C2F3">
                  <a:alpha val="79000"/>
                </a:srgbClr>
              </a:gs>
              <a:gs pos="100000">
                <a:srgbClr val="1E86C8">
                  <a:alpha val="91000"/>
                </a:srgbClr>
              </a:gs>
            </a:gsLst>
            <a:lin ang="2700000" scaled="0"/>
          </a:gradFill>
          <a:ln w="19050">
            <a:noFill/>
          </a:ln>
          <a:effectLst>
            <a:innerShdw blurRad="205827">
              <a:prstClr val="black">
                <a:alpha val="615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9" name="Скругленный прямоугольник 94">
            <a:extLst>
              <a:ext uri="{FF2B5EF4-FFF2-40B4-BE49-F238E27FC236}">
                <a16:creationId xmlns:a16="http://schemas.microsoft.com/office/drawing/2014/main" id="{CE6D5B80-1186-481A-A4DC-DBFCC2781830}"/>
              </a:ext>
            </a:extLst>
          </p:cNvPr>
          <p:cNvSpPr/>
          <p:nvPr/>
        </p:nvSpPr>
        <p:spPr>
          <a:xfrm>
            <a:off x="1897192" y="885489"/>
            <a:ext cx="1223489" cy="829428"/>
          </a:xfrm>
          <a:prstGeom prst="roundRect">
            <a:avLst>
              <a:gd name="adj" fmla="val 5737"/>
            </a:avLst>
          </a:prstGeom>
          <a:gradFill>
            <a:gsLst>
              <a:gs pos="0">
                <a:srgbClr val="00C2F3">
                  <a:alpha val="79000"/>
                </a:srgbClr>
              </a:gs>
              <a:gs pos="100000">
                <a:srgbClr val="1E86C8">
                  <a:alpha val="91000"/>
                </a:srgbClr>
              </a:gs>
            </a:gsLst>
            <a:lin ang="2700000" scaled="0"/>
          </a:gradFill>
          <a:ln w="19050">
            <a:noFill/>
          </a:ln>
          <a:effectLst>
            <a:innerShdw blurRad="205827">
              <a:prstClr val="black">
                <a:alpha val="615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8" name="Скругленный прямоугольник 94">
            <a:extLst>
              <a:ext uri="{FF2B5EF4-FFF2-40B4-BE49-F238E27FC236}">
                <a16:creationId xmlns:a16="http://schemas.microsoft.com/office/drawing/2014/main" id="{2C0CFF31-AB63-4CFE-BCC7-21BE0EB7DC0E}"/>
              </a:ext>
            </a:extLst>
          </p:cNvPr>
          <p:cNvSpPr/>
          <p:nvPr/>
        </p:nvSpPr>
        <p:spPr>
          <a:xfrm>
            <a:off x="517972" y="885489"/>
            <a:ext cx="1223489" cy="829428"/>
          </a:xfrm>
          <a:prstGeom prst="roundRect">
            <a:avLst>
              <a:gd name="adj" fmla="val 5737"/>
            </a:avLst>
          </a:prstGeom>
          <a:gradFill>
            <a:gsLst>
              <a:gs pos="0">
                <a:srgbClr val="00C2F3">
                  <a:alpha val="79000"/>
                </a:srgbClr>
              </a:gs>
              <a:gs pos="100000">
                <a:srgbClr val="1E86C8">
                  <a:alpha val="91000"/>
                </a:srgbClr>
              </a:gs>
            </a:gsLst>
            <a:lin ang="2700000" scaled="0"/>
          </a:gradFill>
          <a:ln w="19050">
            <a:noFill/>
          </a:ln>
          <a:effectLst>
            <a:innerShdw blurRad="205827">
              <a:prstClr val="black">
                <a:alpha val="615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FF4A57-30A1-495A-B3A0-D769CF5CACB9}"/>
              </a:ext>
            </a:extLst>
          </p:cNvPr>
          <p:cNvSpPr/>
          <p:nvPr/>
        </p:nvSpPr>
        <p:spPr>
          <a:xfrm>
            <a:off x="765919" y="525421"/>
            <a:ext cx="2159566" cy="2917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3B4256"/>
                </a:solidFill>
                <a:cs typeface="Calibri" panose="020F0502020204030204" pitchFamily="34" charset="0"/>
              </a:rPr>
              <a:t>Реализованные проекты</a:t>
            </a:r>
            <a:endParaRPr lang="ru-RU" sz="1400" b="1" i="0" dirty="0">
              <a:solidFill>
                <a:srgbClr val="3B4256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EBA3DFF-0C9E-40AA-8052-F998D2A89DC5}"/>
              </a:ext>
            </a:extLst>
          </p:cNvPr>
          <p:cNvSpPr/>
          <p:nvPr/>
        </p:nvSpPr>
        <p:spPr>
          <a:xfrm>
            <a:off x="826950" y="1740812"/>
            <a:ext cx="1556708" cy="2917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3B4256"/>
                </a:solidFill>
                <a:cs typeface="Calibri" panose="020F0502020204030204" pitchFamily="34" charset="0"/>
              </a:rPr>
              <a:t>Текущие проекты</a:t>
            </a:r>
            <a:endParaRPr lang="ru-RU" sz="1400" b="1" i="0" dirty="0">
              <a:solidFill>
                <a:srgbClr val="3B4256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9661127-5AED-4E74-AC47-5A2B4CF5DC94}"/>
              </a:ext>
            </a:extLst>
          </p:cNvPr>
          <p:cNvSpPr/>
          <p:nvPr/>
        </p:nvSpPr>
        <p:spPr>
          <a:xfrm>
            <a:off x="812664" y="2942522"/>
            <a:ext cx="2153154" cy="2917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3B4256"/>
                </a:solidFill>
                <a:cs typeface="Calibri" panose="020F0502020204030204" pitchFamily="34" charset="0"/>
              </a:rPr>
              <a:t>Перспективные проекты</a:t>
            </a:r>
            <a:endParaRPr lang="ru-RU" sz="1400" b="1" i="0" dirty="0">
              <a:solidFill>
                <a:srgbClr val="3B4256"/>
              </a:solidFill>
              <a:effectLst/>
              <a:cs typeface="Calibri" panose="020F0502020204030204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44FE4F4-C931-4C2E-83C0-A4DE1451BB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582" r="97844">
                        <a14:foregroundMark x1="8356" y1="42000" x2="8356" y2="42000"/>
                        <a14:foregroundMark x1="7817" y1="62000" x2="7817" y2="62000"/>
                        <a14:foregroundMark x1="15633" y1="70000" x2="15633" y2="70000"/>
                        <a14:foregroundMark x1="15364" y1="40000" x2="15364" y2="40000"/>
                        <a14:foregroundMark x1="5391" y1="52000" x2="5391" y2="52000"/>
                        <a14:foregroundMark x1="4852" y1="58000" x2="4852" y2="58000"/>
                        <a14:foregroundMark x1="17251" y1="45000" x2="17251" y2="45000"/>
                        <a14:foregroundMark x1="4582" y1="59000" x2="4582" y2="59000"/>
                        <a14:foregroundMark x1="15094" y1="49000" x2="15094" y2="49000"/>
                        <a14:backgroundMark x1="25067" y1="40000" x2="25067" y2="40000"/>
                        <a14:backgroundMark x1="28032" y1="40000" x2="28032" y2="40000"/>
                        <a14:backgroundMark x1="33154" y1="40000" x2="33154" y2="40000"/>
                        <a14:backgroundMark x1="38544" y1="39000" x2="38544" y2="39000"/>
                        <a14:backgroundMark x1="41779" y1="40000" x2="64420" y2="39000"/>
                        <a14:backgroundMark x1="63342" y1="43000" x2="21024" y2="56000"/>
                        <a14:backgroundMark x1="90566" y1="40000" x2="92992" y2="57000"/>
                        <a14:backgroundMark x1="97305" y1="30000" x2="96765" y2="45000"/>
                        <a14:backgroundMark x1="96496" y1="45000" x2="96496" y2="55000"/>
                      </a14:backgroundRemoval>
                    </a14:imgEffect>
                  </a14:imgLayer>
                </a14:imgProps>
              </a:ext>
            </a:extLst>
          </a:blip>
          <a:srcRect r="72601"/>
          <a:stretch/>
        </p:blipFill>
        <p:spPr>
          <a:xfrm>
            <a:off x="7042414" y="885544"/>
            <a:ext cx="215926" cy="2013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19D351-B4B4-4247-9496-594943F124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5" b="91102" l="649" r="97078">
                        <a14:foregroundMark x1="19156" y1="53814" x2="19156" y2="53814"/>
                        <a14:foregroundMark x1="29654" y1="37712" x2="29654" y2="37712"/>
                        <a14:foregroundMark x1="4221" y1="38983" x2="4221" y2="38983"/>
                        <a14:foregroundMark x1="64394" y1="46610" x2="64394" y2="46610"/>
                        <a14:foregroundMark x1="77489" y1="40254" x2="77489" y2="40254"/>
                        <a14:foregroundMark x1="93831" y1="39831" x2="93831" y2="39831"/>
                        <a14:foregroundMark x1="97294" y1="39831" x2="97294" y2="39831"/>
                        <a14:foregroundMark x1="92749" y1="59322" x2="92749" y2="59322"/>
                        <a14:foregroundMark x1="92749" y1="59322" x2="92749" y2="59322"/>
                        <a14:foregroundMark x1="87554" y1="80932" x2="87554" y2="80932"/>
                        <a14:foregroundMark x1="57359" y1="91102" x2="57359" y2="91102"/>
                        <a14:foregroundMark x1="41126" y1="9746" x2="41126" y2="9746"/>
                        <a14:foregroundMark x1="54545" y1="8898" x2="54545" y2="8898"/>
                        <a14:foregroundMark x1="43290" y1="8898" x2="43290" y2="8898"/>
                        <a14:foregroundMark x1="649" y1="43644" x2="649" y2="43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0175" y="923838"/>
            <a:ext cx="440582" cy="106664"/>
          </a:xfrm>
          <a:prstGeom prst="rect">
            <a:avLst/>
          </a:prstGeom>
        </p:spPr>
      </p:pic>
      <p:pic>
        <p:nvPicPr>
          <p:cNvPr id="72706" name="Picture 2">
            <a:extLst>
              <a:ext uri="{FF2B5EF4-FFF2-40B4-BE49-F238E27FC236}">
                <a16:creationId xmlns:a16="http://schemas.microsoft.com/office/drawing/2014/main" id="{1E3C0822-D077-4B28-8BD7-187893C1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" y="1101333"/>
            <a:ext cx="357666" cy="389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EE8C0C-C787-41CF-BB95-C987E0F12473}"/>
              </a:ext>
            </a:extLst>
          </p:cNvPr>
          <p:cNvSpPr txBox="1"/>
          <p:nvPr/>
        </p:nvSpPr>
        <p:spPr>
          <a:xfrm flipH="1">
            <a:off x="969171" y="1035519"/>
            <a:ext cx="779909" cy="52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«Невский завод»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733F066-00DB-4ACD-B0D8-07817A5D68BD}"/>
              </a:ext>
            </a:extLst>
          </p:cNvPr>
          <p:cNvSpPr txBox="1"/>
          <p:nvPr/>
        </p:nvSpPr>
        <p:spPr>
          <a:xfrm flipH="1">
            <a:off x="2359716" y="1198819"/>
            <a:ext cx="863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ЗАО «РСК»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5110C9-8995-47E7-97F2-41E36E1C7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5" b="91102" l="649" r="97078">
                        <a14:foregroundMark x1="19156" y1="53814" x2="19156" y2="53814"/>
                        <a14:foregroundMark x1="29654" y1="37712" x2="29654" y2="37712"/>
                        <a14:foregroundMark x1="4221" y1="38983" x2="4221" y2="38983"/>
                        <a14:foregroundMark x1="64394" y1="46610" x2="64394" y2="46610"/>
                        <a14:foregroundMark x1="77489" y1="40254" x2="77489" y2="40254"/>
                        <a14:foregroundMark x1="93831" y1="39831" x2="93831" y2="39831"/>
                        <a14:foregroundMark x1="97294" y1="39831" x2="97294" y2="39831"/>
                        <a14:foregroundMark x1="92749" y1="59322" x2="92749" y2="59322"/>
                        <a14:foregroundMark x1="92749" y1="59322" x2="92749" y2="59322"/>
                        <a14:foregroundMark x1="87554" y1="80932" x2="87554" y2="80932"/>
                        <a14:foregroundMark x1="57359" y1="91102" x2="57359" y2="91102"/>
                        <a14:foregroundMark x1="41126" y1="9746" x2="41126" y2="9746"/>
                        <a14:foregroundMark x1="54545" y1="8898" x2="54545" y2="8898"/>
                        <a14:foregroundMark x1="43290" y1="8898" x2="43290" y2="8898"/>
                        <a14:foregroundMark x1="649" y1="43644" x2="649" y2="43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5247" y="923838"/>
            <a:ext cx="440582" cy="106664"/>
          </a:xfrm>
          <a:prstGeom prst="rect">
            <a:avLst/>
          </a:prstGeom>
        </p:spPr>
      </p:pic>
      <p:sp>
        <p:nvSpPr>
          <p:cNvPr id="60" name="Скругленный прямоугольник 94">
            <a:extLst>
              <a:ext uri="{FF2B5EF4-FFF2-40B4-BE49-F238E27FC236}">
                <a16:creationId xmlns:a16="http://schemas.microsoft.com/office/drawing/2014/main" id="{0DB29045-EB9A-41B7-9453-21D385512EED}"/>
              </a:ext>
            </a:extLst>
          </p:cNvPr>
          <p:cNvSpPr/>
          <p:nvPr/>
        </p:nvSpPr>
        <p:spPr>
          <a:xfrm>
            <a:off x="4648012" y="878266"/>
            <a:ext cx="1223489" cy="829428"/>
          </a:xfrm>
          <a:prstGeom prst="roundRect">
            <a:avLst>
              <a:gd name="adj" fmla="val 5737"/>
            </a:avLst>
          </a:prstGeom>
          <a:gradFill>
            <a:gsLst>
              <a:gs pos="0">
                <a:srgbClr val="00C2F3">
                  <a:alpha val="79000"/>
                </a:srgbClr>
              </a:gs>
              <a:gs pos="100000">
                <a:srgbClr val="1E86C8">
                  <a:alpha val="91000"/>
                </a:srgbClr>
              </a:gs>
            </a:gsLst>
            <a:lin ang="2700000" scaled="0"/>
          </a:gradFill>
          <a:ln w="19050">
            <a:noFill/>
          </a:ln>
          <a:effectLst>
            <a:innerShdw blurRad="205827">
              <a:prstClr val="black">
                <a:alpha val="615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1" name="Скругленный прямоугольник 94">
            <a:extLst>
              <a:ext uri="{FF2B5EF4-FFF2-40B4-BE49-F238E27FC236}">
                <a16:creationId xmlns:a16="http://schemas.microsoft.com/office/drawing/2014/main" id="{C67C15CC-F4CC-4954-BAA0-166A38CF3F46}"/>
              </a:ext>
            </a:extLst>
          </p:cNvPr>
          <p:cNvSpPr/>
          <p:nvPr/>
        </p:nvSpPr>
        <p:spPr>
          <a:xfrm>
            <a:off x="3268792" y="878266"/>
            <a:ext cx="1223489" cy="829428"/>
          </a:xfrm>
          <a:prstGeom prst="roundRect">
            <a:avLst>
              <a:gd name="adj" fmla="val 5737"/>
            </a:avLst>
          </a:prstGeom>
          <a:gradFill>
            <a:gsLst>
              <a:gs pos="0">
                <a:srgbClr val="00C2F3">
                  <a:alpha val="79000"/>
                </a:srgbClr>
              </a:gs>
              <a:gs pos="100000">
                <a:srgbClr val="1E86C8">
                  <a:alpha val="91000"/>
                </a:srgbClr>
              </a:gs>
            </a:gsLst>
            <a:lin ang="2700000" scaled="0"/>
          </a:gradFill>
          <a:ln w="19050">
            <a:noFill/>
          </a:ln>
          <a:effectLst>
            <a:innerShdw blurRad="205827">
              <a:prstClr val="black">
                <a:alpha val="615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2E31E38-D6EC-42E4-8549-E3D96E5BF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5" b="91102" l="649" r="97078">
                        <a14:foregroundMark x1="19156" y1="53814" x2="19156" y2="53814"/>
                        <a14:foregroundMark x1="29654" y1="37712" x2="29654" y2="37712"/>
                        <a14:foregroundMark x1="4221" y1="38983" x2="4221" y2="38983"/>
                        <a14:foregroundMark x1="64394" y1="46610" x2="64394" y2="46610"/>
                        <a14:foregroundMark x1="77489" y1="40254" x2="77489" y2="40254"/>
                        <a14:foregroundMark x1="93831" y1="39831" x2="93831" y2="39831"/>
                        <a14:foregroundMark x1="97294" y1="39831" x2="97294" y2="39831"/>
                        <a14:foregroundMark x1="92749" y1="59322" x2="92749" y2="59322"/>
                        <a14:foregroundMark x1="92749" y1="59322" x2="92749" y2="59322"/>
                        <a14:foregroundMark x1="87554" y1="80932" x2="87554" y2="80932"/>
                        <a14:foregroundMark x1="57359" y1="91102" x2="57359" y2="91102"/>
                        <a14:foregroundMark x1="41126" y1="9746" x2="41126" y2="9746"/>
                        <a14:foregroundMark x1="54545" y1="8898" x2="54545" y2="8898"/>
                        <a14:foregroundMark x1="43290" y1="8898" x2="43290" y2="8898"/>
                        <a14:foregroundMark x1="649" y1="43644" x2="649" y2="43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0995" y="916615"/>
            <a:ext cx="440582" cy="10666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855016B-C83F-43C6-BADF-152F528B0503}"/>
              </a:ext>
            </a:extLst>
          </p:cNvPr>
          <p:cNvSpPr txBox="1"/>
          <p:nvPr/>
        </p:nvSpPr>
        <p:spPr>
          <a:xfrm flipH="1">
            <a:off x="3719991" y="1028296"/>
            <a:ext cx="779909" cy="52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«Фирма Изотерм»</a:t>
            </a:r>
          </a:p>
        </p:txBody>
      </p:sp>
      <p:sp>
        <p:nvSpPr>
          <p:cNvPr id="68" name="Скругленный прямоугольник 94">
            <a:extLst>
              <a:ext uri="{FF2B5EF4-FFF2-40B4-BE49-F238E27FC236}">
                <a16:creationId xmlns:a16="http://schemas.microsoft.com/office/drawing/2014/main" id="{4E034DEB-CCE2-49F9-9B14-9C41ACB34EDE}"/>
              </a:ext>
            </a:extLst>
          </p:cNvPr>
          <p:cNvSpPr/>
          <p:nvPr/>
        </p:nvSpPr>
        <p:spPr>
          <a:xfrm>
            <a:off x="7414072" y="871043"/>
            <a:ext cx="1223489" cy="829428"/>
          </a:xfrm>
          <a:prstGeom prst="roundRect">
            <a:avLst>
              <a:gd name="adj" fmla="val 5737"/>
            </a:avLst>
          </a:prstGeom>
          <a:gradFill>
            <a:gsLst>
              <a:gs pos="0">
                <a:srgbClr val="00C2F3">
                  <a:alpha val="79000"/>
                </a:srgbClr>
              </a:gs>
              <a:gs pos="100000">
                <a:srgbClr val="1E86C8">
                  <a:alpha val="91000"/>
                </a:srgbClr>
              </a:gs>
            </a:gsLst>
            <a:lin ang="2700000" scaled="0"/>
          </a:gradFill>
          <a:ln w="19050">
            <a:noFill/>
          </a:ln>
          <a:effectLst>
            <a:innerShdw blurRad="205827">
              <a:prstClr val="black">
                <a:alpha val="615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6" name="Скругленный прямоугольник 94">
            <a:extLst>
              <a:ext uri="{FF2B5EF4-FFF2-40B4-BE49-F238E27FC236}">
                <a16:creationId xmlns:a16="http://schemas.microsoft.com/office/drawing/2014/main" id="{49B210FA-E920-41AF-90FA-218E9B69267F}"/>
              </a:ext>
            </a:extLst>
          </p:cNvPr>
          <p:cNvSpPr/>
          <p:nvPr/>
        </p:nvSpPr>
        <p:spPr>
          <a:xfrm>
            <a:off x="1926112" y="2086446"/>
            <a:ext cx="1223489" cy="829428"/>
          </a:xfrm>
          <a:prstGeom prst="roundRect">
            <a:avLst>
              <a:gd name="adj" fmla="val 5737"/>
            </a:avLst>
          </a:prstGeom>
          <a:gradFill>
            <a:gsLst>
              <a:gs pos="0">
                <a:srgbClr val="00C2F3">
                  <a:alpha val="79000"/>
                </a:srgbClr>
              </a:gs>
              <a:gs pos="100000">
                <a:srgbClr val="1E86C8">
                  <a:alpha val="91000"/>
                </a:srgbClr>
              </a:gs>
            </a:gsLst>
            <a:lin ang="2700000" scaled="0"/>
          </a:gradFill>
          <a:ln w="19050">
            <a:noFill/>
          </a:ln>
          <a:effectLst>
            <a:innerShdw blurRad="205827">
              <a:prstClr val="black">
                <a:alpha val="615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7" name="Скругленный прямоугольник 94">
            <a:extLst>
              <a:ext uri="{FF2B5EF4-FFF2-40B4-BE49-F238E27FC236}">
                <a16:creationId xmlns:a16="http://schemas.microsoft.com/office/drawing/2014/main" id="{9A7C3252-2F00-4E83-B8B2-8B5E69007C73}"/>
              </a:ext>
            </a:extLst>
          </p:cNvPr>
          <p:cNvSpPr/>
          <p:nvPr/>
        </p:nvSpPr>
        <p:spPr>
          <a:xfrm>
            <a:off x="546892" y="2086446"/>
            <a:ext cx="1223489" cy="829428"/>
          </a:xfrm>
          <a:prstGeom prst="roundRect">
            <a:avLst>
              <a:gd name="adj" fmla="val 5737"/>
            </a:avLst>
          </a:prstGeom>
          <a:gradFill>
            <a:gsLst>
              <a:gs pos="0">
                <a:srgbClr val="00C2F3">
                  <a:alpha val="79000"/>
                </a:srgbClr>
              </a:gs>
              <a:gs pos="100000">
                <a:srgbClr val="1E86C8">
                  <a:alpha val="91000"/>
                </a:srgbClr>
              </a:gs>
            </a:gsLst>
            <a:lin ang="2700000" scaled="0"/>
          </a:gradFill>
          <a:ln w="19050">
            <a:noFill/>
          </a:ln>
          <a:effectLst>
            <a:innerShdw blurRad="205827">
              <a:prstClr val="black">
                <a:alpha val="615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EF685D9-D151-432E-AC41-47766AEE5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5" b="91102" l="649" r="97078">
                        <a14:foregroundMark x1="19156" y1="53814" x2="19156" y2="53814"/>
                        <a14:foregroundMark x1="29654" y1="37712" x2="29654" y2="37712"/>
                        <a14:foregroundMark x1="4221" y1="38983" x2="4221" y2="38983"/>
                        <a14:foregroundMark x1="64394" y1="46610" x2="64394" y2="46610"/>
                        <a14:foregroundMark x1="77489" y1="40254" x2="77489" y2="40254"/>
                        <a14:foregroundMark x1="93831" y1="39831" x2="93831" y2="39831"/>
                        <a14:foregroundMark x1="97294" y1="39831" x2="97294" y2="39831"/>
                        <a14:foregroundMark x1="92749" y1="59322" x2="92749" y2="59322"/>
                        <a14:foregroundMark x1="92749" y1="59322" x2="92749" y2="59322"/>
                        <a14:foregroundMark x1="87554" y1="80932" x2="87554" y2="80932"/>
                        <a14:foregroundMark x1="57359" y1="91102" x2="57359" y2="91102"/>
                        <a14:foregroundMark x1="41126" y1="9746" x2="41126" y2="9746"/>
                        <a14:foregroundMark x1="54545" y1="8898" x2="54545" y2="8898"/>
                        <a14:foregroundMark x1="43290" y1="8898" x2="43290" y2="8898"/>
                        <a14:foregroundMark x1="649" y1="43644" x2="649" y2="43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095" y="2124795"/>
            <a:ext cx="440582" cy="106664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C4B3EE0D-2198-408E-8293-78390D87D193}"/>
              </a:ext>
            </a:extLst>
          </p:cNvPr>
          <p:cNvSpPr txBox="1"/>
          <p:nvPr/>
        </p:nvSpPr>
        <p:spPr>
          <a:xfrm flipH="1">
            <a:off x="998091" y="2236476"/>
            <a:ext cx="779909" cy="67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«Теремок – Русские блины»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774E5DC-AB65-4A1A-A5F5-593AC41D2AF8}"/>
              </a:ext>
            </a:extLst>
          </p:cNvPr>
          <p:cNvSpPr txBox="1"/>
          <p:nvPr/>
        </p:nvSpPr>
        <p:spPr>
          <a:xfrm flipH="1">
            <a:off x="2364978" y="2249258"/>
            <a:ext cx="8002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«ТД Балтийский берег»</a:t>
            </a: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2AD37C15-B017-4BF6-94A5-EADD9D8E2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5" b="91102" l="649" r="97078">
                        <a14:foregroundMark x1="19156" y1="53814" x2="19156" y2="53814"/>
                        <a14:foregroundMark x1="29654" y1="37712" x2="29654" y2="37712"/>
                        <a14:foregroundMark x1="4221" y1="38983" x2="4221" y2="38983"/>
                        <a14:foregroundMark x1="64394" y1="46610" x2="64394" y2="46610"/>
                        <a14:foregroundMark x1="77489" y1="40254" x2="77489" y2="40254"/>
                        <a14:foregroundMark x1="93831" y1="39831" x2="93831" y2="39831"/>
                        <a14:foregroundMark x1="97294" y1="39831" x2="97294" y2="39831"/>
                        <a14:foregroundMark x1="92749" y1="59322" x2="92749" y2="59322"/>
                        <a14:foregroundMark x1="92749" y1="59322" x2="92749" y2="59322"/>
                        <a14:foregroundMark x1="87554" y1="80932" x2="87554" y2="80932"/>
                        <a14:foregroundMark x1="57359" y1="91102" x2="57359" y2="91102"/>
                        <a14:foregroundMark x1="41126" y1="9746" x2="41126" y2="9746"/>
                        <a14:foregroundMark x1="54545" y1="8898" x2="54545" y2="8898"/>
                        <a14:foregroundMark x1="43290" y1="8898" x2="43290" y2="8898"/>
                        <a14:foregroundMark x1="649" y1="43644" x2="649" y2="43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4167" y="2124795"/>
            <a:ext cx="440582" cy="106664"/>
          </a:xfrm>
          <a:prstGeom prst="rect">
            <a:avLst/>
          </a:prstGeom>
        </p:spPr>
      </p:pic>
      <p:sp>
        <p:nvSpPr>
          <p:cNvPr id="84" name="Скругленный прямоугольник 94">
            <a:extLst>
              <a:ext uri="{FF2B5EF4-FFF2-40B4-BE49-F238E27FC236}">
                <a16:creationId xmlns:a16="http://schemas.microsoft.com/office/drawing/2014/main" id="{8AB08F2E-37E5-424F-AA70-A56921E62B7F}"/>
              </a:ext>
            </a:extLst>
          </p:cNvPr>
          <p:cNvSpPr/>
          <p:nvPr/>
        </p:nvSpPr>
        <p:spPr>
          <a:xfrm>
            <a:off x="4676932" y="2079223"/>
            <a:ext cx="1223489" cy="829428"/>
          </a:xfrm>
          <a:prstGeom prst="roundRect">
            <a:avLst>
              <a:gd name="adj" fmla="val 5737"/>
            </a:avLst>
          </a:prstGeom>
          <a:gradFill>
            <a:gsLst>
              <a:gs pos="0">
                <a:srgbClr val="00C2F3">
                  <a:alpha val="79000"/>
                </a:srgbClr>
              </a:gs>
              <a:gs pos="100000">
                <a:srgbClr val="1E86C8">
                  <a:alpha val="91000"/>
                </a:srgbClr>
              </a:gs>
            </a:gsLst>
            <a:lin ang="2700000" scaled="0"/>
          </a:gradFill>
          <a:ln w="19050">
            <a:noFill/>
          </a:ln>
          <a:effectLst>
            <a:innerShdw blurRad="205827">
              <a:prstClr val="black">
                <a:alpha val="615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5" name="Скругленный прямоугольник 94">
            <a:extLst>
              <a:ext uri="{FF2B5EF4-FFF2-40B4-BE49-F238E27FC236}">
                <a16:creationId xmlns:a16="http://schemas.microsoft.com/office/drawing/2014/main" id="{8A4667E0-B0D5-4039-B4D9-4776D2933E6C}"/>
              </a:ext>
            </a:extLst>
          </p:cNvPr>
          <p:cNvSpPr/>
          <p:nvPr/>
        </p:nvSpPr>
        <p:spPr>
          <a:xfrm>
            <a:off x="3297712" y="2079223"/>
            <a:ext cx="1223489" cy="829428"/>
          </a:xfrm>
          <a:prstGeom prst="roundRect">
            <a:avLst>
              <a:gd name="adj" fmla="val 5737"/>
            </a:avLst>
          </a:prstGeom>
          <a:gradFill>
            <a:gsLst>
              <a:gs pos="0">
                <a:srgbClr val="00C2F3">
                  <a:alpha val="79000"/>
                </a:srgbClr>
              </a:gs>
              <a:gs pos="100000">
                <a:srgbClr val="1E86C8">
                  <a:alpha val="91000"/>
                </a:srgbClr>
              </a:gs>
            </a:gsLst>
            <a:lin ang="2700000" scaled="0"/>
          </a:gradFill>
          <a:ln w="19050">
            <a:noFill/>
          </a:ln>
          <a:effectLst>
            <a:innerShdw blurRad="205827">
              <a:prstClr val="black">
                <a:alpha val="615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F0FFADA3-6537-4AFE-9F63-D1BCE1491D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5" b="91102" l="649" r="97078">
                        <a14:foregroundMark x1="19156" y1="53814" x2="19156" y2="53814"/>
                        <a14:foregroundMark x1="29654" y1="37712" x2="29654" y2="37712"/>
                        <a14:foregroundMark x1="4221" y1="38983" x2="4221" y2="38983"/>
                        <a14:foregroundMark x1="64394" y1="46610" x2="64394" y2="46610"/>
                        <a14:foregroundMark x1="77489" y1="40254" x2="77489" y2="40254"/>
                        <a14:foregroundMark x1="93831" y1="39831" x2="93831" y2="39831"/>
                        <a14:foregroundMark x1="97294" y1="39831" x2="97294" y2="39831"/>
                        <a14:foregroundMark x1="92749" y1="59322" x2="92749" y2="59322"/>
                        <a14:foregroundMark x1="92749" y1="59322" x2="92749" y2="59322"/>
                        <a14:foregroundMark x1="87554" y1="80932" x2="87554" y2="80932"/>
                        <a14:foregroundMark x1="57359" y1="91102" x2="57359" y2="91102"/>
                        <a14:foregroundMark x1="41126" y1="9746" x2="41126" y2="9746"/>
                        <a14:foregroundMark x1="54545" y1="8898" x2="54545" y2="8898"/>
                        <a14:foregroundMark x1="43290" y1="8898" x2="43290" y2="8898"/>
                        <a14:foregroundMark x1="649" y1="43644" x2="649" y2="43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9915" y="2117572"/>
            <a:ext cx="440582" cy="106664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5AD4BF3B-D321-4FA4-A4A4-8BEE17F99E17}"/>
              </a:ext>
            </a:extLst>
          </p:cNvPr>
          <p:cNvSpPr txBox="1"/>
          <p:nvPr/>
        </p:nvSpPr>
        <p:spPr>
          <a:xfrm flipH="1">
            <a:off x="3748911" y="2229253"/>
            <a:ext cx="779909" cy="52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«Альфа-горизонт»</a:t>
            </a:r>
          </a:p>
        </p:txBody>
      </p:sp>
      <p:sp>
        <p:nvSpPr>
          <p:cNvPr id="92" name="Скругленный прямоугольник 94">
            <a:extLst>
              <a:ext uri="{FF2B5EF4-FFF2-40B4-BE49-F238E27FC236}">
                <a16:creationId xmlns:a16="http://schemas.microsoft.com/office/drawing/2014/main" id="{40E4EFF0-35F7-4F9F-A7D8-B6B43F83B767}"/>
              </a:ext>
            </a:extLst>
          </p:cNvPr>
          <p:cNvSpPr/>
          <p:nvPr/>
        </p:nvSpPr>
        <p:spPr>
          <a:xfrm>
            <a:off x="7442992" y="2072001"/>
            <a:ext cx="1223489" cy="829428"/>
          </a:xfrm>
          <a:prstGeom prst="roundRect">
            <a:avLst>
              <a:gd name="adj" fmla="val 5737"/>
            </a:avLst>
          </a:prstGeom>
          <a:gradFill>
            <a:gsLst>
              <a:gs pos="0">
                <a:srgbClr val="00C2F3">
                  <a:alpha val="79000"/>
                </a:srgbClr>
              </a:gs>
              <a:gs pos="100000">
                <a:srgbClr val="1E86C8">
                  <a:alpha val="91000"/>
                </a:srgbClr>
              </a:gs>
            </a:gsLst>
            <a:lin ang="2700000" scaled="0"/>
          </a:gradFill>
          <a:ln w="19050">
            <a:noFill/>
          </a:ln>
          <a:effectLst>
            <a:innerShdw blurRad="205827">
              <a:prstClr val="black">
                <a:alpha val="615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3" name="Скругленный прямоугольник 94">
            <a:extLst>
              <a:ext uri="{FF2B5EF4-FFF2-40B4-BE49-F238E27FC236}">
                <a16:creationId xmlns:a16="http://schemas.microsoft.com/office/drawing/2014/main" id="{69D36028-85B0-48CF-AADC-C720D46AB950}"/>
              </a:ext>
            </a:extLst>
          </p:cNvPr>
          <p:cNvSpPr/>
          <p:nvPr/>
        </p:nvSpPr>
        <p:spPr>
          <a:xfrm>
            <a:off x="6063772" y="2072001"/>
            <a:ext cx="1223489" cy="829428"/>
          </a:xfrm>
          <a:prstGeom prst="roundRect">
            <a:avLst>
              <a:gd name="adj" fmla="val 5737"/>
            </a:avLst>
          </a:prstGeom>
          <a:gradFill>
            <a:gsLst>
              <a:gs pos="0">
                <a:srgbClr val="00C2F3">
                  <a:alpha val="79000"/>
                </a:srgbClr>
              </a:gs>
              <a:gs pos="100000">
                <a:srgbClr val="1E86C8">
                  <a:alpha val="91000"/>
                </a:srgbClr>
              </a:gs>
            </a:gsLst>
            <a:lin ang="2700000" scaled="0"/>
          </a:gradFill>
          <a:ln w="19050">
            <a:noFill/>
          </a:ln>
          <a:effectLst>
            <a:innerShdw blurRad="205827">
              <a:prstClr val="black">
                <a:alpha val="615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0" name="Скругленный прямоугольник 94">
            <a:extLst>
              <a:ext uri="{FF2B5EF4-FFF2-40B4-BE49-F238E27FC236}">
                <a16:creationId xmlns:a16="http://schemas.microsoft.com/office/drawing/2014/main" id="{C05286E9-5D95-470B-898B-7CBECD5B3AAF}"/>
              </a:ext>
            </a:extLst>
          </p:cNvPr>
          <p:cNvSpPr/>
          <p:nvPr/>
        </p:nvSpPr>
        <p:spPr>
          <a:xfrm>
            <a:off x="1948972" y="3284706"/>
            <a:ext cx="1223489" cy="829428"/>
          </a:xfrm>
          <a:prstGeom prst="roundRect">
            <a:avLst>
              <a:gd name="adj" fmla="val 5737"/>
            </a:avLst>
          </a:prstGeom>
          <a:gradFill>
            <a:gsLst>
              <a:gs pos="0">
                <a:srgbClr val="00C2F3">
                  <a:alpha val="79000"/>
                </a:srgbClr>
              </a:gs>
              <a:gs pos="100000">
                <a:srgbClr val="1E86C8">
                  <a:alpha val="91000"/>
                </a:srgbClr>
              </a:gs>
            </a:gsLst>
            <a:lin ang="2700000" scaled="0"/>
          </a:gradFill>
          <a:ln w="19050">
            <a:noFill/>
          </a:ln>
          <a:effectLst>
            <a:innerShdw blurRad="205827">
              <a:prstClr val="black">
                <a:alpha val="615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1" name="Скругленный прямоугольник 94">
            <a:extLst>
              <a:ext uri="{FF2B5EF4-FFF2-40B4-BE49-F238E27FC236}">
                <a16:creationId xmlns:a16="http://schemas.microsoft.com/office/drawing/2014/main" id="{7D8E0569-FB1E-4538-8E39-9B59AE79C721}"/>
              </a:ext>
            </a:extLst>
          </p:cNvPr>
          <p:cNvSpPr/>
          <p:nvPr/>
        </p:nvSpPr>
        <p:spPr>
          <a:xfrm>
            <a:off x="569752" y="3284706"/>
            <a:ext cx="1223489" cy="829428"/>
          </a:xfrm>
          <a:prstGeom prst="roundRect">
            <a:avLst>
              <a:gd name="adj" fmla="val 5737"/>
            </a:avLst>
          </a:prstGeom>
          <a:gradFill>
            <a:gsLst>
              <a:gs pos="0">
                <a:srgbClr val="00C2F3">
                  <a:alpha val="79000"/>
                </a:srgbClr>
              </a:gs>
              <a:gs pos="100000">
                <a:srgbClr val="1E86C8">
                  <a:alpha val="91000"/>
                </a:srgbClr>
              </a:gs>
            </a:gsLst>
            <a:lin ang="2700000" scaled="0"/>
          </a:gradFill>
          <a:ln w="19050">
            <a:noFill/>
          </a:ln>
          <a:effectLst>
            <a:innerShdw blurRad="205827">
              <a:prstClr val="black">
                <a:alpha val="615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912FA63-5C43-4CA7-B6CB-A7393BC3D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5" b="91102" l="649" r="97078">
                        <a14:foregroundMark x1="19156" y1="53814" x2="19156" y2="53814"/>
                        <a14:foregroundMark x1="29654" y1="37712" x2="29654" y2="37712"/>
                        <a14:foregroundMark x1="4221" y1="38983" x2="4221" y2="38983"/>
                        <a14:foregroundMark x1="64394" y1="46610" x2="64394" y2="46610"/>
                        <a14:foregroundMark x1="77489" y1="40254" x2="77489" y2="40254"/>
                        <a14:foregroundMark x1="93831" y1="39831" x2="93831" y2="39831"/>
                        <a14:foregroundMark x1="97294" y1="39831" x2="97294" y2="39831"/>
                        <a14:foregroundMark x1="92749" y1="59322" x2="92749" y2="59322"/>
                        <a14:foregroundMark x1="92749" y1="59322" x2="92749" y2="59322"/>
                        <a14:foregroundMark x1="87554" y1="80932" x2="87554" y2="80932"/>
                        <a14:foregroundMark x1="57359" y1="91102" x2="57359" y2="91102"/>
                        <a14:foregroundMark x1="41126" y1="9746" x2="41126" y2="9746"/>
                        <a14:foregroundMark x1="54545" y1="8898" x2="54545" y2="8898"/>
                        <a14:foregroundMark x1="43290" y1="8898" x2="43290" y2="8898"/>
                        <a14:foregroundMark x1="649" y1="43644" x2="649" y2="43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955" y="3323055"/>
            <a:ext cx="440582" cy="106664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89F5F73A-F211-46F1-BF4A-DD5185277407}"/>
              </a:ext>
            </a:extLst>
          </p:cNvPr>
          <p:cNvSpPr txBox="1"/>
          <p:nvPr/>
        </p:nvSpPr>
        <p:spPr>
          <a:xfrm flipH="1">
            <a:off x="985390" y="3487704"/>
            <a:ext cx="850583" cy="379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ЗАО «Совплим»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3676029-8E24-4864-B2E4-4FA5DBA61F2F}"/>
              </a:ext>
            </a:extLst>
          </p:cNvPr>
          <p:cNvSpPr txBox="1"/>
          <p:nvPr/>
        </p:nvSpPr>
        <p:spPr>
          <a:xfrm flipH="1">
            <a:off x="2411692" y="3399812"/>
            <a:ext cx="863341" cy="52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«Фирма Парсек»</a:t>
            </a: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8484177F-5415-450C-96FE-5C99C6503D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5" b="91102" l="649" r="97078">
                        <a14:foregroundMark x1="19156" y1="53814" x2="19156" y2="53814"/>
                        <a14:foregroundMark x1="29654" y1="37712" x2="29654" y2="37712"/>
                        <a14:foregroundMark x1="4221" y1="38983" x2="4221" y2="38983"/>
                        <a14:foregroundMark x1="64394" y1="46610" x2="64394" y2="46610"/>
                        <a14:foregroundMark x1="77489" y1="40254" x2="77489" y2="40254"/>
                        <a14:foregroundMark x1="93831" y1="39831" x2="93831" y2="39831"/>
                        <a14:foregroundMark x1="97294" y1="39831" x2="97294" y2="39831"/>
                        <a14:foregroundMark x1="92749" y1="59322" x2="92749" y2="59322"/>
                        <a14:foregroundMark x1="92749" y1="59322" x2="92749" y2="59322"/>
                        <a14:foregroundMark x1="87554" y1="80932" x2="87554" y2="80932"/>
                        <a14:foregroundMark x1="57359" y1="91102" x2="57359" y2="91102"/>
                        <a14:foregroundMark x1="41126" y1="9746" x2="41126" y2="9746"/>
                        <a14:foregroundMark x1="54545" y1="8898" x2="54545" y2="8898"/>
                        <a14:foregroundMark x1="43290" y1="8898" x2="43290" y2="8898"/>
                        <a14:foregroundMark x1="649" y1="43644" x2="649" y2="43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7027" y="3323055"/>
            <a:ext cx="440582" cy="106664"/>
          </a:xfrm>
          <a:prstGeom prst="rect">
            <a:avLst/>
          </a:prstGeom>
        </p:spPr>
      </p:pic>
      <p:sp>
        <p:nvSpPr>
          <p:cNvPr id="108" name="Скругленный прямоугольник 94">
            <a:extLst>
              <a:ext uri="{FF2B5EF4-FFF2-40B4-BE49-F238E27FC236}">
                <a16:creationId xmlns:a16="http://schemas.microsoft.com/office/drawing/2014/main" id="{6530D8BB-9C81-4A35-B3EB-0650A0766E75}"/>
              </a:ext>
            </a:extLst>
          </p:cNvPr>
          <p:cNvSpPr/>
          <p:nvPr/>
        </p:nvSpPr>
        <p:spPr>
          <a:xfrm>
            <a:off x="4699792" y="3277484"/>
            <a:ext cx="1223489" cy="829428"/>
          </a:xfrm>
          <a:prstGeom prst="roundRect">
            <a:avLst>
              <a:gd name="adj" fmla="val 5737"/>
            </a:avLst>
          </a:prstGeom>
          <a:gradFill>
            <a:gsLst>
              <a:gs pos="0">
                <a:srgbClr val="00C2F3">
                  <a:alpha val="79000"/>
                </a:srgbClr>
              </a:gs>
              <a:gs pos="100000">
                <a:srgbClr val="1E86C8">
                  <a:alpha val="91000"/>
                </a:srgbClr>
              </a:gs>
            </a:gsLst>
            <a:lin ang="2700000" scaled="0"/>
          </a:gradFill>
          <a:ln w="19050">
            <a:noFill/>
          </a:ln>
          <a:effectLst>
            <a:innerShdw blurRad="205827">
              <a:prstClr val="black">
                <a:alpha val="615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9" name="Скругленный прямоугольник 94">
            <a:extLst>
              <a:ext uri="{FF2B5EF4-FFF2-40B4-BE49-F238E27FC236}">
                <a16:creationId xmlns:a16="http://schemas.microsoft.com/office/drawing/2014/main" id="{EE10FEF9-3DF8-4090-A593-21E509814DFE}"/>
              </a:ext>
            </a:extLst>
          </p:cNvPr>
          <p:cNvSpPr/>
          <p:nvPr/>
        </p:nvSpPr>
        <p:spPr>
          <a:xfrm>
            <a:off x="3320572" y="3277484"/>
            <a:ext cx="1223489" cy="829428"/>
          </a:xfrm>
          <a:prstGeom prst="roundRect">
            <a:avLst>
              <a:gd name="adj" fmla="val 5737"/>
            </a:avLst>
          </a:prstGeom>
          <a:gradFill>
            <a:gsLst>
              <a:gs pos="0">
                <a:srgbClr val="00C2F3">
                  <a:alpha val="79000"/>
                </a:srgbClr>
              </a:gs>
              <a:gs pos="100000">
                <a:srgbClr val="1E86C8">
                  <a:alpha val="91000"/>
                </a:srgbClr>
              </a:gs>
            </a:gsLst>
            <a:lin ang="2700000" scaled="0"/>
          </a:gradFill>
          <a:ln w="19050">
            <a:noFill/>
          </a:ln>
          <a:effectLst>
            <a:innerShdw blurRad="205827">
              <a:prstClr val="black">
                <a:alpha val="615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6" name="Скругленный прямоугольник 94">
            <a:extLst>
              <a:ext uri="{FF2B5EF4-FFF2-40B4-BE49-F238E27FC236}">
                <a16:creationId xmlns:a16="http://schemas.microsoft.com/office/drawing/2014/main" id="{78CBABBB-B047-4A26-9428-85673E6245DF}"/>
              </a:ext>
            </a:extLst>
          </p:cNvPr>
          <p:cNvSpPr/>
          <p:nvPr/>
        </p:nvSpPr>
        <p:spPr>
          <a:xfrm>
            <a:off x="7439944" y="3270261"/>
            <a:ext cx="1223489" cy="829428"/>
          </a:xfrm>
          <a:prstGeom prst="roundRect">
            <a:avLst>
              <a:gd name="adj" fmla="val 5737"/>
            </a:avLst>
          </a:prstGeom>
          <a:gradFill>
            <a:gsLst>
              <a:gs pos="0">
                <a:srgbClr val="00C2F3">
                  <a:alpha val="79000"/>
                </a:srgbClr>
              </a:gs>
              <a:gs pos="100000">
                <a:srgbClr val="1E86C8">
                  <a:alpha val="91000"/>
                </a:srgbClr>
              </a:gs>
            </a:gsLst>
            <a:lin ang="2700000" scaled="0"/>
          </a:gradFill>
          <a:ln w="19050">
            <a:noFill/>
          </a:ln>
          <a:effectLst>
            <a:innerShdw blurRad="205827">
              <a:prstClr val="black">
                <a:alpha val="615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7" name="Скругленный прямоугольник 94">
            <a:extLst>
              <a:ext uri="{FF2B5EF4-FFF2-40B4-BE49-F238E27FC236}">
                <a16:creationId xmlns:a16="http://schemas.microsoft.com/office/drawing/2014/main" id="{08A8F059-552C-4518-B197-A71541779924}"/>
              </a:ext>
            </a:extLst>
          </p:cNvPr>
          <p:cNvSpPr/>
          <p:nvPr/>
        </p:nvSpPr>
        <p:spPr>
          <a:xfrm>
            <a:off x="6086632" y="3270261"/>
            <a:ext cx="1223489" cy="829428"/>
          </a:xfrm>
          <a:prstGeom prst="roundRect">
            <a:avLst>
              <a:gd name="adj" fmla="val 5737"/>
            </a:avLst>
          </a:prstGeom>
          <a:gradFill>
            <a:gsLst>
              <a:gs pos="0">
                <a:srgbClr val="00C2F3">
                  <a:alpha val="79000"/>
                </a:srgbClr>
              </a:gs>
              <a:gs pos="100000">
                <a:srgbClr val="1E86C8">
                  <a:alpha val="91000"/>
                </a:srgbClr>
              </a:gs>
            </a:gsLst>
            <a:lin ang="2700000" scaled="0"/>
          </a:gradFill>
          <a:ln w="19050">
            <a:noFill/>
          </a:ln>
          <a:effectLst>
            <a:innerShdw blurRad="205827">
              <a:prstClr val="black">
                <a:alpha val="6156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B6ED68C-4E32-4356-BEA6-3E486CA6E1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4099" y="1141611"/>
            <a:ext cx="451290" cy="317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CB967E40-3A4A-4558-84A5-55CD4A95BE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582" r="97844">
                        <a14:foregroundMark x1="8356" y1="42000" x2="8356" y2="42000"/>
                        <a14:foregroundMark x1="7817" y1="62000" x2="7817" y2="62000"/>
                        <a14:foregroundMark x1="15633" y1="70000" x2="15633" y2="70000"/>
                        <a14:foregroundMark x1="15364" y1="40000" x2="15364" y2="40000"/>
                        <a14:foregroundMark x1="5391" y1="52000" x2="5391" y2="52000"/>
                        <a14:foregroundMark x1="4852" y1="58000" x2="4852" y2="58000"/>
                        <a14:foregroundMark x1="17251" y1="45000" x2="17251" y2="45000"/>
                        <a14:foregroundMark x1="4582" y1="59000" x2="4582" y2="59000"/>
                        <a14:foregroundMark x1="15094" y1="49000" x2="15094" y2="49000"/>
                        <a14:backgroundMark x1="25067" y1="40000" x2="25067" y2="40000"/>
                        <a14:backgroundMark x1="28032" y1="40000" x2="28032" y2="40000"/>
                        <a14:backgroundMark x1="33154" y1="40000" x2="33154" y2="40000"/>
                        <a14:backgroundMark x1="38544" y1="39000" x2="38544" y2="39000"/>
                        <a14:backgroundMark x1="41779" y1="40000" x2="64420" y2="39000"/>
                        <a14:backgroundMark x1="63342" y1="43000" x2="21024" y2="56000"/>
                        <a14:backgroundMark x1="90566" y1="40000" x2="92992" y2="57000"/>
                        <a14:backgroundMark x1="97305" y1="30000" x2="96765" y2="45000"/>
                        <a14:backgroundMark x1="96496" y1="45000" x2="96496" y2="55000"/>
                      </a14:backgroundRemoval>
                    </a14:imgEffect>
                  </a14:imgLayer>
                </a14:imgProps>
              </a:ext>
            </a:extLst>
          </a:blip>
          <a:srcRect r="72601"/>
          <a:stretch/>
        </p:blipFill>
        <p:spPr>
          <a:xfrm>
            <a:off x="8421634" y="871098"/>
            <a:ext cx="215926" cy="201343"/>
          </a:xfrm>
          <a:prstGeom prst="rect">
            <a:avLst/>
          </a:prstGeom>
        </p:spPr>
      </p:pic>
      <p:pic>
        <p:nvPicPr>
          <p:cNvPr id="2050" name="Picture 2" descr="Новый логотип «Теремка» - Теремок">
            <a:extLst>
              <a:ext uri="{FF2B5EF4-FFF2-40B4-BE49-F238E27FC236}">
                <a16:creationId xmlns:a16="http://schemas.microsoft.com/office/drawing/2014/main" id="{23AF749F-6F0D-42F2-A953-9F7F737E9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43" y="2298871"/>
            <a:ext cx="387245" cy="367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">
            <a:extLst>
              <a:ext uri="{FF2B5EF4-FFF2-40B4-BE49-F238E27FC236}">
                <a16:creationId xmlns:a16="http://schemas.microsoft.com/office/drawing/2014/main" id="{3CDD617F-4A83-4894-AEA9-222E27263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98" y="2346061"/>
            <a:ext cx="428728" cy="28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FFA7A1-A9E4-4A08-B739-042C272D1F6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3520"/>
          <a:stretch/>
        </p:blipFill>
        <p:spPr>
          <a:xfrm>
            <a:off x="6069267" y="1102532"/>
            <a:ext cx="430852" cy="403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57AFD7B4-08DD-4426-8601-C2CED084C449}"/>
              </a:ext>
            </a:extLst>
          </p:cNvPr>
          <p:cNvSpPr txBox="1"/>
          <p:nvPr/>
        </p:nvSpPr>
        <p:spPr>
          <a:xfrm flipH="1">
            <a:off x="6431633" y="1035555"/>
            <a:ext cx="920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«Север-Метрополь»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1B7C6CA-C5A2-4BE2-92C7-3FD6AF628E84}"/>
              </a:ext>
            </a:extLst>
          </p:cNvPr>
          <p:cNvSpPr txBox="1"/>
          <p:nvPr/>
        </p:nvSpPr>
        <p:spPr>
          <a:xfrm flipH="1">
            <a:off x="7897517" y="1125532"/>
            <a:ext cx="863341" cy="23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 «ПСК»</a:t>
            </a:r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F3DB4269-9F3F-404B-8295-A120BFD070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582" r="97844">
                        <a14:foregroundMark x1="8356" y1="42000" x2="8356" y2="42000"/>
                        <a14:foregroundMark x1="7817" y1="62000" x2="7817" y2="62000"/>
                        <a14:foregroundMark x1="15633" y1="70000" x2="15633" y2="70000"/>
                        <a14:foregroundMark x1="15364" y1="40000" x2="15364" y2="40000"/>
                        <a14:foregroundMark x1="5391" y1="52000" x2="5391" y2="52000"/>
                        <a14:foregroundMark x1="4852" y1="58000" x2="4852" y2="58000"/>
                        <a14:foregroundMark x1="17251" y1="45000" x2="17251" y2="45000"/>
                        <a14:foregroundMark x1="4582" y1="59000" x2="4582" y2="59000"/>
                        <a14:foregroundMark x1="15094" y1="49000" x2="15094" y2="49000"/>
                        <a14:backgroundMark x1="25067" y1="40000" x2="25067" y2="40000"/>
                        <a14:backgroundMark x1="28032" y1="40000" x2="28032" y2="40000"/>
                        <a14:backgroundMark x1="33154" y1="40000" x2="33154" y2="40000"/>
                        <a14:backgroundMark x1="38544" y1="39000" x2="38544" y2="39000"/>
                        <a14:backgroundMark x1="41779" y1="40000" x2="64420" y2="39000"/>
                        <a14:backgroundMark x1="63342" y1="43000" x2="21024" y2="56000"/>
                        <a14:backgroundMark x1="90566" y1="40000" x2="92992" y2="57000"/>
                        <a14:backgroundMark x1="97305" y1="30000" x2="96765" y2="45000"/>
                        <a14:backgroundMark x1="96496" y1="45000" x2="96496" y2="55000"/>
                      </a14:backgroundRemoval>
                    </a14:imgEffect>
                  </a14:imgLayer>
                </a14:imgProps>
              </a:ext>
            </a:extLst>
          </a:blip>
          <a:srcRect r="72601"/>
          <a:stretch/>
        </p:blipFill>
        <p:spPr>
          <a:xfrm>
            <a:off x="5668466" y="883320"/>
            <a:ext cx="215926" cy="2013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02BD6B-EBB6-41E3-9DDE-326C10130B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5339" y="1121425"/>
            <a:ext cx="427451" cy="359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BDB0D766-C7F9-4B53-9A51-A4339834DD4C}"/>
              </a:ext>
            </a:extLst>
          </p:cNvPr>
          <p:cNvSpPr txBox="1"/>
          <p:nvPr/>
        </p:nvSpPr>
        <p:spPr>
          <a:xfrm flipH="1">
            <a:off x="5124415" y="1046075"/>
            <a:ext cx="779909" cy="379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НТЦ «Риф»</a:t>
            </a:r>
          </a:p>
        </p:txBody>
      </p:sp>
      <p:pic>
        <p:nvPicPr>
          <p:cNvPr id="2056" name="Picture 8" descr="Работа в процессе – Бесплатные иконки: бизнес и финансы">
            <a:extLst>
              <a:ext uri="{FF2B5EF4-FFF2-40B4-BE49-F238E27FC236}">
                <a16:creationId xmlns:a16="http://schemas.microsoft.com/office/drawing/2014/main" id="{00C19244-329E-400B-85D4-EFEE1E3D5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4010" y="1721478"/>
            <a:ext cx="340582" cy="3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галочка бесплатно значок - Icon-Icons.com">
            <a:extLst>
              <a:ext uri="{FF2B5EF4-FFF2-40B4-BE49-F238E27FC236}">
                <a16:creationId xmlns:a16="http://schemas.microsoft.com/office/drawing/2014/main" id="{B380EC61-1E13-46B8-80EC-CA4673CA4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5" y="552401"/>
            <a:ext cx="248500" cy="23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Документ | Бесплатно значок">
            <a:extLst>
              <a:ext uri="{FF2B5EF4-FFF2-40B4-BE49-F238E27FC236}">
                <a16:creationId xmlns:a16="http://schemas.microsoft.com/office/drawing/2014/main" id="{91483102-F7FD-41EE-9956-392446E79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8" y="2980930"/>
            <a:ext cx="250058" cy="23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омпания Совплим - Промышленные вентиляторы Совплим FUA - FUK - FS - FD - SP">
            <a:extLst>
              <a:ext uri="{FF2B5EF4-FFF2-40B4-BE49-F238E27FC236}">
                <a16:creationId xmlns:a16="http://schemas.microsoft.com/office/drawing/2014/main" id="{3978E2B4-8A96-4434-A01E-B49B9A367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4" y="3574945"/>
            <a:ext cx="402112" cy="263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55F8ED-BAC0-465C-A9F8-BA52EB3704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90350" y="3533181"/>
            <a:ext cx="347286" cy="324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5BC812-96FA-4BC0-8F51-8EACB61B21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70356" y="2287844"/>
            <a:ext cx="396087" cy="369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B6A3EF04-3A8D-455F-951F-01D3EA4F67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582" r="97844">
                        <a14:foregroundMark x1="8356" y1="42000" x2="8356" y2="42000"/>
                        <a14:foregroundMark x1="7817" y1="62000" x2="7817" y2="62000"/>
                        <a14:foregroundMark x1="15633" y1="70000" x2="15633" y2="70000"/>
                        <a14:foregroundMark x1="15364" y1="40000" x2="15364" y2="40000"/>
                        <a14:foregroundMark x1="5391" y1="52000" x2="5391" y2="52000"/>
                        <a14:foregroundMark x1="4852" y1="58000" x2="4852" y2="58000"/>
                        <a14:foregroundMark x1="17251" y1="45000" x2="17251" y2="45000"/>
                        <a14:foregroundMark x1="4582" y1="59000" x2="4582" y2="59000"/>
                        <a14:foregroundMark x1="15094" y1="49000" x2="15094" y2="49000"/>
                        <a14:backgroundMark x1="25067" y1="40000" x2="25067" y2="40000"/>
                        <a14:backgroundMark x1="28032" y1="40000" x2="28032" y2="40000"/>
                        <a14:backgroundMark x1="33154" y1="40000" x2="33154" y2="40000"/>
                        <a14:backgroundMark x1="38544" y1="39000" x2="38544" y2="39000"/>
                        <a14:backgroundMark x1="41779" y1="40000" x2="64420" y2="39000"/>
                        <a14:backgroundMark x1="63342" y1="43000" x2="21024" y2="56000"/>
                        <a14:backgroundMark x1="90566" y1="40000" x2="92992" y2="57000"/>
                        <a14:backgroundMark x1="97305" y1="30000" x2="96765" y2="45000"/>
                        <a14:backgroundMark x1="96496" y1="45000" x2="96496" y2="55000"/>
                      </a14:backgroundRemoval>
                    </a14:imgEffect>
                  </a14:imgLayer>
                </a14:imgProps>
              </a:ext>
            </a:extLst>
          </a:blip>
          <a:srcRect r="72601"/>
          <a:stretch/>
        </p:blipFill>
        <p:spPr>
          <a:xfrm>
            <a:off x="5725643" y="2079223"/>
            <a:ext cx="215926" cy="201343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F23A3B34-64C7-4766-9D6F-E9F8F4E7C0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582" r="97844">
                        <a14:foregroundMark x1="8356" y1="42000" x2="8356" y2="42000"/>
                        <a14:foregroundMark x1="7817" y1="62000" x2="7817" y2="62000"/>
                        <a14:foregroundMark x1="15633" y1="70000" x2="15633" y2="70000"/>
                        <a14:foregroundMark x1="15364" y1="40000" x2="15364" y2="40000"/>
                        <a14:foregroundMark x1="5391" y1="52000" x2="5391" y2="52000"/>
                        <a14:foregroundMark x1="4852" y1="58000" x2="4852" y2="58000"/>
                        <a14:foregroundMark x1="17251" y1="45000" x2="17251" y2="45000"/>
                        <a14:foregroundMark x1="4582" y1="59000" x2="4582" y2="59000"/>
                        <a14:foregroundMark x1="15094" y1="49000" x2="15094" y2="49000"/>
                        <a14:backgroundMark x1="25067" y1="40000" x2="25067" y2="40000"/>
                        <a14:backgroundMark x1="28032" y1="40000" x2="28032" y2="40000"/>
                        <a14:backgroundMark x1="33154" y1="40000" x2="33154" y2="40000"/>
                        <a14:backgroundMark x1="38544" y1="39000" x2="38544" y2="39000"/>
                        <a14:backgroundMark x1="41779" y1="40000" x2="64420" y2="39000"/>
                        <a14:backgroundMark x1="63342" y1="43000" x2="21024" y2="56000"/>
                        <a14:backgroundMark x1="90566" y1="40000" x2="92992" y2="57000"/>
                        <a14:backgroundMark x1="97305" y1="30000" x2="96765" y2="45000"/>
                        <a14:backgroundMark x1="96496" y1="45000" x2="96496" y2="55000"/>
                      </a14:backgroundRemoval>
                    </a14:imgEffect>
                  </a14:imgLayer>
                </a14:imgProps>
              </a:ext>
            </a:extLst>
          </a:blip>
          <a:srcRect r="72601"/>
          <a:stretch/>
        </p:blipFill>
        <p:spPr>
          <a:xfrm>
            <a:off x="7109925" y="2070233"/>
            <a:ext cx="215926" cy="201343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A60EF10F-79B4-40B4-B558-74793BFFC6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582" r="97844">
                        <a14:foregroundMark x1="8356" y1="42000" x2="8356" y2="42000"/>
                        <a14:foregroundMark x1="7817" y1="62000" x2="7817" y2="62000"/>
                        <a14:foregroundMark x1="15633" y1="70000" x2="15633" y2="70000"/>
                        <a14:foregroundMark x1="15364" y1="40000" x2="15364" y2="40000"/>
                        <a14:foregroundMark x1="5391" y1="52000" x2="5391" y2="52000"/>
                        <a14:foregroundMark x1="4852" y1="58000" x2="4852" y2="58000"/>
                        <a14:foregroundMark x1="17251" y1="45000" x2="17251" y2="45000"/>
                        <a14:foregroundMark x1="4582" y1="59000" x2="4582" y2="59000"/>
                        <a14:foregroundMark x1="15094" y1="49000" x2="15094" y2="49000"/>
                        <a14:backgroundMark x1="25067" y1="40000" x2="25067" y2="40000"/>
                        <a14:backgroundMark x1="28032" y1="40000" x2="28032" y2="40000"/>
                        <a14:backgroundMark x1="33154" y1="40000" x2="33154" y2="40000"/>
                        <a14:backgroundMark x1="38544" y1="39000" x2="38544" y2="39000"/>
                        <a14:backgroundMark x1="41779" y1="40000" x2="64420" y2="39000"/>
                        <a14:backgroundMark x1="63342" y1="43000" x2="21024" y2="56000"/>
                        <a14:backgroundMark x1="90566" y1="40000" x2="92992" y2="57000"/>
                        <a14:backgroundMark x1="97305" y1="30000" x2="96765" y2="45000"/>
                        <a14:backgroundMark x1="96496" y1="45000" x2="96496" y2="55000"/>
                      </a14:backgroundRemoval>
                    </a14:imgEffect>
                  </a14:imgLayer>
                </a14:imgProps>
              </a:ext>
            </a:extLst>
          </a:blip>
          <a:srcRect r="72601"/>
          <a:stretch/>
        </p:blipFill>
        <p:spPr>
          <a:xfrm>
            <a:off x="8481035" y="2061889"/>
            <a:ext cx="215926" cy="201343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467F392E-6E9F-4E56-95EC-16D5F5BCDE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582" r="97844">
                        <a14:foregroundMark x1="8356" y1="42000" x2="8356" y2="42000"/>
                        <a14:foregroundMark x1="7817" y1="62000" x2="7817" y2="62000"/>
                        <a14:foregroundMark x1="15633" y1="70000" x2="15633" y2="70000"/>
                        <a14:foregroundMark x1="15364" y1="40000" x2="15364" y2="40000"/>
                        <a14:foregroundMark x1="5391" y1="52000" x2="5391" y2="52000"/>
                        <a14:foregroundMark x1="4852" y1="58000" x2="4852" y2="58000"/>
                        <a14:foregroundMark x1="17251" y1="45000" x2="17251" y2="45000"/>
                        <a14:foregroundMark x1="4582" y1="59000" x2="4582" y2="59000"/>
                        <a14:foregroundMark x1="15094" y1="49000" x2="15094" y2="49000"/>
                        <a14:backgroundMark x1="25067" y1="40000" x2="25067" y2="40000"/>
                        <a14:backgroundMark x1="28032" y1="40000" x2="28032" y2="40000"/>
                        <a14:backgroundMark x1="33154" y1="40000" x2="33154" y2="40000"/>
                        <a14:backgroundMark x1="38544" y1="39000" x2="38544" y2="39000"/>
                        <a14:backgroundMark x1="41779" y1="40000" x2="64420" y2="39000"/>
                        <a14:backgroundMark x1="63342" y1="43000" x2="21024" y2="56000"/>
                        <a14:backgroundMark x1="90566" y1="40000" x2="92992" y2="57000"/>
                        <a14:backgroundMark x1="97305" y1="30000" x2="96765" y2="45000"/>
                        <a14:backgroundMark x1="96496" y1="45000" x2="96496" y2="55000"/>
                      </a14:backgroundRemoval>
                    </a14:imgEffect>
                  </a14:imgLayer>
                </a14:imgProps>
              </a:ext>
            </a:extLst>
          </a:blip>
          <a:srcRect r="72601"/>
          <a:stretch/>
        </p:blipFill>
        <p:spPr>
          <a:xfrm>
            <a:off x="5737835" y="3284706"/>
            <a:ext cx="215926" cy="201343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0386EE02-679D-42A7-8BAE-6E8DF30E3E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582" r="97844">
                        <a14:foregroundMark x1="8356" y1="42000" x2="8356" y2="42000"/>
                        <a14:foregroundMark x1="7817" y1="62000" x2="7817" y2="62000"/>
                        <a14:foregroundMark x1="15633" y1="70000" x2="15633" y2="70000"/>
                        <a14:foregroundMark x1="15364" y1="40000" x2="15364" y2="40000"/>
                        <a14:foregroundMark x1="5391" y1="52000" x2="5391" y2="52000"/>
                        <a14:foregroundMark x1="4852" y1="58000" x2="4852" y2="58000"/>
                        <a14:foregroundMark x1="17251" y1="45000" x2="17251" y2="45000"/>
                        <a14:foregroundMark x1="4582" y1="59000" x2="4582" y2="59000"/>
                        <a14:foregroundMark x1="15094" y1="49000" x2="15094" y2="49000"/>
                        <a14:backgroundMark x1="25067" y1="40000" x2="25067" y2="40000"/>
                        <a14:backgroundMark x1="28032" y1="40000" x2="28032" y2="40000"/>
                        <a14:backgroundMark x1="33154" y1="40000" x2="33154" y2="40000"/>
                        <a14:backgroundMark x1="38544" y1="39000" x2="38544" y2="39000"/>
                        <a14:backgroundMark x1="41779" y1="40000" x2="64420" y2="39000"/>
                        <a14:backgroundMark x1="63342" y1="43000" x2="21024" y2="56000"/>
                        <a14:backgroundMark x1="90566" y1="40000" x2="92992" y2="57000"/>
                        <a14:backgroundMark x1="97305" y1="30000" x2="96765" y2="45000"/>
                        <a14:backgroundMark x1="96496" y1="45000" x2="96496" y2="55000"/>
                      </a14:backgroundRemoval>
                    </a14:imgEffect>
                  </a14:imgLayer>
                </a14:imgProps>
              </a:ext>
            </a:extLst>
          </a:blip>
          <a:srcRect r="72601"/>
          <a:stretch/>
        </p:blipFill>
        <p:spPr>
          <a:xfrm>
            <a:off x="7122117" y="3281494"/>
            <a:ext cx="215926" cy="201343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565F89D4-6D3F-40E1-8131-88BFE1B9E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582" r="97844">
                        <a14:foregroundMark x1="8356" y1="42000" x2="8356" y2="42000"/>
                        <a14:foregroundMark x1="7817" y1="62000" x2="7817" y2="62000"/>
                        <a14:foregroundMark x1="15633" y1="70000" x2="15633" y2="70000"/>
                        <a14:foregroundMark x1="15364" y1="40000" x2="15364" y2="40000"/>
                        <a14:foregroundMark x1="5391" y1="52000" x2="5391" y2="52000"/>
                        <a14:foregroundMark x1="4852" y1="58000" x2="4852" y2="58000"/>
                        <a14:foregroundMark x1="17251" y1="45000" x2="17251" y2="45000"/>
                        <a14:foregroundMark x1="4582" y1="59000" x2="4582" y2="59000"/>
                        <a14:foregroundMark x1="15094" y1="49000" x2="15094" y2="49000"/>
                        <a14:backgroundMark x1="25067" y1="40000" x2="25067" y2="40000"/>
                        <a14:backgroundMark x1="28032" y1="40000" x2="28032" y2="40000"/>
                        <a14:backgroundMark x1="33154" y1="40000" x2="33154" y2="40000"/>
                        <a14:backgroundMark x1="38544" y1="39000" x2="38544" y2="39000"/>
                        <a14:backgroundMark x1="41779" y1="40000" x2="64420" y2="39000"/>
                        <a14:backgroundMark x1="63342" y1="43000" x2="21024" y2="56000"/>
                        <a14:backgroundMark x1="90566" y1="40000" x2="92992" y2="57000"/>
                        <a14:backgroundMark x1="97305" y1="30000" x2="96765" y2="45000"/>
                        <a14:backgroundMark x1="96496" y1="45000" x2="96496" y2="55000"/>
                      </a14:backgroundRemoval>
                    </a14:imgEffect>
                  </a14:imgLayer>
                </a14:imgProps>
              </a:ext>
            </a:extLst>
          </a:blip>
          <a:srcRect r="72601"/>
          <a:stretch/>
        </p:blipFill>
        <p:spPr>
          <a:xfrm>
            <a:off x="8493227" y="3273150"/>
            <a:ext cx="215926" cy="201343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2D974164-6EC7-44CF-9216-034947E6E2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582" r="97844">
                        <a14:foregroundMark x1="8356" y1="42000" x2="8356" y2="42000"/>
                        <a14:foregroundMark x1="7817" y1="62000" x2="7817" y2="62000"/>
                        <a14:foregroundMark x1="15633" y1="70000" x2="15633" y2="70000"/>
                        <a14:foregroundMark x1="15364" y1="40000" x2="15364" y2="40000"/>
                        <a14:foregroundMark x1="5391" y1="52000" x2="5391" y2="52000"/>
                        <a14:foregroundMark x1="4852" y1="58000" x2="4852" y2="58000"/>
                        <a14:foregroundMark x1="17251" y1="45000" x2="17251" y2="45000"/>
                        <a14:foregroundMark x1="4582" y1="59000" x2="4582" y2="59000"/>
                        <a14:foregroundMark x1="15094" y1="49000" x2="15094" y2="49000"/>
                        <a14:backgroundMark x1="25067" y1="40000" x2="25067" y2="40000"/>
                        <a14:backgroundMark x1="28032" y1="40000" x2="28032" y2="40000"/>
                        <a14:backgroundMark x1="33154" y1="40000" x2="33154" y2="40000"/>
                        <a14:backgroundMark x1="38544" y1="39000" x2="38544" y2="39000"/>
                        <a14:backgroundMark x1="41779" y1="40000" x2="64420" y2="39000"/>
                        <a14:backgroundMark x1="63342" y1="43000" x2="21024" y2="56000"/>
                        <a14:backgroundMark x1="90566" y1="40000" x2="92992" y2="57000"/>
                        <a14:backgroundMark x1="97305" y1="30000" x2="96765" y2="45000"/>
                        <a14:backgroundMark x1="96496" y1="45000" x2="96496" y2="55000"/>
                      </a14:backgroundRemoval>
                    </a14:imgEffect>
                  </a14:imgLayer>
                </a14:imgProps>
              </a:ext>
            </a:extLst>
          </a:blip>
          <a:srcRect r="72601"/>
          <a:stretch/>
        </p:blipFill>
        <p:spPr>
          <a:xfrm>
            <a:off x="4354043" y="3278928"/>
            <a:ext cx="215926" cy="201343"/>
          </a:xfrm>
          <a:prstGeom prst="rect">
            <a:avLst/>
          </a:prstGeom>
        </p:spPr>
      </p:pic>
      <p:pic>
        <p:nvPicPr>
          <p:cNvPr id="3074" name="Picture 2" descr="Логотип продавца">
            <a:extLst>
              <a:ext uri="{FF2B5EF4-FFF2-40B4-BE49-F238E27FC236}">
                <a16:creationId xmlns:a16="http://schemas.microsoft.com/office/drawing/2014/main" id="{C92AB40D-72BA-4F34-BF20-03C7C44E9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38" y="3511616"/>
            <a:ext cx="374882" cy="355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643A6611-E020-4085-8AEA-048A6F76ED3B}"/>
              </a:ext>
            </a:extLst>
          </p:cNvPr>
          <p:cNvSpPr txBox="1"/>
          <p:nvPr/>
        </p:nvSpPr>
        <p:spPr>
          <a:xfrm flipH="1">
            <a:off x="3770015" y="3569559"/>
            <a:ext cx="863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«ПТЗ»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0B91CC-3EB3-4ACF-B211-2378CB9DE1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61165" y="3518181"/>
            <a:ext cx="352082" cy="348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761B878-C86F-48B5-9B88-D720B586C5A1}"/>
              </a:ext>
            </a:extLst>
          </p:cNvPr>
          <p:cNvSpPr txBox="1"/>
          <p:nvPr/>
        </p:nvSpPr>
        <p:spPr>
          <a:xfrm flipH="1">
            <a:off x="5078228" y="3453004"/>
            <a:ext cx="863341" cy="379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 «Монолит»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A5D0A6-04CE-4F3C-AFA5-1E6E637CF58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00221" y="2313571"/>
            <a:ext cx="389375" cy="346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BBC72CAB-6151-4516-948D-4718D2418FF0}"/>
              </a:ext>
            </a:extLst>
          </p:cNvPr>
          <p:cNvSpPr txBox="1"/>
          <p:nvPr/>
        </p:nvSpPr>
        <p:spPr>
          <a:xfrm flipH="1">
            <a:off x="5052310" y="2280566"/>
            <a:ext cx="903912" cy="379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«Завод «Магнетон»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F2246B-935F-4838-8261-E5FF0849486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87563" y="3588566"/>
            <a:ext cx="398579" cy="1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3A85E7EF-5C3D-4A4B-B0C5-334FC542120E}"/>
              </a:ext>
            </a:extLst>
          </p:cNvPr>
          <p:cNvSpPr txBox="1"/>
          <p:nvPr/>
        </p:nvSpPr>
        <p:spPr>
          <a:xfrm flipH="1">
            <a:off x="7899487" y="3355076"/>
            <a:ext cx="903912" cy="67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«Грузовой терминал Пулково»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C3732C4-4C3F-4EF1-83E3-0D3EF3F046B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0714"/>
          <a:stretch/>
        </p:blipFill>
        <p:spPr>
          <a:xfrm>
            <a:off x="6137933" y="3493168"/>
            <a:ext cx="343767" cy="338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F36D48E-20C8-4FA6-AB63-339863D73971}"/>
              </a:ext>
            </a:extLst>
          </p:cNvPr>
          <p:cNvSpPr txBox="1"/>
          <p:nvPr/>
        </p:nvSpPr>
        <p:spPr>
          <a:xfrm flipH="1">
            <a:off x="6429920" y="3464420"/>
            <a:ext cx="933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«МЗ «Петросталь»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45951A3-7824-491F-A825-B0FC1F16AE49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1768"/>
          <a:stretch/>
        </p:blipFill>
        <p:spPr>
          <a:xfrm>
            <a:off x="6096706" y="2313161"/>
            <a:ext cx="376794" cy="350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4B04131A-2873-487B-9EB0-42F289F3ABC4}"/>
              </a:ext>
            </a:extLst>
          </p:cNvPr>
          <p:cNvSpPr txBox="1"/>
          <p:nvPr/>
        </p:nvSpPr>
        <p:spPr>
          <a:xfrm flipH="1">
            <a:off x="6419252" y="2301408"/>
            <a:ext cx="949271" cy="379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Мясокомбинат «Иней»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7062A5B-69DF-4A66-8BE4-2565DD31E90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87563" y="2313571"/>
            <a:ext cx="429304" cy="349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C532F86F-CB58-4C2E-9BF7-94E1BFC06F84}"/>
              </a:ext>
            </a:extLst>
          </p:cNvPr>
          <p:cNvSpPr txBox="1"/>
          <p:nvPr/>
        </p:nvSpPr>
        <p:spPr>
          <a:xfrm flipH="1">
            <a:off x="7876863" y="2272640"/>
            <a:ext cx="90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«Герофарм»</a:t>
            </a:r>
          </a:p>
        </p:txBody>
      </p:sp>
      <p:sp>
        <p:nvSpPr>
          <p:cNvPr id="91" name="Parallelogram 42">
            <a:extLst>
              <a:ext uri="{FF2B5EF4-FFF2-40B4-BE49-F238E27FC236}">
                <a16:creationId xmlns:a16="http://schemas.microsoft.com/office/drawing/2014/main" id="{A48053C9-26CE-48B3-9675-7DB95171875E}"/>
              </a:ext>
            </a:extLst>
          </p:cNvPr>
          <p:cNvSpPr/>
          <p:nvPr/>
        </p:nvSpPr>
        <p:spPr>
          <a:xfrm>
            <a:off x="454108" y="4228812"/>
            <a:ext cx="4380816" cy="613670"/>
          </a:xfrm>
          <a:prstGeom prst="rect">
            <a:avLst/>
          </a:prstGeom>
        </p:spPr>
        <p:txBody>
          <a:bodyPr lIns="144000"/>
          <a:lstStyle/>
          <a:p>
            <a:pPr algn="just"/>
            <a:r>
              <a:rPr lang="ru-RU" sz="1100" dirty="0">
                <a:solidFill>
                  <a:srgbClr val="848E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результатам независимого исследования 2021 г. уровень удовлетворенности клиентов ФЦК</a:t>
            </a:r>
            <a:r>
              <a:rPr lang="en-US" sz="1100" dirty="0">
                <a:solidFill>
                  <a:srgbClr val="848E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848E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составил </a:t>
            </a:r>
            <a:r>
              <a:rPr lang="ru-RU" sz="11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94,8%.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4C9CECA-CF02-4EE1-AC02-96374CFF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252" y="4154927"/>
            <a:ext cx="670985" cy="670985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D79E30EB-5868-4279-B3AF-4B738C23703F}"/>
              </a:ext>
            </a:extLst>
          </p:cNvPr>
          <p:cNvSpPr txBox="1"/>
          <p:nvPr/>
        </p:nvSpPr>
        <p:spPr>
          <a:xfrm>
            <a:off x="5834199" y="4229350"/>
            <a:ext cx="21682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rgbClr val="848E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Отзывы наших клиентов можно посмотреть здесь: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D83E362-8C75-477F-A81B-8C7F4002599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464411" y="1117473"/>
            <a:ext cx="422008" cy="363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95" name="Picture 18">
            <a:extLst>
              <a:ext uri="{FF2B5EF4-FFF2-40B4-BE49-F238E27FC236}">
                <a16:creationId xmlns:a16="http://schemas.microsoft.com/office/drawing/2014/main" id="{A330D814-1066-4A4B-A9A6-0B51D463D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38" y="1250446"/>
            <a:ext cx="357958" cy="1084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954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5">
            <a:extLst>
              <a:ext uri="{FF2B5EF4-FFF2-40B4-BE49-F238E27FC236}">
                <a16:creationId xmlns:a16="http://schemas.microsoft.com/office/drawing/2014/main" id="{B9714201-45A4-430D-A3B3-BF8359833B33}"/>
              </a:ext>
            </a:extLst>
          </p:cNvPr>
          <p:cNvSpPr txBox="1">
            <a:spLocks/>
          </p:cNvSpPr>
          <p:nvPr/>
        </p:nvSpPr>
        <p:spPr bwMode="gray">
          <a:xfrm>
            <a:off x="310405" y="1743559"/>
            <a:ext cx="4966133" cy="311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defTabSz="914400"/>
            <a:r>
              <a:rPr lang="ru-RU" b="1" dirty="0">
                <a:solidFill>
                  <a:schemeClr val="tx2"/>
                </a:solidFill>
                <a:latin typeface="Verdana"/>
                <a:ea typeface="Verdana"/>
              </a:rPr>
              <a:t>Спасибо за внимание!</a:t>
            </a:r>
          </a:p>
          <a:p>
            <a:pPr defTabSz="914400"/>
            <a:endParaRPr lang="ru-RU" b="1" dirty="0">
              <a:solidFill>
                <a:schemeClr val="tx2"/>
              </a:solidFill>
              <a:latin typeface="Verdana"/>
              <a:ea typeface="Verdana"/>
            </a:endParaRPr>
          </a:p>
          <a:p>
            <a:pPr defTabSz="914400"/>
            <a:endParaRPr lang="ru-RU" b="1" dirty="0">
              <a:solidFill>
                <a:schemeClr val="tx2"/>
              </a:solidFill>
              <a:latin typeface="Verdana"/>
              <a:ea typeface="Verdana"/>
            </a:endParaRPr>
          </a:p>
          <a:p>
            <a:pPr defTabSz="914400"/>
            <a:r>
              <a:rPr lang="ru-RU" sz="1400" b="1" dirty="0">
                <a:solidFill>
                  <a:schemeClr val="tx2"/>
                </a:solidFill>
                <a:latin typeface="Verdana"/>
                <a:ea typeface="Verdana"/>
              </a:rPr>
              <a:t>Алев Игорь </a:t>
            </a:r>
          </a:p>
          <a:p>
            <a:pPr defTabSz="91440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Руководитель управления по макрорегиону </a:t>
            </a:r>
          </a:p>
          <a:p>
            <a:pPr defTabSz="914400"/>
            <a:r>
              <a:rPr lang="ru-RU" sz="11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+7 (921) 955-41-05</a:t>
            </a:r>
          </a:p>
          <a:p>
            <a:pPr defTabSz="914400"/>
            <a:endParaRPr lang="ru-RU" sz="1400" b="1" dirty="0">
              <a:solidFill>
                <a:schemeClr val="tx2"/>
              </a:solidFill>
              <a:latin typeface="Verdana"/>
              <a:ea typeface="Verdana"/>
            </a:endParaRPr>
          </a:p>
          <a:p>
            <a:pPr defTabSz="914400"/>
            <a:endParaRPr lang="ru-RU" sz="1400" b="1" dirty="0">
              <a:solidFill>
                <a:schemeClr val="tx2"/>
              </a:solidFill>
              <a:latin typeface="Verdana"/>
              <a:ea typeface="Verdana"/>
            </a:endParaRPr>
          </a:p>
          <a:p>
            <a:pPr defTabSz="914400"/>
            <a:r>
              <a:rPr lang="ru-RU" sz="1400" b="1" dirty="0">
                <a:solidFill>
                  <a:schemeClr val="tx2"/>
                </a:solidFill>
                <a:latin typeface="Verdana"/>
                <a:ea typeface="Verdana"/>
              </a:rPr>
              <a:t>Голубцова Ирина</a:t>
            </a:r>
          </a:p>
          <a:p>
            <a:pPr defTabSz="91440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Руководитель РЦК</a:t>
            </a:r>
          </a:p>
          <a:p>
            <a:pPr defTabSz="914400"/>
            <a:r>
              <a:rPr lang="ru-RU" sz="11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+7 (921) 326-75-40</a:t>
            </a:r>
          </a:p>
          <a:p>
            <a:pPr defTabSz="914400"/>
            <a:endParaRPr lang="ru-RU" sz="1400" b="1" dirty="0">
              <a:solidFill>
                <a:schemeClr val="tx2"/>
              </a:solidFill>
              <a:latin typeface="Verdana"/>
              <a:ea typeface="Verdana"/>
            </a:endParaRPr>
          </a:p>
          <a:p>
            <a:pPr defTabSz="914400"/>
            <a:endParaRPr lang="ru-RU" sz="1400" b="1" dirty="0">
              <a:solidFill>
                <a:schemeClr val="tx2"/>
              </a:solidFill>
              <a:latin typeface="Verdana"/>
              <a:ea typeface="Verdana"/>
            </a:endParaRPr>
          </a:p>
          <a:p>
            <a:pPr defTabSz="914400"/>
            <a:r>
              <a:rPr lang="ru-RU" sz="1400" b="1" dirty="0">
                <a:solidFill>
                  <a:schemeClr val="tx2"/>
                </a:solidFill>
                <a:latin typeface="Verdana"/>
                <a:ea typeface="Verdana"/>
              </a:rPr>
              <a:t>Васильев Никита</a:t>
            </a:r>
          </a:p>
          <a:p>
            <a:pPr defTabSz="91440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Старший руководитель проекта</a:t>
            </a:r>
          </a:p>
          <a:p>
            <a:pPr defTabSz="914400"/>
            <a:r>
              <a:rPr lang="ru-RU" sz="11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</a:rPr>
              <a:t>+7 (921) 845-80-03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220B70D-C828-4212-8A4A-BDDCCDEE9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90" y="1949978"/>
            <a:ext cx="1562100" cy="15621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253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kRZRzJiTWqwVsWEPodvQ"/>
</p:tagLst>
</file>

<file path=ppt/theme/theme1.xml><?xml version="1.0" encoding="utf-8"?>
<a:theme xmlns:a="http://schemas.openxmlformats.org/drawingml/2006/main" name="ФЦК">
  <a:themeElements>
    <a:clrScheme name="ФЦК">
      <a:dk1>
        <a:srgbClr val="171616"/>
      </a:dk1>
      <a:lt1>
        <a:srgbClr val="FFFFFF"/>
      </a:lt1>
      <a:dk2>
        <a:srgbClr val="0070C0"/>
      </a:dk2>
      <a:lt2>
        <a:srgbClr val="E7E6E6"/>
      </a:lt2>
      <a:accent1>
        <a:srgbClr val="C8456A"/>
      </a:accent1>
      <a:accent2>
        <a:srgbClr val="1B68DC"/>
      </a:accent2>
      <a:accent3>
        <a:srgbClr val="00B0F0"/>
      </a:accent3>
      <a:accent4>
        <a:srgbClr val="00B0F0"/>
      </a:accent4>
      <a:accent5>
        <a:srgbClr val="878787"/>
      </a:accent5>
      <a:accent6>
        <a:srgbClr val="A6A6A6"/>
      </a:accent6>
      <a:hlink>
        <a:srgbClr val="00C2F3"/>
      </a:hlink>
      <a:folHlink>
        <a:srgbClr val="515151"/>
      </a:folHlink>
    </a:clrScheme>
    <a:fontScheme name="ФЦК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ЦК 3х4 (1).pot [Режим совместимости]" id="{BF522822-AADD-439B-A038-43E36ABBD230}" vid="{CEF38255-DA3A-4FB0-8362-B47E8E4EDD46}"/>
    </a:ext>
  </a:extLst>
</a:theme>
</file>

<file path=ppt/theme/theme2.xml><?xml version="1.0" encoding="utf-8"?>
<a:theme xmlns:a="http://schemas.openxmlformats.org/drawingml/2006/main" name="1_ФЦК">
  <a:themeElements>
    <a:clrScheme name="ФЦК">
      <a:dk1>
        <a:srgbClr val="171616"/>
      </a:dk1>
      <a:lt1>
        <a:srgbClr val="FFFFFF"/>
      </a:lt1>
      <a:dk2>
        <a:srgbClr val="0070C0"/>
      </a:dk2>
      <a:lt2>
        <a:srgbClr val="E7E6E6"/>
      </a:lt2>
      <a:accent1>
        <a:srgbClr val="C8456A"/>
      </a:accent1>
      <a:accent2>
        <a:srgbClr val="1B68DC"/>
      </a:accent2>
      <a:accent3>
        <a:srgbClr val="00B0F0"/>
      </a:accent3>
      <a:accent4>
        <a:srgbClr val="00B0F0"/>
      </a:accent4>
      <a:accent5>
        <a:srgbClr val="878787"/>
      </a:accent5>
      <a:accent6>
        <a:srgbClr val="A6A6A6"/>
      </a:accent6>
      <a:hlink>
        <a:srgbClr val="00C2F3"/>
      </a:hlink>
      <a:folHlink>
        <a:srgbClr val="515151"/>
      </a:folHlink>
    </a:clrScheme>
    <a:fontScheme name="ФЦК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ЦК 3х4 (1).pot [Режим совместимости]" id="{BF522822-AADD-439B-A038-43E36ABBD230}" vid="{CEF38255-DA3A-4FB0-8362-B47E8E4EDD4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24A1D7F90B36345874595B6387E6921" ma:contentTypeVersion="12" ma:contentTypeDescription="Создание документа." ma:contentTypeScope="" ma:versionID="0740d5892adde2c454e7be0880f5bc37">
  <xsd:schema xmlns:xsd="http://www.w3.org/2001/XMLSchema" xmlns:xs="http://www.w3.org/2001/XMLSchema" xmlns:p="http://schemas.microsoft.com/office/2006/metadata/properties" xmlns:ns2="20f1e087-82f0-4ac0-a6fc-f48ff04a65c7" xmlns:ns3="16b4bb0b-ff98-4bba-bfd0-da1580ea890c" targetNamespace="http://schemas.microsoft.com/office/2006/metadata/properties" ma:root="true" ma:fieldsID="53defe3a5f440c602ad69ad11eaf4c28" ns2:_="" ns3:_="">
    <xsd:import namespace="20f1e087-82f0-4ac0-a6fc-f48ff04a65c7"/>
    <xsd:import namespace="16b4bb0b-ff98-4bba-bfd0-da1580ea89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1e087-82f0-4ac0-a6fc-f48ff04a65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b4bb0b-ff98-4bba-bfd0-da1580ea89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C3DB6C-8689-419B-B1B2-1C707206DD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f1e087-82f0-4ac0-a6fc-f48ff04a65c7"/>
    <ds:schemaRef ds:uri="16b4bb0b-ff98-4bba-bfd0-da1580ea89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9F4EAF-C8BE-4ED3-B61A-80B78DD9BC69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20f1e087-82f0-4ac0-a6fc-f48ff04a65c7"/>
    <ds:schemaRef ds:uri="http://schemas.microsoft.com/office/2006/documentManagement/types"/>
    <ds:schemaRef ds:uri="16b4bb0b-ff98-4bba-bfd0-da1580ea890c"/>
  </ds:schemaRefs>
</ds:datastoreItem>
</file>

<file path=customXml/itemProps3.xml><?xml version="1.0" encoding="utf-8"?>
<ds:datastoreItem xmlns:ds="http://schemas.openxmlformats.org/officeDocument/2006/customXml" ds:itemID="{B8502CE8-6BAD-4A47-A4D6-C128ECE8F9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10378</TotalTime>
  <Words>447</Words>
  <Application>Microsoft Office PowerPoint</Application>
  <PresentationFormat>Экран (16:9)</PresentationFormat>
  <Paragraphs>108</Paragraphs>
  <Slides>6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Segoe UI</vt:lpstr>
      <vt:lpstr>Tahoma</vt:lpstr>
      <vt:lpstr>Verdana</vt:lpstr>
      <vt:lpstr>ФЦК</vt:lpstr>
      <vt:lpstr>1_ФЦК</vt:lpstr>
      <vt:lpstr>Слайд think-cell</vt:lpstr>
      <vt:lpstr>Адресная поддержка предприятий в рамках национального проекта «Производительность труда»</vt:lpstr>
      <vt:lpstr>Национальный проект "Производительность труда" успешен и востребован</vt:lpstr>
      <vt:lpstr>Основные направления повышения эффективности производства на предприятии</vt:lpstr>
      <vt:lpstr>Результаты работы предприятий Санкт-Петербурга</vt:lpstr>
      <vt:lpstr>Наши партнеры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 АНО "Федеральный центр компетенций в сфере производительности труда"</dc:title>
  <dc:creator>PC-Asus</dc:creator>
  <cp:lastModifiedBy>Васильев Никита Витальевич</cp:lastModifiedBy>
  <cp:revision>567</cp:revision>
  <cp:lastPrinted>2019-12-19T13:16:33Z</cp:lastPrinted>
  <dcterms:created xsi:type="dcterms:W3CDTF">2019-04-23T07:48:23Z</dcterms:created>
  <dcterms:modified xsi:type="dcterms:W3CDTF">2022-03-15T15:48:34Z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0x010100F24A1D7F90B36345874595B6387E6921</vt:lpwstr>
  </property>
</Properties>
</file>