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8" r:id="rId2"/>
    <p:sldId id="301" r:id="rId3"/>
    <p:sldId id="306" r:id="rId4"/>
    <p:sldId id="302" r:id="rId5"/>
    <p:sldId id="303" r:id="rId6"/>
    <p:sldId id="304" r:id="rId7"/>
    <p:sldId id="307" r:id="rId8"/>
    <p:sldId id="299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pos="2880">
          <p15:clr>
            <a:srgbClr val="A4A3A4"/>
          </p15:clr>
        </p15:guide>
        <p15:guide id="3" pos="431">
          <p15:clr>
            <a:srgbClr val="A4A3A4"/>
          </p15:clr>
        </p15:guide>
        <p15:guide id="4" pos="295">
          <p15:clr>
            <a:srgbClr val="A4A3A4"/>
          </p15:clr>
        </p15:guide>
        <p15:guide id="5" pos="5465">
          <p15:clr>
            <a:srgbClr val="A4A3A4"/>
          </p15:clr>
        </p15:guide>
        <p15:guide id="6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66CC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64" autoAdjust="0"/>
    <p:restoredTop sz="88034" autoAdjust="0"/>
  </p:normalViewPr>
  <p:slideViewPr>
    <p:cSldViewPr showGuides="1">
      <p:cViewPr varScale="1">
        <p:scale>
          <a:sx n="140" d="100"/>
          <a:sy n="140" d="100"/>
        </p:scale>
        <p:origin x="1092" y="138"/>
      </p:cViewPr>
      <p:guideLst>
        <p:guide orient="horz" pos="2981"/>
        <p:guide pos="2880"/>
        <p:guide pos="431"/>
        <p:guide pos="295"/>
        <p:guide pos="5465"/>
        <p:guide pos="53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BEAC-2F39-4C46-AD57-FBC90A5A3359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7DF27-0468-4656-931E-5B03ECC24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64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3"/>
          <p:cNvSpPr>
            <a:spLocks noChangeArrowheads="1"/>
          </p:cNvSpPr>
          <p:nvPr userDrawn="1"/>
        </p:nvSpPr>
        <p:spPr bwMode="auto">
          <a:xfrm>
            <a:off x="320675" y="771550"/>
            <a:ext cx="8486775" cy="4248472"/>
          </a:xfrm>
          <a:prstGeom prst="roundRect">
            <a:avLst>
              <a:gd name="adj" fmla="val 662"/>
            </a:avLst>
          </a:prstGeom>
          <a:gradFill rotWithShape="0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rgbClr val="5F5F5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467544" y="915566"/>
            <a:ext cx="8208912" cy="396721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8" name="Picture 11" descr="RTC-20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3478"/>
            <a:ext cx="287710" cy="5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23479"/>
            <a:ext cx="8075240" cy="5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987574"/>
            <a:ext cx="7920880" cy="374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237744" y="494124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6E0-80CA-4542-A791-A36F96386390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48691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1BE-C2B8-4951-844B-8CD8A5FA91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09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3"/>
          <p:cNvSpPr>
            <a:spLocks noChangeArrowheads="1"/>
          </p:cNvSpPr>
          <p:nvPr userDrawn="1"/>
        </p:nvSpPr>
        <p:spPr bwMode="auto">
          <a:xfrm>
            <a:off x="320675" y="771550"/>
            <a:ext cx="8486775" cy="4248472"/>
          </a:xfrm>
          <a:prstGeom prst="roundRect">
            <a:avLst>
              <a:gd name="adj" fmla="val 662"/>
            </a:avLst>
          </a:prstGeom>
          <a:gradFill rotWithShape="0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rgbClr val="5F5F5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467544" y="915566"/>
            <a:ext cx="8208912" cy="396721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8" name="Picture 11" descr="RTC-20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3478"/>
            <a:ext cx="287710" cy="5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23479"/>
            <a:ext cx="8075240" cy="5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237744" y="494124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6E0-80CA-4542-A791-A36F96386390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48691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1BE-C2B8-4951-844B-8CD8A5FA91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04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3"/>
          <p:cNvSpPr>
            <a:spLocks noChangeArrowheads="1"/>
          </p:cNvSpPr>
          <p:nvPr userDrawn="1"/>
        </p:nvSpPr>
        <p:spPr bwMode="auto">
          <a:xfrm>
            <a:off x="320675" y="771550"/>
            <a:ext cx="8486775" cy="4248472"/>
          </a:xfrm>
          <a:prstGeom prst="roundRect">
            <a:avLst>
              <a:gd name="adj" fmla="val 662"/>
            </a:avLst>
          </a:prstGeom>
          <a:gradFill rotWithShape="0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rgbClr val="5F5F5F"/>
              </a:solidFill>
            </a:endParaRPr>
          </a:p>
        </p:txBody>
      </p:sp>
      <p:pic>
        <p:nvPicPr>
          <p:cNvPr id="8" name="Picture 11" descr="RTC-20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3478"/>
            <a:ext cx="287710" cy="5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23479"/>
            <a:ext cx="8075240" cy="5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237744" y="494124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6E0-80CA-4542-A791-A36F96386390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48691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1BE-C2B8-4951-844B-8CD8A5FA91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40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B6E0-80CA-4542-A791-A36F9638639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1BE-C2B8-4951-844B-8CD8A5FA91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68312" y="915566"/>
            <a:ext cx="8207376" cy="3816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30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B6E0-80CA-4542-A791-A36F9638639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1BE-C2B8-4951-844B-8CD8A5FA914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3"/>
          <p:cNvSpPr>
            <a:spLocks noChangeArrowheads="1"/>
          </p:cNvSpPr>
          <p:nvPr userDrawn="1"/>
        </p:nvSpPr>
        <p:spPr bwMode="auto">
          <a:xfrm>
            <a:off x="4644008" y="915566"/>
            <a:ext cx="3960440" cy="396721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68312" y="915566"/>
            <a:ext cx="3959671" cy="3816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/>
          </p:nvPr>
        </p:nvSpPr>
        <p:spPr>
          <a:xfrm>
            <a:off x="4643438" y="915988"/>
            <a:ext cx="3960812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492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B6E0-80CA-4542-A791-A36F9638639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1BE-C2B8-4951-844B-8CD8A5FA91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68312" y="915566"/>
            <a:ext cx="8207376" cy="3816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05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467544" y="915566"/>
            <a:ext cx="8208912" cy="396721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79" y="990959"/>
            <a:ext cx="8023269" cy="38164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B6E0-80CA-4542-A791-A36F9638639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1BE-C2B8-4951-844B-8CD8A5FA9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2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467544" y="915566"/>
            <a:ext cx="8208912" cy="396721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79" y="990959"/>
            <a:ext cx="8023269" cy="3816424"/>
          </a:xfrm>
          <a:prstGeom prst="rect">
            <a:avLst/>
          </a:prstGeom>
        </p:spPr>
        <p:txBody>
          <a:bodyPr/>
          <a:lstStyle>
            <a:lvl1pPr>
              <a:buClr>
                <a:srgbClr val="A5002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B6E0-80CA-4542-A791-A36F96386390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1BE-C2B8-4951-844B-8CD8A5FA9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62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320675" y="771550"/>
            <a:ext cx="8486775" cy="4248472"/>
          </a:xfrm>
          <a:prstGeom prst="roundRect">
            <a:avLst>
              <a:gd name="adj" fmla="val 662"/>
            </a:avLst>
          </a:prstGeom>
          <a:gradFill rotWithShape="0">
            <a:gsLst>
              <a:gs pos="0">
                <a:srgbClr val="B2B2B2"/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01700"/>
            <a:endParaRPr lang="ru-RU" sz="1200" b="1">
              <a:solidFill>
                <a:srgbClr val="5F5F5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9"/>
            <a:ext cx="8075240" cy="5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37744" y="494124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B6E0-80CA-4542-A791-A36F96386390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48691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1BE-C2B8-4951-844B-8CD8A5FA914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Picture 11" descr="RTC-2007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3478"/>
            <a:ext cx="287710" cy="5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64" r:id="rId5"/>
    <p:sldLayoutId id="2147483654" r:id="rId6"/>
    <p:sldLayoutId id="2147483661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3399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3399"/>
        </a:buClr>
        <a:buFont typeface="Wingdings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defTabSz="914400" rtl="0" eaLnBrk="1" latinLnBrk="0" hangingPunct="1">
        <a:spcBef>
          <a:spcPct val="20000"/>
        </a:spcBef>
        <a:buClr>
          <a:srgbClr val="003399"/>
        </a:buClr>
        <a:buFont typeface="Wingdings" pitchFamily="2" charset="2"/>
        <a:buChar char="§"/>
        <a:tabLst>
          <a:tab pos="538163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60338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813" indent="-166688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b="18591"/>
          <a:stretch/>
        </p:blipFill>
        <p:spPr>
          <a:xfrm>
            <a:off x="0" y="267494"/>
            <a:ext cx="9144000" cy="440506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ltGray">
          <a:xfrm>
            <a:off x="2" y="4515966"/>
            <a:ext cx="9150820" cy="627534"/>
          </a:xfrm>
          <a:prstGeom prst="rect">
            <a:avLst/>
          </a:prstGeom>
          <a:gradFill rotWithShape="0">
            <a:gsLst>
              <a:gs pos="0">
                <a:srgbClr val="293A65"/>
              </a:gs>
              <a:gs pos="100000">
                <a:srgbClr val="587DD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729" tIns="46364" rIns="92729" bIns="46364" anchor="ctr"/>
          <a:lstStyle/>
          <a:p>
            <a:pPr algn="ctr">
              <a:lnSpc>
                <a:spcPct val="120000"/>
              </a:lnSpc>
            </a:pPr>
            <a:r>
              <a:rPr lang="ru-RU" sz="1000" b="1">
                <a:solidFill>
                  <a:schemeClr val="bg1"/>
                </a:solidFill>
              </a:rPr>
              <a:t>Россия, 194064,  г. Санкт-Петербург,  Тихорецкий пр., 21</a:t>
            </a:r>
          </a:p>
          <a:p>
            <a:pPr algn="ctr">
              <a:lnSpc>
                <a:spcPct val="120000"/>
              </a:lnSpc>
            </a:pPr>
            <a:r>
              <a:rPr lang="ru-RU" sz="1000" b="1">
                <a:solidFill>
                  <a:schemeClr val="bg1"/>
                </a:solidFill>
              </a:rPr>
              <a:t>тел.:  (812) 552-0110  (812) 552-1325   факс: (812) 556-3692   </a:t>
            </a:r>
            <a:r>
              <a:rPr lang="en-US" sz="1000" b="1">
                <a:solidFill>
                  <a:schemeClr val="bg1"/>
                </a:solidFill>
              </a:rPr>
              <a:t>http:</a:t>
            </a:r>
            <a:r>
              <a:rPr lang="ru-RU" sz="1000" b="1">
                <a:solidFill>
                  <a:schemeClr val="bg1"/>
                </a:solidFill>
              </a:rPr>
              <a:t>//</a:t>
            </a:r>
            <a:r>
              <a:rPr lang="en-US" sz="1000" b="1">
                <a:solidFill>
                  <a:schemeClr val="bg1"/>
                </a:solidFill>
              </a:rPr>
              <a:t>www.rtc.ru</a:t>
            </a:r>
            <a:r>
              <a:rPr lang="ru-RU" sz="1000" b="1">
                <a:solidFill>
                  <a:schemeClr val="bg1"/>
                </a:solidFill>
              </a:rPr>
              <a:t>   </a:t>
            </a:r>
            <a:r>
              <a:rPr lang="en-US" sz="1000" b="1">
                <a:solidFill>
                  <a:schemeClr val="bg1"/>
                </a:solidFill>
              </a:rPr>
              <a:t>e-mail: rtc@rtc.ru</a:t>
            </a:r>
            <a:endParaRPr lang="ru-RU" sz="1000" b="1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81063" y="104775"/>
            <a:ext cx="7694612" cy="7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5996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 О С У Д А Р С Т В Е Н Н Ы Й 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 А У Ч Н Ы Й 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Ц Е Н Т Р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Р О С С И И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ЦЕНТРАЛЬНЫЙ  НАУЧНО-ИССЛЕДОВАТЕЛЬСКИЙ  И  ОПЫТНО-КОНСТРУКТОРСКИЙ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ИНСТИТУТ   РОБОТОТЕХНИКИ   И   ТЕХНИЧЕСКОЙ   КИБЕРНЕТИКИ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ltGray">
          <a:xfrm>
            <a:off x="2" y="1"/>
            <a:ext cx="9150820" cy="890534"/>
          </a:xfrm>
          <a:prstGeom prst="rect">
            <a:avLst/>
          </a:prstGeom>
          <a:solidFill>
            <a:srgbClr val="0A58B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729" tIns="46364" rIns="92729" bIns="46364" anchor="ctr"/>
          <a:lstStyle/>
          <a:p>
            <a:pPr algn="ctr">
              <a:lnSpc>
                <a:spcPct val="70000"/>
              </a:lnSpc>
              <a:defRPr/>
            </a:pPr>
            <a:endParaRPr lang="ru-RU" sz="33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6822" y="451055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0" y="89085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4663" y="86407"/>
            <a:ext cx="84629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 О С У Д А Р С Т В Е Н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Ы Й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 А У Ч Н Ы Й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Ц Е Н Т Р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Р О С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075" y="345169"/>
            <a:ext cx="7988300" cy="43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6000" rIns="0" bIns="0">
            <a:spAutoFit/>
          </a:bodyPr>
          <a:lstStyle/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ЦЕНТРАЛЬНЫЙ  НАУЧНО-ИССЛЕДОВАТЕЛЬСКИЙ  И  ОПЫТНО-КОНСТРУКТОРСКИЙ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ИНСТИТУТ   РОБОТОТЕХНИКИ   И   ТЕХНИЧЕСКОЙ   КИБЕРНЕТИКИ</a:t>
            </a:r>
          </a:p>
        </p:txBody>
      </p:sp>
      <p:pic>
        <p:nvPicPr>
          <p:cNvPr id="12" name="Picture 10" descr="RTC-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92671"/>
            <a:ext cx="3762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70440" y="3723878"/>
            <a:ext cx="4386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Директор-главный конструктор</a:t>
            </a:r>
          </a:p>
          <a:p>
            <a:pPr algn="r">
              <a:defRPr/>
            </a:pP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А.В.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Лопота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-6822" y="987574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Тенденции объединения в науке и образовании</a:t>
            </a:r>
            <a:endParaRPr lang="ru-RU" sz="2400" b="1" i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648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Новая структура научных организаций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militaryarms.ru/wp-content/uploads/2016/06/voennye-boevye-roboty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38800"/>
          <a:stretch/>
        </p:blipFill>
        <p:spPr>
          <a:xfrm>
            <a:off x="933592" y="771550"/>
            <a:ext cx="7238808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1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кадров для высокотехнологичной экономики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militaryarms.ru/wp-content/uploads/2016/06/voennye-boevye-roboty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22" y="2878146"/>
            <a:ext cx="3664094" cy="2077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4" y="987574"/>
            <a:ext cx="4111511" cy="2309299"/>
          </a:xfrm>
          <a:prstGeom prst="rect">
            <a:avLst/>
          </a:prstGeom>
        </p:spPr>
      </p:pic>
      <p:pic>
        <p:nvPicPr>
          <p:cNvPr id="12" name="CupRTC-8apr-Livanov-w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35.2768" end="45924.43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1017190"/>
            <a:ext cx="3545926" cy="1994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59" y="3397133"/>
            <a:ext cx="2113907" cy="1550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26422" t="-641" r="260" b="641"/>
          <a:stretch/>
        </p:blipFill>
        <p:spPr>
          <a:xfrm>
            <a:off x="6642872" y="3199928"/>
            <a:ext cx="1907102" cy="17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2267744" y="946943"/>
            <a:ext cx="3955681" cy="11497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00395" y="2197056"/>
            <a:ext cx="3955681" cy="11914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3499" y="3504936"/>
            <a:ext cx="3955681" cy="13997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лифт для потенциальных лидеров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militaryarms.ru/wp-content/uploads/2016/06/voennye-boevye-roboty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93499" y="2919026"/>
            <a:ext cx="21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</a:t>
            </a:r>
            <a:endParaRPr lang="ru-RU" sz="20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40995" y="1674062"/>
            <a:ext cx="739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</a:t>
            </a:r>
            <a:endParaRPr lang="ru-RU" sz="20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0977" y="382704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0647" y="3517351"/>
            <a:ext cx="1601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Соревнования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282" y="4456390"/>
            <a:ext cx="2464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endParaRPr lang="ru-RU" sz="20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4392" y="448770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6796" y="4180519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Конференции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952" y="166690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СКТБ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1920" y="1026850"/>
            <a:ext cx="217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научная практика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40952" y="2284950"/>
            <a:ext cx="160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кафедры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80300" y="2910688"/>
            <a:ext cx="216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 набор</a:t>
            </a:r>
            <a:endParaRPr lang="ru-RU" sz="1600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95" y="1094632"/>
            <a:ext cx="901571" cy="601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77" y="2342341"/>
            <a:ext cx="1054554" cy="642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0" y="3642252"/>
            <a:ext cx="1361653" cy="7659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99" y="1133301"/>
            <a:ext cx="2112467" cy="1405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94" y="2725411"/>
            <a:ext cx="2763024" cy="20722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r="26395"/>
          <a:stretch/>
        </p:blipFill>
        <p:spPr>
          <a:xfrm>
            <a:off x="709733" y="970343"/>
            <a:ext cx="901194" cy="11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2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Лидирующие исследовательские центры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militaryarms.ru/wp-content/uploads/2016/06/voennye-boevye-roboty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71750"/>
            <a:ext cx="2974192" cy="2241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EDF1F9"/>
              </a:clrFrom>
              <a:clrTo>
                <a:srgbClr val="EDF1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51" y="934791"/>
            <a:ext cx="5133308" cy="1924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8563" y="300565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Задача – обеспечение разработки и реализации дорожных карт развития перспективных "сквозных" цифровых технологий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55310" y="1248426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Цель – формирование исследовательских компетенций и технологических заделов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108563" y="4083918"/>
            <a:ext cx="435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базе ЛИЦ создается консорциум для совместного участия в управлении реализацией программы центра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7723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ЛИЦ по робототехнике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militaryarms.ru/wp-content/uploads/2016/06/voennye-boevye-roboty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r="16762"/>
          <a:stretch/>
        </p:blipFill>
        <p:spPr>
          <a:xfrm>
            <a:off x="611560" y="1059582"/>
            <a:ext cx="1800200" cy="3852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09698"/>
            <a:ext cx="2327299" cy="288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90102"/>
            <a:ext cx="3319016" cy="1433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1087025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Направления Дорожной карты по «сквозной» цифровой технологии </a:t>
            </a:r>
            <a:r>
              <a:rPr lang="ru-RU" dirty="0" smtClean="0">
                <a:solidFill>
                  <a:schemeClr val="tx2"/>
                </a:solidFill>
              </a:rPr>
              <a:t>«Компоненты робототехники и </a:t>
            </a:r>
            <a:r>
              <a:rPr lang="ru-RU" dirty="0" err="1" smtClean="0">
                <a:solidFill>
                  <a:schemeClr val="tx2"/>
                </a:solidFill>
              </a:rPr>
              <a:t>сенсорика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  <a:r>
              <a:rPr lang="ru-R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Экзоскелеты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Сенсорика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Человеко-машинный интерфейс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173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исследований и состав консорциума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ttp://militaryarms.ru/wp-content/uploads/2016/06/voennye-boevye-roboty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63462" y="1049704"/>
            <a:ext cx="46286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Телевизионный прием в условиях рассеивающей среды с использованием </a:t>
            </a:r>
            <a:r>
              <a:rPr lang="ru-RU" sz="1400" dirty="0" err="1" smtClean="0"/>
              <a:t>стробирующей</a:t>
            </a:r>
            <a:r>
              <a:rPr lang="ru-RU" sz="1400" dirty="0" smtClean="0"/>
              <a:t> подсветки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Комплексирование данных в процессе обработки мультисенсорной информации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Автономный </a:t>
            </a:r>
            <a:r>
              <a:rPr lang="ru-RU" sz="1400" dirty="0" err="1" smtClean="0"/>
              <a:t>экзоскелет</a:t>
            </a:r>
            <a:r>
              <a:rPr lang="ru-RU" sz="1400" dirty="0" smtClean="0"/>
              <a:t> с функций поддержания равновесия (медицинская реабилитация)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Оптимизация энергетической функции человека при работе в промышленном </a:t>
            </a:r>
            <a:r>
              <a:rPr lang="ru-RU" sz="1400" dirty="0" err="1" smtClean="0"/>
              <a:t>экзоскелете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Использование дополненной реальности для улучшения функционирования </a:t>
            </a:r>
            <a:r>
              <a:rPr lang="ru-RU" sz="1400" dirty="0" err="1" smtClean="0"/>
              <a:t>экзоскелета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Методы обеспечения промышленной безопасности для </a:t>
            </a:r>
            <a:r>
              <a:rPr lang="ru-RU" sz="1400" dirty="0" err="1" smtClean="0"/>
              <a:t>киберфизических</a:t>
            </a:r>
            <a:r>
              <a:rPr lang="ru-RU" sz="1400" dirty="0" smtClean="0"/>
              <a:t> производственных 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 smtClean="0"/>
              <a:t>Нейроинтерфейсы</a:t>
            </a:r>
            <a:r>
              <a:rPr lang="ru-RU" sz="1400" dirty="0" smtClean="0"/>
              <a:t> для повышения эффективности управления техническими системами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Методы повышения эффективности взаимодействия робота с человеком за счет алгоритмов эмоциональной адаптации по настроению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1079595"/>
            <a:ext cx="23762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ЦНИИ РТК</a:t>
            </a:r>
          </a:p>
          <a:p>
            <a:r>
              <a:rPr lang="ru-RU" dirty="0" err="1" smtClean="0"/>
              <a:t>Газпромнефть</a:t>
            </a:r>
            <a:endParaRPr lang="ru-RU" dirty="0" smtClean="0"/>
          </a:p>
          <a:p>
            <a:r>
              <a:rPr lang="ru-RU" dirty="0" err="1" smtClean="0"/>
              <a:t>Норникель</a:t>
            </a:r>
            <a:endParaRPr lang="ru-RU" dirty="0" smtClean="0"/>
          </a:p>
          <a:p>
            <a:r>
              <a:rPr lang="ru-RU" dirty="0" smtClean="0"/>
              <a:t>ЮЗГУ</a:t>
            </a:r>
          </a:p>
          <a:p>
            <a:r>
              <a:rPr lang="ru-RU" dirty="0" err="1" smtClean="0"/>
              <a:t>Элар</a:t>
            </a:r>
            <a:endParaRPr lang="ru-RU" dirty="0" smtClean="0"/>
          </a:p>
          <a:p>
            <a:r>
              <a:rPr lang="ru-RU" dirty="0" smtClean="0"/>
              <a:t>Нева-Электроника</a:t>
            </a:r>
          </a:p>
          <a:p>
            <a:r>
              <a:rPr lang="ru-RU" dirty="0" err="1" smtClean="0"/>
              <a:t>СПбПУ</a:t>
            </a:r>
            <a:endParaRPr lang="ru-RU" dirty="0" smtClean="0"/>
          </a:p>
          <a:p>
            <a:r>
              <a:rPr lang="ru-RU" dirty="0" err="1" smtClean="0"/>
              <a:t>Промобот</a:t>
            </a:r>
            <a:endParaRPr lang="ru-RU" dirty="0" smtClean="0"/>
          </a:p>
          <a:p>
            <a:r>
              <a:rPr lang="ru-RU" dirty="0" smtClean="0"/>
              <a:t>ЮФУ</a:t>
            </a:r>
          </a:p>
          <a:p>
            <a:r>
              <a:rPr lang="ru-RU" dirty="0" smtClean="0"/>
              <a:t>НГТУ</a:t>
            </a:r>
          </a:p>
          <a:p>
            <a:r>
              <a:rPr lang="ru-RU" dirty="0" smtClean="0"/>
              <a:t>СПИИРАН</a:t>
            </a:r>
          </a:p>
          <a:p>
            <a:r>
              <a:rPr lang="ru-RU" dirty="0" err="1" smtClean="0"/>
              <a:t>Геоскан</a:t>
            </a:r>
            <a:endParaRPr lang="ru-RU" dirty="0" smtClean="0"/>
          </a:p>
          <a:p>
            <a:r>
              <a:rPr lang="ru-RU" dirty="0" err="1" smtClean="0"/>
              <a:t>ГосНИИАС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49545"/>
            <a:ext cx="617413" cy="423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54" y="4253888"/>
            <a:ext cx="1268989" cy="2121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83" y="3763667"/>
            <a:ext cx="566020" cy="512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88" y="3501487"/>
            <a:ext cx="561539" cy="5824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23" y="3082037"/>
            <a:ext cx="613221" cy="6325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16" y="2931791"/>
            <a:ext cx="1038776" cy="5193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53" y="2692299"/>
            <a:ext cx="671539" cy="6715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00" y="2478446"/>
            <a:ext cx="744072" cy="3582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59" y="2220729"/>
            <a:ext cx="697914" cy="2980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57" y="1470397"/>
            <a:ext cx="1526648" cy="7503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38" y="1247294"/>
            <a:ext cx="978477" cy="5058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95" y="1097349"/>
            <a:ext cx="263605" cy="5290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39" y="1822215"/>
            <a:ext cx="636662" cy="6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4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b="18591"/>
          <a:stretch/>
        </p:blipFill>
        <p:spPr>
          <a:xfrm>
            <a:off x="0" y="267494"/>
            <a:ext cx="9144000" cy="440506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ltGray">
          <a:xfrm>
            <a:off x="2" y="4515966"/>
            <a:ext cx="9150820" cy="627534"/>
          </a:xfrm>
          <a:prstGeom prst="rect">
            <a:avLst/>
          </a:prstGeom>
          <a:gradFill rotWithShape="0">
            <a:gsLst>
              <a:gs pos="0">
                <a:srgbClr val="293A65"/>
              </a:gs>
              <a:gs pos="100000">
                <a:srgbClr val="587DD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729" tIns="46364" rIns="92729" bIns="46364" anchor="ctr"/>
          <a:lstStyle/>
          <a:p>
            <a:pPr algn="ctr">
              <a:lnSpc>
                <a:spcPct val="120000"/>
              </a:lnSpc>
            </a:pPr>
            <a:r>
              <a:rPr lang="ru-RU" sz="1000" b="1">
                <a:solidFill>
                  <a:schemeClr val="bg1"/>
                </a:solidFill>
              </a:rPr>
              <a:t>Россия, 194064,  г. Санкт-Петербург,  Тихорецкий пр., 21</a:t>
            </a:r>
          </a:p>
          <a:p>
            <a:pPr algn="ctr">
              <a:lnSpc>
                <a:spcPct val="120000"/>
              </a:lnSpc>
            </a:pPr>
            <a:r>
              <a:rPr lang="ru-RU" sz="1000" b="1">
                <a:solidFill>
                  <a:schemeClr val="bg1"/>
                </a:solidFill>
              </a:rPr>
              <a:t>тел.:  (812) 552-0110  (812) 552-1325   факс: (812) 556-3692   </a:t>
            </a:r>
            <a:r>
              <a:rPr lang="en-US" sz="1000" b="1">
                <a:solidFill>
                  <a:schemeClr val="bg1"/>
                </a:solidFill>
              </a:rPr>
              <a:t>http:</a:t>
            </a:r>
            <a:r>
              <a:rPr lang="ru-RU" sz="1000" b="1">
                <a:solidFill>
                  <a:schemeClr val="bg1"/>
                </a:solidFill>
              </a:rPr>
              <a:t>//</a:t>
            </a:r>
            <a:r>
              <a:rPr lang="en-US" sz="1000" b="1">
                <a:solidFill>
                  <a:schemeClr val="bg1"/>
                </a:solidFill>
              </a:rPr>
              <a:t>www.rtc.ru</a:t>
            </a:r>
            <a:r>
              <a:rPr lang="ru-RU" sz="1000" b="1">
                <a:solidFill>
                  <a:schemeClr val="bg1"/>
                </a:solidFill>
              </a:rPr>
              <a:t>   </a:t>
            </a:r>
            <a:r>
              <a:rPr lang="en-US" sz="1000" b="1">
                <a:solidFill>
                  <a:schemeClr val="bg1"/>
                </a:solidFill>
              </a:rPr>
              <a:t>e-mail: rtc@rtc.ru</a:t>
            </a:r>
            <a:endParaRPr lang="ru-RU" sz="1000" b="1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81063" y="104775"/>
            <a:ext cx="7694612" cy="7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5996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 О С У Д А Р С Т В Е Н Н Ы Й 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 А У Ч Н Ы Й 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Ц Е Н Т Р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Р О С С И И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ЦЕНТРАЛЬНЫЙ  НАУЧНО-ИССЛЕДОВАТЕЛЬСКИЙ  И  ОПЫТНО-КОНСТРУКТОРСКИЙ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ИНСТИТУТ   РОБОТОТЕХНИКИ   И   ТЕХНИЧЕСКОЙ   КИБЕРНЕТИКИ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ltGray">
          <a:xfrm>
            <a:off x="2" y="1"/>
            <a:ext cx="9150820" cy="890534"/>
          </a:xfrm>
          <a:prstGeom prst="rect">
            <a:avLst/>
          </a:prstGeom>
          <a:solidFill>
            <a:srgbClr val="0A58B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729" tIns="46364" rIns="92729" bIns="46364" anchor="ctr"/>
          <a:lstStyle/>
          <a:p>
            <a:pPr algn="ctr">
              <a:lnSpc>
                <a:spcPct val="70000"/>
              </a:lnSpc>
              <a:defRPr/>
            </a:pPr>
            <a:endParaRPr lang="ru-RU" sz="33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6822" y="451055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0" y="890852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1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4663" y="86407"/>
            <a:ext cx="84629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 О С У Д А Р С Т В Е Н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Ы Й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 А У Ч Н Ы Й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Ц Е Н Т Р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Р О С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075" y="345169"/>
            <a:ext cx="7988300" cy="43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6000" rIns="0" bIns="0">
            <a:spAutoFit/>
          </a:bodyPr>
          <a:lstStyle/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ЦЕНТРАЛЬНЫЙ  НАУЧНО-ИССЛЕДОВАТЕЛЬСКИЙ  И  ОПЫТНО-КОНСТРУКТОРСКИЙ</a:t>
            </a: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r>
              <a:rPr 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ИНСТИТУТ   РОБОТОТЕХНИКИ   И   ТЕХНИЧЕСКОЙ   КИБЕРНЕТИКИ</a:t>
            </a:r>
          </a:p>
        </p:txBody>
      </p:sp>
      <p:pic>
        <p:nvPicPr>
          <p:cNvPr id="12" name="Picture 10" descr="RTC-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92671"/>
            <a:ext cx="3762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245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10234</TotalTime>
  <Words>430</Words>
  <Application>Microsoft Office PowerPoint</Application>
  <PresentationFormat>Экран (16:9)</PresentationFormat>
  <Paragraphs>64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Verdana</vt:lpstr>
      <vt:lpstr>Wingdings</vt:lpstr>
      <vt:lpstr>Тема Office</vt:lpstr>
      <vt:lpstr>Презентация PowerPoint</vt:lpstr>
      <vt:lpstr>Новая структура научных организаций</vt:lpstr>
      <vt:lpstr>Подготовка кадров для высокотехнологичной экономики</vt:lpstr>
      <vt:lpstr>Образовательный лифт для потенциальных лидеров</vt:lpstr>
      <vt:lpstr>Лидирующие исследовательские центры</vt:lpstr>
      <vt:lpstr>ЛИЦ по робототехнике</vt:lpstr>
      <vt:lpstr>Программа исследований и состав консорциума</vt:lpstr>
      <vt:lpstr>Презентация PowerPoint</vt:lpstr>
    </vt:vector>
  </TitlesOfParts>
  <Company>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Грязнов Николай Анатольевич</cp:lastModifiedBy>
  <cp:revision>188</cp:revision>
  <cp:lastPrinted>2013-10-30T12:07:22Z</cp:lastPrinted>
  <dcterms:created xsi:type="dcterms:W3CDTF">2013-10-29T10:35:50Z</dcterms:created>
  <dcterms:modified xsi:type="dcterms:W3CDTF">2019-11-13T07:52:12Z</dcterms:modified>
</cp:coreProperties>
</file>