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0" r:id="rId4"/>
    <p:sldId id="258" r:id="rId5"/>
    <p:sldId id="272" r:id="rId6"/>
    <p:sldId id="273" r:id="rId7"/>
    <p:sldId id="274" r:id="rId8"/>
    <p:sldId id="264" r:id="rId9"/>
    <p:sldId id="262" r:id="rId10"/>
    <p:sldId id="276" r:id="rId11"/>
    <p:sldId id="275" r:id="rId12"/>
    <p:sldId id="278" r:id="rId13"/>
    <p:sldId id="259" r:id="rId14"/>
    <p:sldId id="260" r:id="rId15"/>
    <p:sldId id="261" r:id="rId16"/>
    <p:sldId id="263" r:id="rId17"/>
    <p:sldId id="268" r:id="rId18"/>
    <p:sldId id="277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2982" autoAdjust="0"/>
  </p:normalViewPr>
  <p:slideViewPr>
    <p:cSldViewPr snapToGrid="0">
      <p:cViewPr varScale="1">
        <p:scale>
          <a:sx n="106" d="100"/>
          <a:sy n="106" d="100"/>
        </p:scale>
        <p:origin x="61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56E-2"/>
          <c:y val="0.11432604029313043"/>
          <c:w val="0.96596382078404541"/>
          <c:h val="0.805477958045237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выпускников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Выпуск 2020 года</c:v>
                </c:pt>
                <c:pt idx="1">
                  <c:v>Выпуск 2021 года</c:v>
                </c:pt>
                <c:pt idx="2">
                  <c:v>Выпуск 2022 года</c:v>
                </c:pt>
                <c:pt idx="3">
                  <c:v>План на 2023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142</c:v>
                </c:pt>
                <c:pt idx="1">
                  <c:v>156</c:v>
                </c:pt>
                <c:pt idx="2">
                  <c:v>154</c:v>
                </c:pt>
                <c:pt idx="3">
                  <c:v>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15-4BE8-815C-731E7ABCA02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Выпуск 2020 года</c:v>
                </c:pt>
                <c:pt idx="1">
                  <c:v>Выпуск 2021 года</c:v>
                </c:pt>
                <c:pt idx="2">
                  <c:v>Выпуск 2022 года</c:v>
                </c:pt>
                <c:pt idx="3">
                  <c:v>План на 2023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62</c:v>
                </c:pt>
                <c:pt idx="1">
                  <c:v>67</c:v>
                </c:pt>
                <c:pt idx="2">
                  <c:v>71</c:v>
                </c:pt>
                <c:pt idx="3">
                  <c:v>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15-4BE8-815C-731E7ABCA02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НПО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Выпуск 2020 года</c:v>
                </c:pt>
                <c:pt idx="1">
                  <c:v>Выпуск 2021 года</c:v>
                </c:pt>
                <c:pt idx="2">
                  <c:v>Выпуск 2022 года</c:v>
                </c:pt>
                <c:pt idx="3">
                  <c:v>План на 2023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43</c:v>
                </c:pt>
                <c:pt idx="1">
                  <c:v>65</c:v>
                </c:pt>
                <c:pt idx="2">
                  <c:v>83</c:v>
                </c:pt>
                <c:pt idx="3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18-42F9-BBA8-3EC8BFEC756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ППКРС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Выпуск 2020 года</c:v>
                </c:pt>
                <c:pt idx="1">
                  <c:v>Выпуск 2021 года</c:v>
                </c:pt>
                <c:pt idx="2">
                  <c:v>Выпуск 2022 года</c:v>
                </c:pt>
                <c:pt idx="3">
                  <c:v>План на 2023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37</c:v>
                </c:pt>
                <c:pt idx="1">
                  <c:v>24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18-42F9-BBA8-3EC8BFEC756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30609536"/>
        <c:axId val="130611072"/>
      </c:barChart>
      <c:catAx>
        <c:axId val="1306095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30611072"/>
        <c:crosses val="autoZero"/>
        <c:auto val="1"/>
        <c:lblAlgn val="ctr"/>
        <c:lblOffset val="100"/>
        <c:noMultiLvlLbl val="0"/>
      </c:catAx>
      <c:valAx>
        <c:axId val="1306110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060953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8438122818377117"/>
          <c:y val="0.15456842817138589"/>
          <c:w val="0.61665212347115561"/>
          <c:h val="6.0996811991604546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1015EB-6F67-4268-B06E-7778DD2208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B55EBE-05EE-4602-B8A3-A7F8B88D18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8C6AE4-892F-484F-A668-0BB10326C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23D8A-9D3E-4C81-9BC0-5D9280654F18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DB9CA6-B891-4000-BAAE-6A6C2ECB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CCF6F6-1872-4211-B25B-86EC91535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0311-C316-4B2C-8CF4-2E29AA097A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119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E2D8F-2A71-49FA-A302-C91530071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54ACB3A-E00E-4A7B-96E6-B3525D0DC5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83B559-5F1C-467D-A6B6-0BFFF938F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23D8A-9D3E-4C81-9BC0-5D9280654F18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38221-CCCD-41F7-8A26-931A83A47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5585BC-D22F-4937-B3A4-3C2AAFE2B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0311-C316-4B2C-8CF4-2E29AA097A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22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ED91A67-1C96-4A22-BFCB-995517AF9F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CD78D97-F5FE-4EAA-906A-397BBCCA2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D078B1-9290-4B0F-ADF5-821AD45F3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23D8A-9D3E-4C81-9BC0-5D9280654F18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35282C-179B-45D2-AABB-F8940F23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AFABB5-E9F9-44F9-A7C3-5D7F1B7B0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0311-C316-4B2C-8CF4-2E29AA097A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072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B2BE85-0EA3-4FA6-A01C-375D6D46C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DF4796-81BB-4A5B-B01D-DC7D6ABE3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734133-2BFB-48DB-B9EC-63AFB6EAE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23D8A-9D3E-4C81-9BC0-5D9280654F18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A2165B-9BAB-49A7-B23A-12DE62374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BA18C3-F377-4F39-94F5-74C1EA6BC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0311-C316-4B2C-8CF4-2E29AA097A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440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BB04F-C7B8-47EF-B3A4-9A30E257F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650D62-4E89-4E4C-BCC9-E32DA3A9D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11EAEF-3DF5-4A68-9C9F-2D3B38CE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23D8A-9D3E-4C81-9BC0-5D9280654F18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EAAF18-C3E3-4782-A776-1E1269836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CD713E-961F-48C8-B45E-B146C4D6C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0311-C316-4B2C-8CF4-2E29AA097A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810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1647A-7F4A-4CF0-A312-C415314C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6158BE-4F1C-434E-B602-30549569B9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F3F235-EFFC-4683-982C-8E213B8AFE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9E04C7-842B-4F1C-866A-35404BF4B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23D8A-9D3E-4C81-9BC0-5D9280654F18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A41B72-D88F-4606-AA9B-3A650CF12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0FF0E2-A3B0-4770-834D-BE81C124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0311-C316-4B2C-8CF4-2E29AA097A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230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66D0F-49C6-4DFA-BC21-AFB02BFCD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563B96-67D5-4163-8080-E5D89F863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A646B5-879F-4F15-8CD1-682830795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382FB9E-3C38-42A5-8C94-5FF686A75A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DE01E4E-7562-473F-968F-52698E36D8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D13F325-BAA0-4A5D-86AE-02FA4ECA5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23D8A-9D3E-4C81-9BC0-5D9280654F18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E7DF42A-D925-4E58-BD93-5DC468652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F79C276-17C4-4DF1-A7B9-81FFCA322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0311-C316-4B2C-8CF4-2E29AA097A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948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9D5A7-2F83-4746-9778-E2F2D31B1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5497240-82AC-4611-97DC-4E41D728D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23D8A-9D3E-4C81-9BC0-5D9280654F18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8A863D2-B115-430E-B76F-54810D3CD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1AE63AF-6C64-4631-BF87-224E8D16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0311-C316-4B2C-8CF4-2E29AA097A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024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DEC48AC-408F-4528-8943-10CAA255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23D8A-9D3E-4C81-9BC0-5D9280654F18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30425DF-51F7-4A77-9363-C90696F2E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0891BD-4DC2-4F49-8FE7-81316D97F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0311-C316-4B2C-8CF4-2E29AA097A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018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DDEFB-0785-448C-BE72-52AD1F655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186961-0974-4E5D-BC3C-4ED191834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48BEEC-D5E7-499B-B6C0-F273B3938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EB787-0F43-47CD-B2F6-A78362C2F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23D8A-9D3E-4C81-9BC0-5D9280654F18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48AB78-308D-443C-B46C-B50E05A42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407820-3D9E-4BB3-9297-69DFA4E2C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0311-C316-4B2C-8CF4-2E29AA097A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48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C572B9-AAF4-4E42-B625-61D6217C2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AB2604E-5295-49B6-B106-393E815E9E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5262F7-F505-421D-8CBB-AB7F2DFC3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456200-A557-40E2-B484-99315C37B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23D8A-9D3E-4C81-9BC0-5D9280654F18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CCAD5F-DC85-4F01-AD48-4B611345A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98190D-8AE7-4477-A8D6-6F8D17BAB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0311-C316-4B2C-8CF4-2E29AA097A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337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0DD9C-0E6A-4FA9-B726-FF00D3B73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77464C-B5BB-48A9-B505-3F46BE81F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4CC0EB-BEA1-40C2-8F81-4132B8D68D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23D8A-9D3E-4C81-9BC0-5D9280654F18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C1414B-453C-424D-B69D-7ADC1F4AD3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897001-D817-4D75-A611-90218E6B3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F0311-C316-4B2C-8CF4-2E29AA097A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361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4.png"/><Relationship Id="rId7" Type="http://schemas.openxmlformats.org/officeDocument/2006/relationships/image" Target="../media/image3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11" Type="http://schemas.openxmlformats.org/officeDocument/2006/relationships/image" Target="../media/image39.jpg"/><Relationship Id="rId5" Type="http://schemas.openxmlformats.org/officeDocument/2006/relationships/image" Target="../media/image6.png"/><Relationship Id="rId10" Type="http://schemas.openxmlformats.org/officeDocument/2006/relationships/image" Target="../media/image38.jpg"/><Relationship Id="rId4" Type="http://schemas.openxmlformats.org/officeDocument/2006/relationships/image" Target="../media/image5.png"/><Relationship Id="rId9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4.png"/><Relationship Id="rId7" Type="http://schemas.openxmlformats.org/officeDocument/2006/relationships/image" Target="../media/image4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.png"/><Relationship Id="rId7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6.png"/><Relationship Id="rId10" Type="http://schemas.openxmlformats.org/officeDocument/2006/relationships/image" Target="../media/image48.jpeg"/><Relationship Id="rId4" Type="http://schemas.openxmlformats.org/officeDocument/2006/relationships/image" Target="../media/image5.png"/><Relationship Id="rId9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.png"/><Relationship Id="rId7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6.png"/><Relationship Id="rId10" Type="http://schemas.openxmlformats.org/officeDocument/2006/relationships/image" Target="../media/image54.png"/><Relationship Id="rId4" Type="http://schemas.openxmlformats.org/officeDocument/2006/relationships/image" Target="../media/image5.png"/><Relationship Id="rId9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png"/><Relationship Id="rId3" Type="http://schemas.openxmlformats.org/officeDocument/2006/relationships/image" Target="../media/image4.pn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png"/><Relationship Id="rId5" Type="http://schemas.openxmlformats.org/officeDocument/2006/relationships/image" Target="../media/image6.png"/><Relationship Id="rId10" Type="http://schemas.openxmlformats.org/officeDocument/2006/relationships/image" Target="../media/image60.png"/><Relationship Id="rId4" Type="http://schemas.openxmlformats.org/officeDocument/2006/relationships/image" Target="../media/image5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jpeg"/><Relationship Id="rId3" Type="http://schemas.openxmlformats.org/officeDocument/2006/relationships/image" Target="../media/image4.png"/><Relationship Id="rId7" Type="http://schemas.openxmlformats.org/officeDocument/2006/relationships/image" Target="../media/image66.png"/><Relationship Id="rId12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33.png"/><Relationship Id="rId5" Type="http://schemas.openxmlformats.org/officeDocument/2006/relationships/image" Target="../media/image6.png"/><Relationship Id="rId10" Type="http://schemas.openxmlformats.org/officeDocument/2006/relationships/image" Target="../media/image69.jpeg"/><Relationship Id="rId4" Type="http://schemas.openxmlformats.org/officeDocument/2006/relationships/image" Target="../media/image5.png"/><Relationship Id="rId9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6.png"/><Relationship Id="rId10" Type="http://schemas.openxmlformats.org/officeDocument/2006/relationships/image" Target="../media/image23.jpeg"/><Relationship Id="rId4" Type="http://schemas.openxmlformats.org/officeDocument/2006/relationships/image" Target="../media/image5.pn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11" Type="http://schemas.openxmlformats.org/officeDocument/2006/relationships/image" Target="../media/image33.png"/><Relationship Id="rId5" Type="http://schemas.openxmlformats.org/officeDocument/2006/relationships/image" Target="../media/image6.png"/><Relationship Id="rId10" Type="http://schemas.openxmlformats.org/officeDocument/2006/relationships/image" Target="../media/image32.jpeg"/><Relationship Id="rId4" Type="http://schemas.openxmlformats.org/officeDocument/2006/relationships/image" Target="../media/image5.pn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9FF043-10F8-4B85-9782-A3C4EA173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0726"/>
            <a:ext cx="12192000" cy="7218726"/>
          </a:xfrm>
          <a:prstGeom prst="rect">
            <a:avLst/>
          </a:prstGeom>
        </p:spPr>
      </p:pic>
      <p:grpSp>
        <p:nvGrpSpPr>
          <p:cNvPr id="5" name="Группа 4" descr="Контрастные квадраты: черная открытая фигура, затененный зеленый блок и белый блок с местом для текста.">
            <a:extLst>
              <a:ext uri="{FF2B5EF4-FFF2-40B4-BE49-F238E27FC236}">
                <a16:creationId xmlns:a16="http://schemas.microsoft.com/office/drawing/2014/main" id="{66BDABC2-ECA8-4401-B44A-AAE7CE9AE8DA}"/>
              </a:ext>
            </a:extLst>
          </p:cNvPr>
          <p:cNvGrpSpPr/>
          <p:nvPr/>
        </p:nvGrpSpPr>
        <p:grpSpPr>
          <a:xfrm flipH="1">
            <a:off x="2319482" y="1584001"/>
            <a:ext cx="7075714" cy="3883523"/>
            <a:chOff x="500743" y="-22763"/>
            <a:chExt cx="7075714" cy="7269964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88389C98-A87F-453E-9D34-46FAF1DA94E5}"/>
                </a:ext>
              </a:extLst>
            </p:cNvPr>
            <p:cNvSpPr/>
            <p:nvPr userDrawn="1"/>
          </p:nvSpPr>
          <p:spPr>
            <a:xfrm>
              <a:off x="979714" y="1181211"/>
              <a:ext cx="6117771" cy="6065990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ru-RU" dirty="0"/>
                <a:t>2</a:t>
              </a:r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r>
                <a:rPr lang="ru-RU" dirty="0"/>
                <a:t>+</a:t>
              </a:r>
            </a:p>
            <a:p>
              <a:pPr algn="ctr" rtl="0"/>
              <a:endParaRPr lang="ru-RU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E2EF760-8894-4FA7-9C7D-EA849D3684BD}"/>
                </a:ext>
              </a:extLst>
            </p:cNvPr>
            <p:cNvSpPr/>
            <p:nvPr userDrawn="1"/>
          </p:nvSpPr>
          <p:spPr>
            <a:xfrm>
              <a:off x="500743" y="-22763"/>
              <a:ext cx="7075714" cy="5878284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E45B57E-D637-4FF2-8DD2-2EE8323AFCF4}"/>
              </a:ext>
            </a:extLst>
          </p:cNvPr>
          <p:cNvSpPr/>
          <p:nvPr/>
        </p:nvSpPr>
        <p:spPr>
          <a:xfrm>
            <a:off x="2878123" y="364578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СПБ ГБ ПОУ</a:t>
            </a:r>
            <a:b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«Малоохтинский колледж»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786B061-2FEF-4287-8C95-9200D0DCCE47}"/>
              </a:ext>
            </a:extLst>
          </p:cNvPr>
          <p:cNvSpPr/>
          <p:nvPr/>
        </p:nvSpPr>
        <p:spPr>
          <a:xfrm>
            <a:off x="2936020" y="2227149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отраслевых инженерных, </a:t>
            </a:r>
          </a:p>
          <a:p>
            <a:pPr lvl="0" algn="ctr"/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цифровых и роботизированных технологий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664E20-0091-4F02-AC6F-142AA2B8A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365" y="-241273"/>
            <a:ext cx="1322947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02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2A78B3-60A4-4691-8B1F-BFA5858F4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950" y="-11029"/>
            <a:ext cx="5127050" cy="7943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E6916A-E719-4319-A018-A116DED60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930" y="2706"/>
            <a:ext cx="5744019" cy="7832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2479ED-4D03-4AF5-9EE1-04A1EB90B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20931" cy="78328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0F2EDE-11FC-442B-86A2-60B5ED2FC69B}"/>
              </a:ext>
            </a:extLst>
          </p:cNvPr>
          <p:cNvSpPr/>
          <p:nvPr/>
        </p:nvSpPr>
        <p:spPr>
          <a:xfrm>
            <a:off x="3752676" y="187318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СПБ ГБ ПОУ «Малоохтинский колледж»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871D04-2EFD-4D6D-8AA8-0D1187EBA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97021"/>
            <a:ext cx="12192000" cy="60747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99B578-53CC-4345-AB41-08815AB7C37E}"/>
              </a:ext>
            </a:extLst>
          </p:cNvPr>
          <p:cNvSpPr txBox="1"/>
          <p:nvPr/>
        </p:nvSpPr>
        <p:spPr>
          <a:xfrm>
            <a:off x="335560" y="981512"/>
            <a:ext cx="11648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Возможности лаборатории «Аддитивные технологии»: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2EA97B-C985-49AE-AB6C-3D2460171264}"/>
              </a:ext>
            </a:extLst>
          </p:cNvPr>
          <p:cNvSpPr txBox="1"/>
          <p:nvPr/>
        </p:nvSpPr>
        <p:spPr>
          <a:xfrm>
            <a:off x="335560" y="1434124"/>
            <a:ext cx="1164897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 </a:t>
            </a:r>
            <a:r>
              <a:rPr lang="ru-RU" b="1" dirty="0">
                <a:solidFill>
                  <a:srgbClr val="C00000"/>
                </a:solidFill>
              </a:rPr>
              <a:t>3D прототипирование </a:t>
            </a:r>
            <a:r>
              <a:rPr lang="ru-RU" b="1" dirty="0"/>
              <a:t>- </a:t>
            </a:r>
            <a:r>
              <a:rPr lang="ru-RU" dirty="0"/>
              <a:t>используется для создания упрощенных изделий для демонстрации их возможностей, выявления неисправностей, оценки дизайна, эргономичности и изучения различных свойств. </a:t>
            </a:r>
          </a:p>
          <a:p>
            <a:r>
              <a:rPr lang="ru-RU" b="1" dirty="0">
                <a:solidFill>
                  <a:srgbClr val="C00000"/>
                </a:solidFill>
              </a:rPr>
              <a:t> </a:t>
            </a:r>
            <a:endParaRPr lang="ru-RU" dirty="0">
              <a:solidFill>
                <a:srgbClr val="C00000"/>
              </a:solidFill>
            </a:endParaRPr>
          </a:p>
          <a:p>
            <a:pPr lvl="0"/>
            <a:r>
              <a:rPr lang="ru-RU" b="1" dirty="0">
                <a:solidFill>
                  <a:srgbClr val="C00000"/>
                </a:solidFill>
              </a:rPr>
              <a:t>3D моделирование и конструирование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b="1" dirty="0">
                <a:solidFill>
                  <a:srgbClr val="C00000"/>
                </a:solidFill>
              </a:rPr>
              <a:t>  </a:t>
            </a:r>
            <a:endParaRPr lang="ru-RU" dirty="0">
              <a:solidFill>
                <a:srgbClr val="C00000"/>
              </a:solidFill>
            </a:endParaRPr>
          </a:p>
          <a:p>
            <a:pPr lvl="0"/>
            <a:r>
              <a:rPr lang="ru-RU" b="1" dirty="0">
                <a:solidFill>
                  <a:srgbClr val="C00000"/>
                </a:solidFill>
              </a:rPr>
              <a:t>3D-сканирование </a:t>
            </a:r>
            <a:r>
              <a:rPr lang="ru-RU" b="1" dirty="0"/>
              <a:t>- </a:t>
            </a:r>
            <a:r>
              <a:rPr lang="ru-RU" dirty="0"/>
              <a:t>комплексное 3D-сканирование объектов с точностью до 20 мкм</a:t>
            </a:r>
          </a:p>
          <a:p>
            <a:r>
              <a:rPr lang="ru-RU" b="1" dirty="0">
                <a:solidFill>
                  <a:srgbClr val="C00000"/>
                </a:solidFill>
              </a:rPr>
              <a:t> </a:t>
            </a:r>
            <a:endParaRPr lang="ru-RU" dirty="0">
              <a:solidFill>
                <a:srgbClr val="C00000"/>
              </a:solidFill>
            </a:endParaRPr>
          </a:p>
          <a:p>
            <a:pPr lvl="0"/>
            <a:r>
              <a:rPr lang="ru-RU" b="1" dirty="0">
                <a:solidFill>
                  <a:srgbClr val="C00000"/>
                </a:solidFill>
              </a:rPr>
              <a:t>3D печать любой сложности: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b="1" dirty="0"/>
              <a:t>- Изготовление корпусов 				- Пластиковые фигурки и модели;</a:t>
            </a:r>
          </a:p>
          <a:p>
            <a:endParaRPr lang="ru-RU" b="1" dirty="0"/>
          </a:p>
          <a:p>
            <a:r>
              <a:rPr lang="ru-RU" b="1" dirty="0"/>
              <a:t>- Декоративные изделия; 				- Сувенирная продукция;</a:t>
            </a:r>
          </a:p>
          <a:p>
            <a:endParaRPr lang="ru-RU" b="1" dirty="0"/>
          </a:p>
          <a:p>
            <a:r>
              <a:rPr lang="ru-RU" b="1" dirty="0"/>
              <a:t>- Элементы декораций, бутафория, реквизит; 	- Элементы интерьера;</a:t>
            </a:r>
          </a:p>
          <a:p>
            <a:endParaRPr lang="ru-RU" b="1" dirty="0"/>
          </a:p>
          <a:p>
            <a:r>
              <a:rPr lang="ru-RU" b="1" dirty="0"/>
              <a:t>- Пластиковая фурнитура;				- Пластиковые контейнеры, боксы;</a:t>
            </a:r>
          </a:p>
          <a:p>
            <a:endParaRPr lang="ru-RU" b="1" dirty="0"/>
          </a:p>
          <a:p>
            <a:r>
              <a:rPr lang="ru-RU" b="1" dirty="0"/>
              <a:t>- Технические изделия;				- Бюсты, статуэтки и т.д.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2180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2A78B3-60A4-4691-8B1F-BFA5858F4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950" y="-11029"/>
            <a:ext cx="5127050" cy="7943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E6916A-E719-4319-A018-A116DED60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930" y="2706"/>
            <a:ext cx="5744019" cy="7832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2479ED-4D03-4AF5-9EE1-04A1EB90B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20931" cy="78328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0F2EDE-11FC-442B-86A2-60B5ED2FC69B}"/>
              </a:ext>
            </a:extLst>
          </p:cNvPr>
          <p:cNvSpPr/>
          <p:nvPr/>
        </p:nvSpPr>
        <p:spPr>
          <a:xfrm>
            <a:off x="3752676" y="187318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СПБ ГБ ПОУ «Малоохтинский колледж»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871D04-2EFD-4D6D-8AA8-0D1187EBA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5560" y="797021"/>
            <a:ext cx="12192000" cy="60747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99B578-53CC-4345-AB41-08815AB7C37E}"/>
              </a:ext>
            </a:extLst>
          </p:cNvPr>
          <p:cNvSpPr txBox="1"/>
          <p:nvPr/>
        </p:nvSpPr>
        <p:spPr>
          <a:xfrm>
            <a:off x="335560" y="981512"/>
            <a:ext cx="11648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Продукция методом 3</a:t>
            </a:r>
            <a:r>
              <a:rPr lang="en-US" sz="2400" b="1" dirty="0">
                <a:solidFill>
                  <a:srgbClr val="C00000"/>
                </a:solidFill>
              </a:rPr>
              <a:t>D </a:t>
            </a:r>
            <a:r>
              <a:rPr lang="ru-RU" sz="2400" b="1" dirty="0">
                <a:solidFill>
                  <a:srgbClr val="C00000"/>
                </a:solidFill>
              </a:rPr>
              <a:t>печати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6268F68-C966-46B8-A5E6-DCBB58CA26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665" y="1542260"/>
            <a:ext cx="5255685" cy="2956323"/>
          </a:xfrm>
          <a:prstGeom prst="rect">
            <a:avLst/>
          </a:prstGeom>
        </p:spPr>
      </p:pic>
      <p:pic>
        <p:nvPicPr>
          <p:cNvPr id="18" name="Объект 7">
            <a:extLst>
              <a:ext uri="{FF2B5EF4-FFF2-40B4-BE49-F238E27FC236}">
                <a16:creationId xmlns:a16="http://schemas.microsoft.com/office/drawing/2014/main" id="{D674166C-86F5-416D-8669-DF11D4DCFF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401" y="1542259"/>
            <a:ext cx="3942669" cy="295700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B118934-EF12-481F-B1E6-9467E8EA3D1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714" b="32380"/>
          <a:stretch/>
        </p:blipFill>
        <p:spPr>
          <a:xfrm>
            <a:off x="973475" y="4654089"/>
            <a:ext cx="2019376" cy="186342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1A2D3A8-F730-4A71-A3F9-5F153B38CA0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875" r="25584" b="35543"/>
          <a:stretch/>
        </p:blipFill>
        <p:spPr>
          <a:xfrm>
            <a:off x="4519927" y="4668164"/>
            <a:ext cx="2481025" cy="186342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F9304D4-F8B8-429B-AD6C-A6848569CDC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5692" t="3697" r="16707" b="8879"/>
          <a:stretch/>
        </p:blipFill>
        <p:spPr>
          <a:xfrm>
            <a:off x="8719779" y="4654089"/>
            <a:ext cx="1817392" cy="187750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E6AC388-32F0-49D6-9571-F4437105563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0" r="25715" b="-2879"/>
          <a:stretch/>
        </p:blipFill>
        <p:spPr>
          <a:xfrm>
            <a:off x="5372407" y="1542260"/>
            <a:ext cx="1975271" cy="302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70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2A78B3-60A4-4691-8B1F-BFA5858F4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950" y="-11029"/>
            <a:ext cx="5127050" cy="7943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E6916A-E719-4319-A018-A116DED60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930" y="2706"/>
            <a:ext cx="5744019" cy="7832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2479ED-4D03-4AF5-9EE1-04A1EB90B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20931" cy="78328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0F2EDE-11FC-442B-86A2-60B5ED2FC69B}"/>
              </a:ext>
            </a:extLst>
          </p:cNvPr>
          <p:cNvSpPr/>
          <p:nvPr/>
        </p:nvSpPr>
        <p:spPr>
          <a:xfrm>
            <a:off x="3752676" y="187318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СПБ ГБ ПОУ «Малоохтинский колледж»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871D04-2EFD-4D6D-8AA8-0D1187EBA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0580"/>
            <a:ext cx="12192000" cy="60747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99B578-53CC-4345-AB41-08815AB7C37E}"/>
              </a:ext>
            </a:extLst>
          </p:cNvPr>
          <p:cNvSpPr txBox="1"/>
          <p:nvPr/>
        </p:nvSpPr>
        <p:spPr>
          <a:xfrm>
            <a:off x="335560" y="981512"/>
            <a:ext cx="11648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Мастерская «Индустрия 4.0»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723D47-6BB9-44BE-AB35-771B5EA673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752" y="4156187"/>
            <a:ext cx="3356359" cy="251726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76E294C-D12F-42AD-9943-812838B2F0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04" y="4156187"/>
            <a:ext cx="3356361" cy="251727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694AB3E-8400-405C-A54E-0A93C5E83B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752" y="1443177"/>
            <a:ext cx="3356359" cy="251726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1D05CF3-9664-403E-BAF4-83E2879D87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04" y="1443177"/>
            <a:ext cx="3356359" cy="251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57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2A78B3-60A4-4691-8B1F-BFA5858F4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950" y="-11029"/>
            <a:ext cx="5127050" cy="7943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E6916A-E719-4319-A018-A116DED60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930" y="2706"/>
            <a:ext cx="5744019" cy="7832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2479ED-4D03-4AF5-9EE1-04A1EB90B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20931" cy="78328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0F2EDE-11FC-442B-86A2-60B5ED2FC69B}"/>
              </a:ext>
            </a:extLst>
          </p:cNvPr>
          <p:cNvSpPr/>
          <p:nvPr/>
        </p:nvSpPr>
        <p:spPr>
          <a:xfrm>
            <a:off x="3752676" y="187318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СПБ ГБ ПОУ «Малоохтинский колледж»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871D04-2EFD-4D6D-8AA8-0D1187EBA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0580"/>
            <a:ext cx="12192000" cy="60747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99B578-53CC-4345-AB41-08815AB7C37E}"/>
              </a:ext>
            </a:extLst>
          </p:cNvPr>
          <p:cNvSpPr txBox="1"/>
          <p:nvPr/>
        </p:nvSpPr>
        <p:spPr>
          <a:xfrm>
            <a:off x="364135" y="788698"/>
            <a:ext cx="116489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</a:rPr>
              <a:t>Специальность: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15.02.11 Техническая эксплуатация и обслуживание роботизированного производства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CD8ADE-4726-4930-AE2C-721724A858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24" y="1721886"/>
            <a:ext cx="3657600" cy="24585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448C0E-3DB8-4991-9B16-CC4388B697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628" y="1720578"/>
            <a:ext cx="3657600" cy="24384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6FA6946-5E6E-41CF-BACA-91D5F5D281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229" y="1713418"/>
            <a:ext cx="3983635" cy="24384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2CA283C-4580-46CE-9026-C1C8CDDB1D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858" y="4151818"/>
            <a:ext cx="3983635" cy="26178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D0360E8-C0F5-4FB3-A4A9-3CCA84DDA0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24" y="4180456"/>
            <a:ext cx="3657600" cy="258382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C6D80D9-D9D5-4076-A6DC-B6B1BD7695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92939" y="4166137"/>
            <a:ext cx="3657599" cy="261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28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2A78B3-60A4-4691-8B1F-BFA5858F4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950" y="-11029"/>
            <a:ext cx="5127050" cy="7943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E6916A-E719-4319-A018-A116DED60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930" y="2706"/>
            <a:ext cx="5744019" cy="7832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2479ED-4D03-4AF5-9EE1-04A1EB90B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20931" cy="78328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0F2EDE-11FC-442B-86A2-60B5ED2FC69B}"/>
              </a:ext>
            </a:extLst>
          </p:cNvPr>
          <p:cNvSpPr/>
          <p:nvPr/>
        </p:nvSpPr>
        <p:spPr>
          <a:xfrm>
            <a:off x="3752676" y="187318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СПБ ГБ ПОУ «Малоохтинский колледж»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871D04-2EFD-4D6D-8AA8-0D1187EBA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0580"/>
            <a:ext cx="12192000" cy="60747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99B578-53CC-4345-AB41-08815AB7C37E}"/>
              </a:ext>
            </a:extLst>
          </p:cNvPr>
          <p:cNvSpPr txBox="1"/>
          <p:nvPr/>
        </p:nvSpPr>
        <p:spPr>
          <a:xfrm>
            <a:off x="335560" y="981512"/>
            <a:ext cx="11648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Специальность </a:t>
            </a:r>
            <a:r>
              <a:rPr lang="ru-RU" sz="2400" b="1" dirty="0">
                <a:solidFill>
                  <a:srgbClr val="C00000"/>
                </a:solidFill>
              </a:rPr>
              <a:t>15.02.10 Мехатроника и мобильная робототехника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BB1A5A-8284-4892-8964-73B26D001E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6" y="1395989"/>
            <a:ext cx="3981450" cy="27622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36283E-B911-4470-BCF4-76DC08128E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76" y="1386985"/>
            <a:ext cx="4143375" cy="27622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42B5DE8-2FEF-4CCE-AA2C-9538BFD62C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6725" y="4158239"/>
            <a:ext cx="3981449" cy="26563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8E6CFF1-528C-475B-AC7C-99506F5691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282" y="4166604"/>
            <a:ext cx="3981450" cy="269769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6ED2CA9-AC9A-4955-946F-B3E847FEF1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792" y="1392400"/>
            <a:ext cx="3554913" cy="275683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0CAE776-4EFA-4FA1-A68C-1D88DF5897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29624" y="4145083"/>
            <a:ext cx="3686081" cy="271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81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2A78B3-60A4-4691-8B1F-BFA5858F4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950" y="-11029"/>
            <a:ext cx="5127050" cy="7943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E6916A-E719-4319-A018-A116DED60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930" y="2706"/>
            <a:ext cx="5744019" cy="7832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2479ED-4D03-4AF5-9EE1-04A1EB90B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20931" cy="78328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0F2EDE-11FC-442B-86A2-60B5ED2FC69B}"/>
              </a:ext>
            </a:extLst>
          </p:cNvPr>
          <p:cNvSpPr/>
          <p:nvPr/>
        </p:nvSpPr>
        <p:spPr>
          <a:xfrm>
            <a:off x="3752676" y="187318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СПБ ГБ ПОУ «Малоохтинский колледж»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871D04-2EFD-4D6D-8AA8-0D1187EBA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0580"/>
            <a:ext cx="12192000" cy="60747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99B578-53CC-4345-AB41-08815AB7C37E}"/>
              </a:ext>
            </a:extLst>
          </p:cNvPr>
          <p:cNvSpPr txBox="1"/>
          <p:nvPr/>
        </p:nvSpPr>
        <p:spPr>
          <a:xfrm>
            <a:off x="345085" y="797021"/>
            <a:ext cx="1164897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</a:rPr>
              <a:t>Специальности: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15.02.14 Оснащение средствами автоматизации технологических процессов и производств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 08.02.09 Монтаж наладка и эксплуатация электрооборудования </a:t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промышленных и гражданских зданий </a:t>
            </a:r>
            <a:br>
              <a:rPr lang="ru-RU" sz="2400" b="1" dirty="0">
                <a:solidFill>
                  <a:srgbClr val="C00000"/>
                </a:solidFill>
              </a:rPr>
            </a:b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29D4C2-98FA-4C18-8E33-8A459BC801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36" y="2084019"/>
            <a:ext cx="3000198" cy="20554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C96A05-505E-4A0B-B248-602FA7E204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40" y="2090350"/>
            <a:ext cx="3043906" cy="20326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8381DD3-8566-4ABB-B26E-46B36C3BF0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333" y="2096370"/>
            <a:ext cx="3254022" cy="20535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14064D5-6429-4667-98B7-94A1E627D35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4072"/>
          <a:stretch/>
        </p:blipFill>
        <p:spPr>
          <a:xfrm>
            <a:off x="2801615" y="4123007"/>
            <a:ext cx="2437410" cy="212699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36078E4-AE0B-48DE-BBF0-0564A8F87A2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5096"/>
          <a:stretch/>
        </p:blipFill>
        <p:spPr>
          <a:xfrm>
            <a:off x="5237127" y="4117773"/>
            <a:ext cx="2437410" cy="211054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742AE23-DD6C-4131-82CD-DE9C630E1A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30079" y="4117774"/>
            <a:ext cx="2857500" cy="21105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7F6F6D-B6B9-4818-90A1-68028643D03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72"/>
          <a:stretch/>
        </p:blipFill>
        <p:spPr>
          <a:xfrm>
            <a:off x="572426" y="4139493"/>
            <a:ext cx="2248595" cy="211054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C248775-9CEB-4525-8234-6476E311FC2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1739"/>
          <a:stretch/>
        </p:blipFill>
        <p:spPr>
          <a:xfrm>
            <a:off x="9778294" y="2115079"/>
            <a:ext cx="2302041" cy="203265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05C870A-E3C9-4497-AEE5-A4A560A7C97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5374"/>
          <a:stretch/>
        </p:blipFill>
        <p:spPr>
          <a:xfrm>
            <a:off x="9783854" y="4101330"/>
            <a:ext cx="2302041" cy="21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5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2A78B3-60A4-4691-8B1F-BFA5858F4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950" y="-11029"/>
            <a:ext cx="5127050" cy="7943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E6916A-E719-4319-A018-A116DED60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930" y="2706"/>
            <a:ext cx="5744019" cy="7832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2479ED-4D03-4AF5-9EE1-04A1EB90B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20931" cy="78328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0F2EDE-11FC-442B-86A2-60B5ED2FC69B}"/>
              </a:ext>
            </a:extLst>
          </p:cNvPr>
          <p:cNvSpPr/>
          <p:nvPr/>
        </p:nvSpPr>
        <p:spPr>
          <a:xfrm>
            <a:off x="3752676" y="187318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СПБ ГБ ПОУ «Малоохтинский колледж»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871D04-2EFD-4D6D-8AA8-0D1187EBA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0580"/>
            <a:ext cx="12192000" cy="60747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99B578-53CC-4345-AB41-08815AB7C37E}"/>
              </a:ext>
            </a:extLst>
          </p:cNvPr>
          <p:cNvSpPr txBox="1"/>
          <p:nvPr/>
        </p:nvSpPr>
        <p:spPr>
          <a:xfrm>
            <a:off x="364135" y="726716"/>
            <a:ext cx="116489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</a:rPr>
              <a:t>Специальности: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15.02.15 Технология металлообрабатывающего производства </a:t>
            </a:r>
            <a:endParaRPr lang="en-US" sz="2400" b="1" dirty="0">
              <a:solidFill>
                <a:srgbClr val="C00000"/>
              </a:solidFill>
            </a:endParaRPr>
          </a:p>
          <a:p>
            <a:r>
              <a:rPr lang="ru-RU" sz="2400" b="1" dirty="0">
                <a:solidFill>
                  <a:srgbClr val="C00000"/>
                </a:solidFill>
              </a:rPr>
              <a:t>15.02.1</a:t>
            </a:r>
            <a:r>
              <a:rPr lang="en-US" sz="2400" b="1" dirty="0">
                <a:solidFill>
                  <a:srgbClr val="C00000"/>
                </a:solidFill>
              </a:rPr>
              <a:t>6</a:t>
            </a:r>
            <a:r>
              <a:rPr lang="ru-RU" sz="2400" b="1" dirty="0">
                <a:solidFill>
                  <a:srgbClr val="C00000"/>
                </a:solidFill>
              </a:rPr>
              <a:t> Технология машиностроения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27.02.07 Управление качеством продукции, процессов и услуг (по отраслям)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6EA743-8789-4389-9519-81D5F99241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135" y="2394116"/>
            <a:ext cx="2857500" cy="200048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82AC19-26DD-4468-BAFE-A23070D4A3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1635" y="2394115"/>
            <a:ext cx="2857500" cy="20004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8CA87E-821D-4FC5-93BB-34D14C1385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9135" y="2406871"/>
            <a:ext cx="2857500" cy="20004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F02162-5A46-4551-A91D-281CC6E5E8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61" y="4399791"/>
            <a:ext cx="2891232" cy="221128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DA02946-26A8-4F00-B23B-EA2CBC7332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635" y="4394597"/>
            <a:ext cx="3423609" cy="22164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115402-F58C-4362-8325-CD765B4A51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09552" y="2406871"/>
            <a:ext cx="2857500" cy="222236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B4E2C23-6B4A-44AC-BF32-57F180B74D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19769" y="4391565"/>
            <a:ext cx="2857500" cy="221951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C097BC7-19CA-4368-9C88-8005AB7970A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5" y="4399791"/>
            <a:ext cx="2903077" cy="221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17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0F2EDE-11FC-442B-86A2-60B5ED2FC69B}"/>
              </a:ext>
            </a:extLst>
          </p:cNvPr>
          <p:cNvSpPr/>
          <p:nvPr/>
        </p:nvSpPr>
        <p:spPr>
          <a:xfrm>
            <a:off x="3752676" y="187318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СПБ ГБ ПОУ «Малоохтинский колледж»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871D04-2EFD-4D6D-8AA8-0D1187EBA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0580"/>
            <a:ext cx="12192000" cy="607471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ECB6A6-2740-4ADB-ACFA-0D77655C0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18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2A78B3-60A4-4691-8B1F-BFA5858F4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950" y="-11029"/>
            <a:ext cx="5127050" cy="7943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E6916A-E719-4319-A018-A116DED60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930" y="2706"/>
            <a:ext cx="5744019" cy="7832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2479ED-4D03-4AF5-9EE1-04A1EB90B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20931" cy="78328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0F2EDE-11FC-442B-86A2-60B5ED2FC69B}"/>
              </a:ext>
            </a:extLst>
          </p:cNvPr>
          <p:cNvSpPr/>
          <p:nvPr/>
        </p:nvSpPr>
        <p:spPr>
          <a:xfrm>
            <a:off x="3752676" y="187318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СПБ ГБ ПОУ «Малоохтинский колледж»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871D04-2EFD-4D6D-8AA8-0D1187EBA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0580"/>
            <a:ext cx="12192000" cy="60747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99B578-53CC-4345-AB41-08815AB7C37E}"/>
              </a:ext>
            </a:extLst>
          </p:cNvPr>
          <p:cNvSpPr txBox="1"/>
          <p:nvPr/>
        </p:nvSpPr>
        <p:spPr>
          <a:xfrm>
            <a:off x="368787" y="817115"/>
            <a:ext cx="1164897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/>
              <a:t>Созданная материально-техническая база позволяет:</a:t>
            </a: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800" b="1" dirty="0">
                <a:solidFill>
                  <a:srgbClr val="C00000"/>
                </a:solidFill>
              </a:rPr>
              <a:t>В соответствии с потребностями промышленных предприятий организовать обучение сотрудников на базе колледжа.</a:t>
            </a:r>
          </a:p>
          <a:p>
            <a:pPr marL="457200" indent="-457200">
              <a:buFont typeface="+mj-lt"/>
              <a:buAutoNum type="arabicPeriod"/>
            </a:pPr>
            <a:endParaRPr lang="ru-RU" sz="2800" b="1" dirty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800" b="1" dirty="0">
                <a:solidFill>
                  <a:srgbClr val="C00000"/>
                </a:solidFill>
              </a:rPr>
              <a:t>Расширить перечень направлений профессиональной подготовки специалистов.</a:t>
            </a:r>
          </a:p>
          <a:p>
            <a:pPr marL="457200" indent="-457200">
              <a:buFont typeface="+mj-lt"/>
              <a:buAutoNum type="arabicPeriod"/>
            </a:pPr>
            <a:endParaRPr lang="ru-RU" sz="2800" b="1" dirty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800" b="1" dirty="0">
                <a:solidFill>
                  <a:srgbClr val="C00000"/>
                </a:solidFill>
              </a:rPr>
              <a:t>Совместная деятельность с промышленными предприятиями по импортозамещению продукции.</a:t>
            </a:r>
          </a:p>
          <a:p>
            <a:pPr marL="457200" indent="-457200">
              <a:buFont typeface="+mj-lt"/>
              <a:buAutoNum type="arabicPeriod"/>
            </a:pP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50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2A78B3-60A4-4691-8B1F-BFA5858F4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950" y="-11029"/>
            <a:ext cx="5127050" cy="7943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E6916A-E719-4319-A018-A116DED60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930" y="2706"/>
            <a:ext cx="5744019" cy="7832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2479ED-4D03-4AF5-9EE1-04A1EB90B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20931" cy="78328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0F2EDE-11FC-442B-86A2-60B5ED2FC69B}"/>
              </a:ext>
            </a:extLst>
          </p:cNvPr>
          <p:cNvSpPr/>
          <p:nvPr/>
        </p:nvSpPr>
        <p:spPr>
          <a:xfrm>
            <a:off x="3752676" y="187318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СПБ ГБ ПОУ «Малоохтинский колледж»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871D04-2EFD-4D6D-8AA8-0D1187EBA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0580"/>
            <a:ext cx="12192000" cy="60747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99B578-53CC-4345-AB41-08815AB7C37E}"/>
              </a:ext>
            </a:extLst>
          </p:cNvPr>
          <p:cNvSpPr txBox="1"/>
          <p:nvPr/>
        </p:nvSpPr>
        <p:spPr>
          <a:xfrm>
            <a:off x="335560" y="755179"/>
            <a:ext cx="1164897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Профессии: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15.01.32 Оператор станков с программным управлением 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15.01.23 Наладчик станков и оборудования в механообработке 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23.01.17 Мастер по ремонту и обслуживанию автомобилей</a:t>
            </a:r>
          </a:p>
          <a:p>
            <a:r>
              <a:rPr lang="ru-RU" sz="2400" b="1" dirty="0"/>
              <a:t>Специальности: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15.02.11 Техническая эксплуатация и обслуживание 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роботизированного производства 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15.02.14 Оснащение средствами автоматизации технологических процессов и производств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15.02.15 Технология металлообрабатывающего производства 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15.02.16 Технология машиностроения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15.02.10 Мехатроника и мобильная робототехника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 08.02.09 Монтаж наладка и эксплуатация электрооборудования 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промышленных и гражданских зданий 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15.02.09 Аддитивные технологии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27.02.07 Управление качеством продукции, процессов и услуг (по отраслям)</a:t>
            </a:r>
          </a:p>
        </p:txBody>
      </p:sp>
    </p:spTree>
    <p:extLst>
      <p:ext uri="{BB962C8B-B14F-4D97-AF65-F5344CB8AC3E}">
        <p14:creationId xmlns:p14="http://schemas.microsoft.com/office/powerpoint/2010/main" val="2844212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2A78B3-60A4-4691-8B1F-BFA5858F4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950" y="-11029"/>
            <a:ext cx="5127050" cy="7943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E6916A-E719-4319-A018-A116DED60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930" y="2706"/>
            <a:ext cx="5744019" cy="7832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2479ED-4D03-4AF5-9EE1-04A1EB90B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20931" cy="78328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0F2EDE-11FC-442B-86A2-60B5ED2FC69B}"/>
              </a:ext>
            </a:extLst>
          </p:cNvPr>
          <p:cNvSpPr/>
          <p:nvPr/>
        </p:nvSpPr>
        <p:spPr>
          <a:xfrm>
            <a:off x="3752676" y="187318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СПБ ГБ ПОУ «Малоохтинский колледж»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871D04-2EFD-4D6D-8AA8-0D1187EBA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0580"/>
            <a:ext cx="12192000" cy="60747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99B578-53CC-4345-AB41-08815AB7C37E}"/>
              </a:ext>
            </a:extLst>
          </p:cNvPr>
          <p:cNvSpPr txBox="1"/>
          <p:nvPr/>
        </p:nvSpPr>
        <p:spPr>
          <a:xfrm>
            <a:off x="335560" y="981512"/>
            <a:ext cx="11648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НАШИ СТРАТЕГИЧЕСКИЕ ЦЕЛИ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845E18-41FA-4353-BAD6-D95835AD572D}"/>
              </a:ext>
            </a:extLst>
          </p:cNvPr>
          <p:cNvSpPr txBox="1"/>
          <p:nvPr/>
        </p:nvSpPr>
        <p:spPr>
          <a:xfrm>
            <a:off x="749029" y="1443177"/>
            <a:ext cx="1141652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C00000"/>
                </a:solidFill>
              </a:rPr>
              <a:t>Участие в процессе обеспечения технологического суверенитета страны- 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подготовка высококвалифицированных специалистов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 на основе современных стандартов и передовых технологий;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C00000"/>
                </a:solidFill>
              </a:rPr>
              <a:t>Уменьшение стартовых затрат предприятия в период адаптации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 молодых специалистов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</a:rPr>
              <a:t>за счет расширения их профессиональных компетенций 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и повышения качества подготовки;</a:t>
            </a:r>
          </a:p>
          <a:p>
            <a:endParaRPr lang="ru-RU" sz="2400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C00000"/>
                </a:solidFill>
              </a:rPr>
              <a:t>Совместная деятельность с промышленными предприятиями по </a:t>
            </a:r>
            <a:r>
              <a:rPr lang="ru-RU" sz="2400" b="1" dirty="0" err="1">
                <a:solidFill>
                  <a:srgbClr val="C00000"/>
                </a:solidFill>
              </a:rPr>
              <a:t>импортозаме</a:t>
            </a:r>
            <a:r>
              <a:rPr lang="ru-RU" sz="2400" b="1" dirty="0">
                <a:solidFill>
                  <a:srgbClr val="C00000"/>
                </a:solidFill>
              </a:rPr>
              <a:t>-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    </a:t>
            </a:r>
            <a:r>
              <a:rPr lang="ru-RU" sz="2400" b="1" dirty="0" err="1">
                <a:solidFill>
                  <a:srgbClr val="C00000"/>
                </a:solidFill>
              </a:rPr>
              <a:t>щению</a:t>
            </a:r>
            <a:r>
              <a:rPr lang="ru-RU" sz="2400" b="1" dirty="0">
                <a:solidFill>
                  <a:srgbClr val="C00000"/>
                </a:solidFill>
              </a:rPr>
              <a:t> продукции;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C00000"/>
                </a:solidFill>
              </a:rPr>
              <a:t>Экспресс обучение сотрудников предприятий новым востребованным 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     профессиям и специальностям, повышение квалификации на современном 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     оборудовании.</a:t>
            </a:r>
          </a:p>
          <a:p>
            <a:pPr algn="ctr"/>
            <a:r>
              <a:rPr lang="ru-RU" sz="2400" b="1" dirty="0">
                <a:solidFill>
                  <a:srgbClr val="FFFF00"/>
                </a:solidFill>
              </a:rPr>
              <a:t> 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48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2A78B3-60A4-4691-8B1F-BFA5858F4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950" y="-11029"/>
            <a:ext cx="5127050" cy="7943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E6916A-E719-4319-A018-A116DED60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930" y="2706"/>
            <a:ext cx="5744019" cy="7832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2479ED-4D03-4AF5-9EE1-04A1EB90B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20931" cy="78328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0F2EDE-11FC-442B-86A2-60B5ED2FC69B}"/>
              </a:ext>
            </a:extLst>
          </p:cNvPr>
          <p:cNvSpPr/>
          <p:nvPr/>
        </p:nvSpPr>
        <p:spPr>
          <a:xfrm>
            <a:off x="3752676" y="187318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СПБ ГБ ПОУ «Малоохтинский колледж»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871D04-2EFD-4D6D-8AA8-0D1187EBA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97021"/>
            <a:ext cx="12192000" cy="60747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99B578-53CC-4345-AB41-08815AB7C37E}"/>
              </a:ext>
            </a:extLst>
          </p:cNvPr>
          <p:cNvSpPr txBox="1"/>
          <p:nvPr/>
        </p:nvSpPr>
        <p:spPr>
          <a:xfrm>
            <a:off x="144877" y="769780"/>
            <a:ext cx="11648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</a:rPr>
              <a:t>Профессии: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15.01.32 Оператор станков с программным управлением 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15.01.23 Наладчик станков и оборудования в механообработке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E9BA34-E5B6-473D-8CBA-DDA1940AF7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34" y="1968030"/>
            <a:ext cx="1902956" cy="24566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FA99AD-A6B8-4188-81F9-024DB12933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78" y="1960846"/>
            <a:ext cx="2616446" cy="24566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782E996-83FC-4E4E-A795-21E1B97F14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924" y="1962160"/>
            <a:ext cx="3237603" cy="246910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8EA3476-E25F-42C8-8EA4-1EE46E73F8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34" y="4399038"/>
            <a:ext cx="3109541" cy="237899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4275226-D28B-4CD4-9D78-DD5E5ACEB3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679" y="4401593"/>
            <a:ext cx="2882178" cy="23789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3C812F1-7BFF-43BB-AE59-22843859B4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162" y="4386932"/>
            <a:ext cx="3109541" cy="236525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A3D0DBE-5E5E-4B86-AD77-AA5D8025EA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374" y="1948740"/>
            <a:ext cx="3414329" cy="246910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BC0561B-5EAB-49BF-B13A-C6CED59D5A5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297" y="4431262"/>
            <a:ext cx="3400425" cy="232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36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2A78B3-60A4-4691-8B1F-BFA5858F4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950" y="-11029"/>
            <a:ext cx="5127050" cy="7943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E6916A-E719-4319-A018-A116DED60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930" y="2706"/>
            <a:ext cx="5744019" cy="7832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2479ED-4D03-4AF5-9EE1-04A1EB90B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20931" cy="78328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0F2EDE-11FC-442B-86A2-60B5ED2FC69B}"/>
              </a:ext>
            </a:extLst>
          </p:cNvPr>
          <p:cNvSpPr/>
          <p:nvPr/>
        </p:nvSpPr>
        <p:spPr>
          <a:xfrm>
            <a:off x="3752676" y="187318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СПБ ГБ ПОУ «Малоохтинский колледж»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871D04-2EFD-4D6D-8AA8-0D1187EBA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97021"/>
            <a:ext cx="12192000" cy="60747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99B578-53CC-4345-AB41-08815AB7C37E}"/>
              </a:ext>
            </a:extLst>
          </p:cNvPr>
          <p:cNvSpPr txBox="1"/>
          <p:nvPr/>
        </p:nvSpPr>
        <p:spPr>
          <a:xfrm>
            <a:off x="144877" y="769780"/>
            <a:ext cx="11648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Выпуск СПБ ГБ ПОУ «</a:t>
            </a:r>
            <a:r>
              <a:rPr lang="ru-RU" sz="2400" b="1" dirty="0" err="1">
                <a:solidFill>
                  <a:srgbClr val="C00000"/>
                </a:solidFill>
              </a:rPr>
              <a:t>Малоохтинский</a:t>
            </a:r>
            <a:r>
              <a:rPr lang="ru-RU" sz="2400" b="1" dirty="0">
                <a:solidFill>
                  <a:srgbClr val="C00000"/>
                </a:solidFill>
              </a:rPr>
              <a:t> колледж»</a:t>
            </a:r>
            <a:br>
              <a:rPr lang="ru-RU" sz="2400" b="1" dirty="0">
                <a:solidFill>
                  <a:srgbClr val="C00000"/>
                </a:solidFill>
              </a:rPr>
            </a:br>
            <a:endParaRPr lang="ru-RU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94796176"/>
              </p:ext>
            </p:extLst>
          </p:nvPr>
        </p:nvGraphicFramePr>
        <p:xfrm>
          <a:off x="794951" y="405951"/>
          <a:ext cx="10602097" cy="6216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235640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2A78B3-60A4-4691-8B1F-BFA5858F4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950" y="-11029"/>
            <a:ext cx="5127050" cy="7943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E6916A-E719-4319-A018-A116DED60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930" y="2706"/>
            <a:ext cx="5744019" cy="7832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2479ED-4D03-4AF5-9EE1-04A1EB90B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20931" cy="78328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0F2EDE-11FC-442B-86A2-60B5ED2FC69B}"/>
              </a:ext>
            </a:extLst>
          </p:cNvPr>
          <p:cNvSpPr/>
          <p:nvPr/>
        </p:nvSpPr>
        <p:spPr>
          <a:xfrm>
            <a:off x="3752676" y="187318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СПБ ГБ ПОУ «Малоохтинский колледж»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871D04-2EFD-4D6D-8AA8-0D1187EBA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97021"/>
            <a:ext cx="12192000" cy="60747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99B578-53CC-4345-AB41-08815AB7C37E}"/>
              </a:ext>
            </a:extLst>
          </p:cNvPr>
          <p:cNvSpPr txBox="1"/>
          <p:nvPr/>
        </p:nvSpPr>
        <p:spPr>
          <a:xfrm>
            <a:off x="144877" y="769780"/>
            <a:ext cx="11648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/>
              <a:t>ПРЕДПРИЯТИЯ-ПАРТНЕРЫ ПРОИЗВОДСТВЕННОЙ ПРАКТИКИ И ТРУДОУСТРОЙСТВА</a:t>
            </a:r>
          </a:p>
          <a:p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99B578-53CC-4345-AB41-08815AB7C37E}"/>
              </a:ext>
            </a:extLst>
          </p:cNvPr>
          <p:cNvSpPr txBox="1"/>
          <p:nvPr/>
        </p:nvSpPr>
        <p:spPr>
          <a:xfrm>
            <a:off x="713299" y="1700350"/>
            <a:ext cx="11050340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ru-RU" b="1" dirty="0">
                <a:solidFill>
                  <a:srgbClr val="C00000"/>
                </a:solidFill>
              </a:rPr>
              <a:t>АО «</a:t>
            </a:r>
            <a:r>
              <a:rPr lang="ru-RU" b="1" dirty="0" err="1">
                <a:solidFill>
                  <a:srgbClr val="C00000"/>
                </a:solidFill>
              </a:rPr>
              <a:t>Обуховской</a:t>
            </a:r>
            <a:r>
              <a:rPr lang="ru-RU" b="1" dirty="0">
                <a:solidFill>
                  <a:srgbClr val="C00000"/>
                </a:solidFill>
              </a:rPr>
              <a:t> завод»				АО НПП «Радар </a:t>
            </a:r>
            <a:r>
              <a:rPr lang="ru-RU" b="1" dirty="0" err="1">
                <a:solidFill>
                  <a:srgbClr val="C00000"/>
                </a:solidFill>
              </a:rPr>
              <a:t>ммс</a:t>
            </a:r>
            <a:r>
              <a:rPr lang="ru-RU" b="1" dirty="0">
                <a:solidFill>
                  <a:srgbClr val="C00000"/>
                </a:solidFill>
              </a:rPr>
              <a:t>»</a:t>
            </a:r>
          </a:p>
          <a:p>
            <a:pPr fontAlgn="t">
              <a:lnSpc>
                <a:spcPct val="150000"/>
              </a:lnSpc>
            </a:pPr>
            <a:r>
              <a:rPr lang="ru-RU" b="1" dirty="0">
                <a:solidFill>
                  <a:srgbClr val="C00000"/>
                </a:solidFill>
              </a:rPr>
              <a:t>АО «Силовые машины» 				ООО «Макро Групп»</a:t>
            </a:r>
          </a:p>
          <a:p>
            <a:pPr fontAlgn="t">
              <a:lnSpc>
                <a:spcPct val="150000"/>
              </a:lnSpc>
            </a:pPr>
            <a:r>
              <a:rPr lang="ru-RU" b="1" dirty="0">
                <a:solidFill>
                  <a:srgbClr val="C00000"/>
                </a:solidFill>
              </a:rPr>
              <a:t>АО «ЦКБМ» 					АО «Концерн «</a:t>
            </a:r>
            <a:r>
              <a:rPr lang="ru-RU" b="1" dirty="0" err="1">
                <a:solidFill>
                  <a:srgbClr val="C00000"/>
                </a:solidFill>
              </a:rPr>
              <a:t>Океанприбор</a:t>
            </a:r>
            <a:r>
              <a:rPr lang="ru-RU" b="1" dirty="0">
                <a:solidFill>
                  <a:srgbClr val="C00000"/>
                </a:solidFill>
              </a:rPr>
              <a:t>»</a:t>
            </a:r>
          </a:p>
          <a:p>
            <a:pPr fontAlgn="t">
              <a:lnSpc>
                <a:spcPct val="150000"/>
              </a:lnSpc>
            </a:pPr>
            <a:r>
              <a:rPr lang="ru-RU" b="1" dirty="0">
                <a:solidFill>
                  <a:srgbClr val="C00000"/>
                </a:solidFill>
              </a:rPr>
              <a:t>АО «Красный Октябрь» 				ПАО «Кировский завод»</a:t>
            </a:r>
          </a:p>
          <a:p>
            <a:pPr fontAlgn="t">
              <a:lnSpc>
                <a:spcPct val="150000"/>
              </a:lnSpc>
            </a:pPr>
            <a:r>
              <a:rPr lang="ru-RU" b="1" dirty="0">
                <a:solidFill>
                  <a:srgbClr val="C00000"/>
                </a:solidFill>
              </a:rPr>
              <a:t>ПАО «Звезда» 					НПП «Системные технологии»</a:t>
            </a:r>
          </a:p>
          <a:p>
            <a:pPr fontAlgn="t">
              <a:lnSpc>
                <a:spcPct val="150000"/>
              </a:lnSpc>
            </a:pPr>
            <a:r>
              <a:rPr lang="ru-RU" b="1" dirty="0">
                <a:solidFill>
                  <a:srgbClr val="C00000"/>
                </a:solidFill>
              </a:rPr>
              <a:t>НПО «</a:t>
            </a:r>
            <a:r>
              <a:rPr lang="ru-RU" b="1" dirty="0" err="1">
                <a:solidFill>
                  <a:srgbClr val="C00000"/>
                </a:solidFill>
              </a:rPr>
              <a:t>Электроавтоматика</a:t>
            </a:r>
            <a:r>
              <a:rPr lang="ru-RU" b="1" dirty="0">
                <a:solidFill>
                  <a:srgbClr val="C00000"/>
                </a:solidFill>
              </a:rPr>
              <a:t> им. П. А. Ефимова» 	АО «</a:t>
            </a:r>
            <a:r>
              <a:rPr lang="ru-RU" b="1" dirty="0" err="1">
                <a:solidFill>
                  <a:srgbClr val="C00000"/>
                </a:solidFill>
              </a:rPr>
              <a:t>Электросила</a:t>
            </a:r>
            <a:r>
              <a:rPr lang="ru-RU" b="1" dirty="0">
                <a:solidFill>
                  <a:srgbClr val="C00000"/>
                </a:solidFill>
              </a:rPr>
              <a:t>»</a:t>
            </a:r>
          </a:p>
          <a:p>
            <a:pPr fontAlgn="t">
              <a:lnSpc>
                <a:spcPct val="150000"/>
              </a:lnSpc>
            </a:pPr>
            <a:r>
              <a:rPr lang="ru-RU" b="1" dirty="0">
                <a:solidFill>
                  <a:srgbClr val="C00000"/>
                </a:solidFill>
              </a:rPr>
              <a:t>АО «Машиностроительный завод Арсенал»		ООО «Флагман» 	</a:t>
            </a:r>
          </a:p>
          <a:p>
            <a:pPr fontAlgn="t">
              <a:lnSpc>
                <a:spcPct val="150000"/>
              </a:lnSpc>
            </a:pPr>
            <a:r>
              <a:rPr lang="ru-RU" b="1" dirty="0">
                <a:solidFill>
                  <a:srgbClr val="C00000"/>
                </a:solidFill>
              </a:rPr>
              <a:t>ГУП «ТЭК СПБ»					ООО «Холдинг </a:t>
            </a:r>
            <a:r>
              <a:rPr lang="ru-RU" b="1" dirty="0" err="1">
                <a:solidFill>
                  <a:srgbClr val="C00000"/>
                </a:solidFill>
              </a:rPr>
              <a:t>Ленполиграфмаш</a:t>
            </a:r>
            <a:r>
              <a:rPr lang="ru-RU" b="1" dirty="0">
                <a:solidFill>
                  <a:srgbClr val="C00000"/>
                </a:solidFill>
              </a:rPr>
              <a:t>»</a:t>
            </a:r>
          </a:p>
          <a:p>
            <a:pPr fontAlgn="t">
              <a:lnSpc>
                <a:spcPct val="150000"/>
              </a:lnSpc>
            </a:pPr>
            <a:r>
              <a:rPr lang="ru-RU" b="1" dirty="0">
                <a:solidFill>
                  <a:srgbClr val="C00000"/>
                </a:solidFill>
              </a:rPr>
              <a:t>ООО «Завод Вентилятор» 				АО «НЗЛ»</a:t>
            </a:r>
          </a:p>
          <a:p>
            <a:pPr fontAlgn="t">
              <a:lnSpc>
                <a:spcPct val="150000"/>
              </a:lnSpc>
            </a:pPr>
            <a:r>
              <a:rPr lang="ru-RU" b="1" dirty="0">
                <a:solidFill>
                  <a:srgbClr val="C00000"/>
                </a:solidFill>
              </a:rPr>
              <a:t>ООО «Русэлпром-Ленинградский электромашиностроительный завод»</a:t>
            </a:r>
          </a:p>
          <a:p>
            <a:pPr fontAlgn="t">
              <a:lnSpc>
                <a:spcPct val="150000"/>
              </a:lnSpc>
            </a:pPr>
            <a:r>
              <a:rPr lang="ru-RU" b="1" dirty="0">
                <a:solidFill>
                  <a:srgbClr val="C00000"/>
                </a:solidFill>
              </a:rPr>
              <a:t>и ещё более </a:t>
            </a:r>
            <a:r>
              <a:rPr lang="ru-RU" b="1">
                <a:solidFill>
                  <a:srgbClr val="C00000"/>
                </a:solidFill>
              </a:rPr>
              <a:t>20 предприятий-партнеров</a:t>
            </a:r>
            <a:endParaRPr lang="ru-RU" b="1" dirty="0">
              <a:solidFill>
                <a:srgbClr val="C00000"/>
              </a:solidFill>
            </a:endParaRPr>
          </a:p>
          <a:p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128963" y="2965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403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2A78B3-60A4-4691-8B1F-BFA5858F4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950" y="-11029"/>
            <a:ext cx="5127050" cy="7943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E6916A-E719-4319-A018-A116DED60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930" y="2706"/>
            <a:ext cx="5744019" cy="7832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2479ED-4D03-4AF5-9EE1-04A1EB90B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20931" cy="78328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0F2EDE-11FC-442B-86A2-60B5ED2FC69B}"/>
              </a:ext>
            </a:extLst>
          </p:cNvPr>
          <p:cNvSpPr/>
          <p:nvPr/>
        </p:nvSpPr>
        <p:spPr>
          <a:xfrm>
            <a:off x="3752676" y="187318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СПБ ГБ ПОУ «Малоохтинский колледж»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871D04-2EFD-4D6D-8AA8-0D1187EBA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97021"/>
            <a:ext cx="12192000" cy="60747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99B578-53CC-4345-AB41-08815AB7C37E}"/>
              </a:ext>
            </a:extLst>
          </p:cNvPr>
          <p:cNvSpPr txBox="1"/>
          <p:nvPr/>
        </p:nvSpPr>
        <p:spPr>
          <a:xfrm>
            <a:off x="144877" y="769780"/>
            <a:ext cx="11648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Примеры сотрудничества с предприятиями по изготовлению продукции: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B81C49-3F9F-465C-90A7-CE8ABEF653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" b="-162"/>
          <a:stretch/>
        </p:blipFill>
        <p:spPr>
          <a:xfrm>
            <a:off x="1800694" y="1224913"/>
            <a:ext cx="3496247" cy="24822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723DEF-1440-4067-9DFB-DFFEDB7868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8595" y="3785511"/>
            <a:ext cx="4609725" cy="2803907"/>
          </a:xfrm>
          <a:prstGeom prst="rect">
            <a:avLst/>
          </a:prstGeom>
        </p:spPr>
      </p:pic>
      <p:pic>
        <p:nvPicPr>
          <p:cNvPr id="12" name="Объект 4">
            <a:extLst>
              <a:ext uri="{FF2B5EF4-FFF2-40B4-BE49-F238E27FC236}">
                <a16:creationId xmlns:a16="http://schemas.microsoft.com/office/drawing/2014/main" id="{7F019E1A-B854-40D0-A3DA-03D8413A3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47" y="1210141"/>
            <a:ext cx="4094604" cy="2511783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B09C25-A080-45D1-AFEB-0E43A8F01E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" b="-509"/>
          <a:stretch/>
        </p:blipFill>
        <p:spPr>
          <a:xfrm rot="5400000">
            <a:off x="2101963" y="2605114"/>
            <a:ext cx="2755164" cy="513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9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2A78B3-60A4-4691-8B1F-BFA5858F4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950" y="-11029"/>
            <a:ext cx="5127050" cy="7943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E6916A-E719-4319-A018-A116DED60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930" y="2706"/>
            <a:ext cx="5744019" cy="7832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2479ED-4D03-4AF5-9EE1-04A1EB90B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20931" cy="78328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0F2EDE-11FC-442B-86A2-60B5ED2FC69B}"/>
              </a:ext>
            </a:extLst>
          </p:cNvPr>
          <p:cNvSpPr/>
          <p:nvPr/>
        </p:nvSpPr>
        <p:spPr>
          <a:xfrm>
            <a:off x="3752676" y="187318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СПБ ГБ ПОУ «Малоохтинский колледж»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871D04-2EFD-4D6D-8AA8-0D1187EBA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0580"/>
            <a:ext cx="12192000" cy="60747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99BD12-096F-461B-8306-BB803AF47097}"/>
              </a:ext>
            </a:extLst>
          </p:cNvPr>
          <p:cNvSpPr txBox="1"/>
          <p:nvPr/>
        </p:nvSpPr>
        <p:spPr>
          <a:xfrm>
            <a:off x="0" y="797021"/>
            <a:ext cx="11579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Центр отраслевых инженерных, цифровых и роботизированных технологий</a:t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Региональный центр метрологических компетенций  </a:t>
            </a:r>
            <a:r>
              <a:rPr lang="en-US" sz="2000" b="1" dirty="0" err="1">
                <a:solidFill>
                  <a:srgbClr val="C00000"/>
                </a:solidFill>
              </a:rPr>
              <a:t>Mitutoya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78EB89-E645-4610-904E-CA0625001C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57" y="1653743"/>
            <a:ext cx="3086733" cy="20578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A1AC95-6AD0-46EE-BF75-4DDE244EC1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315" y="1653743"/>
            <a:ext cx="2455658" cy="20578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D936A2-4467-4F58-BC9B-A46740E532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764" y="4095530"/>
            <a:ext cx="3014552" cy="226091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6977B74-8C8C-426E-81CE-1A646C870F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3678" y="4095530"/>
            <a:ext cx="3014552" cy="226091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68B403A-3FDB-496D-901A-CC01C4B5E0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4592" y="4095529"/>
            <a:ext cx="3014552" cy="226091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2E265C4-4EE3-4CEF-B285-73660D91CF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64663" y="4095529"/>
            <a:ext cx="3014552" cy="226091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428D840-D020-41BE-9485-AEA9FC7D4B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973" y="1660886"/>
            <a:ext cx="3084322" cy="205782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7122DB6-D434-497C-A2C4-B5F28117D64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900" y="4116208"/>
            <a:ext cx="3014551" cy="221956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36EB925-7168-450A-A4A4-1F7B406CC39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5" t="3990" r="17225" b="-3990"/>
          <a:stretch/>
        </p:blipFill>
        <p:spPr>
          <a:xfrm rot="5400000">
            <a:off x="9624705" y="1321457"/>
            <a:ext cx="2057821" cy="273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14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2A78B3-60A4-4691-8B1F-BFA5858F4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950" y="-11029"/>
            <a:ext cx="5127050" cy="7943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E6916A-E719-4319-A018-A116DED60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930" y="2706"/>
            <a:ext cx="5744019" cy="7832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2479ED-4D03-4AF5-9EE1-04A1EB90B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20931" cy="78328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0F2EDE-11FC-442B-86A2-60B5ED2FC69B}"/>
              </a:ext>
            </a:extLst>
          </p:cNvPr>
          <p:cNvSpPr/>
          <p:nvPr/>
        </p:nvSpPr>
        <p:spPr>
          <a:xfrm>
            <a:off x="3752676" y="187318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СПБ ГБ ПОУ «Малоохтинский колледж»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871D04-2EFD-4D6D-8AA8-0D1187EBA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1981" y="877418"/>
            <a:ext cx="12192000" cy="60747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99B578-53CC-4345-AB41-08815AB7C37E}"/>
              </a:ext>
            </a:extLst>
          </p:cNvPr>
          <p:cNvSpPr txBox="1"/>
          <p:nvPr/>
        </p:nvSpPr>
        <p:spPr>
          <a:xfrm>
            <a:off x="335560" y="981512"/>
            <a:ext cx="11648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Специальность:</a:t>
            </a:r>
            <a:r>
              <a:rPr lang="ru-RU" sz="2400" b="1" dirty="0">
                <a:solidFill>
                  <a:srgbClr val="C00000"/>
                </a:solidFill>
              </a:rPr>
              <a:t>15.02.09 Аддитивные технологии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C66972-1344-447A-954B-B24A8985FC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90" y="1734764"/>
            <a:ext cx="4157024" cy="21800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57A049-0AC8-4D7C-A5B8-51A13AB10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3248" y="1724631"/>
            <a:ext cx="3129989" cy="218001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03F462-1272-4100-830A-A45D1CE507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237" y="1714500"/>
            <a:ext cx="3516432" cy="22002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2582CC-2BFD-4C45-8192-A03BB9C9B9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91" y="3914775"/>
            <a:ext cx="3898158" cy="277351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302044C-7682-4CAA-8E80-D688302BF3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248" y="3897526"/>
            <a:ext cx="4157025" cy="277351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D00593E-B0B8-4ED9-8F18-2B1CC889B6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94429" y="3904641"/>
            <a:ext cx="2857500" cy="276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236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2871</TotalTime>
  <Words>732</Words>
  <Application>Microsoft Office PowerPoint</Application>
  <PresentationFormat>Широкоэкранный</PresentationFormat>
  <Paragraphs>162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 Вдадимировна Моцак</dc:creator>
  <cp:lastModifiedBy>user</cp:lastModifiedBy>
  <cp:revision>80</cp:revision>
  <dcterms:created xsi:type="dcterms:W3CDTF">2022-06-09T07:49:08Z</dcterms:created>
  <dcterms:modified xsi:type="dcterms:W3CDTF">2022-10-12T11:38:17Z</dcterms:modified>
</cp:coreProperties>
</file>