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8" r:id="rId4"/>
    <p:sldId id="263" r:id="rId5"/>
    <p:sldId id="266" r:id="rId6"/>
    <p:sldId id="267" r:id="rId7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1049ABF-C54A-4468-9364-6370A03505E0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CAA41F0-DBFD-41CF-A14F-9396369F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76-36EF-4E36-B9E6-348798851E04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B854-893F-46B5-8FA2-7E3E92472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76-36EF-4E36-B9E6-348798851E04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B854-893F-46B5-8FA2-7E3E92472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0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76-36EF-4E36-B9E6-348798851E04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B854-893F-46B5-8FA2-7E3E92472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9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76-36EF-4E36-B9E6-348798851E04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B854-893F-46B5-8FA2-7E3E92472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6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76-36EF-4E36-B9E6-348798851E04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B854-893F-46B5-8FA2-7E3E92472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8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76-36EF-4E36-B9E6-348798851E04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B854-893F-46B5-8FA2-7E3E92472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2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76-36EF-4E36-B9E6-348798851E04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B854-893F-46B5-8FA2-7E3E92472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9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76-36EF-4E36-B9E6-348798851E04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B854-893F-46B5-8FA2-7E3E92472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76-36EF-4E36-B9E6-348798851E04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B854-893F-46B5-8FA2-7E3E92472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7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76-36EF-4E36-B9E6-348798851E04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B854-893F-46B5-8FA2-7E3E92472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0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76-36EF-4E36-B9E6-348798851E04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B854-893F-46B5-8FA2-7E3E92472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4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01F76-36EF-4E36-B9E6-348798851E04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EB854-893F-46B5-8FA2-7E3E92472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51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emf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2.emf"/><Relationship Id="rId5" Type="http://schemas.openxmlformats.org/officeDocument/2006/relationships/image" Target="../media/image15.jpeg"/><Relationship Id="rId10" Type="http://schemas.openxmlformats.org/officeDocument/2006/relationships/image" Target="../media/image21.emf"/><Relationship Id="rId4" Type="http://schemas.openxmlformats.org/officeDocument/2006/relationships/image" Target="../media/image17.jpeg"/><Relationship Id="rId9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9354" y="4391026"/>
            <a:ext cx="3072955" cy="16885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6800" y="1657752"/>
            <a:ext cx="1031521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70" dirty="0" smtClean="0">
                <a:latin typeface="Calibri" panose="020F0502020204030204" pitchFamily="34" charset="0"/>
                <a:cs typeface="Arial" panose="020B0604020202020204" pitchFamily="34" charset="0"/>
              </a:rPr>
              <a:t>СОЗДАНИЕ ИННОВАЦИОННЫХ КОНКУРЕНТОСПОСОБНЫХ РОБОТОТИЗИРОВАННЫХ КОМПЛЕКСОВ ПУТЕМ ОБЪЕДИНЕНИЯ УСИЛИЙ </a:t>
            </a:r>
            <a:r>
              <a:rPr lang="ru-RU" sz="2500" b="1" dirty="0" smtClean="0"/>
              <a:t>СПП СПб, ПРАВИТЕЛЬСТВА ГОРОДА, УНИВЕРСИТЕТА ИТМО И ПРОИЗВОДСТВЕННЫХ ПРЕДПРИЯТИЙ ГОРОДА САНКТ-ПЕТЕРБУРГА. </a:t>
            </a:r>
          </a:p>
          <a:p>
            <a:pPr algn="ctr"/>
            <a:r>
              <a:rPr lang="ru-RU" sz="2400" dirty="0" smtClean="0"/>
              <a:t>НОВЫЕ ПРАКТИКИ ВЗАИМОДЕЙСТВИЯ.</a:t>
            </a:r>
            <a:endParaRPr lang="ru-RU" sz="2400" spc="70" dirty="0">
              <a:solidFill>
                <a:sysClr val="windowText" lastClr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28" y="4635528"/>
            <a:ext cx="1444044" cy="14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68288"/>
            <a:ext cx="12446000" cy="71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444500" y="417454"/>
            <a:ext cx="1174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latin typeface="+mn-lt"/>
              </a:rPr>
              <a:t>ГК ДИАКОНТ </a:t>
            </a:r>
          </a:p>
        </p:txBody>
      </p:sp>
      <p:pic>
        <p:nvPicPr>
          <p:cNvPr id="308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" y="1661365"/>
            <a:ext cx="4548077" cy="30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3856" y="5264150"/>
            <a:ext cx="3634519" cy="15938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556210" y="4779309"/>
            <a:ext cx="3584575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j-lt"/>
              </a:rPr>
              <a:t>ГОД ОСНОВАНИЯ:  1990</a:t>
            </a: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481355" y="5168055"/>
            <a:ext cx="3584575" cy="36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+mj-lt"/>
              </a:rPr>
              <a:t>ШТАТ:  </a:t>
            </a:r>
            <a:r>
              <a:rPr lang="ru-RU" altLang="ru-RU" sz="1800" b="1" dirty="0" smtClean="0">
                <a:latin typeface="+mj-lt"/>
              </a:rPr>
              <a:t>1300 </a:t>
            </a:r>
            <a:r>
              <a:rPr lang="ru-RU" altLang="ru-RU" sz="1800" b="1" dirty="0">
                <a:latin typeface="+mj-lt"/>
              </a:rPr>
              <a:t>ЧЕЛОВЕК</a:t>
            </a:r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8977999" y="5234504"/>
            <a:ext cx="1419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средний возраст сотрудников компании</a:t>
            </a:r>
          </a:p>
        </p:txBody>
      </p:sp>
      <p:sp>
        <p:nvSpPr>
          <p:cNvPr id="30" name="Прямоугольник 18"/>
          <p:cNvSpPr>
            <a:spLocks noChangeArrowheads="1"/>
          </p:cNvSpPr>
          <p:nvPr/>
        </p:nvSpPr>
        <p:spPr bwMode="auto">
          <a:xfrm>
            <a:off x="5930447" y="5254388"/>
            <a:ext cx="172085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972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972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97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972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972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972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972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972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972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alt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обрабатывающих центров </a:t>
            </a:r>
            <a:endParaRPr lang="en-US" altLang="ru-RU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ЧПУ и координатно-измерительных машин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ведущих мировых  производителей</a:t>
            </a:r>
            <a:endParaRPr lang="ru-RU" alt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322104" y="5231611"/>
            <a:ext cx="1710649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7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магистранта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аспирантов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выпускники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нашей базовой кафедры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ИТМО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28" y="1635877"/>
            <a:ext cx="2407037" cy="1604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23" y="1641737"/>
            <a:ext cx="2407037" cy="1604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318" y="1635877"/>
            <a:ext cx="2298435" cy="1593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/>
          <a:stretch/>
        </p:blipFill>
        <p:spPr>
          <a:xfrm>
            <a:off x="4726928" y="3332478"/>
            <a:ext cx="2421772" cy="1647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r="1741"/>
          <a:stretch/>
        </p:blipFill>
        <p:spPr>
          <a:xfrm>
            <a:off x="9742668" y="3331194"/>
            <a:ext cx="2308920" cy="16479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"/>
          <a:stretch/>
        </p:blipFill>
        <p:spPr>
          <a:xfrm>
            <a:off x="7243933" y="3326292"/>
            <a:ext cx="2403501" cy="1657770"/>
          </a:xfrm>
          <a:prstGeom prst="rect">
            <a:avLst/>
          </a:prstGeom>
        </p:spPr>
      </p:pic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55884" y="5558388"/>
            <a:ext cx="3584575" cy="922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j-lt"/>
              </a:rPr>
              <a:t>ПОЛНЫЙ ЦИКЛ РАЗРАБОТКИ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j-lt"/>
              </a:rPr>
              <a:t>СОБСТВЕННЫЙ ДЕПАРТАМЕНТ НИР И </a:t>
            </a:r>
            <a:r>
              <a:rPr lang="ru-RU" altLang="ru-RU" sz="1800" dirty="0" smtClean="0">
                <a:latin typeface="+mj-lt"/>
              </a:rPr>
              <a:t>ОКР</a:t>
            </a:r>
            <a:endParaRPr lang="ru-RU" altLang="ru-RU" sz="1800" dirty="0">
              <a:latin typeface="+mj-lt"/>
            </a:endParaRPr>
          </a:p>
        </p:txBody>
      </p:sp>
      <p:sp>
        <p:nvSpPr>
          <p:cNvPr id="42" name="TextBox 14"/>
          <p:cNvSpPr txBox="1">
            <a:spLocks noChangeArrowheads="1"/>
          </p:cNvSpPr>
          <p:nvPr/>
        </p:nvSpPr>
        <p:spPr bwMode="auto">
          <a:xfrm>
            <a:off x="4622211" y="5360115"/>
            <a:ext cx="1419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страна </a:t>
            </a: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география поставок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16"/>
          <p:cNvSpPr txBox="1">
            <a:spLocks noChangeArrowheads="1"/>
          </p:cNvSpPr>
          <p:nvPr/>
        </p:nvSpPr>
        <p:spPr bwMode="auto">
          <a:xfrm>
            <a:off x="7542501" y="5288962"/>
            <a:ext cx="1639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20-ти</a:t>
            </a: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международных патентов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0" y="6623069"/>
            <a:ext cx="9007475" cy="23083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1000">
                <a:srgbClr val="FFFF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ysClr val="windowText" lastClr="000000"/>
                </a:solidFill>
                <a:latin typeface="Calibri (Основной текст)"/>
              </a:rPr>
              <a:t>© 2019 </a:t>
            </a:r>
            <a:r>
              <a:rPr lang="en-US" sz="900" b="1" dirty="0" smtClean="0">
                <a:solidFill>
                  <a:sysClr val="windowText" lastClr="000000"/>
                </a:solidFill>
                <a:latin typeface="Calibri (Основной текст)"/>
              </a:rPr>
              <a:t>Diakont</a:t>
            </a:r>
            <a:endParaRPr lang="ru-RU" sz="900" b="1" spc="30" dirty="0">
              <a:solidFill>
                <a:sysClr val="windowText" lastClr="000000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0292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568036"/>
            <a:ext cx="12446000" cy="742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06364" y="5414481"/>
            <a:ext cx="1085636" cy="1443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-47625" y="6623854"/>
            <a:ext cx="9007475" cy="23083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1000">
                <a:srgbClr val="FFFF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ysClr val="windowText" lastClr="000000"/>
                </a:solidFill>
                <a:latin typeface="Calibri (Основной текст)"/>
              </a:rPr>
              <a:t>© 2019 </a:t>
            </a:r>
            <a:r>
              <a:rPr lang="en-US" sz="900" b="1" dirty="0">
                <a:solidFill>
                  <a:sysClr val="windowText" lastClr="000000"/>
                </a:solidFill>
                <a:latin typeface="Calibri (Основной текст)"/>
              </a:rPr>
              <a:t>Diakont</a:t>
            </a:r>
            <a:endParaRPr lang="ru-RU" sz="900" b="1" spc="30" dirty="0">
              <a:solidFill>
                <a:sysClr val="windowText" lastClr="000000"/>
              </a:solidFill>
              <a:latin typeface="Calibri (Основной текст)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964" y="3100257"/>
            <a:ext cx="750986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pc="-30" dirty="0" smtClean="0">
                <a:latin typeface="+mj-lt"/>
              </a:rPr>
              <a:t>Обеспечение надежного и безопасного теплоснабжения города в условиях </a:t>
            </a:r>
            <a:r>
              <a:rPr lang="ru-RU" spc="-30" dirty="0" err="1" smtClean="0">
                <a:latin typeface="+mj-lt"/>
              </a:rPr>
              <a:t>запроектных</a:t>
            </a:r>
            <a:r>
              <a:rPr lang="ru-RU" spc="-30" dirty="0" smtClean="0">
                <a:latin typeface="+mj-lt"/>
              </a:rPr>
              <a:t> сроков эксплуатации части сетей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pc="-30" dirty="0" smtClean="0">
                <a:latin typeface="+mj-lt"/>
              </a:rPr>
              <a:t>Переход на эксплуатацию тепловых сетей по фактическому техническому состоянию на основе достоверной диагностики, включающей </a:t>
            </a:r>
            <a:r>
              <a:rPr lang="ru-RU" b="1" spc="-30" dirty="0" smtClean="0">
                <a:latin typeface="+mj-lt"/>
              </a:rPr>
              <a:t>РАЗРАБОТКУ И ВНЕДРЕНИЕ </a:t>
            </a:r>
            <a:r>
              <a:rPr lang="ru-RU" spc="-30" dirty="0" smtClean="0">
                <a:latin typeface="+mj-lt"/>
              </a:rPr>
              <a:t>в рамках проекта: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686" y="300892"/>
            <a:ext cx="10619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Выбор научно-технического направления реализации комплексного проекта с перспективами рыночной коммерциализации и социальной значимостью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682" y="1284290"/>
            <a:ext cx="7438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+mj-lt"/>
              </a:rPr>
              <a:t>Участники проекта и заинтересованные стороны: СПП СПБ, Комитет по промышленной политике, инновациям и торговле, Комитет по энергетике и инженерному обеспечению, ГУП «ТЭК СПб», АО «Теплосеть Санкт-Петербурга», ООО «</a:t>
            </a:r>
            <a:r>
              <a:rPr lang="ru-RU" b="1" dirty="0" err="1" smtClean="0">
                <a:latin typeface="+mj-lt"/>
              </a:rPr>
              <a:t>Петербургтеплоэнерго</a:t>
            </a:r>
            <a:r>
              <a:rPr lang="ru-RU" b="1" dirty="0" smtClean="0">
                <a:latin typeface="+mj-lt"/>
              </a:rPr>
              <a:t>», Университет ИТМО, 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АО «Диаконт».</a:t>
            </a:r>
            <a:endParaRPr lang="ru-RU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833" y="4950473"/>
            <a:ext cx="8340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b="1" spc="-30" dirty="0" smtClean="0">
                <a:latin typeface="+mj-lt"/>
              </a:rPr>
              <a:t> методик </a:t>
            </a:r>
            <a:r>
              <a:rPr lang="ru-RU" sz="2000" b="1" spc="-30" dirty="0">
                <a:latin typeface="+mj-lt"/>
              </a:rPr>
              <a:t>диагностирования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b="1" spc="-30" dirty="0">
                <a:latin typeface="+mj-lt"/>
              </a:rPr>
              <a:t> </a:t>
            </a:r>
            <a:r>
              <a:rPr lang="ru-RU" sz="2000" b="1" spc="-30" dirty="0" smtClean="0">
                <a:latin typeface="+mj-lt"/>
              </a:rPr>
              <a:t>оборудования </a:t>
            </a:r>
            <a:r>
              <a:rPr lang="ru-RU" sz="2000" b="1" spc="-30" dirty="0">
                <a:latin typeface="+mj-lt"/>
              </a:rPr>
              <a:t>ВТД с применением инновационных методов контроля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b="1" spc="-30" dirty="0">
                <a:latin typeface="+mj-lt"/>
              </a:rPr>
              <a:t> </a:t>
            </a:r>
            <a:r>
              <a:rPr lang="ru-RU" sz="2000" b="1" spc="-30" dirty="0" smtClean="0">
                <a:latin typeface="+mj-lt"/>
              </a:rPr>
              <a:t>регламентирующих нормативных документов </a:t>
            </a:r>
            <a:r>
              <a:rPr lang="ru-RU" sz="2000" b="1" spc="-30" dirty="0">
                <a:latin typeface="+mj-lt"/>
              </a:rPr>
              <a:t>(РМД)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43" y="3380673"/>
            <a:ext cx="4056257" cy="27041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16" y="6088158"/>
            <a:ext cx="665091" cy="66509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8178610" y="1449188"/>
            <a:ext cx="3795987" cy="2206365"/>
            <a:chOff x="8891419" y="3559751"/>
            <a:chExt cx="3500462" cy="1928826"/>
          </a:xfrm>
        </p:grpSpPr>
        <p:pic>
          <p:nvPicPr>
            <p:cNvPr id="14" name="Picture 2" descr="D:\Теплосеть\И.М.Бортник\ТЭО и ТКП\фото\Спб 3.jpg"/>
            <p:cNvPicPr>
              <a:picLocks noChangeAspect="1" noChangeArrowheads="1"/>
            </p:cNvPicPr>
            <p:nvPr/>
          </p:nvPicPr>
          <p:blipFill>
            <a:blip r:embed="rId5" cstate="print"/>
            <a:srcRect l="2273" r="38636"/>
            <a:stretch>
              <a:fillRect/>
            </a:stretch>
          </p:blipFill>
          <p:spPr bwMode="auto">
            <a:xfrm>
              <a:off x="10677369" y="3559751"/>
              <a:ext cx="1714512" cy="1928808"/>
            </a:xfrm>
            <a:prstGeom prst="rect">
              <a:avLst/>
            </a:prstGeom>
            <a:noFill/>
          </p:spPr>
        </p:pic>
        <p:pic>
          <p:nvPicPr>
            <p:cNvPr id="15" name="Picture 3" descr="D:\Теплосеть\И.М.Бортник\ТЭО и ТКП\фото\Машины\222.jpg"/>
            <p:cNvPicPr>
              <a:picLocks noChangeAspect="1" noChangeArrowheads="1"/>
            </p:cNvPicPr>
            <p:nvPr/>
          </p:nvPicPr>
          <p:blipFill>
            <a:blip r:embed="rId6" cstate="print"/>
            <a:srcRect l="13805" r="9432"/>
            <a:stretch>
              <a:fillRect/>
            </a:stretch>
          </p:blipFill>
          <p:spPr bwMode="auto">
            <a:xfrm>
              <a:off x="8891419" y="3559751"/>
              <a:ext cx="1714512" cy="1928826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539499" y="2772982"/>
            <a:ext cx="3261939" cy="383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Цели проекта:</a:t>
            </a:r>
            <a:endParaRPr lang="ru-RU" dirty="0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340" y="5960510"/>
            <a:ext cx="1301898" cy="92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791110"/>
            <a:ext cx="12446000" cy="764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47625" y="6623854"/>
            <a:ext cx="9007475" cy="23083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1000">
                <a:srgbClr val="FFFF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ysClr val="windowText" lastClr="000000"/>
                </a:solidFill>
                <a:latin typeface="Calibri (Основной текст)"/>
              </a:rPr>
              <a:t>© 2019 </a:t>
            </a:r>
            <a:r>
              <a:rPr lang="en-US" sz="900" b="1" dirty="0">
                <a:solidFill>
                  <a:sysClr val="windowText" lastClr="000000"/>
                </a:solidFill>
                <a:latin typeface="Calibri (Основной текст)"/>
              </a:rPr>
              <a:t>Diakont</a:t>
            </a:r>
            <a:endParaRPr lang="ru-RU" sz="900" b="1" spc="30" dirty="0">
              <a:solidFill>
                <a:sysClr val="windowText" lastClr="000000"/>
              </a:solidFill>
              <a:latin typeface="Calibri (Основной текст)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3" t="9879" b="2635"/>
          <a:stretch/>
        </p:blipFill>
        <p:spPr>
          <a:xfrm>
            <a:off x="48890" y="1175121"/>
            <a:ext cx="3680722" cy="2665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5828" r="12480" b="6381"/>
          <a:stretch/>
        </p:blipFill>
        <p:spPr>
          <a:xfrm>
            <a:off x="51145" y="3967483"/>
            <a:ext cx="3665882" cy="2529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8804" y="5732980"/>
            <a:ext cx="2699571" cy="1294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158" y="5661061"/>
            <a:ext cx="1301898" cy="920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588" y="5732980"/>
            <a:ext cx="665091" cy="665091"/>
          </a:xfrm>
          <a:prstGeom prst="rect">
            <a:avLst/>
          </a:prstGeom>
        </p:spPr>
      </p:pic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280339" y="182884"/>
            <a:ext cx="11747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4000" b="1" dirty="0" smtClean="0"/>
              <a:t>Робототехнический </a:t>
            </a:r>
            <a:r>
              <a:rPr lang="ru-RU" sz="4000" b="1" dirty="0"/>
              <a:t>диагностический комплекс</a:t>
            </a:r>
            <a:endParaRPr lang="en-US" sz="40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 smtClean="0"/>
              <a:t> </a:t>
            </a:r>
            <a:endParaRPr lang="ru-RU" altLang="ru-RU" sz="4000" dirty="0"/>
          </a:p>
        </p:txBody>
      </p:sp>
      <p:pic>
        <p:nvPicPr>
          <p:cNvPr id="21" name="Picture 2" descr="D:\Теплосеть\2019\Фото робот\gotovoe\4G4A1719 copy.jpg"/>
          <p:cNvPicPr>
            <a:picLocks noChangeAspect="1" noChangeArrowheads="1"/>
          </p:cNvPicPr>
          <p:nvPr/>
        </p:nvPicPr>
        <p:blipFill>
          <a:blip r:embed="rId7"/>
          <a:srcRect l="20707" r="20067"/>
          <a:stretch>
            <a:fillRect/>
          </a:stretch>
        </p:blipFill>
        <p:spPr bwMode="auto">
          <a:xfrm>
            <a:off x="9142675" y="1989657"/>
            <a:ext cx="2919326" cy="3287413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/>
        </p:nvGrpSpPr>
        <p:grpSpPr>
          <a:xfrm>
            <a:off x="7214775" y="1239105"/>
            <a:ext cx="1910645" cy="1406510"/>
            <a:chOff x="7469281" y="4635498"/>
            <a:chExt cx="2169338" cy="153512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9281" y="4635499"/>
              <a:ext cx="1084669" cy="153512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3951" y="4635498"/>
              <a:ext cx="1084668" cy="153512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063503" y="1126567"/>
            <a:ext cx="2960942" cy="1754483"/>
            <a:chOff x="-189528" y="1567725"/>
            <a:chExt cx="4836618" cy="2635822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18" r="7935" b="4500"/>
            <a:stretch/>
          </p:blipFill>
          <p:spPr>
            <a:xfrm>
              <a:off x="3225387" y="1567725"/>
              <a:ext cx="1421703" cy="197741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2" r="7020" b="4992"/>
            <a:stretch/>
          </p:blipFill>
          <p:spPr>
            <a:xfrm>
              <a:off x="933109" y="1924294"/>
              <a:ext cx="1449016" cy="202039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68" r="8257" b="4187"/>
            <a:stretch/>
          </p:blipFill>
          <p:spPr>
            <a:xfrm>
              <a:off x="-189528" y="2192270"/>
              <a:ext cx="1433884" cy="2011277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546" b="4785"/>
            <a:stretch/>
          </p:blipFill>
          <p:spPr>
            <a:xfrm>
              <a:off x="2073328" y="1766059"/>
              <a:ext cx="1436350" cy="1905607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4063503" y="2872798"/>
            <a:ext cx="5079172" cy="351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4650" lvl="1" indent="-285750" algn="just">
              <a:lnSpc>
                <a:spcPct val="9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Робототехнический комплекс – разработка  и производство АО «Диаконт»</a:t>
            </a:r>
          </a:p>
          <a:p>
            <a:pPr marL="374650" lvl="1" indent="-285750" algn="just">
              <a:lnSpc>
                <a:spcPct val="9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Метод переменного намагничивания – совместная разработка АО «Диаконт» с Университетом ИТМО</a:t>
            </a:r>
          </a:p>
          <a:p>
            <a:pPr marL="374650" lvl="1" indent="-285750" algn="just">
              <a:lnSpc>
                <a:spcPct val="9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Получено 4 патента (3 на полезную модель и один на изобретение)</a:t>
            </a:r>
          </a:p>
          <a:p>
            <a:pPr marL="374650" lvl="1" indent="-285750" algn="just">
              <a:lnSpc>
                <a:spcPct val="9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Единственная отечественная технология, прошедшая верификацию</a:t>
            </a:r>
          </a:p>
          <a:p>
            <a:pPr marL="374650" lvl="1" indent="-285750" algn="just">
              <a:lnSpc>
                <a:spcPct val="9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Низкая стоимость внутритрубной диагностики 1 км трубопровода по сравнению с существующими на рынке диагностики технологиями</a:t>
            </a:r>
          </a:p>
          <a:p>
            <a:pPr marL="374650" lvl="1" indent="-285750" algn="just">
              <a:lnSpc>
                <a:spcPct val="9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Средство измерения утвержденного типа – внесено в Государственный Реестр средств измерений</a:t>
            </a:r>
          </a:p>
        </p:txBody>
      </p:sp>
    </p:spTree>
    <p:extLst>
      <p:ext uri="{BB962C8B-B14F-4D97-AF65-F5344CB8AC3E}">
        <p14:creationId xmlns:p14="http://schemas.microsoft.com/office/powerpoint/2010/main" val="26364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568036"/>
            <a:ext cx="12446000" cy="742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06364" y="5414481"/>
            <a:ext cx="1085636" cy="1443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16" y="6088158"/>
            <a:ext cx="665091" cy="66509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-47625" y="6623854"/>
            <a:ext cx="9007475" cy="23083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1000">
                <a:srgbClr val="FFFF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ysClr val="windowText" lastClr="000000"/>
                </a:solidFill>
                <a:latin typeface="Calibri (Основной текст)"/>
              </a:rPr>
              <a:t>© 2019 </a:t>
            </a:r>
            <a:r>
              <a:rPr lang="en-US" sz="900" b="1" dirty="0">
                <a:solidFill>
                  <a:sysClr val="windowText" lastClr="000000"/>
                </a:solidFill>
                <a:latin typeface="Calibri (Основной текст)"/>
              </a:rPr>
              <a:t>Diakont</a:t>
            </a:r>
            <a:endParaRPr lang="ru-RU" sz="900" b="1" spc="30" dirty="0">
              <a:solidFill>
                <a:sysClr val="windowText" lastClr="000000"/>
              </a:solidFill>
              <a:latin typeface="Calibri (Основной текст)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444500" y="221463"/>
            <a:ext cx="11747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4000" b="1" dirty="0" smtClean="0">
                <a:latin typeface="+mn-lt"/>
              </a:rPr>
              <a:t>Проведение испытаний </a:t>
            </a:r>
            <a:endParaRPr lang="ru-RU" altLang="ru-RU" sz="4000" b="1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t="1334"/>
          <a:stretch>
            <a:fillRect/>
          </a:stretch>
        </p:blipFill>
        <p:spPr bwMode="auto">
          <a:xfrm>
            <a:off x="141053" y="4045249"/>
            <a:ext cx="4174998" cy="248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703086" y="1334136"/>
            <a:ext cx="7308254" cy="519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>
              <a:lnSpc>
                <a:spcPct val="130000"/>
              </a:lnSpc>
            </a:pPr>
            <a:r>
              <a:rPr lang="ru-RU" spc="-30" dirty="0">
                <a:latin typeface="+mj-lt"/>
              </a:rPr>
              <a:t>29 мая 2019 года на </a:t>
            </a:r>
            <a:r>
              <a:rPr lang="ru-RU" spc="-30" dirty="0" smtClean="0">
                <a:latin typeface="+mj-lt"/>
              </a:rPr>
              <a:t>территории АО «Диаконт</a:t>
            </a:r>
            <a:r>
              <a:rPr lang="ru-RU" spc="-30" dirty="0">
                <a:latin typeface="+mj-lt"/>
              </a:rPr>
              <a:t>» </a:t>
            </a:r>
            <a:r>
              <a:rPr lang="ru-RU" spc="-30" dirty="0" smtClean="0">
                <a:latin typeface="+mj-lt"/>
              </a:rPr>
              <a:t>проведены приемочные испытания технологии ВТД магнитным методом для </a:t>
            </a:r>
            <a:r>
              <a:rPr lang="ru-RU" spc="-30" dirty="0">
                <a:latin typeface="+mj-lt"/>
              </a:rPr>
              <a:t>диагностики трубопроводов тепловых </a:t>
            </a:r>
            <a:r>
              <a:rPr lang="ru-RU" spc="-30" dirty="0" smtClean="0">
                <a:latin typeface="+mj-lt"/>
              </a:rPr>
              <a:t>сетей.</a:t>
            </a:r>
          </a:p>
          <a:p>
            <a:pPr indent="176213" algn="just">
              <a:lnSpc>
                <a:spcPct val="130000"/>
              </a:lnSpc>
            </a:pPr>
            <a:r>
              <a:rPr lang="ru-RU" spc="-30" dirty="0" smtClean="0">
                <a:latin typeface="+mj-lt"/>
              </a:rPr>
              <a:t>Испытания организованы совместно с </a:t>
            </a:r>
            <a:r>
              <a:rPr lang="ru-RU" b="1" dirty="0" smtClean="0">
                <a:latin typeface="+mj-lt"/>
                <a:cs typeface="Arial" panose="020B0604020202020204" pitchFamily="34" charset="0"/>
              </a:rPr>
              <a:t>Комитетом </a:t>
            </a:r>
            <a:r>
              <a:rPr lang="ru-RU" b="1" dirty="0">
                <a:latin typeface="+mj-lt"/>
                <a:cs typeface="Arial" panose="020B0604020202020204" pitchFamily="34" charset="0"/>
              </a:rPr>
              <a:t>по промышленной политике, инновациям и торговле, </a:t>
            </a:r>
            <a:r>
              <a:rPr lang="ru-RU" b="1" dirty="0" smtClean="0">
                <a:latin typeface="+mj-lt"/>
                <a:cs typeface="Arial" panose="020B0604020202020204" pitchFamily="34" charset="0"/>
              </a:rPr>
              <a:t>Комитетом </a:t>
            </a:r>
            <a:r>
              <a:rPr lang="ru-RU" b="1" dirty="0">
                <a:latin typeface="+mj-lt"/>
                <a:cs typeface="Arial" panose="020B0604020202020204" pitchFamily="34" charset="0"/>
              </a:rPr>
              <a:t>по энергетике и инженерному </a:t>
            </a:r>
            <a:r>
              <a:rPr lang="ru-RU" b="1" dirty="0" smtClean="0">
                <a:latin typeface="+mj-lt"/>
                <a:cs typeface="Arial" panose="020B0604020202020204" pitchFamily="34" charset="0"/>
              </a:rPr>
              <a:t>обеспечению, Союзом промышленников и предпринимателей Санкт-Петербурга, Университетом ИТМО </a:t>
            </a:r>
            <a:r>
              <a:rPr lang="ru-RU" dirty="0" smtClean="0">
                <a:latin typeface="+mj-lt"/>
                <a:cs typeface="Arial" panose="020B0604020202020204" pitchFamily="34" charset="0"/>
              </a:rPr>
              <a:t>при участии </a:t>
            </a:r>
            <a:r>
              <a:rPr lang="ru-RU" spc="-30" dirty="0" smtClean="0">
                <a:latin typeface="+mj-lt"/>
              </a:rPr>
              <a:t>Северо-Западного управления </a:t>
            </a:r>
            <a:r>
              <a:rPr lang="ru-RU" spc="-30" dirty="0">
                <a:latin typeface="+mj-lt"/>
              </a:rPr>
              <a:t>Ростехнадзора, </a:t>
            </a:r>
            <a:r>
              <a:rPr lang="ru-RU" spc="-30" dirty="0" smtClean="0">
                <a:latin typeface="+mj-lt"/>
              </a:rPr>
              <a:t>АКТС и теплоснабжающих организаций РФ.</a:t>
            </a:r>
          </a:p>
          <a:p>
            <a:pPr indent="176213" algn="just">
              <a:lnSpc>
                <a:spcPct val="130000"/>
              </a:lnSpc>
            </a:pPr>
            <a:endParaRPr lang="ru-RU" spc="-30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ru-RU" b="1" i="1" dirty="0" smtClean="0">
                <a:latin typeface="+mj-lt"/>
                <a:sym typeface="Symbol"/>
              </a:rPr>
              <a:t>Результат приемочных испытаний: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+mj-lt"/>
              </a:rPr>
              <a:t>Опытный образец модернизированной системы магнитной дефектоскопии СМДПН ИТЦЯ.401180.005 соответствует требованиям технического задания и готов к эксплуатации</a:t>
            </a:r>
            <a:endParaRPr lang="ru-RU" dirty="0" smtClean="0">
              <a:latin typeface="+mj-lt"/>
              <a:sym typeface="Symbol"/>
            </a:endParaRPr>
          </a:p>
          <a:p>
            <a:pPr indent="176213" algn="just">
              <a:lnSpc>
                <a:spcPct val="130000"/>
              </a:lnSpc>
            </a:pPr>
            <a:endParaRPr lang="ru-RU" sz="1600" spc="-3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t="6439" b="6268"/>
          <a:stretch>
            <a:fillRect/>
          </a:stretch>
        </p:blipFill>
        <p:spPr bwMode="auto">
          <a:xfrm>
            <a:off x="141053" y="1545282"/>
            <a:ext cx="4174998" cy="240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920" y="6029044"/>
            <a:ext cx="1172570" cy="8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383603"/>
            <a:ext cx="12446000" cy="924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06364" y="5414481"/>
            <a:ext cx="1085636" cy="1443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21" y="6045656"/>
            <a:ext cx="665091" cy="66509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-47625" y="6623854"/>
            <a:ext cx="9007475" cy="23083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1000">
                <a:srgbClr val="FFFF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ysClr val="windowText" lastClr="000000"/>
                </a:solidFill>
                <a:latin typeface="Calibri (Основной текст)"/>
              </a:rPr>
              <a:t>© 2019 </a:t>
            </a:r>
            <a:r>
              <a:rPr lang="en-US" sz="900" b="1" dirty="0">
                <a:solidFill>
                  <a:sysClr val="windowText" lastClr="000000"/>
                </a:solidFill>
                <a:latin typeface="Calibri (Основной текст)"/>
              </a:rPr>
              <a:t>Diakont</a:t>
            </a:r>
            <a:endParaRPr lang="ru-RU" sz="900" b="1" spc="30" dirty="0">
              <a:solidFill>
                <a:sysClr val="windowText" lastClr="000000"/>
              </a:solidFill>
              <a:latin typeface="Calibri (Основной текст)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992905"/>
              </p:ext>
            </p:extLst>
          </p:nvPr>
        </p:nvGraphicFramePr>
        <p:xfrm>
          <a:off x="194101" y="2454871"/>
          <a:ext cx="6504639" cy="353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935"/>
                <a:gridCol w="877382"/>
                <a:gridCol w="1089161"/>
                <a:gridCol w="1089161"/>
              </a:tblGrid>
              <a:tr h="723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Заказчики ВТД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Год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Объем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ВТД,</a:t>
                      </a:r>
                    </a:p>
                    <a:p>
                      <a:pPr algn="ctr" rtl="0" fontAlgn="ctr"/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км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Объем реализации, </a:t>
                      </a:r>
                    </a:p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млн. рублей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5023">
                <a:tc>
                  <a:txBody>
                    <a:bodyPr/>
                    <a:lstStyle/>
                    <a:p>
                      <a:pPr marL="182562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▪ Санкт-Петербург         ▪ Ярославль</a:t>
                      </a:r>
                    </a:p>
                    <a:p>
                      <a:pPr marL="182562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▪ Екатеринбург             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▪ Самара</a:t>
                      </a:r>
                    </a:p>
                    <a:p>
                      <a:pPr marL="182562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▪ Тюмень</a:t>
                      </a:r>
                    </a:p>
                  </a:txBody>
                  <a:tcPr marL="9525" marR="9525" marT="9525" marB="0" anchor="ctr">
                    <a:solidFill>
                      <a:srgbClr val="FFE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effectLst/>
                          <a:latin typeface="+mj-lt"/>
                        </a:rPr>
                        <a:t>2018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E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E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+mj-lt"/>
                        </a:rPr>
                        <a:t>34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EF00"/>
                    </a:solidFill>
                  </a:tcPr>
                </a:tc>
              </a:tr>
              <a:tr h="1162426">
                <a:tc>
                  <a:txBody>
                    <a:bodyPr/>
                    <a:lstStyle/>
                    <a:p>
                      <a:pPr marL="182562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▪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Санкт-Петербург       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▪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Ярославль</a:t>
                      </a:r>
                    </a:p>
                    <a:p>
                      <a:pPr marL="182562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▪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Екатеринбург             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▪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Тюмень</a:t>
                      </a:r>
                    </a:p>
                    <a:p>
                      <a:pPr marL="182562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▪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Курган                         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▪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Новосибирск</a:t>
                      </a:r>
                    </a:p>
                    <a:p>
                      <a:pPr marL="182562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▪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Иркутск                       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▪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Саратов</a:t>
                      </a:r>
                    </a:p>
                  </a:txBody>
                  <a:tcPr marL="9525" marR="9525" marT="9525" marB="0" anchor="ctr">
                    <a:solidFill>
                      <a:srgbClr val="FFE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E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15,7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E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</a:t>
                      </a:r>
                      <a:endParaRPr lang="ru-RU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EF00"/>
                    </a:solidFill>
                  </a:tcPr>
                </a:tc>
              </a:tr>
              <a:tr h="771334">
                <a:tc>
                  <a:txBody>
                    <a:bodyPr/>
                    <a:lstStyle/>
                    <a:p>
                      <a:pPr marL="88900" indent="0"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ВТД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 </a:t>
                      </a:r>
                    </a:p>
                    <a:p>
                      <a:pPr marL="88900" indent="0" algn="ctr" rtl="0" fontAlgn="ctr"/>
                      <a:r>
                        <a:rPr lang="ru-RU" sz="1600" b="1" i="0" spc="20" dirty="0" smtClean="0">
                          <a:latin typeface="+mj-lt"/>
                        </a:rPr>
                        <a:t>поставка  двух диагностических комплексов </a:t>
                      </a:r>
                    </a:p>
                  </a:txBody>
                  <a:tcPr marL="9525" marR="9525" marT="9525" marB="0" anchor="ctr">
                    <a:solidFill>
                      <a:srgbClr val="FFE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ru-RU" sz="16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E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E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280</a:t>
                      </a:r>
                      <a:endParaRPr lang="ru-RU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EF00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444500" y="99445"/>
            <a:ext cx="11747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4000" b="1" spc="-40" dirty="0" smtClean="0"/>
              <a:t>Внедрение </a:t>
            </a:r>
            <a:r>
              <a:rPr lang="ru-RU" sz="4000" b="1" spc="-40" dirty="0"/>
              <a:t>технологии </a:t>
            </a:r>
            <a:r>
              <a:rPr lang="ru-RU" sz="4000" b="1" spc="-40" dirty="0" smtClean="0"/>
              <a:t>ВТД</a:t>
            </a:r>
            <a:endParaRPr lang="en-US" sz="4000" b="1" dirty="0"/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sz="40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 smtClean="0"/>
              <a:t> </a:t>
            </a:r>
            <a:endParaRPr lang="ru-RU" alt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745" y="1267627"/>
            <a:ext cx="6772029" cy="116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pc="20" dirty="0" smtClean="0">
                <a:latin typeface="+mj-lt"/>
              </a:rPr>
              <a:t>Созданы 84 высокотехнологичных рабочих места </a:t>
            </a:r>
          </a:p>
          <a:p>
            <a:pPr marL="266700" indent="-266700" algn="just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pc="-30" dirty="0" smtClean="0">
                <a:latin typeface="+mj-lt"/>
              </a:rPr>
              <a:t>Обеспечена востребованность в регионах РФ инновационных технологий диагностики, созданных санкт-петербургскими инженерами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0466" y="1637318"/>
            <a:ext cx="4881998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1" algn="just">
              <a:lnSpc>
                <a:spcPct val="95000"/>
              </a:lnSpc>
              <a:spcAft>
                <a:spcPts val="600"/>
              </a:spcAft>
            </a:pPr>
            <a:endParaRPr lang="ru-RU" b="1" dirty="0" smtClean="0">
              <a:latin typeface="+mj-lt"/>
              <a:cs typeface="Arial" panose="020B0604020202020204" pitchFamily="34" charset="0"/>
            </a:endParaRPr>
          </a:p>
          <a:p>
            <a:pPr marL="88900" lvl="1" algn="just">
              <a:lnSpc>
                <a:spcPct val="95000"/>
              </a:lnSpc>
              <a:spcAft>
                <a:spcPts val="600"/>
              </a:spcAft>
            </a:pPr>
            <a:r>
              <a:rPr lang="ru-RU" b="1" dirty="0" smtClean="0">
                <a:latin typeface="+mj-lt"/>
                <a:cs typeface="Arial" panose="020B0604020202020204" pitchFamily="34" charset="0"/>
              </a:rPr>
              <a:t>Данный проект показал эффективность взаимодействия правительства </a:t>
            </a:r>
            <a:r>
              <a:rPr lang="ru-RU" b="1" dirty="0" smtClean="0">
                <a:latin typeface="+mj-lt"/>
                <a:cs typeface="Arial" panose="020B0604020202020204" pitchFamily="34" charset="0"/>
              </a:rPr>
              <a:t>города, СПП СПб, научно-технических предприятий и университетов </a:t>
            </a:r>
            <a:r>
              <a:rPr lang="ru-RU" b="1" dirty="0" smtClean="0">
                <a:latin typeface="+mj-lt"/>
                <a:cs typeface="Arial" panose="020B0604020202020204" pitchFamily="34" charset="0"/>
              </a:rPr>
              <a:t>по </a:t>
            </a:r>
            <a:r>
              <a:rPr lang="ru-RU" b="1" dirty="0" smtClean="0">
                <a:latin typeface="+mj-lt"/>
                <a:cs typeface="Arial" panose="020B0604020202020204" pitchFamily="34" charset="0"/>
              </a:rPr>
              <a:t>реализации инновационной технологии эффективного теплоснабжения городов РФ. </a:t>
            </a:r>
          </a:p>
          <a:p>
            <a:pPr marL="88900" lvl="1" algn="just">
              <a:lnSpc>
                <a:spcPct val="95000"/>
              </a:lnSpc>
              <a:spcAft>
                <a:spcPts val="600"/>
              </a:spcAft>
            </a:pPr>
            <a:endParaRPr lang="ru-RU" b="1" dirty="0" smtClean="0">
              <a:latin typeface="+mj-lt"/>
              <a:cs typeface="Arial" panose="020B0604020202020204" pitchFamily="34" charset="0"/>
            </a:endParaRPr>
          </a:p>
          <a:p>
            <a:pPr marL="88900" lvl="1" algn="just">
              <a:lnSpc>
                <a:spcPct val="95000"/>
              </a:lnSpc>
            </a:pPr>
            <a:r>
              <a:rPr lang="ru-RU" b="1" dirty="0" smtClean="0">
                <a:latin typeface="+mj-lt"/>
                <a:cs typeface="Arial" panose="020B0604020202020204" pitchFamily="34" charset="0"/>
              </a:rPr>
              <a:t>Проект реализован по схеме: </a:t>
            </a:r>
          </a:p>
          <a:p>
            <a:pPr marL="374650" lvl="1" indent="-285750" algn="just">
              <a:lnSpc>
                <a:spcPct val="95000"/>
              </a:lnSpc>
              <a:buFontTx/>
              <a:buChar char="-"/>
            </a:pPr>
            <a:r>
              <a:rPr lang="ru-RU" b="1" dirty="0" smtClean="0">
                <a:latin typeface="+mj-lt"/>
                <a:cs typeface="Arial" panose="020B0604020202020204" pitchFamily="34" charset="0"/>
              </a:rPr>
              <a:t>формирование востребованного рынка;</a:t>
            </a:r>
          </a:p>
          <a:p>
            <a:pPr marL="374650" lvl="1" indent="-285750" algn="just">
              <a:lnSpc>
                <a:spcPct val="95000"/>
              </a:lnSpc>
              <a:buFontTx/>
              <a:buChar char="-"/>
            </a:pPr>
            <a:r>
              <a:rPr lang="ru-RU" b="1" dirty="0" smtClean="0">
                <a:latin typeface="+mj-lt"/>
                <a:cs typeface="Arial" panose="020B0604020202020204" pitchFamily="34" charset="0"/>
              </a:rPr>
              <a:t>привлечение заинтересованного инвестора;</a:t>
            </a:r>
          </a:p>
          <a:p>
            <a:pPr marL="374650" lvl="1" indent="-285750" algn="just">
              <a:lnSpc>
                <a:spcPct val="95000"/>
              </a:lnSpc>
              <a:buFontTx/>
              <a:buChar char="-"/>
            </a:pPr>
            <a:r>
              <a:rPr lang="ru-RU" b="1" dirty="0" smtClean="0">
                <a:latin typeface="+mj-lt"/>
                <a:cs typeface="Arial" panose="020B0604020202020204" pitchFamily="34" charset="0"/>
              </a:rPr>
              <a:t>формирование пула исполнителей;</a:t>
            </a:r>
          </a:p>
          <a:p>
            <a:pPr marL="374650" lvl="1" indent="-285750" algn="just">
              <a:lnSpc>
                <a:spcPct val="95000"/>
              </a:lnSpc>
              <a:buFontTx/>
              <a:buChar char="-"/>
            </a:pPr>
            <a:r>
              <a:rPr lang="ru-RU" b="1" dirty="0" smtClean="0">
                <a:latin typeface="+mj-lt"/>
                <a:cs typeface="Arial" panose="020B0604020202020204" pitchFamily="34" charset="0"/>
              </a:rPr>
              <a:t>мониторинг со стороны подразделений городского правительства.</a:t>
            </a:r>
            <a:endParaRPr lang="ru-R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25" y="922114"/>
            <a:ext cx="5353944" cy="38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Экономические показатели:</a:t>
            </a:r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154" y="773645"/>
            <a:ext cx="5431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Разработано и прошло согласование 6-ти редакций регионального методического документа «Внутритрубное диагностирование трубопроводов тепловых сетей» со сроком утверждения до 20 ноября 2019 года.</a:t>
            </a:r>
            <a:endParaRPr lang="ru-RU" sz="1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8732" y="6136240"/>
            <a:ext cx="6780943" cy="369332"/>
          </a:xfrm>
          <a:prstGeom prst="rect">
            <a:avLst/>
          </a:prstGeom>
          <a:solidFill>
            <a:srgbClr val="FFEF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Реализация проекта не потребовала бюджетного финансирования.</a:t>
            </a:r>
            <a:endParaRPr lang="ru-RU" dirty="0"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592" y="5937615"/>
            <a:ext cx="1301898" cy="92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444</Words>
  <Application>Microsoft Office PowerPoint</Application>
  <PresentationFormat>Широкоэкранный</PresentationFormat>
  <Paragraphs>86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(Основной текст)</vt:lpstr>
      <vt:lpstr>Calibri Light</vt:lpstr>
      <vt:lpstr>Courier New</vt:lpstr>
      <vt:lpstr>Symbol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Снопова Екатерина Васильевна</dc:creator>
  <cp:lastModifiedBy>Снопова Екатерина Васильевна</cp:lastModifiedBy>
  <cp:revision>35</cp:revision>
  <cp:lastPrinted>2019-11-12T16:08:44Z</cp:lastPrinted>
  <dcterms:created xsi:type="dcterms:W3CDTF">2019-11-12T10:05:11Z</dcterms:created>
  <dcterms:modified xsi:type="dcterms:W3CDTF">2019-11-12T16:10:42Z</dcterms:modified>
</cp:coreProperties>
</file>