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6B7C1-B0C9-4ED5-BFC5-E7B34BA5B36F}" v="1" dt="2022-03-15T18:37:16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D3645-794C-4BF5-BE21-1B3F394A65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53B55D-0B87-4E1F-8346-0F1E9282467E}">
      <dgm:prSet/>
      <dgm:spPr/>
      <dgm:t>
        <a:bodyPr/>
        <a:lstStyle/>
        <a:p>
          <a:r>
            <a:rPr lang="ru-RU"/>
            <a:t>Что происходит с Российскими банками, что будет происходить в ближайшие три месяца.</a:t>
          </a:r>
          <a:endParaRPr lang="en-US"/>
        </a:p>
      </dgm:t>
    </dgm:pt>
    <dgm:pt modelId="{C7FB97EF-2E6F-41CC-8AF5-1C56A7CB9943}" type="parTrans" cxnId="{3B52CC8E-0272-4047-8DB8-C9E56EAAC52B}">
      <dgm:prSet/>
      <dgm:spPr/>
      <dgm:t>
        <a:bodyPr/>
        <a:lstStyle/>
        <a:p>
          <a:endParaRPr lang="en-US"/>
        </a:p>
      </dgm:t>
    </dgm:pt>
    <dgm:pt modelId="{C5F2BA98-2FE5-4D0A-8C22-D5FD6F3871A6}" type="sibTrans" cxnId="{3B52CC8E-0272-4047-8DB8-C9E56EAAC52B}">
      <dgm:prSet/>
      <dgm:spPr/>
      <dgm:t>
        <a:bodyPr/>
        <a:lstStyle/>
        <a:p>
          <a:endParaRPr lang="en-US"/>
        </a:p>
      </dgm:t>
    </dgm:pt>
    <dgm:pt modelId="{F9F9314D-18CE-4A7F-9011-D4E84BF9E2F2}">
      <dgm:prSet/>
      <dgm:spPr/>
      <dgm:t>
        <a:bodyPr/>
        <a:lstStyle/>
        <a:p>
          <a:r>
            <a:rPr lang="ru-RU"/>
            <a:t>-Начался процесс сегментации валютных зон и рынков</a:t>
          </a:r>
          <a:endParaRPr lang="en-US"/>
        </a:p>
      </dgm:t>
    </dgm:pt>
    <dgm:pt modelId="{DBC2E6E7-C876-4C44-A70E-A20905865700}" type="parTrans" cxnId="{720B0F92-2A35-48BF-AE07-E37CE902F9F8}">
      <dgm:prSet/>
      <dgm:spPr/>
      <dgm:t>
        <a:bodyPr/>
        <a:lstStyle/>
        <a:p>
          <a:endParaRPr lang="en-US"/>
        </a:p>
      </dgm:t>
    </dgm:pt>
    <dgm:pt modelId="{F50EE60C-155B-43B4-A39D-42453FD22636}" type="sibTrans" cxnId="{720B0F92-2A35-48BF-AE07-E37CE902F9F8}">
      <dgm:prSet/>
      <dgm:spPr/>
      <dgm:t>
        <a:bodyPr/>
        <a:lstStyle/>
        <a:p>
          <a:endParaRPr lang="en-US"/>
        </a:p>
      </dgm:t>
    </dgm:pt>
    <dgm:pt modelId="{AC18BDF5-FE02-4235-B4DE-BC61F020ECFF}">
      <dgm:prSet/>
      <dgm:spPr/>
      <dgm:t>
        <a:bodyPr/>
        <a:lstStyle/>
        <a:p>
          <a:r>
            <a:rPr lang="ru-RU"/>
            <a:t>-Следующий этап- фрагментация товарных рынков</a:t>
          </a:r>
          <a:endParaRPr lang="en-US"/>
        </a:p>
      </dgm:t>
    </dgm:pt>
    <dgm:pt modelId="{506DE3A9-3527-4F06-9E3D-31C02A91EF65}" type="parTrans" cxnId="{42BA957C-94A4-40AE-8C85-284EF09196ED}">
      <dgm:prSet/>
      <dgm:spPr/>
      <dgm:t>
        <a:bodyPr/>
        <a:lstStyle/>
        <a:p>
          <a:endParaRPr lang="en-US"/>
        </a:p>
      </dgm:t>
    </dgm:pt>
    <dgm:pt modelId="{F92C31B6-52F4-4CC5-937A-4AD5D1DEB3E2}" type="sibTrans" cxnId="{42BA957C-94A4-40AE-8C85-284EF09196ED}">
      <dgm:prSet/>
      <dgm:spPr/>
      <dgm:t>
        <a:bodyPr/>
        <a:lstStyle/>
        <a:p>
          <a:endParaRPr lang="en-US"/>
        </a:p>
      </dgm:t>
    </dgm:pt>
    <dgm:pt modelId="{7FBFE024-90C2-4324-9245-D91BCF72CF80}">
      <dgm:prSet/>
      <dgm:spPr/>
      <dgm:t>
        <a:bodyPr/>
        <a:lstStyle/>
        <a:p>
          <a:r>
            <a:rPr lang="ru-RU"/>
            <a:t>-Китай, Индия, Россия, ЕВРАЗЕС  начали процесс формирования валютной корзины для расчетов</a:t>
          </a:r>
          <a:endParaRPr lang="en-US"/>
        </a:p>
      </dgm:t>
    </dgm:pt>
    <dgm:pt modelId="{645D9137-572B-486C-B5EB-D512C90E30A0}" type="parTrans" cxnId="{1E2FED8F-C521-43A2-94FA-24F6B5626BF4}">
      <dgm:prSet/>
      <dgm:spPr/>
      <dgm:t>
        <a:bodyPr/>
        <a:lstStyle/>
        <a:p>
          <a:endParaRPr lang="en-US"/>
        </a:p>
      </dgm:t>
    </dgm:pt>
    <dgm:pt modelId="{0FA89C34-4953-4D84-98B8-4310881137F1}" type="sibTrans" cxnId="{1E2FED8F-C521-43A2-94FA-24F6B5626BF4}">
      <dgm:prSet/>
      <dgm:spPr/>
      <dgm:t>
        <a:bodyPr/>
        <a:lstStyle/>
        <a:p>
          <a:endParaRPr lang="en-US"/>
        </a:p>
      </dgm:t>
    </dgm:pt>
    <dgm:pt modelId="{E391CD5F-061F-4881-AB46-85ABD0E35F7E}">
      <dgm:prSet/>
      <dgm:spPr/>
      <dgm:t>
        <a:bodyPr/>
        <a:lstStyle/>
        <a:p>
          <a:r>
            <a:rPr lang="ru-RU"/>
            <a:t>-Меняются условия расчетов, меняется логистика, меняются риски</a:t>
          </a:r>
          <a:endParaRPr lang="en-US"/>
        </a:p>
      </dgm:t>
    </dgm:pt>
    <dgm:pt modelId="{B5A2DAA7-9114-4447-BB84-39139381FCEE}" type="parTrans" cxnId="{4AF7AA60-1402-45E1-96A9-DAAF073C2446}">
      <dgm:prSet/>
      <dgm:spPr/>
      <dgm:t>
        <a:bodyPr/>
        <a:lstStyle/>
        <a:p>
          <a:endParaRPr lang="en-US"/>
        </a:p>
      </dgm:t>
    </dgm:pt>
    <dgm:pt modelId="{447D9E0D-1A9B-48C9-8505-F94AA84A8555}" type="sibTrans" cxnId="{4AF7AA60-1402-45E1-96A9-DAAF073C2446}">
      <dgm:prSet/>
      <dgm:spPr/>
      <dgm:t>
        <a:bodyPr/>
        <a:lstStyle/>
        <a:p>
          <a:endParaRPr lang="en-US"/>
        </a:p>
      </dgm:t>
    </dgm:pt>
    <dgm:pt modelId="{103E1FEB-732B-429B-B432-6B66DCA95D26}">
      <dgm:prSet/>
      <dgm:spPr/>
      <dgm:t>
        <a:bodyPr/>
        <a:lstStyle/>
        <a:p>
          <a:r>
            <a:rPr lang="ru-RU"/>
            <a:t>-Необходимо приводить системы расчетов с контрагентами в соответствие с меняющимися</a:t>
          </a:r>
          <a:endParaRPr lang="en-US"/>
        </a:p>
      </dgm:t>
    </dgm:pt>
    <dgm:pt modelId="{53975325-5028-4423-B102-929FE0BBF36F}" type="parTrans" cxnId="{FBC9DA84-4C41-44D8-BF4E-79E2D9BE140B}">
      <dgm:prSet/>
      <dgm:spPr/>
      <dgm:t>
        <a:bodyPr/>
        <a:lstStyle/>
        <a:p>
          <a:endParaRPr lang="en-US"/>
        </a:p>
      </dgm:t>
    </dgm:pt>
    <dgm:pt modelId="{83642AB3-AD07-4666-9F5B-22914EB7387E}" type="sibTrans" cxnId="{FBC9DA84-4C41-44D8-BF4E-79E2D9BE140B}">
      <dgm:prSet/>
      <dgm:spPr/>
      <dgm:t>
        <a:bodyPr/>
        <a:lstStyle/>
        <a:p>
          <a:endParaRPr lang="en-US"/>
        </a:p>
      </dgm:t>
    </dgm:pt>
    <dgm:pt modelId="{3B0E5D78-D0CE-4BA9-A793-44A70F15B4A1}">
      <dgm:prSet/>
      <dgm:spPr/>
      <dgm:t>
        <a:bodyPr/>
        <a:lstStyle/>
        <a:p>
          <a:r>
            <a:rPr lang="ru-RU"/>
            <a:t>-Необходимы: профессиональные специалисты, переподготовка кадров, последующий контроль и текущее сопровождение</a:t>
          </a:r>
          <a:endParaRPr lang="en-US"/>
        </a:p>
      </dgm:t>
    </dgm:pt>
    <dgm:pt modelId="{783A37B0-F4DE-456D-AB73-11FB21B7056F}" type="parTrans" cxnId="{343167B8-114B-4378-8085-E93E34CAC1D7}">
      <dgm:prSet/>
      <dgm:spPr/>
      <dgm:t>
        <a:bodyPr/>
        <a:lstStyle/>
        <a:p>
          <a:endParaRPr lang="en-US"/>
        </a:p>
      </dgm:t>
    </dgm:pt>
    <dgm:pt modelId="{E99CB370-21E9-47A5-BF54-3D65291CF7E3}" type="sibTrans" cxnId="{343167B8-114B-4378-8085-E93E34CAC1D7}">
      <dgm:prSet/>
      <dgm:spPr/>
      <dgm:t>
        <a:bodyPr/>
        <a:lstStyle/>
        <a:p>
          <a:endParaRPr lang="en-US"/>
        </a:p>
      </dgm:t>
    </dgm:pt>
    <dgm:pt modelId="{5F544E35-28EB-460E-B2F2-CD0403CB082C}" type="pres">
      <dgm:prSet presAssocID="{FC5D3645-794C-4BF5-BE21-1B3F394A651D}" presName="linear" presStyleCnt="0">
        <dgm:presLayoutVars>
          <dgm:animLvl val="lvl"/>
          <dgm:resizeHandles val="exact"/>
        </dgm:presLayoutVars>
      </dgm:prSet>
      <dgm:spPr/>
    </dgm:pt>
    <dgm:pt modelId="{8B1F327F-A24B-403E-80CA-5E48810B68E1}" type="pres">
      <dgm:prSet presAssocID="{E553B55D-0B87-4E1F-8346-0F1E9282467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C6AD7D0-FA83-4CD4-B00F-FA13EE68028D}" type="pres">
      <dgm:prSet presAssocID="{C5F2BA98-2FE5-4D0A-8C22-D5FD6F3871A6}" presName="spacer" presStyleCnt="0"/>
      <dgm:spPr/>
    </dgm:pt>
    <dgm:pt modelId="{8B48EC47-EB84-417B-A150-C70E2C7FBAEB}" type="pres">
      <dgm:prSet presAssocID="{F9F9314D-18CE-4A7F-9011-D4E84BF9E2F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387B47-E047-415B-9ACA-C1B96B317599}" type="pres">
      <dgm:prSet presAssocID="{F50EE60C-155B-43B4-A39D-42453FD22636}" presName="spacer" presStyleCnt="0"/>
      <dgm:spPr/>
    </dgm:pt>
    <dgm:pt modelId="{6F294337-03EB-42E6-9DA1-FC8822546B4F}" type="pres">
      <dgm:prSet presAssocID="{AC18BDF5-FE02-4235-B4DE-BC61F020ECF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59EA50A-8FE0-46CB-9899-6C5474136CDA}" type="pres">
      <dgm:prSet presAssocID="{F92C31B6-52F4-4CC5-937A-4AD5D1DEB3E2}" presName="spacer" presStyleCnt="0"/>
      <dgm:spPr/>
    </dgm:pt>
    <dgm:pt modelId="{B625B082-F938-4669-B398-22CCE7EEEB14}" type="pres">
      <dgm:prSet presAssocID="{7FBFE024-90C2-4324-9245-D91BCF72CF8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8C8F8F-1BC9-4F9C-8DC6-9C05012EFEEA}" type="pres">
      <dgm:prSet presAssocID="{0FA89C34-4953-4D84-98B8-4310881137F1}" presName="spacer" presStyleCnt="0"/>
      <dgm:spPr/>
    </dgm:pt>
    <dgm:pt modelId="{97AC2F96-5B24-4A63-8F10-4915E3CEFCBA}" type="pres">
      <dgm:prSet presAssocID="{E391CD5F-061F-4881-AB46-85ABD0E35F7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EB9D8CC-8E64-4338-885C-1840BDB1CBF2}" type="pres">
      <dgm:prSet presAssocID="{447D9E0D-1A9B-48C9-8505-F94AA84A8555}" presName="spacer" presStyleCnt="0"/>
      <dgm:spPr/>
    </dgm:pt>
    <dgm:pt modelId="{37C98A2B-7E45-43C3-A237-307099AFE2B9}" type="pres">
      <dgm:prSet presAssocID="{103E1FEB-732B-429B-B432-6B66DCA95D2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6314827-E10E-45C2-A0CC-A3134E3BB896}" type="pres">
      <dgm:prSet presAssocID="{83642AB3-AD07-4666-9F5B-22914EB7387E}" presName="spacer" presStyleCnt="0"/>
      <dgm:spPr/>
    </dgm:pt>
    <dgm:pt modelId="{23D20198-3AB4-4B4C-B5A8-9C89EA7249DC}" type="pres">
      <dgm:prSet presAssocID="{3B0E5D78-D0CE-4BA9-A793-44A70F15B4A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AF7AA60-1402-45E1-96A9-DAAF073C2446}" srcId="{FC5D3645-794C-4BF5-BE21-1B3F394A651D}" destId="{E391CD5F-061F-4881-AB46-85ABD0E35F7E}" srcOrd="4" destOrd="0" parTransId="{B5A2DAA7-9114-4447-BB84-39139381FCEE}" sibTransId="{447D9E0D-1A9B-48C9-8505-F94AA84A8555}"/>
    <dgm:cxn modelId="{3B8E1647-40E1-43E9-9B49-C487185A112C}" type="presOf" srcId="{3B0E5D78-D0CE-4BA9-A793-44A70F15B4A1}" destId="{23D20198-3AB4-4B4C-B5A8-9C89EA7249DC}" srcOrd="0" destOrd="0" presId="urn:microsoft.com/office/officeart/2005/8/layout/vList2"/>
    <dgm:cxn modelId="{619D2D48-6BB9-4538-8F89-40BF54B39B98}" type="presOf" srcId="{E553B55D-0B87-4E1F-8346-0F1E9282467E}" destId="{8B1F327F-A24B-403E-80CA-5E48810B68E1}" srcOrd="0" destOrd="0" presId="urn:microsoft.com/office/officeart/2005/8/layout/vList2"/>
    <dgm:cxn modelId="{A316DE7A-1E25-4807-BB69-5986F17E7AB1}" type="presOf" srcId="{FC5D3645-794C-4BF5-BE21-1B3F394A651D}" destId="{5F544E35-28EB-460E-B2F2-CD0403CB082C}" srcOrd="0" destOrd="0" presId="urn:microsoft.com/office/officeart/2005/8/layout/vList2"/>
    <dgm:cxn modelId="{42BA957C-94A4-40AE-8C85-284EF09196ED}" srcId="{FC5D3645-794C-4BF5-BE21-1B3F394A651D}" destId="{AC18BDF5-FE02-4235-B4DE-BC61F020ECFF}" srcOrd="2" destOrd="0" parTransId="{506DE3A9-3527-4F06-9E3D-31C02A91EF65}" sibTransId="{F92C31B6-52F4-4CC5-937A-4AD5D1DEB3E2}"/>
    <dgm:cxn modelId="{FBC9DA84-4C41-44D8-BF4E-79E2D9BE140B}" srcId="{FC5D3645-794C-4BF5-BE21-1B3F394A651D}" destId="{103E1FEB-732B-429B-B432-6B66DCA95D26}" srcOrd="5" destOrd="0" parTransId="{53975325-5028-4423-B102-929FE0BBF36F}" sibTransId="{83642AB3-AD07-4666-9F5B-22914EB7387E}"/>
    <dgm:cxn modelId="{7F66298E-65FB-4F27-9504-98574B11EF96}" type="presOf" srcId="{103E1FEB-732B-429B-B432-6B66DCA95D26}" destId="{37C98A2B-7E45-43C3-A237-307099AFE2B9}" srcOrd="0" destOrd="0" presId="urn:microsoft.com/office/officeart/2005/8/layout/vList2"/>
    <dgm:cxn modelId="{3B52CC8E-0272-4047-8DB8-C9E56EAAC52B}" srcId="{FC5D3645-794C-4BF5-BE21-1B3F394A651D}" destId="{E553B55D-0B87-4E1F-8346-0F1E9282467E}" srcOrd="0" destOrd="0" parTransId="{C7FB97EF-2E6F-41CC-8AF5-1C56A7CB9943}" sibTransId="{C5F2BA98-2FE5-4D0A-8C22-D5FD6F3871A6}"/>
    <dgm:cxn modelId="{1E2FED8F-C521-43A2-94FA-24F6B5626BF4}" srcId="{FC5D3645-794C-4BF5-BE21-1B3F394A651D}" destId="{7FBFE024-90C2-4324-9245-D91BCF72CF80}" srcOrd="3" destOrd="0" parTransId="{645D9137-572B-486C-B5EB-D512C90E30A0}" sibTransId="{0FA89C34-4953-4D84-98B8-4310881137F1}"/>
    <dgm:cxn modelId="{720B0F92-2A35-48BF-AE07-E37CE902F9F8}" srcId="{FC5D3645-794C-4BF5-BE21-1B3F394A651D}" destId="{F9F9314D-18CE-4A7F-9011-D4E84BF9E2F2}" srcOrd="1" destOrd="0" parTransId="{DBC2E6E7-C876-4C44-A70E-A20905865700}" sibTransId="{F50EE60C-155B-43B4-A39D-42453FD22636}"/>
    <dgm:cxn modelId="{F184249B-C72D-471F-925D-EA397EC47AAE}" type="presOf" srcId="{AC18BDF5-FE02-4235-B4DE-BC61F020ECFF}" destId="{6F294337-03EB-42E6-9DA1-FC8822546B4F}" srcOrd="0" destOrd="0" presId="urn:microsoft.com/office/officeart/2005/8/layout/vList2"/>
    <dgm:cxn modelId="{87C5139D-2CD1-41B8-9D27-A87A6BF593C6}" type="presOf" srcId="{F9F9314D-18CE-4A7F-9011-D4E84BF9E2F2}" destId="{8B48EC47-EB84-417B-A150-C70E2C7FBAEB}" srcOrd="0" destOrd="0" presId="urn:microsoft.com/office/officeart/2005/8/layout/vList2"/>
    <dgm:cxn modelId="{F04687B4-9747-4027-9DF0-A9F9006F684C}" type="presOf" srcId="{E391CD5F-061F-4881-AB46-85ABD0E35F7E}" destId="{97AC2F96-5B24-4A63-8F10-4915E3CEFCBA}" srcOrd="0" destOrd="0" presId="urn:microsoft.com/office/officeart/2005/8/layout/vList2"/>
    <dgm:cxn modelId="{343167B8-114B-4378-8085-E93E34CAC1D7}" srcId="{FC5D3645-794C-4BF5-BE21-1B3F394A651D}" destId="{3B0E5D78-D0CE-4BA9-A793-44A70F15B4A1}" srcOrd="6" destOrd="0" parTransId="{783A37B0-F4DE-456D-AB73-11FB21B7056F}" sibTransId="{E99CB370-21E9-47A5-BF54-3D65291CF7E3}"/>
    <dgm:cxn modelId="{428EC7F0-7A63-411C-94AA-008E00244CF1}" type="presOf" srcId="{7FBFE024-90C2-4324-9245-D91BCF72CF80}" destId="{B625B082-F938-4669-B398-22CCE7EEEB14}" srcOrd="0" destOrd="0" presId="urn:microsoft.com/office/officeart/2005/8/layout/vList2"/>
    <dgm:cxn modelId="{B3358200-3081-4DDF-8F2F-4BDEDF79963D}" type="presParOf" srcId="{5F544E35-28EB-460E-B2F2-CD0403CB082C}" destId="{8B1F327F-A24B-403E-80CA-5E48810B68E1}" srcOrd="0" destOrd="0" presId="urn:microsoft.com/office/officeart/2005/8/layout/vList2"/>
    <dgm:cxn modelId="{8B0B047F-6982-40CB-B4D5-A550456FB8BF}" type="presParOf" srcId="{5F544E35-28EB-460E-B2F2-CD0403CB082C}" destId="{DC6AD7D0-FA83-4CD4-B00F-FA13EE68028D}" srcOrd="1" destOrd="0" presId="urn:microsoft.com/office/officeart/2005/8/layout/vList2"/>
    <dgm:cxn modelId="{4E3B0EEE-16D8-4218-B3AB-4956E1AF3F19}" type="presParOf" srcId="{5F544E35-28EB-460E-B2F2-CD0403CB082C}" destId="{8B48EC47-EB84-417B-A150-C70E2C7FBAEB}" srcOrd="2" destOrd="0" presId="urn:microsoft.com/office/officeart/2005/8/layout/vList2"/>
    <dgm:cxn modelId="{39F7B882-80A7-4A55-9585-A20CA6B8A083}" type="presParOf" srcId="{5F544E35-28EB-460E-B2F2-CD0403CB082C}" destId="{6F387B47-E047-415B-9ACA-C1B96B317599}" srcOrd="3" destOrd="0" presId="urn:microsoft.com/office/officeart/2005/8/layout/vList2"/>
    <dgm:cxn modelId="{D40665F4-24F7-49D2-82DE-347B76238BEF}" type="presParOf" srcId="{5F544E35-28EB-460E-B2F2-CD0403CB082C}" destId="{6F294337-03EB-42E6-9DA1-FC8822546B4F}" srcOrd="4" destOrd="0" presId="urn:microsoft.com/office/officeart/2005/8/layout/vList2"/>
    <dgm:cxn modelId="{67539A99-CDB0-4E76-9903-FD394BD65F79}" type="presParOf" srcId="{5F544E35-28EB-460E-B2F2-CD0403CB082C}" destId="{C59EA50A-8FE0-46CB-9899-6C5474136CDA}" srcOrd="5" destOrd="0" presId="urn:microsoft.com/office/officeart/2005/8/layout/vList2"/>
    <dgm:cxn modelId="{000518A7-EBA9-49CA-813C-98DA64640542}" type="presParOf" srcId="{5F544E35-28EB-460E-B2F2-CD0403CB082C}" destId="{B625B082-F938-4669-B398-22CCE7EEEB14}" srcOrd="6" destOrd="0" presId="urn:microsoft.com/office/officeart/2005/8/layout/vList2"/>
    <dgm:cxn modelId="{78160DE9-82D2-4992-9A95-44DC8939DB20}" type="presParOf" srcId="{5F544E35-28EB-460E-B2F2-CD0403CB082C}" destId="{2F8C8F8F-1BC9-4F9C-8DC6-9C05012EFEEA}" srcOrd="7" destOrd="0" presId="urn:microsoft.com/office/officeart/2005/8/layout/vList2"/>
    <dgm:cxn modelId="{0404642A-C313-41F4-B1CC-FFDCC6B33BA1}" type="presParOf" srcId="{5F544E35-28EB-460E-B2F2-CD0403CB082C}" destId="{97AC2F96-5B24-4A63-8F10-4915E3CEFCBA}" srcOrd="8" destOrd="0" presId="urn:microsoft.com/office/officeart/2005/8/layout/vList2"/>
    <dgm:cxn modelId="{22D7664F-A5D6-476C-9EA2-025F93DFC1DF}" type="presParOf" srcId="{5F544E35-28EB-460E-B2F2-CD0403CB082C}" destId="{1EB9D8CC-8E64-4338-885C-1840BDB1CBF2}" srcOrd="9" destOrd="0" presId="urn:microsoft.com/office/officeart/2005/8/layout/vList2"/>
    <dgm:cxn modelId="{227C79AF-8125-4449-8AF7-4B3A046F967D}" type="presParOf" srcId="{5F544E35-28EB-460E-B2F2-CD0403CB082C}" destId="{37C98A2B-7E45-43C3-A237-307099AFE2B9}" srcOrd="10" destOrd="0" presId="urn:microsoft.com/office/officeart/2005/8/layout/vList2"/>
    <dgm:cxn modelId="{4E1DF844-6062-493E-A91E-EEBA90979CBC}" type="presParOf" srcId="{5F544E35-28EB-460E-B2F2-CD0403CB082C}" destId="{56314827-E10E-45C2-A0CC-A3134E3BB896}" srcOrd="11" destOrd="0" presId="urn:microsoft.com/office/officeart/2005/8/layout/vList2"/>
    <dgm:cxn modelId="{803295FF-1CEB-4396-8CC5-B2989A7DD062}" type="presParOf" srcId="{5F544E35-28EB-460E-B2F2-CD0403CB082C}" destId="{23D20198-3AB4-4B4C-B5A8-9C89EA7249D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A463F-359D-4CAF-8633-04AA41CA9C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05A755-4E80-479D-BCED-B4D1759D8AA5}">
      <dgm:prSet/>
      <dgm:spPr/>
      <dgm:t>
        <a:bodyPr/>
        <a:lstStyle/>
        <a:p>
          <a:r>
            <a:rPr lang="en-US"/>
            <a:t>Как сформировать систему управления платежами, инструменты управления ликвидностью предприятия в новых реалиях.</a:t>
          </a:r>
        </a:p>
      </dgm:t>
    </dgm:pt>
    <dgm:pt modelId="{894247CC-85FB-4FEC-9B5C-711F6067C22F}" type="parTrans" cxnId="{61BB2D35-5E96-47C0-9F0C-F279A8B98222}">
      <dgm:prSet/>
      <dgm:spPr/>
      <dgm:t>
        <a:bodyPr/>
        <a:lstStyle/>
        <a:p>
          <a:endParaRPr lang="en-US"/>
        </a:p>
      </dgm:t>
    </dgm:pt>
    <dgm:pt modelId="{4AC72A48-2C03-4A38-9446-A61201A54B77}" type="sibTrans" cxnId="{61BB2D35-5E96-47C0-9F0C-F279A8B98222}">
      <dgm:prSet/>
      <dgm:spPr/>
      <dgm:t>
        <a:bodyPr/>
        <a:lstStyle/>
        <a:p>
          <a:endParaRPr lang="en-US"/>
        </a:p>
      </dgm:t>
    </dgm:pt>
    <dgm:pt modelId="{2253876A-AD60-42A2-A638-1B3C66962057}">
      <dgm:prSet/>
      <dgm:spPr/>
      <dgm:t>
        <a:bodyPr/>
        <a:lstStyle/>
        <a:p>
          <a:r>
            <a:rPr lang="en-US"/>
            <a:t>-подобрать инструменты для управления ликвидностью в новых условиях</a:t>
          </a:r>
        </a:p>
      </dgm:t>
    </dgm:pt>
    <dgm:pt modelId="{2631FDBC-BA85-451B-83AC-8D567BEFC1A7}" type="parTrans" cxnId="{56CFE60B-E94F-48E0-8E14-FCF1082753AC}">
      <dgm:prSet/>
      <dgm:spPr/>
      <dgm:t>
        <a:bodyPr/>
        <a:lstStyle/>
        <a:p>
          <a:endParaRPr lang="en-US"/>
        </a:p>
      </dgm:t>
    </dgm:pt>
    <dgm:pt modelId="{DF55C82C-6F1B-4F6E-B4C0-A52540BAA9C6}" type="sibTrans" cxnId="{56CFE60B-E94F-48E0-8E14-FCF1082753AC}">
      <dgm:prSet/>
      <dgm:spPr/>
      <dgm:t>
        <a:bodyPr/>
        <a:lstStyle/>
        <a:p>
          <a:endParaRPr lang="en-US"/>
        </a:p>
      </dgm:t>
    </dgm:pt>
    <dgm:pt modelId="{A51D1682-75A4-47EB-9931-A3BF9D79BBDE}">
      <dgm:prSet/>
      <dgm:spPr/>
      <dgm:t>
        <a:bodyPr/>
        <a:lstStyle/>
        <a:p>
          <a:r>
            <a:rPr lang="en-US"/>
            <a:t>-оценить вес и степень влияние того или иного инструмента, построить функциональную модель для каждого предприятия</a:t>
          </a:r>
        </a:p>
      </dgm:t>
    </dgm:pt>
    <dgm:pt modelId="{FFAF63EA-7BE4-4F84-ACBC-45249F8A7F62}" type="parTrans" cxnId="{C2AB89D4-3586-4F38-8A36-27E2FDFF9460}">
      <dgm:prSet/>
      <dgm:spPr/>
      <dgm:t>
        <a:bodyPr/>
        <a:lstStyle/>
        <a:p>
          <a:endParaRPr lang="en-US"/>
        </a:p>
      </dgm:t>
    </dgm:pt>
    <dgm:pt modelId="{3E13827A-9259-4BE4-97F3-9E23D5D574C1}" type="sibTrans" cxnId="{C2AB89D4-3586-4F38-8A36-27E2FDFF9460}">
      <dgm:prSet/>
      <dgm:spPr/>
      <dgm:t>
        <a:bodyPr/>
        <a:lstStyle/>
        <a:p>
          <a:endParaRPr lang="en-US"/>
        </a:p>
      </dgm:t>
    </dgm:pt>
    <dgm:pt modelId="{E66E1B54-4B88-447F-A543-C2F6D7E6600E}">
      <dgm:prSet/>
      <dgm:spPr/>
      <dgm:t>
        <a:bodyPr/>
        <a:lstStyle/>
        <a:p>
          <a:r>
            <a:rPr lang="en-US"/>
            <a:t>-сформировать набор инструментов для хеджирования рисков, оценить роль каждого. Место и степень взаимодействия инструментов хеджирования, модель управления рисками.</a:t>
          </a:r>
        </a:p>
      </dgm:t>
    </dgm:pt>
    <dgm:pt modelId="{993B30AE-016B-485D-99AF-9D8434F0D0C3}" type="parTrans" cxnId="{64A16ED1-8521-4341-8C4B-BDA5F961FEA0}">
      <dgm:prSet/>
      <dgm:spPr/>
      <dgm:t>
        <a:bodyPr/>
        <a:lstStyle/>
        <a:p>
          <a:endParaRPr lang="en-US"/>
        </a:p>
      </dgm:t>
    </dgm:pt>
    <dgm:pt modelId="{D4425C40-7398-4757-8836-D3EA57A9E927}" type="sibTrans" cxnId="{64A16ED1-8521-4341-8C4B-BDA5F961FEA0}">
      <dgm:prSet/>
      <dgm:spPr/>
      <dgm:t>
        <a:bodyPr/>
        <a:lstStyle/>
        <a:p>
          <a:endParaRPr lang="en-US"/>
        </a:p>
      </dgm:t>
    </dgm:pt>
    <dgm:pt modelId="{572C9339-A50C-44C8-BDBE-7F8009BF0B2C}">
      <dgm:prSet/>
      <dgm:spPr/>
      <dgm:t>
        <a:bodyPr/>
        <a:lstStyle/>
        <a:p>
          <a:r>
            <a:rPr lang="en-US"/>
            <a:t>-Подготовить кадры, обеспечить текущее сопровождение процессов.</a:t>
          </a:r>
        </a:p>
      </dgm:t>
    </dgm:pt>
    <dgm:pt modelId="{274E4A01-E71B-4473-9013-81930EBB2D99}" type="parTrans" cxnId="{CB257BC0-B68C-4276-A18F-EE2BA5B12C66}">
      <dgm:prSet/>
      <dgm:spPr/>
      <dgm:t>
        <a:bodyPr/>
        <a:lstStyle/>
        <a:p>
          <a:endParaRPr lang="en-US"/>
        </a:p>
      </dgm:t>
    </dgm:pt>
    <dgm:pt modelId="{9A325098-19CD-48ED-AD9A-0940FD4A2F60}" type="sibTrans" cxnId="{CB257BC0-B68C-4276-A18F-EE2BA5B12C66}">
      <dgm:prSet/>
      <dgm:spPr/>
      <dgm:t>
        <a:bodyPr/>
        <a:lstStyle/>
        <a:p>
          <a:endParaRPr lang="en-US"/>
        </a:p>
      </dgm:t>
    </dgm:pt>
    <dgm:pt modelId="{28DAD6E9-6748-4D39-A372-4C993696C354}" type="pres">
      <dgm:prSet presAssocID="{F4EA463F-359D-4CAF-8633-04AA41CA9C01}" presName="linear" presStyleCnt="0">
        <dgm:presLayoutVars>
          <dgm:animLvl val="lvl"/>
          <dgm:resizeHandles val="exact"/>
        </dgm:presLayoutVars>
      </dgm:prSet>
      <dgm:spPr/>
    </dgm:pt>
    <dgm:pt modelId="{730AADC6-27A6-45B4-88B0-4791B1B1AD34}" type="pres">
      <dgm:prSet presAssocID="{0405A755-4E80-479D-BCED-B4D1759D8A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DC2A63-F344-4D3D-AA0E-36A32AC7B332}" type="pres">
      <dgm:prSet presAssocID="{4AC72A48-2C03-4A38-9446-A61201A54B77}" presName="spacer" presStyleCnt="0"/>
      <dgm:spPr/>
    </dgm:pt>
    <dgm:pt modelId="{2828F0F1-B79A-401B-BB20-0E8B0007FEBB}" type="pres">
      <dgm:prSet presAssocID="{2253876A-AD60-42A2-A638-1B3C6696205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85B1984-030D-4BC8-A440-081D27A4AA62}" type="pres">
      <dgm:prSet presAssocID="{DF55C82C-6F1B-4F6E-B4C0-A52540BAA9C6}" presName="spacer" presStyleCnt="0"/>
      <dgm:spPr/>
    </dgm:pt>
    <dgm:pt modelId="{C5A24361-CB6B-4515-876F-2F0072F737C4}" type="pres">
      <dgm:prSet presAssocID="{A51D1682-75A4-47EB-9931-A3BF9D79BBD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237609-B77F-4134-88CA-98A38D6A5F45}" type="pres">
      <dgm:prSet presAssocID="{3E13827A-9259-4BE4-97F3-9E23D5D574C1}" presName="spacer" presStyleCnt="0"/>
      <dgm:spPr/>
    </dgm:pt>
    <dgm:pt modelId="{F3D20FD6-4F05-4893-905D-408853851EFB}" type="pres">
      <dgm:prSet presAssocID="{E66E1B54-4B88-447F-A543-C2F6D7E6600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159555-6192-4002-9386-E13987A3BE61}" type="pres">
      <dgm:prSet presAssocID="{D4425C40-7398-4757-8836-D3EA57A9E927}" presName="spacer" presStyleCnt="0"/>
      <dgm:spPr/>
    </dgm:pt>
    <dgm:pt modelId="{E6C40B75-EEAE-4AD4-A2C4-01600A1F17AF}" type="pres">
      <dgm:prSet presAssocID="{572C9339-A50C-44C8-BDBE-7F8009BF0B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6CFE60B-E94F-48E0-8E14-FCF1082753AC}" srcId="{F4EA463F-359D-4CAF-8633-04AA41CA9C01}" destId="{2253876A-AD60-42A2-A638-1B3C66962057}" srcOrd="1" destOrd="0" parTransId="{2631FDBC-BA85-451B-83AC-8D567BEFC1A7}" sibTransId="{DF55C82C-6F1B-4F6E-B4C0-A52540BAA9C6}"/>
    <dgm:cxn modelId="{5A27960C-539E-45ED-8697-72FD506F79EA}" type="presOf" srcId="{A51D1682-75A4-47EB-9931-A3BF9D79BBDE}" destId="{C5A24361-CB6B-4515-876F-2F0072F737C4}" srcOrd="0" destOrd="0" presId="urn:microsoft.com/office/officeart/2005/8/layout/vList2"/>
    <dgm:cxn modelId="{51CC8210-F19E-46AB-94B6-E319AB880A80}" type="presOf" srcId="{2253876A-AD60-42A2-A638-1B3C66962057}" destId="{2828F0F1-B79A-401B-BB20-0E8B0007FEBB}" srcOrd="0" destOrd="0" presId="urn:microsoft.com/office/officeart/2005/8/layout/vList2"/>
    <dgm:cxn modelId="{61BB2D35-5E96-47C0-9F0C-F279A8B98222}" srcId="{F4EA463F-359D-4CAF-8633-04AA41CA9C01}" destId="{0405A755-4E80-479D-BCED-B4D1759D8AA5}" srcOrd="0" destOrd="0" parTransId="{894247CC-85FB-4FEC-9B5C-711F6067C22F}" sibTransId="{4AC72A48-2C03-4A38-9446-A61201A54B77}"/>
    <dgm:cxn modelId="{DFC94D75-0D24-49C2-B189-2D79EE5109AF}" type="presOf" srcId="{0405A755-4E80-479D-BCED-B4D1759D8AA5}" destId="{730AADC6-27A6-45B4-88B0-4791B1B1AD34}" srcOrd="0" destOrd="0" presId="urn:microsoft.com/office/officeart/2005/8/layout/vList2"/>
    <dgm:cxn modelId="{E0E92F59-C95A-4E45-BB90-8A2A633F2F1C}" type="presOf" srcId="{572C9339-A50C-44C8-BDBE-7F8009BF0B2C}" destId="{E6C40B75-EEAE-4AD4-A2C4-01600A1F17AF}" srcOrd="0" destOrd="0" presId="urn:microsoft.com/office/officeart/2005/8/layout/vList2"/>
    <dgm:cxn modelId="{3183D38A-CA14-452D-A118-1D9A918AD9EE}" type="presOf" srcId="{E66E1B54-4B88-447F-A543-C2F6D7E6600E}" destId="{F3D20FD6-4F05-4893-905D-408853851EFB}" srcOrd="0" destOrd="0" presId="urn:microsoft.com/office/officeart/2005/8/layout/vList2"/>
    <dgm:cxn modelId="{772EA3B7-FB92-4271-B67B-630C1B09E60A}" type="presOf" srcId="{F4EA463F-359D-4CAF-8633-04AA41CA9C01}" destId="{28DAD6E9-6748-4D39-A372-4C993696C354}" srcOrd="0" destOrd="0" presId="urn:microsoft.com/office/officeart/2005/8/layout/vList2"/>
    <dgm:cxn modelId="{CB257BC0-B68C-4276-A18F-EE2BA5B12C66}" srcId="{F4EA463F-359D-4CAF-8633-04AA41CA9C01}" destId="{572C9339-A50C-44C8-BDBE-7F8009BF0B2C}" srcOrd="4" destOrd="0" parTransId="{274E4A01-E71B-4473-9013-81930EBB2D99}" sibTransId="{9A325098-19CD-48ED-AD9A-0940FD4A2F60}"/>
    <dgm:cxn modelId="{64A16ED1-8521-4341-8C4B-BDA5F961FEA0}" srcId="{F4EA463F-359D-4CAF-8633-04AA41CA9C01}" destId="{E66E1B54-4B88-447F-A543-C2F6D7E6600E}" srcOrd="3" destOrd="0" parTransId="{993B30AE-016B-485D-99AF-9D8434F0D0C3}" sibTransId="{D4425C40-7398-4757-8836-D3EA57A9E927}"/>
    <dgm:cxn modelId="{C2AB89D4-3586-4F38-8A36-27E2FDFF9460}" srcId="{F4EA463F-359D-4CAF-8633-04AA41CA9C01}" destId="{A51D1682-75A4-47EB-9931-A3BF9D79BBDE}" srcOrd="2" destOrd="0" parTransId="{FFAF63EA-7BE4-4F84-ACBC-45249F8A7F62}" sibTransId="{3E13827A-9259-4BE4-97F3-9E23D5D574C1}"/>
    <dgm:cxn modelId="{CA3472A9-5BB7-47F5-8D33-0E79371961A2}" type="presParOf" srcId="{28DAD6E9-6748-4D39-A372-4C993696C354}" destId="{730AADC6-27A6-45B4-88B0-4791B1B1AD34}" srcOrd="0" destOrd="0" presId="urn:microsoft.com/office/officeart/2005/8/layout/vList2"/>
    <dgm:cxn modelId="{812F9A0E-4AC1-4D17-9FA6-24FB7A60D0C9}" type="presParOf" srcId="{28DAD6E9-6748-4D39-A372-4C993696C354}" destId="{5EDC2A63-F344-4D3D-AA0E-36A32AC7B332}" srcOrd="1" destOrd="0" presId="urn:microsoft.com/office/officeart/2005/8/layout/vList2"/>
    <dgm:cxn modelId="{8A9AA431-DC2C-4CD6-B614-2CD43F1774CA}" type="presParOf" srcId="{28DAD6E9-6748-4D39-A372-4C993696C354}" destId="{2828F0F1-B79A-401B-BB20-0E8B0007FEBB}" srcOrd="2" destOrd="0" presId="urn:microsoft.com/office/officeart/2005/8/layout/vList2"/>
    <dgm:cxn modelId="{81C79F11-DD92-4152-847B-57A42B9B277F}" type="presParOf" srcId="{28DAD6E9-6748-4D39-A372-4C993696C354}" destId="{685B1984-030D-4BC8-A440-081D27A4AA62}" srcOrd="3" destOrd="0" presId="urn:microsoft.com/office/officeart/2005/8/layout/vList2"/>
    <dgm:cxn modelId="{290435D7-B9B9-464D-8D19-7B5EF3D19966}" type="presParOf" srcId="{28DAD6E9-6748-4D39-A372-4C993696C354}" destId="{C5A24361-CB6B-4515-876F-2F0072F737C4}" srcOrd="4" destOrd="0" presId="urn:microsoft.com/office/officeart/2005/8/layout/vList2"/>
    <dgm:cxn modelId="{2AE0CA88-3267-44DD-B9F4-A0827D0F0F10}" type="presParOf" srcId="{28DAD6E9-6748-4D39-A372-4C993696C354}" destId="{48237609-B77F-4134-88CA-98A38D6A5F45}" srcOrd="5" destOrd="0" presId="urn:microsoft.com/office/officeart/2005/8/layout/vList2"/>
    <dgm:cxn modelId="{328C7F15-E2C2-46FE-8DC1-62F016337961}" type="presParOf" srcId="{28DAD6E9-6748-4D39-A372-4C993696C354}" destId="{F3D20FD6-4F05-4893-905D-408853851EFB}" srcOrd="6" destOrd="0" presId="urn:microsoft.com/office/officeart/2005/8/layout/vList2"/>
    <dgm:cxn modelId="{0F907CBF-16E2-4DFB-87EA-05B669920227}" type="presParOf" srcId="{28DAD6E9-6748-4D39-A372-4C993696C354}" destId="{3F159555-6192-4002-9386-E13987A3BE61}" srcOrd="7" destOrd="0" presId="urn:microsoft.com/office/officeart/2005/8/layout/vList2"/>
    <dgm:cxn modelId="{55725E5D-69EA-4D6E-931E-57EB1967472A}" type="presParOf" srcId="{28DAD6E9-6748-4D39-A372-4C993696C354}" destId="{E6C40B75-EEAE-4AD4-A2C4-01600A1F17A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8B4074-91CE-48D5-AD15-FB0594EC32B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817481-7FF0-4DC0-9C3B-EE42CD0AE973}">
      <dgm:prSet/>
      <dgm:spPr/>
      <dgm:t>
        <a:bodyPr/>
        <a:lstStyle/>
        <a:p>
          <a:r>
            <a:rPr lang="ru-RU"/>
            <a:t>Источники инвестиций и правила их использования.</a:t>
          </a:r>
          <a:endParaRPr lang="en-US"/>
        </a:p>
      </dgm:t>
    </dgm:pt>
    <dgm:pt modelId="{EECCE21D-4000-4BDD-83AC-17AD0AC97B22}" type="parTrans" cxnId="{726D6563-6CE3-4B71-9EAE-EFE012D602F5}">
      <dgm:prSet/>
      <dgm:spPr/>
      <dgm:t>
        <a:bodyPr/>
        <a:lstStyle/>
        <a:p>
          <a:endParaRPr lang="en-US"/>
        </a:p>
      </dgm:t>
    </dgm:pt>
    <dgm:pt modelId="{AA99EA12-CFE7-40DD-BC20-936AA294541A}" type="sibTrans" cxnId="{726D6563-6CE3-4B71-9EAE-EFE012D602F5}">
      <dgm:prSet/>
      <dgm:spPr/>
      <dgm:t>
        <a:bodyPr/>
        <a:lstStyle/>
        <a:p>
          <a:endParaRPr lang="en-US"/>
        </a:p>
      </dgm:t>
    </dgm:pt>
    <dgm:pt modelId="{4A795A63-5685-4715-8062-12562113FA10}">
      <dgm:prSet/>
      <dgm:spPr/>
      <dgm:t>
        <a:bodyPr/>
        <a:lstStyle/>
        <a:p>
          <a:r>
            <a:rPr lang="ru-RU"/>
            <a:t>-Формируются новые институты развития</a:t>
          </a:r>
          <a:endParaRPr lang="en-US"/>
        </a:p>
      </dgm:t>
    </dgm:pt>
    <dgm:pt modelId="{C7C886B1-F63C-44B7-A6DC-6AC93A477445}" type="parTrans" cxnId="{94B0EAC0-AF9E-4887-BD5A-D0A4B5A5CE11}">
      <dgm:prSet/>
      <dgm:spPr/>
      <dgm:t>
        <a:bodyPr/>
        <a:lstStyle/>
        <a:p>
          <a:endParaRPr lang="en-US"/>
        </a:p>
      </dgm:t>
    </dgm:pt>
    <dgm:pt modelId="{2319B00B-0FA5-44CC-A147-F71C21F90383}" type="sibTrans" cxnId="{94B0EAC0-AF9E-4887-BD5A-D0A4B5A5CE11}">
      <dgm:prSet/>
      <dgm:spPr/>
      <dgm:t>
        <a:bodyPr/>
        <a:lstStyle/>
        <a:p>
          <a:endParaRPr lang="en-US"/>
        </a:p>
      </dgm:t>
    </dgm:pt>
    <dgm:pt modelId="{2FA5CA6E-BC20-41C2-99C3-D97308BCDFE3}">
      <dgm:prSet/>
      <dgm:spPr/>
      <dgm:t>
        <a:bodyPr/>
        <a:lstStyle/>
        <a:p>
          <a:r>
            <a:rPr lang="ru-RU"/>
            <a:t>-Требуется взаимодействие с банковскими институтами и старой финансовой системой</a:t>
          </a:r>
          <a:endParaRPr lang="en-US"/>
        </a:p>
      </dgm:t>
    </dgm:pt>
    <dgm:pt modelId="{B2D39DC7-09FF-4F8C-85F2-75D721A9DCED}" type="parTrans" cxnId="{2DA04AFB-B20D-4F4F-A65D-5939D3E9732A}">
      <dgm:prSet/>
      <dgm:spPr/>
      <dgm:t>
        <a:bodyPr/>
        <a:lstStyle/>
        <a:p>
          <a:endParaRPr lang="en-US"/>
        </a:p>
      </dgm:t>
    </dgm:pt>
    <dgm:pt modelId="{128228A2-43E3-459B-BE50-52D7D52E5109}" type="sibTrans" cxnId="{2DA04AFB-B20D-4F4F-A65D-5939D3E9732A}">
      <dgm:prSet/>
      <dgm:spPr/>
      <dgm:t>
        <a:bodyPr/>
        <a:lstStyle/>
        <a:p>
          <a:endParaRPr lang="en-US"/>
        </a:p>
      </dgm:t>
    </dgm:pt>
    <dgm:pt modelId="{5D0DCF47-8626-4650-B0FD-2DDDB5C747C5}">
      <dgm:prSet/>
      <dgm:spPr/>
      <dgm:t>
        <a:bodyPr/>
        <a:lstStyle/>
        <a:p>
          <a:r>
            <a:rPr lang="ru-RU"/>
            <a:t>-Необходимо построение новых моделей инвестиционных предпочтений.</a:t>
          </a:r>
          <a:endParaRPr lang="en-US"/>
        </a:p>
      </dgm:t>
    </dgm:pt>
    <dgm:pt modelId="{B956557B-F066-46ED-9278-2DBA576657C4}" type="parTrans" cxnId="{3B673B7B-8673-4E07-B33D-EC90F31AE7E4}">
      <dgm:prSet/>
      <dgm:spPr/>
      <dgm:t>
        <a:bodyPr/>
        <a:lstStyle/>
        <a:p>
          <a:endParaRPr lang="en-US"/>
        </a:p>
      </dgm:t>
    </dgm:pt>
    <dgm:pt modelId="{898660A7-8487-4DF3-A080-BC09F3E2062A}" type="sibTrans" cxnId="{3B673B7B-8673-4E07-B33D-EC90F31AE7E4}">
      <dgm:prSet/>
      <dgm:spPr/>
      <dgm:t>
        <a:bodyPr/>
        <a:lstStyle/>
        <a:p>
          <a:endParaRPr lang="en-US"/>
        </a:p>
      </dgm:t>
    </dgm:pt>
    <dgm:pt modelId="{FB84B30A-B119-4AED-9CB8-DB6D5CFC6B08}">
      <dgm:prSet/>
      <dgm:spPr/>
      <dgm:t>
        <a:bodyPr/>
        <a:lstStyle/>
        <a:p>
          <a:r>
            <a:rPr lang="ru-RU"/>
            <a:t>-Выстраивание системы взаимодействия с государственными институтами в новых реалиях.</a:t>
          </a:r>
          <a:endParaRPr lang="en-US"/>
        </a:p>
      </dgm:t>
    </dgm:pt>
    <dgm:pt modelId="{9D98855C-0B1E-451C-A746-E59AEF742F87}" type="parTrans" cxnId="{F12D5C52-8AF4-4A4D-B19C-9DE403C879C9}">
      <dgm:prSet/>
      <dgm:spPr/>
      <dgm:t>
        <a:bodyPr/>
        <a:lstStyle/>
        <a:p>
          <a:endParaRPr lang="en-US"/>
        </a:p>
      </dgm:t>
    </dgm:pt>
    <dgm:pt modelId="{7C3269DD-FB83-4915-AC41-F3F1A4BC30DD}" type="sibTrans" cxnId="{F12D5C52-8AF4-4A4D-B19C-9DE403C879C9}">
      <dgm:prSet/>
      <dgm:spPr/>
      <dgm:t>
        <a:bodyPr/>
        <a:lstStyle/>
        <a:p>
          <a:endParaRPr lang="en-US"/>
        </a:p>
      </dgm:t>
    </dgm:pt>
    <dgm:pt modelId="{905DDF2D-4CEC-40BF-B4AD-8CBC1AE3A0F1}" type="pres">
      <dgm:prSet presAssocID="{408B4074-91CE-48D5-AD15-FB0594EC32B9}" presName="outerComposite" presStyleCnt="0">
        <dgm:presLayoutVars>
          <dgm:chMax val="5"/>
          <dgm:dir/>
          <dgm:resizeHandles val="exact"/>
        </dgm:presLayoutVars>
      </dgm:prSet>
      <dgm:spPr/>
    </dgm:pt>
    <dgm:pt modelId="{2939A9A5-4CF6-4D3D-A64C-14D6C4671753}" type="pres">
      <dgm:prSet presAssocID="{408B4074-91CE-48D5-AD15-FB0594EC32B9}" presName="dummyMaxCanvas" presStyleCnt="0">
        <dgm:presLayoutVars/>
      </dgm:prSet>
      <dgm:spPr/>
    </dgm:pt>
    <dgm:pt modelId="{DB374E46-D5BF-4180-9302-A73D7481E450}" type="pres">
      <dgm:prSet presAssocID="{408B4074-91CE-48D5-AD15-FB0594EC32B9}" presName="FiveNodes_1" presStyleLbl="node1" presStyleIdx="0" presStyleCnt="5">
        <dgm:presLayoutVars>
          <dgm:bulletEnabled val="1"/>
        </dgm:presLayoutVars>
      </dgm:prSet>
      <dgm:spPr/>
    </dgm:pt>
    <dgm:pt modelId="{A9E731A1-6ED4-453D-8037-E814AF8BA70E}" type="pres">
      <dgm:prSet presAssocID="{408B4074-91CE-48D5-AD15-FB0594EC32B9}" presName="FiveNodes_2" presStyleLbl="node1" presStyleIdx="1" presStyleCnt="5">
        <dgm:presLayoutVars>
          <dgm:bulletEnabled val="1"/>
        </dgm:presLayoutVars>
      </dgm:prSet>
      <dgm:spPr/>
    </dgm:pt>
    <dgm:pt modelId="{2434A73F-76BA-421C-8A70-84BC05D42433}" type="pres">
      <dgm:prSet presAssocID="{408B4074-91CE-48D5-AD15-FB0594EC32B9}" presName="FiveNodes_3" presStyleLbl="node1" presStyleIdx="2" presStyleCnt="5">
        <dgm:presLayoutVars>
          <dgm:bulletEnabled val="1"/>
        </dgm:presLayoutVars>
      </dgm:prSet>
      <dgm:spPr/>
    </dgm:pt>
    <dgm:pt modelId="{AE7E367C-AFEB-440A-8D6D-51DAE1C0C424}" type="pres">
      <dgm:prSet presAssocID="{408B4074-91CE-48D5-AD15-FB0594EC32B9}" presName="FiveNodes_4" presStyleLbl="node1" presStyleIdx="3" presStyleCnt="5">
        <dgm:presLayoutVars>
          <dgm:bulletEnabled val="1"/>
        </dgm:presLayoutVars>
      </dgm:prSet>
      <dgm:spPr/>
    </dgm:pt>
    <dgm:pt modelId="{2EFD6DF5-251F-4EB0-815A-716B61261618}" type="pres">
      <dgm:prSet presAssocID="{408B4074-91CE-48D5-AD15-FB0594EC32B9}" presName="FiveNodes_5" presStyleLbl="node1" presStyleIdx="4" presStyleCnt="5">
        <dgm:presLayoutVars>
          <dgm:bulletEnabled val="1"/>
        </dgm:presLayoutVars>
      </dgm:prSet>
      <dgm:spPr/>
    </dgm:pt>
    <dgm:pt modelId="{DC615D4E-94BD-4E6E-9BF0-0912E8173C91}" type="pres">
      <dgm:prSet presAssocID="{408B4074-91CE-48D5-AD15-FB0594EC32B9}" presName="FiveConn_1-2" presStyleLbl="fgAccFollowNode1" presStyleIdx="0" presStyleCnt="4">
        <dgm:presLayoutVars>
          <dgm:bulletEnabled val="1"/>
        </dgm:presLayoutVars>
      </dgm:prSet>
      <dgm:spPr/>
    </dgm:pt>
    <dgm:pt modelId="{3C212815-74B2-4439-92D6-8BFC9197FD80}" type="pres">
      <dgm:prSet presAssocID="{408B4074-91CE-48D5-AD15-FB0594EC32B9}" presName="FiveConn_2-3" presStyleLbl="fgAccFollowNode1" presStyleIdx="1" presStyleCnt="4">
        <dgm:presLayoutVars>
          <dgm:bulletEnabled val="1"/>
        </dgm:presLayoutVars>
      </dgm:prSet>
      <dgm:spPr/>
    </dgm:pt>
    <dgm:pt modelId="{BD9868AC-CDC6-41F5-99DE-A802C7904713}" type="pres">
      <dgm:prSet presAssocID="{408B4074-91CE-48D5-AD15-FB0594EC32B9}" presName="FiveConn_3-4" presStyleLbl="fgAccFollowNode1" presStyleIdx="2" presStyleCnt="4">
        <dgm:presLayoutVars>
          <dgm:bulletEnabled val="1"/>
        </dgm:presLayoutVars>
      </dgm:prSet>
      <dgm:spPr/>
    </dgm:pt>
    <dgm:pt modelId="{EB16454F-C2FA-47F2-8865-80C24DFC94D1}" type="pres">
      <dgm:prSet presAssocID="{408B4074-91CE-48D5-AD15-FB0594EC32B9}" presName="FiveConn_4-5" presStyleLbl="fgAccFollowNode1" presStyleIdx="3" presStyleCnt="4">
        <dgm:presLayoutVars>
          <dgm:bulletEnabled val="1"/>
        </dgm:presLayoutVars>
      </dgm:prSet>
      <dgm:spPr/>
    </dgm:pt>
    <dgm:pt modelId="{4ADF6AAD-0A3E-4EC5-B0A1-D5F567E9C89E}" type="pres">
      <dgm:prSet presAssocID="{408B4074-91CE-48D5-AD15-FB0594EC32B9}" presName="FiveNodes_1_text" presStyleLbl="node1" presStyleIdx="4" presStyleCnt="5">
        <dgm:presLayoutVars>
          <dgm:bulletEnabled val="1"/>
        </dgm:presLayoutVars>
      </dgm:prSet>
      <dgm:spPr/>
    </dgm:pt>
    <dgm:pt modelId="{5A6D04C5-86DA-4FEE-A121-D72F44D9F2AC}" type="pres">
      <dgm:prSet presAssocID="{408B4074-91CE-48D5-AD15-FB0594EC32B9}" presName="FiveNodes_2_text" presStyleLbl="node1" presStyleIdx="4" presStyleCnt="5">
        <dgm:presLayoutVars>
          <dgm:bulletEnabled val="1"/>
        </dgm:presLayoutVars>
      </dgm:prSet>
      <dgm:spPr/>
    </dgm:pt>
    <dgm:pt modelId="{C51C11A3-048F-4606-89CB-C66D19F24893}" type="pres">
      <dgm:prSet presAssocID="{408B4074-91CE-48D5-AD15-FB0594EC32B9}" presName="FiveNodes_3_text" presStyleLbl="node1" presStyleIdx="4" presStyleCnt="5">
        <dgm:presLayoutVars>
          <dgm:bulletEnabled val="1"/>
        </dgm:presLayoutVars>
      </dgm:prSet>
      <dgm:spPr/>
    </dgm:pt>
    <dgm:pt modelId="{E3CDD294-4467-4763-BD8C-2F6EC6D7C0E6}" type="pres">
      <dgm:prSet presAssocID="{408B4074-91CE-48D5-AD15-FB0594EC32B9}" presName="FiveNodes_4_text" presStyleLbl="node1" presStyleIdx="4" presStyleCnt="5">
        <dgm:presLayoutVars>
          <dgm:bulletEnabled val="1"/>
        </dgm:presLayoutVars>
      </dgm:prSet>
      <dgm:spPr/>
    </dgm:pt>
    <dgm:pt modelId="{10ACCCAD-C4E2-457A-8909-DDD185F7B744}" type="pres">
      <dgm:prSet presAssocID="{408B4074-91CE-48D5-AD15-FB0594EC32B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9863106-00CB-4A3C-8893-15912A77FA9D}" type="presOf" srcId="{2FA5CA6E-BC20-41C2-99C3-D97308BCDFE3}" destId="{2434A73F-76BA-421C-8A70-84BC05D42433}" srcOrd="0" destOrd="0" presId="urn:microsoft.com/office/officeart/2005/8/layout/vProcess5"/>
    <dgm:cxn modelId="{AE6E3C15-8CDB-4CA6-8E2A-BC196711F4BE}" type="presOf" srcId="{FB84B30A-B119-4AED-9CB8-DB6D5CFC6B08}" destId="{2EFD6DF5-251F-4EB0-815A-716B61261618}" srcOrd="0" destOrd="0" presId="urn:microsoft.com/office/officeart/2005/8/layout/vProcess5"/>
    <dgm:cxn modelId="{8B5E7916-042F-4809-9732-7C07CC492A83}" type="presOf" srcId="{4A795A63-5685-4715-8062-12562113FA10}" destId="{5A6D04C5-86DA-4FEE-A121-D72F44D9F2AC}" srcOrd="1" destOrd="0" presId="urn:microsoft.com/office/officeart/2005/8/layout/vProcess5"/>
    <dgm:cxn modelId="{6C046942-58D4-4D02-AE1B-BA55C9288271}" type="presOf" srcId="{4A795A63-5685-4715-8062-12562113FA10}" destId="{A9E731A1-6ED4-453D-8037-E814AF8BA70E}" srcOrd="0" destOrd="0" presId="urn:microsoft.com/office/officeart/2005/8/layout/vProcess5"/>
    <dgm:cxn modelId="{726D6563-6CE3-4B71-9EAE-EFE012D602F5}" srcId="{408B4074-91CE-48D5-AD15-FB0594EC32B9}" destId="{10817481-7FF0-4DC0-9C3B-EE42CD0AE973}" srcOrd="0" destOrd="0" parTransId="{EECCE21D-4000-4BDD-83AC-17AD0AC97B22}" sibTransId="{AA99EA12-CFE7-40DD-BC20-936AA294541A}"/>
    <dgm:cxn modelId="{4BCA7C46-40FD-4D79-B852-23A64BC37E16}" type="presOf" srcId="{128228A2-43E3-459B-BE50-52D7D52E5109}" destId="{BD9868AC-CDC6-41F5-99DE-A802C7904713}" srcOrd="0" destOrd="0" presId="urn:microsoft.com/office/officeart/2005/8/layout/vProcess5"/>
    <dgm:cxn modelId="{F12D5C52-8AF4-4A4D-B19C-9DE403C879C9}" srcId="{408B4074-91CE-48D5-AD15-FB0594EC32B9}" destId="{FB84B30A-B119-4AED-9CB8-DB6D5CFC6B08}" srcOrd="4" destOrd="0" parTransId="{9D98855C-0B1E-451C-A746-E59AEF742F87}" sibTransId="{7C3269DD-FB83-4915-AC41-F3F1A4BC30DD}"/>
    <dgm:cxn modelId="{030F1C56-DF7E-4E05-A1B9-1239218FFBFD}" type="presOf" srcId="{5D0DCF47-8626-4650-B0FD-2DDDB5C747C5}" destId="{E3CDD294-4467-4763-BD8C-2F6EC6D7C0E6}" srcOrd="1" destOrd="0" presId="urn:microsoft.com/office/officeart/2005/8/layout/vProcess5"/>
    <dgm:cxn modelId="{3B673B7B-8673-4E07-B33D-EC90F31AE7E4}" srcId="{408B4074-91CE-48D5-AD15-FB0594EC32B9}" destId="{5D0DCF47-8626-4650-B0FD-2DDDB5C747C5}" srcOrd="3" destOrd="0" parTransId="{B956557B-F066-46ED-9278-2DBA576657C4}" sibTransId="{898660A7-8487-4DF3-A080-BC09F3E2062A}"/>
    <dgm:cxn modelId="{B08ECE87-064A-4ADC-9CC6-AC019CB813BA}" type="presOf" srcId="{2319B00B-0FA5-44CC-A147-F71C21F90383}" destId="{3C212815-74B2-4439-92D6-8BFC9197FD80}" srcOrd="0" destOrd="0" presId="urn:microsoft.com/office/officeart/2005/8/layout/vProcess5"/>
    <dgm:cxn modelId="{89AF4099-1DB2-4C63-B184-9CE948D9592F}" type="presOf" srcId="{408B4074-91CE-48D5-AD15-FB0594EC32B9}" destId="{905DDF2D-4CEC-40BF-B4AD-8CBC1AE3A0F1}" srcOrd="0" destOrd="0" presId="urn:microsoft.com/office/officeart/2005/8/layout/vProcess5"/>
    <dgm:cxn modelId="{18277A9D-215A-4516-8141-12009AAE3E25}" type="presOf" srcId="{10817481-7FF0-4DC0-9C3B-EE42CD0AE973}" destId="{DB374E46-D5BF-4180-9302-A73D7481E450}" srcOrd="0" destOrd="0" presId="urn:microsoft.com/office/officeart/2005/8/layout/vProcess5"/>
    <dgm:cxn modelId="{875CCC9F-C69A-4103-ADB1-87194AEA2C36}" type="presOf" srcId="{FB84B30A-B119-4AED-9CB8-DB6D5CFC6B08}" destId="{10ACCCAD-C4E2-457A-8909-DDD185F7B744}" srcOrd="1" destOrd="0" presId="urn:microsoft.com/office/officeart/2005/8/layout/vProcess5"/>
    <dgm:cxn modelId="{CD8C26A7-A8C3-46BE-84B2-4C4616EA0535}" type="presOf" srcId="{10817481-7FF0-4DC0-9C3B-EE42CD0AE973}" destId="{4ADF6AAD-0A3E-4EC5-B0A1-D5F567E9C89E}" srcOrd="1" destOrd="0" presId="urn:microsoft.com/office/officeart/2005/8/layout/vProcess5"/>
    <dgm:cxn modelId="{07BEE1B3-3B56-409E-A583-D6EE5B912568}" type="presOf" srcId="{AA99EA12-CFE7-40DD-BC20-936AA294541A}" destId="{DC615D4E-94BD-4E6E-9BF0-0912E8173C91}" srcOrd="0" destOrd="0" presId="urn:microsoft.com/office/officeart/2005/8/layout/vProcess5"/>
    <dgm:cxn modelId="{94B0EAC0-AF9E-4887-BD5A-D0A4B5A5CE11}" srcId="{408B4074-91CE-48D5-AD15-FB0594EC32B9}" destId="{4A795A63-5685-4715-8062-12562113FA10}" srcOrd="1" destOrd="0" parTransId="{C7C886B1-F63C-44B7-A6DC-6AC93A477445}" sibTransId="{2319B00B-0FA5-44CC-A147-F71C21F90383}"/>
    <dgm:cxn modelId="{9356FAC9-0273-425F-B6AF-9013B32DA0C8}" type="presOf" srcId="{2FA5CA6E-BC20-41C2-99C3-D97308BCDFE3}" destId="{C51C11A3-048F-4606-89CB-C66D19F24893}" srcOrd="1" destOrd="0" presId="urn:microsoft.com/office/officeart/2005/8/layout/vProcess5"/>
    <dgm:cxn modelId="{88C9D6F7-9111-40B4-9055-0C3141ABA378}" type="presOf" srcId="{898660A7-8487-4DF3-A080-BC09F3E2062A}" destId="{EB16454F-C2FA-47F2-8865-80C24DFC94D1}" srcOrd="0" destOrd="0" presId="urn:microsoft.com/office/officeart/2005/8/layout/vProcess5"/>
    <dgm:cxn modelId="{2DA04AFB-B20D-4F4F-A65D-5939D3E9732A}" srcId="{408B4074-91CE-48D5-AD15-FB0594EC32B9}" destId="{2FA5CA6E-BC20-41C2-99C3-D97308BCDFE3}" srcOrd="2" destOrd="0" parTransId="{B2D39DC7-09FF-4F8C-85F2-75D721A9DCED}" sibTransId="{128228A2-43E3-459B-BE50-52D7D52E5109}"/>
    <dgm:cxn modelId="{955BD1FB-9F06-40DC-9BF2-CD429BD6094B}" type="presOf" srcId="{5D0DCF47-8626-4650-B0FD-2DDDB5C747C5}" destId="{AE7E367C-AFEB-440A-8D6D-51DAE1C0C424}" srcOrd="0" destOrd="0" presId="urn:microsoft.com/office/officeart/2005/8/layout/vProcess5"/>
    <dgm:cxn modelId="{A77A2398-58CE-4B37-A143-2C786E79CD2F}" type="presParOf" srcId="{905DDF2D-4CEC-40BF-B4AD-8CBC1AE3A0F1}" destId="{2939A9A5-4CF6-4D3D-A64C-14D6C4671753}" srcOrd="0" destOrd="0" presId="urn:microsoft.com/office/officeart/2005/8/layout/vProcess5"/>
    <dgm:cxn modelId="{06417975-DB8D-430D-82C9-27EBE4730ED3}" type="presParOf" srcId="{905DDF2D-4CEC-40BF-B4AD-8CBC1AE3A0F1}" destId="{DB374E46-D5BF-4180-9302-A73D7481E450}" srcOrd="1" destOrd="0" presId="urn:microsoft.com/office/officeart/2005/8/layout/vProcess5"/>
    <dgm:cxn modelId="{9E16A05F-D15F-4AE4-853B-050E338CF0C3}" type="presParOf" srcId="{905DDF2D-4CEC-40BF-B4AD-8CBC1AE3A0F1}" destId="{A9E731A1-6ED4-453D-8037-E814AF8BA70E}" srcOrd="2" destOrd="0" presId="urn:microsoft.com/office/officeart/2005/8/layout/vProcess5"/>
    <dgm:cxn modelId="{2C377D7A-C57F-4447-BFEA-ED834049D4D2}" type="presParOf" srcId="{905DDF2D-4CEC-40BF-B4AD-8CBC1AE3A0F1}" destId="{2434A73F-76BA-421C-8A70-84BC05D42433}" srcOrd="3" destOrd="0" presId="urn:microsoft.com/office/officeart/2005/8/layout/vProcess5"/>
    <dgm:cxn modelId="{A2D740EE-94CD-4574-8A25-3A041D76BC0B}" type="presParOf" srcId="{905DDF2D-4CEC-40BF-B4AD-8CBC1AE3A0F1}" destId="{AE7E367C-AFEB-440A-8D6D-51DAE1C0C424}" srcOrd="4" destOrd="0" presId="urn:microsoft.com/office/officeart/2005/8/layout/vProcess5"/>
    <dgm:cxn modelId="{F01A2796-1B93-4472-80F9-D58CD480CEAE}" type="presParOf" srcId="{905DDF2D-4CEC-40BF-B4AD-8CBC1AE3A0F1}" destId="{2EFD6DF5-251F-4EB0-815A-716B61261618}" srcOrd="5" destOrd="0" presId="urn:microsoft.com/office/officeart/2005/8/layout/vProcess5"/>
    <dgm:cxn modelId="{0F6F0645-1828-498B-AAAF-407DE7633C5A}" type="presParOf" srcId="{905DDF2D-4CEC-40BF-B4AD-8CBC1AE3A0F1}" destId="{DC615D4E-94BD-4E6E-9BF0-0912E8173C91}" srcOrd="6" destOrd="0" presId="urn:microsoft.com/office/officeart/2005/8/layout/vProcess5"/>
    <dgm:cxn modelId="{84D083BE-D5EE-47F1-B4AB-5FB2D0B07B59}" type="presParOf" srcId="{905DDF2D-4CEC-40BF-B4AD-8CBC1AE3A0F1}" destId="{3C212815-74B2-4439-92D6-8BFC9197FD80}" srcOrd="7" destOrd="0" presId="urn:microsoft.com/office/officeart/2005/8/layout/vProcess5"/>
    <dgm:cxn modelId="{B2059381-AA75-412D-B6AF-348032F4A3C4}" type="presParOf" srcId="{905DDF2D-4CEC-40BF-B4AD-8CBC1AE3A0F1}" destId="{BD9868AC-CDC6-41F5-99DE-A802C7904713}" srcOrd="8" destOrd="0" presId="urn:microsoft.com/office/officeart/2005/8/layout/vProcess5"/>
    <dgm:cxn modelId="{AF3C9697-375E-46D4-87D8-157CA65B137F}" type="presParOf" srcId="{905DDF2D-4CEC-40BF-B4AD-8CBC1AE3A0F1}" destId="{EB16454F-C2FA-47F2-8865-80C24DFC94D1}" srcOrd="9" destOrd="0" presId="urn:microsoft.com/office/officeart/2005/8/layout/vProcess5"/>
    <dgm:cxn modelId="{D53E2604-8C01-48AD-AF54-D5D9FE1403E7}" type="presParOf" srcId="{905DDF2D-4CEC-40BF-B4AD-8CBC1AE3A0F1}" destId="{4ADF6AAD-0A3E-4EC5-B0A1-D5F567E9C89E}" srcOrd="10" destOrd="0" presId="urn:microsoft.com/office/officeart/2005/8/layout/vProcess5"/>
    <dgm:cxn modelId="{BA4AFA9F-E299-4B3A-9949-BCCC5D8974AA}" type="presParOf" srcId="{905DDF2D-4CEC-40BF-B4AD-8CBC1AE3A0F1}" destId="{5A6D04C5-86DA-4FEE-A121-D72F44D9F2AC}" srcOrd="11" destOrd="0" presId="urn:microsoft.com/office/officeart/2005/8/layout/vProcess5"/>
    <dgm:cxn modelId="{6D883328-565F-4F01-A33C-EB9D7DAF240E}" type="presParOf" srcId="{905DDF2D-4CEC-40BF-B4AD-8CBC1AE3A0F1}" destId="{C51C11A3-048F-4606-89CB-C66D19F24893}" srcOrd="12" destOrd="0" presId="urn:microsoft.com/office/officeart/2005/8/layout/vProcess5"/>
    <dgm:cxn modelId="{05738100-EEA6-4836-A34F-7108D6A88020}" type="presParOf" srcId="{905DDF2D-4CEC-40BF-B4AD-8CBC1AE3A0F1}" destId="{E3CDD294-4467-4763-BD8C-2F6EC6D7C0E6}" srcOrd="13" destOrd="0" presId="urn:microsoft.com/office/officeart/2005/8/layout/vProcess5"/>
    <dgm:cxn modelId="{24D5BE1C-6D5B-40AF-9C4A-8A666414122E}" type="presParOf" srcId="{905DDF2D-4CEC-40BF-B4AD-8CBC1AE3A0F1}" destId="{10ACCCAD-C4E2-457A-8909-DDD185F7B74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3BB21B-974F-4EB1-B20E-F51F7D36AE0E}" type="doc">
      <dgm:prSet loTypeId="urn:microsoft.com/office/officeart/2005/8/layout/vList5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4202DF6E-1D31-4B3C-9ACF-DB25601B4527}">
      <dgm:prSet/>
      <dgm:spPr/>
      <dgm:t>
        <a:bodyPr/>
        <a:lstStyle/>
        <a:p>
          <a:r>
            <a:rPr lang="en-US"/>
            <a:t>Кто поможет разобраться в ситуации, как быстро надо решать эти задачи.</a:t>
          </a:r>
        </a:p>
      </dgm:t>
    </dgm:pt>
    <dgm:pt modelId="{0AC2DCF1-CCAE-4317-851F-B3ED1CD16D92}" type="parTrans" cxnId="{E3B9DF48-C2E4-4670-A27E-BA40BFC37748}">
      <dgm:prSet/>
      <dgm:spPr/>
      <dgm:t>
        <a:bodyPr/>
        <a:lstStyle/>
        <a:p>
          <a:endParaRPr lang="en-US"/>
        </a:p>
      </dgm:t>
    </dgm:pt>
    <dgm:pt modelId="{58979882-2021-451A-934F-99B5E0B7D6AC}" type="sibTrans" cxnId="{E3B9DF48-C2E4-4670-A27E-BA40BFC37748}">
      <dgm:prSet/>
      <dgm:spPr/>
      <dgm:t>
        <a:bodyPr/>
        <a:lstStyle/>
        <a:p>
          <a:endParaRPr lang="en-US"/>
        </a:p>
      </dgm:t>
    </dgm:pt>
    <dgm:pt modelId="{767C7A44-6556-491E-B671-283CA74EEF08}">
      <dgm:prSet/>
      <dgm:spPr/>
      <dgm:t>
        <a:bodyPr/>
        <a:lstStyle/>
        <a:p>
          <a:r>
            <a:rPr lang="en-US"/>
            <a:t>-профессиональные сообщества, консорциумы.</a:t>
          </a:r>
        </a:p>
      </dgm:t>
    </dgm:pt>
    <dgm:pt modelId="{F38254E4-2A53-4FE6-B932-0207840BCF1E}" type="parTrans" cxnId="{4D669912-65E5-413A-8081-76F7BF92F93C}">
      <dgm:prSet/>
      <dgm:spPr/>
      <dgm:t>
        <a:bodyPr/>
        <a:lstStyle/>
        <a:p>
          <a:endParaRPr lang="en-US"/>
        </a:p>
      </dgm:t>
    </dgm:pt>
    <dgm:pt modelId="{F202CFC6-A68F-4945-B1A9-EBE1BA3A2835}" type="sibTrans" cxnId="{4D669912-65E5-413A-8081-76F7BF92F93C}">
      <dgm:prSet/>
      <dgm:spPr/>
      <dgm:t>
        <a:bodyPr/>
        <a:lstStyle/>
        <a:p>
          <a:endParaRPr lang="en-US"/>
        </a:p>
      </dgm:t>
    </dgm:pt>
    <dgm:pt modelId="{6C0DF8F5-5A25-4725-BBEC-0E40C56618D6}">
      <dgm:prSet/>
      <dgm:spPr/>
      <dgm:t>
        <a:bodyPr/>
        <a:lstStyle/>
        <a:p>
          <a:r>
            <a:rPr lang="en-US"/>
            <a:t>-финансовый менеджмент, управление процессами. построение моделей взаимодействия.</a:t>
          </a:r>
        </a:p>
      </dgm:t>
    </dgm:pt>
    <dgm:pt modelId="{870441D6-32E3-4F0D-8FD3-B4F036C3596E}" type="parTrans" cxnId="{456F1927-B4A2-495E-BC5C-1BAA497B35F6}">
      <dgm:prSet/>
      <dgm:spPr/>
      <dgm:t>
        <a:bodyPr/>
        <a:lstStyle/>
        <a:p>
          <a:endParaRPr lang="en-US"/>
        </a:p>
      </dgm:t>
    </dgm:pt>
    <dgm:pt modelId="{2615D5F3-97D3-4CC6-81EC-5B77CEC520BD}" type="sibTrans" cxnId="{456F1927-B4A2-495E-BC5C-1BAA497B35F6}">
      <dgm:prSet/>
      <dgm:spPr/>
      <dgm:t>
        <a:bodyPr/>
        <a:lstStyle/>
        <a:p>
          <a:endParaRPr lang="en-US"/>
        </a:p>
      </dgm:t>
    </dgm:pt>
    <dgm:pt modelId="{DB4E5DA4-0C7C-4673-B67C-D79B14CA48DD}">
      <dgm:prSet/>
      <dgm:spPr/>
      <dgm:t>
        <a:bodyPr/>
        <a:lstStyle/>
        <a:p>
          <a:r>
            <a:rPr lang="en-US"/>
            <a:t>-среда коммуникаций, цифровые агрегаторы, акселераторы процессов</a:t>
          </a:r>
        </a:p>
      </dgm:t>
    </dgm:pt>
    <dgm:pt modelId="{8B3BF377-8C2F-476A-824A-1AFFE64B2E13}" type="parTrans" cxnId="{B368BF88-6D66-4C68-A0CD-876474F895E0}">
      <dgm:prSet/>
      <dgm:spPr/>
      <dgm:t>
        <a:bodyPr/>
        <a:lstStyle/>
        <a:p>
          <a:endParaRPr lang="en-US"/>
        </a:p>
      </dgm:t>
    </dgm:pt>
    <dgm:pt modelId="{C48B81A7-6B27-49AF-BCF0-BC68DFC8DB06}" type="sibTrans" cxnId="{B368BF88-6D66-4C68-A0CD-876474F895E0}">
      <dgm:prSet/>
      <dgm:spPr/>
      <dgm:t>
        <a:bodyPr/>
        <a:lstStyle/>
        <a:p>
          <a:endParaRPr lang="en-US"/>
        </a:p>
      </dgm:t>
    </dgm:pt>
    <dgm:pt modelId="{DC558664-2064-4FF6-B102-E318881D9A91}">
      <dgm:prSet/>
      <dgm:spPr/>
      <dgm:t>
        <a:bodyPr/>
        <a:lstStyle/>
        <a:p>
          <a:r>
            <a:rPr lang="en-US"/>
            <a:t>-универсальные среды для информационно-аналитической поддержки и управления процессами адаптации</a:t>
          </a:r>
          <a:r>
            <a:rPr lang="ru-RU"/>
            <a:t>.</a:t>
          </a:r>
          <a:endParaRPr lang="en-US"/>
        </a:p>
      </dgm:t>
    </dgm:pt>
    <dgm:pt modelId="{BA21300E-8540-4DBA-AB5A-EA1660732DF6}" type="parTrans" cxnId="{DAA5E60C-9485-48F9-B0C2-FF47C51D773D}">
      <dgm:prSet/>
      <dgm:spPr/>
      <dgm:t>
        <a:bodyPr/>
        <a:lstStyle/>
        <a:p>
          <a:endParaRPr lang="en-US"/>
        </a:p>
      </dgm:t>
    </dgm:pt>
    <dgm:pt modelId="{D56AE15B-AABE-4181-AF3B-89924C0DC4EA}" type="sibTrans" cxnId="{DAA5E60C-9485-48F9-B0C2-FF47C51D773D}">
      <dgm:prSet/>
      <dgm:spPr/>
      <dgm:t>
        <a:bodyPr/>
        <a:lstStyle/>
        <a:p>
          <a:endParaRPr lang="en-US"/>
        </a:p>
      </dgm:t>
    </dgm:pt>
    <dgm:pt modelId="{D1B49C49-62B7-47B2-ABA0-8EB4FE9D5D6D}" type="pres">
      <dgm:prSet presAssocID="{8A3BB21B-974F-4EB1-B20E-F51F7D36AE0E}" presName="Name0" presStyleCnt="0">
        <dgm:presLayoutVars>
          <dgm:dir/>
          <dgm:animLvl val="lvl"/>
          <dgm:resizeHandles val="exact"/>
        </dgm:presLayoutVars>
      </dgm:prSet>
      <dgm:spPr/>
    </dgm:pt>
    <dgm:pt modelId="{B63CF629-75C1-4ABB-B2CE-ED1193155694}" type="pres">
      <dgm:prSet presAssocID="{4202DF6E-1D31-4B3C-9ACF-DB25601B4527}" presName="linNode" presStyleCnt="0"/>
      <dgm:spPr/>
    </dgm:pt>
    <dgm:pt modelId="{5C4D39C6-ADE9-4F97-B0BE-9A28E6410C89}" type="pres">
      <dgm:prSet presAssocID="{4202DF6E-1D31-4B3C-9ACF-DB25601B452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6BF98D2-D77E-470F-881D-38A0CB72328F}" type="pres">
      <dgm:prSet presAssocID="{58979882-2021-451A-934F-99B5E0B7D6AC}" presName="sp" presStyleCnt="0"/>
      <dgm:spPr/>
    </dgm:pt>
    <dgm:pt modelId="{AD3C41A1-663F-4C9C-9435-6B56468E0790}" type="pres">
      <dgm:prSet presAssocID="{767C7A44-6556-491E-B671-283CA74EEF08}" presName="linNode" presStyleCnt="0"/>
      <dgm:spPr/>
    </dgm:pt>
    <dgm:pt modelId="{6AA889FB-E1E1-4E2B-A404-7601572C9B33}" type="pres">
      <dgm:prSet presAssocID="{767C7A44-6556-491E-B671-283CA74EEF0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CE961B9-FADD-49F7-B6D2-A702F3B48203}" type="pres">
      <dgm:prSet presAssocID="{F202CFC6-A68F-4945-B1A9-EBE1BA3A2835}" presName="sp" presStyleCnt="0"/>
      <dgm:spPr/>
    </dgm:pt>
    <dgm:pt modelId="{F4394B5D-7892-4FDA-B677-2F58081C8588}" type="pres">
      <dgm:prSet presAssocID="{6C0DF8F5-5A25-4725-BBEC-0E40C56618D6}" presName="linNode" presStyleCnt="0"/>
      <dgm:spPr/>
    </dgm:pt>
    <dgm:pt modelId="{E7299051-EDD9-402C-BB7B-7C962CF403D9}" type="pres">
      <dgm:prSet presAssocID="{6C0DF8F5-5A25-4725-BBEC-0E40C56618D6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217A12D-E51B-487F-A414-8CC646CEF51C}" type="pres">
      <dgm:prSet presAssocID="{2615D5F3-97D3-4CC6-81EC-5B77CEC520BD}" presName="sp" presStyleCnt="0"/>
      <dgm:spPr/>
    </dgm:pt>
    <dgm:pt modelId="{4810D1F9-4E5D-444C-81CF-3D683187FBCC}" type="pres">
      <dgm:prSet presAssocID="{DB4E5DA4-0C7C-4673-B67C-D79B14CA48DD}" presName="linNode" presStyleCnt="0"/>
      <dgm:spPr/>
    </dgm:pt>
    <dgm:pt modelId="{CA254328-C21F-4835-8A57-D065FC427334}" type="pres">
      <dgm:prSet presAssocID="{DB4E5DA4-0C7C-4673-B67C-D79B14CA48D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F3ADE1D-4511-4B98-8EBC-2AC84B11159D}" type="pres">
      <dgm:prSet presAssocID="{C48B81A7-6B27-49AF-BCF0-BC68DFC8DB06}" presName="sp" presStyleCnt="0"/>
      <dgm:spPr/>
    </dgm:pt>
    <dgm:pt modelId="{625B31ED-5EF7-475E-9F3C-ADABB098633F}" type="pres">
      <dgm:prSet presAssocID="{DC558664-2064-4FF6-B102-E318881D9A91}" presName="linNode" presStyleCnt="0"/>
      <dgm:spPr/>
    </dgm:pt>
    <dgm:pt modelId="{AF400830-D5FB-43A1-92AA-A506768088BC}" type="pres">
      <dgm:prSet presAssocID="{DC558664-2064-4FF6-B102-E318881D9A91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693C8B01-917A-4F1A-9958-F035BAC9ADEA}" type="presOf" srcId="{DB4E5DA4-0C7C-4673-B67C-D79B14CA48DD}" destId="{CA254328-C21F-4835-8A57-D065FC427334}" srcOrd="0" destOrd="0" presId="urn:microsoft.com/office/officeart/2005/8/layout/vList5"/>
    <dgm:cxn modelId="{DAA5E60C-9485-48F9-B0C2-FF47C51D773D}" srcId="{8A3BB21B-974F-4EB1-B20E-F51F7D36AE0E}" destId="{DC558664-2064-4FF6-B102-E318881D9A91}" srcOrd="4" destOrd="0" parTransId="{BA21300E-8540-4DBA-AB5A-EA1660732DF6}" sibTransId="{D56AE15B-AABE-4181-AF3B-89924C0DC4EA}"/>
    <dgm:cxn modelId="{4D669912-65E5-413A-8081-76F7BF92F93C}" srcId="{8A3BB21B-974F-4EB1-B20E-F51F7D36AE0E}" destId="{767C7A44-6556-491E-B671-283CA74EEF08}" srcOrd="1" destOrd="0" parTransId="{F38254E4-2A53-4FE6-B932-0207840BCF1E}" sibTransId="{F202CFC6-A68F-4945-B1A9-EBE1BA3A2835}"/>
    <dgm:cxn modelId="{456F1927-B4A2-495E-BC5C-1BAA497B35F6}" srcId="{8A3BB21B-974F-4EB1-B20E-F51F7D36AE0E}" destId="{6C0DF8F5-5A25-4725-BBEC-0E40C56618D6}" srcOrd="2" destOrd="0" parTransId="{870441D6-32E3-4F0D-8FD3-B4F036C3596E}" sibTransId="{2615D5F3-97D3-4CC6-81EC-5B77CEC520BD}"/>
    <dgm:cxn modelId="{9EF03936-0244-49D2-BE1F-DF04F2A0A4E4}" type="presOf" srcId="{4202DF6E-1D31-4B3C-9ACF-DB25601B4527}" destId="{5C4D39C6-ADE9-4F97-B0BE-9A28E6410C89}" srcOrd="0" destOrd="0" presId="urn:microsoft.com/office/officeart/2005/8/layout/vList5"/>
    <dgm:cxn modelId="{3AF6813A-A138-4784-8A76-D87F31D73F46}" type="presOf" srcId="{8A3BB21B-974F-4EB1-B20E-F51F7D36AE0E}" destId="{D1B49C49-62B7-47B2-ABA0-8EB4FE9D5D6D}" srcOrd="0" destOrd="0" presId="urn:microsoft.com/office/officeart/2005/8/layout/vList5"/>
    <dgm:cxn modelId="{E3B9DF48-C2E4-4670-A27E-BA40BFC37748}" srcId="{8A3BB21B-974F-4EB1-B20E-F51F7D36AE0E}" destId="{4202DF6E-1D31-4B3C-9ACF-DB25601B4527}" srcOrd="0" destOrd="0" parTransId="{0AC2DCF1-CCAE-4317-851F-B3ED1CD16D92}" sibTransId="{58979882-2021-451A-934F-99B5E0B7D6AC}"/>
    <dgm:cxn modelId="{B368BF88-6D66-4C68-A0CD-876474F895E0}" srcId="{8A3BB21B-974F-4EB1-B20E-F51F7D36AE0E}" destId="{DB4E5DA4-0C7C-4673-B67C-D79B14CA48DD}" srcOrd="3" destOrd="0" parTransId="{8B3BF377-8C2F-476A-824A-1AFFE64B2E13}" sibTransId="{C48B81A7-6B27-49AF-BCF0-BC68DFC8DB06}"/>
    <dgm:cxn modelId="{3F6E4896-4942-43D9-B178-040D7A825A66}" type="presOf" srcId="{6C0DF8F5-5A25-4725-BBEC-0E40C56618D6}" destId="{E7299051-EDD9-402C-BB7B-7C962CF403D9}" srcOrd="0" destOrd="0" presId="urn:microsoft.com/office/officeart/2005/8/layout/vList5"/>
    <dgm:cxn modelId="{4D894A99-C332-423D-90BC-9756E93BFB48}" type="presOf" srcId="{767C7A44-6556-491E-B671-283CA74EEF08}" destId="{6AA889FB-E1E1-4E2B-A404-7601572C9B33}" srcOrd="0" destOrd="0" presId="urn:microsoft.com/office/officeart/2005/8/layout/vList5"/>
    <dgm:cxn modelId="{59733CBA-6FD6-4627-AA7A-333DA90FFFEF}" type="presOf" srcId="{DC558664-2064-4FF6-B102-E318881D9A91}" destId="{AF400830-D5FB-43A1-92AA-A506768088BC}" srcOrd="0" destOrd="0" presId="urn:microsoft.com/office/officeart/2005/8/layout/vList5"/>
    <dgm:cxn modelId="{2146F132-54BC-4A5B-828C-76A2690891A8}" type="presParOf" srcId="{D1B49C49-62B7-47B2-ABA0-8EB4FE9D5D6D}" destId="{B63CF629-75C1-4ABB-B2CE-ED1193155694}" srcOrd="0" destOrd="0" presId="urn:microsoft.com/office/officeart/2005/8/layout/vList5"/>
    <dgm:cxn modelId="{A04354DF-4D39-4CF8-8051-A3B6F859A7FB}" type="presParOf" srcId="{B63CF629-75C1-4ABB-B2CE-ED1193155694}" destId="{5C4D39C6-ADE9-4F97-B0BE-9A28E6410C89}" srcOrd="0" destOrd="0" presId="urn:microsoft.com/office/officeart/2005/8/layout/vList5"/>
    <dgm:cxn modelId="{6BE9E844-C6DB-4860-BE33-B43FB26853F6}" type="presParOf" srcId="{D1B49C49-62B7-47B2-ABA0-8EB4FE9D5D6D}" destId="{D6BF98D2-D77E-470F-881D-38A0CB72328F}" srcOrd="1" destOrd="0" presId="urn:microsoft.com/office/officeart/2005/8/layout/vList5"/>
    <dgm:cxn modelId="{E4AD1261-7D2F-4006-BC7E-D352AF09DF61}" type="presParOf" srcId="{D1B49C49-62B7-47B2-ABA0-8EB4FE9D5D6D}" destId="{AD3C41A1-663F-4C9C-9435-6B56468E0790}" srcOrd="2" destOrd="0" presId="urn:microsoft.com/office/officeart/2005/8/layout/vList5"/>
    <dgm:cxn modelId="{D7BAAC35-AC04-4EF5-9E61-8346FA82BE35}" type="presParOf" srcId="{AD3C41A1-663F-4C9C-9435-6B56468E0790}" destId="{6AA889FB-E1E1-4E2B-A404-7601572C9B33}" srcOrd="0" destOrd="0" presId="urn:microsoft.com/office/officeart/2005/8/layout/vList5"/>
    <dgm:cxn modelId="{8E4C09BA-D39B-4D0A-ABEF-793D491F0F33}" type="presParOf" srcId="{D1B49C49-62B7-47B2-ABA0-8EB4FE9D5D6D}" destId="{CCE961B9-FADD-49F7-B6D2-A702F3B48203}" srcOrd="3" destOrd="0" presId="urn:microsoft.com/office/officeart/2005/8/layout/vList5"/>
    <dgm:cxn modelId="{E368330A-B434-4006-9785-6DB5CA62B117}" type="presParOf" srcId="{D1B49C49-62B7-47B2-ABA0-8EB4FE9D5D6D}" destId="{F4394B5D-7892-4FDA-B677-2F58081C8588}" srcOrd="4" destOrd="0" presId="urn:microsoft.com/office/officeart/2005/8/layout/vList5"/>
    <dgm:cxn modelId="{CBB9D271-26DA-45A5-9F18-BCEE348962F3}" type="presParOf" srcId="{F4394B5D-7892-4FDA-B677-2F58081C8588}" destId="{E7299051-EDD9-402C-BB7B-7C962CF403D9}" srcOrd="0" destOrd="0" presId="urn:microsoft.com/office/officeart/2005/8/layout/vList5"/>
    <dgm:cxn modelId="{9F0C05D3-A439-47AC-A749-B0B7A0F73214}" type="presParOf" srcId="{D1B49C49-62B7-47B2-ABA0-8EB4FE9D5D6D}" destId="{8217A12D-E51B-487F-A414-8CC646CEF51C}" srcOrd="5" destOrd="0" presId="urn:microsoft.com/office/officeart/2005/8/layout/vList5"/>
    <dgm:cxn modelId="{6B507BAF-519D-4F4E-97A6-BB9E123C6E56}" type="presParOf" srcId="{D1B49C49-62B7-47B2-ABA0-8EB4FE9D5D6D}" destId="{4810D1F9-4E5D-444C-81CF-3D683187FBCC}" srcOrd="6" destOrd="0" presId="urn:microsoft.com/office/officeart/2005/8/layout/vList5"/>
    <dgm:cxn modelId="{D74ED550-BF82-4476-AA7C-DFD7478014F4}" type="presParOf" srcId="{4810D1F9-4E5D-444C-81CF-3D683187FBCC}" destId="{CA254328-C21F-4835-8A57-D065FC427334}" srcOrd="0" destOrd="0" presId="urn:microsoft.com/office/officeart/2005/8/layout/vList5"/>
    <dgm:cxn modelId="{950191DC-C88F-4F5F-9508-351D10C53BF6}" type="presParOf" srcId="{D1B49C49-62B7-47B2-ABA0-8EB4FE9D5D6D}" destId="{1F3ADE1D-4511-4B98-8EBC-2AC84B11159D}" srcOrd="7" destOrd="0" presId="urn:microsoft.com/office/officeart/2005/8/layout/vList5"/>
    <dgm:cxn modelId="{DB080CE5-C057-4442-BF87-D8745456A13F}" type="presParOf" srcId="{D1B49C49-62B7-47B2-ABA0-8EB4FE9D5D6D}" destId="{625B31ED-5EF7-475E-9F3C-ADABB098633F}" srcOrd="8" destOrd="0" presId="urn:microsoft.com/office/officeart/2005/8/layout/vList5"/>
    <dgm:cxn modelId="{F95425BA-FEA9-4466-A085-A2124EF13DC9}" type="presParOf" srcId="{625B31ED-5EF7-475E-9F3C-ADABB098633F}" destId="{AF400830-D5FB-43A1-92AA-A506768088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F327F-A24B-403E-80CA-5E48810B68E1}">
      <dsp:nvSpPr>
        <dsp:cNvPr id="0" name=""/>
        <dsp:cNvSpPr/>
      </dsp:nvSpPr>
      <dsp:spPr>
        <a:xfrm>
          <a:off x="0" y="126810"/>
          <a:ext cx="6891187" cy="556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Что происходит с Российскими банками, что будет происходить в ближайшие три месяца.</a:t>
          </a:r>
          <a:endParaRPr lang="en-US" sz="1400" kern="1200"/>
        </a:p>
      </dsp:txBody>
      <dsp:txXfrm>
        <a:off x="27187" y="153997"/>
        <a:ext cx="6836813" cy="502546"/>
      </dsp:txXfrm>
    </dsp:sp>
    <dsp:sp modelId="{8B48EC47-EB84-417B-A150-C70E2C7FBAEB}">
      <dsp:nvSpPr>
        <dsp:cNvPr id="0" name=""/>
        <dsp:cNvSpPr/>
      </dsp:nvSpPr>
      <dsp:spPr>
        <a:xfrm>
          <a:off x="0" y="724050"/>
          <a:ext cx="6891187" cy="55692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-Начался процесс сегментации валютных зон и рынков</a:t>
          </a:r>
          <a:endParaRPr lang="en-US" sz="1400" kern="1200"/>
        </a:p>
      </dsp:txBody>
      <dsp:txXfrm>
        <a:off x="27187" y="751237"/>
        <a:ext cx="6836813" cy="502546"/>
      </dsp:txXfrm>
    </dsp:sp>
    <dsp:sp modelId="{6F294337-03EB-42E6-9DA1-FC8822546B4F}">
      <dsp:nvSpPr>
        <dsp:cNvPr id="0" name=""/>
        <dsp:cNvSpPr/>
      </dsp:nvSpPr>
      <dsp:spPr>
        <a:xfrm>
          <a:off x="0" y="1321290"/>
          <a:ext cx="6891187" cy="5569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-Следующий этап- фрагментация товарных рынков</a:t>
          </a:r>
          <a:endParaRPr lang="en-US" sz="1400" kern="1200"/>
        </a:p>
      </dsp:txBody>
      <dsp:txXfrm>
        <a:off x="27187" y="1348477"/>
        <a:ext cx="6836813" cy="502546"/>
      </dsp:txXfrm>
    </dsp:sp>
    <dsp:sp modelId="{B625B082-F938-4669-B398-22CCE7EEEB14}">
      <dsp:nvSpPr>
        <dsp:cNvPr id="0" name=""/>
        <dsp:cNvSpPr/>
      </dsp:nvSpPr>
      <dsp:spPr>
        <a:xfrm>
          <a:off x="0" y="1918530"/>
          <a:ext cx="6891187" cy="5569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-Китай, Индия, Россия, ЕВРАЗЕС  начали процесс формирования валютной корзины для расчетов</a:t>
          </a:r>
          <a:endParaRPr lang="en-US" sz="1400" kern="1200"/>
        </a:p>
      </dsp:txBody>
      <dsp:txXfrm>
        <a:off x="27187" y="1945717"/>
        <a:ext cx="6836813" cy="502546"/>
      </dsp:txXfrm>
    </dsp:sp>
    <dsp:sp modelId="{97AC2F96-5B24-4A63-8F10-4915E3CEFCBA}">
      <dsp:nvSpPr>
        <dsp:cNvPr id="0" name=""/>
        <dsp:cNvSpPr/>
      </dsp:nvSpPr>
      <dsp:spPr>
        <a:xfrm>
          <a:off x="0" y="2515770"/>
          <a:ext cx="6891187" cy="5569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-Меняются условия расчетов, меняется логистика, меняются риски</a:t>
          </a:r>
          <a:endParaRPr lang="en-US" sz="1400" kern="1200"/>
        </a:p>
      </dsp:txBody>
      <dsp:txXfrm>
        <a:off x="27187" y="2542957"/>
        <a:ext cx="6836813" cy="502546"/>
      </dsp:txXfrm>
    </dsp:sp>
    <dsp:sp modelId="{37C98A2B-7E45-43C3-A237-307099AFE2B9}">
      <dsp:nvSpPr>
        <dsp:cNvPr id="0" name=""/>
        <dsp:cNvSpPr/>
      </dsp:nvSpPr>
      <dsp:spPr>
        <a:xfrm>
          <a:off x="0" y="3113010"/>
          <a:ext cx="6891187" cy="55692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-Необходимо приводить системы расчетов с контрагентами в соответствие с меняющимися</a:t>
          </a:r>
          <a:endParaRPr lang="en-US" sz="1400" kern="1200"/>
        </a:p>
      </dsp:txBody>
      <dsp:txXfrm>
        <a:off x="27187" y="3140197"/>
        <a:ext cx="6836813" cy="502546"/>
      </dsp:txXfrm>
    </dsp:sp>
    <dsp:sp modelId="{23D20198-3AB4-4B4C-B5A8-9C89EA7249DC}">
      <dsp:nvSpPr>
        <dsp:cNvPr id="0" name=""/>
        <dsp:cNvSpPr/>
      </dsp:nvSpPr>
      <dsp:spPr>
        <a:xfrm>
          <a:off x="0" y="3710251"/>
          <a:ext cx="6891187" cy="556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-Необходимы: профессиональные специалисты, переподготовка кадров, последующий контроль и текущее сопровождение</a:t>
          </a:r>
          <a:endParaRPr lang="en-US" sz="1400" kern="1200"/>
        </a:p>
      </dsp:txBody>
      <dsp:txXfrm>
        <a:off x="27187" y="3737438"/>
        <a:ext cx="6836813" cy="502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AADC6-27A6-45B4-88B0-4791B1B1AD34}">
      <dsp:nvSpPr>
        <dsp:cNvPr id="0" name=""/>
        <dsp:cNvSpPr/>
      </dsp:nvSpPr>
      <dsp:spPr>
        <a:xfrm>
          <a:off x="0" y="52688"/>
          <a:ext cx="6253721" cy="950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Как сформировать систему управления платежами, инструменты управления ликвидностью предприятия в новых реалиях.</a:t>
          </a:r>
        </a:p>
      </dsp:txBody>
      <dsp:txXfrm>
        <a:off x="46424" y="99112"/>
        <a:ext cx="6160873" cy="858142"/>
      </dsp:txXfrm>
    </dsp:sp>
    <dsp:sp modelId="{2828F0F1-B79A-401B-BB20-0E8B0007FEBB}">
      <dsp:nvSpPr>
        <dsp:cNvPr id="0" name=""/>
        <dsp:cNvSpPr/>
      </dsp:nvSpPr>
      <dsp:spPr>
        <a:xfrm>
          <a:off x="0" y="1052639"/>
          <a:ext cx="6253721" cy="9509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-подобрать инструменты для управления ликвидностью в новых условиях</a:t>
          </a:r>
        </a:p>
      </dsp:txBody>
      <dsp:txXfrm>
        <a:off x="46424" y="1099063"/>
        <a:ext cx="6160873" cy="858142"/>
      </dsp:txXfrm>
    </dsp:sp>
    <dsp:sp modelId="{C5A24361-CB6B-4515-876F-2F0072F737C4}">
      <dsp:nvSpPr>
        <dsp:cNvPr id="0" name=""/>
        <dsp:cNvSpPr/>
      </dsp:nvSpPr>
      <dsp:spPr>
        <a:xfrm>
          <a:off x="0" y="2052589"/>
          <a:ext cx="6253721" cy="9509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-оценить вес и степень влияние того или иного инструмента, построить функциональную модель для каждого предприятия</a:t>
          </a:r>
        </a:p>
      </dsp:txBody>
      <dsp:txXfrm>
        <a:off x="46424" y="2099013"/>
        <a:ext cx="6160873" cy="858142"/>
      </dsp:txXfrm>
    </dsp:sp>
    <dsp:sp modelId="{F3D20FD6-4F05-4893-905D-408853851EFB}">
      <dsp:nvSpPr>
        <dsp:cNvPr id="0" name=""/>
        <dsp:cNvSpPr/>
      </dsp:nvSpPr>
      <dsp:spPr>
        <a:xfrm>
          <a:off x="0" y="3052540"/>
          <a:ext cx="6253721" cy="9509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-сформировать набор инструментов для хеджирования рисков, оценить роль каждого. Место и степень взаимодействия инструментов хеджирования, модель управления рисками.</a:t>
          </a:r>
        </a:p>
      </dsp:txBody>
      <dsp:txXfrm>
        <a:off x="46424" y="3098964"/>
        <a:ext cx="6160873" cy="858142"/>
      </dsp:txXfrm>
    </dsp:sp>
    <dsp:sp modelId="{E6C40B75-EEAE-4AD4-A2C4-01600A1F17AF}">
      <dsp:nvSpPr>
        <dsp:cNvPr id="0" name=""/>
        <dsp:cNvSpPr/>
      </dsp:nvSpPr>
      <dsp:spPr>
        <a:xfrm>
          <a:off x="0" y="4052490"/>
          <a:ext cx="6253721" cy="9509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-Подготовить кадры, обеспечить текущее сопровождение процессов.</a:t>
          </a:r>
        </a:p>
      </dsp:txBody>
      <dsp:txXfrm>
        <a:off x="46424" y="4098914"/>
        <a:ext cx="6160873" cy="858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4E46-D5BF-4180-9302-A73D7481E450}">
      <dsp:nvSpPr>
        <dsp:cNvPr id="0" name=""/>
        <dsp:cNvSpPr/>
      </dsp:nvSpPr>
      <dsp:spPr>
        <a:xfrm>
          <a:off x="0" y="0"/>
          <a:ext cx="7243794" cy="763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Источники инвестиций и правила их использования.</a:t>
          </a:r>
          <a:endParaRPr lang="en-US" sz="2000" kern="1200"/>
        </a:p>
      </dsp:txBody>
      <dsp:txXfrm>
        <a:off x="22363" y="22363"/>
        <a:ext cx="6330559" cy="718798"/>
      </dsp:txXfrm>
    </dsp:sp>
    <dsp:sp modelId="{A9E731A1-6ED4-453D-8037-E814AF8BA70E}">
      <dsp:nvSpPr>
        <dsp:cNvPr id="0" name=""/>
        <dsp:cNvSpPr/>
      </dsp:nvSpPr>
      <dsp:spPr>
        <a:xfrm>
          <a:off x="540932" y="869569"/>
          <a:ext cx="7243794" cy="763524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-Формируются новые институты развития</a:t>
          </a:r>
          <a:endParaRPr lang="en-US" sz="2000" kern="1200"/>
        </a:p>
      </dsp:txBody>
      <dsp:txXfrm>
        <a:off x="563295" y="891932"/>
        <a:ext cx="6161844" cy="718798"/>
      </dsp:txXfrm>
    </dsp:sp>
    <dsp:sp modelId="{2434A73F-76BA-421C-8A70-84BC05D42433}">
      <dsp:nvSpPr>
        <dsp:cNvPr id="0" name=""/>
        <dsp:cNvSpPr/>
      </dsp:nvSpPr>
      <dsp:spPr>
        <a:xfrm>
          <a:off x="1081865" y="1739138"/>
          <a:ext cx="7243794" cy="76352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-Требуется взаимодействие с банковскими институтами и старой финансовой системой</a:t>
          </a:r>
          <a:endParaRPr lang="en-US" sz="2000" kern="1200"/>
        </a:p>
      </dsp:txBody>
      <dsp:txXfrm>
        <a:off x="1104228" y="1761501"/>
        <a:ext cx="6161844" cy="718798"/>
      </dsp:txXfrm>
    </dsp:sp>
    <dsp:sp modelId="{AE7E367C-AFEB-440A-8D6D-51DAE1C0C424}">
      <dsp:nvSpPr>
        <dsp:cNvPr id="0" name=""/>
        <dsp:cNvSpPr/>
      </dsp:nvSpPr>
      <dsp:spPr>
        <a:xfrm>
          <a:off x="1622798" y="2608707"/>
          <a:ext cx="7243794" cy="763524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-Необходимо построение новых моделей инвестиционных предпочтений.</a:t>
          </a:r>
          <a:endParaRPr lang="en-US" sz="2000" kern="1200"/>
        </a:p>
      </dsp:txBody>
      <dsp:txXfrm>
        <a:off x="1645161" y="2631070"/>
        <a:ext cx="6161844" cy="718798"/>
      </dsp:txXfrm>
    </dsp:sp>
    <dsp:sp modelId="{2EFD6DF5-251F-4EB0-815A-716B61261618}">
      <dsp:nvSpPr>
        <dsp:cNvPr id="0" name=""/>
        <dsp:cNvSpPr/>
      </dsp:nvSpPr>
      <dsp:spPr>
        <a:xfrm>
          <a:off x="2163730" y="3478276"/>
          <a:ext cx="7243794" cy="76352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-Выстраивание системы взаимодействия с государственными институтами в новых реалиях.</a:t>
          </a:r>
          <a:endParaRPr lang="en-US" sz="2000" kern="1200"/>
        </a:p>
      </dsp:txBody>
      <dsp:txXfrm>
        <a:off x="2186093" y="3500639"/>
        <a:ext cx="6161844" cy="718798"/>
      </dsp:txXfrm>
    </dsp:sp>
    <dsp:sp modelId="{DC615D4E-94BD-4E6E-9BF0-0912E8173C91}">
      <dsp:nvSpPr>
        <dsp:cNvPr id="0" name=""/>
        <dsp:cNvSpPr/>
      </dsp:nvSpPr>
      <dsp:spPr>
        <a:xfrm>
          <a:off x="6747503" y="557796"/>
          <a:ext cx="496290" cy="496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859168" y="557796"/>
        <a:ext cx="272960" cy="373458"/>
      </dsp:txXfrm>
    </dsp:sp>
    <dsp:sp modelId="{3C212815-74B2-4439-92D6-8BFC9197FD80}">
      <dsp:nvSpPr>
        <dsp:cNvPr id="0" name=""/>
        <dsp:cNvSpPr/>
      </dsp:nvSpPr>
      <dsp:spPr>
        <a:xfrm>
          <a:off x="7288436" y="1427365"/>
          <a:ext cx="496290" cy="496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400101" y="1427365"/>
        <a:ext cx="272960" cy="373458"/>
      </dsp:txXfrm>
    </dsp:sp>
    <dsp:sp modelId="{BD9868AC-CDC6-41F5-99DE-A802C7904713}">
      <dsp:nvSpPr>
        <dsp:cNvPr id="0" name=""/>
        <dsp:cNvSpPr/>
      </dsp:nvSpPr>
      <dsp:spPr>
        <a:xfrm>
          <a:off x="7829369" y="2284209"/>
          <a:ext cx="496290" cy="496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41034" y="2284209"/>
        <a:ext cx="272960" cy="373458"/>
      </dsp:txXfrm>
    </dsp:sp>
    <dsp:sp modelId="{EB16454F-C2FA-47F2-8865-80C24DFC94D1}">
      <dsp:nvSpPr>
        <dsp:cNvPr id="0" name=""/>
        <dsp:cNvSpPr/>
      </dsp:nvSpPr>
      <dsp:spPr>
        <a:xfrm>
          <a:off x="8370301" y="3162261"/>
          <a:ext cx="496290" cy="496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481966" y="3162261"/>
        <a:ext cx="272960" cy="373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D39C6-ADE9-4F97-B0BE-9A28E6410C89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Кто поможет разобраться в ситуации, как быстро надо решать эти задачи.</a:t>
          </a:r>
        </a:p>
      </dsp:txBody>
      <dsp:txXfrm>
        <a:off x="3405805" y="42725"/>
        <a:ext cx="3703990" cy="754434"/>
      </dsp:txXfrm>
    </dsp:sp>
    <dsp:sp modelId="{6AA889FB-E1E1-4E2B-A404-7601572C9B33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-профессиональные сообщества, консорциумы.</a:t>
          </a:r>
        </a:p>
      </dsp:txBody>
      <dsp:txXfrm>
        <a:off x="3405805" y="920588"/>
        <a:ext cx="3703990" cy="754434"/>
      </dsp:txXfrm>
    </dsp:sp>
    <dsp:sp modelId="{E7299051-EDD9-402C-BB7B-7C962CF403D9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-финансовый менеджмент, управление процессами. построение моделей взаимодействия.</a:t>
          </a:r>
        </a:p>
      </dsp:txBody>
      <dsp:txXfrm>
        <a:off x="3405805" y="1798451"/>
        <a:ext cx="3703990" cy="754434"/>
      </dsp:txXfrm>
    </dsp:sp>
    <dsp:sp modelId="{CA254328-C21F-4835-8A57-D065FC427334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-среда коммуникаций, цифровые агрегаторы, акселераторы процессов</a:t>
          </a:r>
        </a:p>
      </dsp:txBody>
      <dsp:txXfrm>
        <a:off x="3405805" y="2676315"/>
        <a:ext cx="3703990" cy="754434"/>
      </dsp:txXfrm>
    </dsp:sp>
    <dsp:sp modelId="{AF400830-D5FB-43A1-92AA-A506768088BC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-универсальные среды для информационно-аналитической поддержки и управления процессами адаптации</a:t>
          </a:r>
          <a:r>
            <a:rPr lang="ru-RU" sz="1400" kern="1200"/>
            <a:t>.</a:t>
          </a:r>
          <a:endParaRPr lang="en-US" sz="1400" kern="1200"/>
        </a:p>
      </dsp:txBody>
      <dsp:txXfrm>
        <a:off x="3405805" y="3554178"/>
        <a:ext cx="3703990" cy="75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711F0-A507-4F4D-9061-BD34DFA7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1F56CB-E5DD-4F77-A4D0-F15C9128C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E5EAF8-D871-4ECA-B280-D545F9EC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5FDBB-FB87-4573-A087-25E9692C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DF32E-0F89-4E9C-A4D4-613BB813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5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92D6E-3768-44EE-A91A-AD58A632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24F7CB-0253-4DF9-BC99-B6E5E915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992A-E336-4441-99CA-E59EB43C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8E331-AED5-48F8-B428-69776A44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ADD17-3E1F-4461-98EB-383023F0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8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FCC2CD-16F0-4589-A1C1-8EB82FDE0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295957-2041-4AAF-AF7D-03C7B6700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CE0B7-7318-4DBB-927E-67E55F10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DB230D-B5C8-402B-9560-4D96D8CF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48C02-5435-4193-9082-B713E440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0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7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F5FFA-954B-41AE-803C-6A57058D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35DB1E-6F02-46E5-BDA1-77171CAD2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2EBB5-244A-4136-A52E-FF445D82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9A869-B0CC-43E5-9E37-D86C24AC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2E379C-9FD1-4D44-958A-3DA37D21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5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27001-677C-4A8F-AEF1-C69D7404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D9088-666C-4C4E-855D-066FCEFAA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53DEC-C6A6-45A7-900D-4DDCE70B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83976-E0D9-4A5C-8835-E7D962D6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6CE1A3-184A-4A9F-B0C3-4421195C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4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7E29D-7117-43B3-A355-9372B2BC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13F67-740E-43BF-AA8E-69109ABA0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3746EB-D5B3-4543-B683-B04B36FDD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1B9E0-C99A-4B08-A03F-88C78734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55AFDD-B58F-44C5-BCC6-E5E33BA3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16849-4D6D-4D7F-AC68-8C4C9581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1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28118-8D2F-4C0E-B9AB-91978F76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471EA-15BA-4ABF-B815-5DE55CDA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A6F6BE-D97B-4880-9C99-1F948F73D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E1F280-E536-4D74-B56C-B8049848C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85E166-56C5-45DE-9573-4E3C22266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ED87DB-0D15-4565-A58E-C6D2D595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5D0A8-1603-41FF-8FA7-20B52273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E14479-EAB0-4E1D-9F41-7FF3A01C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8CC73-F561-440F-97AF-FABD7A88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0AB449-60C5-435C-9290-8313413D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48FBED-5677-4E08-9FF4-F4EBF7CF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1BCDA8-0C78-4AEC-98DB-80F56E87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1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631E22-A7FC-45AD-99AB-D6540385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140776-545A-49ED-8C26-18510432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C118EA-FCB5-4603-A863-47A41B47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9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E2150-2DFF-4D01-8D61-FC90387E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18E78-BDD9-494D-B006-3B50C021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BD91C-FA9B-4D68-8ED0-5AC29FF1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C30533-261C-4793-8BE0-17C0A0BB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3EE02-A1F5-498E-B844-82FF6EE7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FAABA5-6C1A-4DAF-9D85-14B5E937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4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1CC85-629D-4033-B41E-7BEA08DD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E7D597-C8EE-4664-B97D-D46ED1B10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BC521B-EC44-4B14-8FFA-2B234790E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29D2D0-9FEF-442F-8A32-2112CABD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D41769-B833-4B47-B118-AC931A03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140C20-C28F-47C5-87C7-18CFBC2F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2E8CA-47DB-4C53-ABE4-7D250A7D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233B6-9C33-4CFB-BDDB-1E2291698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42D0-5E47-44FA-8F84-6C90421AF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E808-A067-49C4-81BE-70313A5A469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191F50-28E1-4514-9243-7F579E628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91555-C9F4-4175-B57E-75DB0FB81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1294-99E9-465A-9D9F-1408F789D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6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6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7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7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7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7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24A3D-CAA5-4506-B1F7-26AB2C809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ru-RU" sz="28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Инвестиционная политика компаний, международные и внутренние расчеты, хеджирование рисков в новых условиях реальности.</a:t>
            </a:r>
            <a:br>
              <a:rPr lang="ru-RU" sz="28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597DB7-15B5-43ED-AEA6-187FFC603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ru-RU" sz="2200" dirty="0">
                <a:solidFill>
                  <a:srgbClr val="FFFFFF"/>
                </a:solidFill>
              </a:rPr>
              <a:t>Цифровая трансформация- инструмент управления рисками и повышения эффективности предприятий</a:t>
            </a:r>
          </a:p>
        </p:txBody>
      </p:sp>
      <p:pic>
        <p:nvPicPr>
          <p:cNvPr id="5" name="Видео 4" descr="Изображение выглядит как небо, внешний, небоскреб, день&#10;&#10;Автоматически созданное описание">
            <a:extLst>
              <a:ext uri="{FF2B5EF4-FFF2-40B4-BE49-F238E27FC236}">
                <a16:creationId xmlns:a16="http://schemas.microsoft.com/office/drawing/2014/main" id="{22A93B8E-7255-C8ED-F130-51CE36579B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6096000" y="1833915"/>
            <a:ext cx="5608320" cy="31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E951B5-FA39-B62D-CB0A-134648AFE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54" b="837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2B1EEB3-395A-55AC-8843-948D75ED4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046629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435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extBox 2">
            <a:extLst>
              <a:ext uri="{FF2B5EF4-FFF2-40B4-BE49-F238E27FC236}">
                <a16:creationId xmlns:a16="http://schemas.microsoft.com/office/drawing/2014/main" id="{D2E73D96-3D2B-F707-73B8-206831F75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236417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55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1440584"/>
            <a:ext cx="62119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8EE90BB-2C82-6CA6-992C-6B743A254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792305"/>
              </p:ext>
            </p:extLst>
          </p:nvPr>
        </p:nvGraphicFramePr>
        <p:xfrm>
          <a:off x="1392238" y="1682750"/>
          <a:ext cx="9407525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32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741E8E1-C722-772F-03D9-4C3025838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38" name="TextBox 2">
            <a:extLst>
              <a:ext uri="{FF2B5EF4-FFF2-40B4-BE49-F238E27FC236}">
                <a16:creationId xmlns:a16="http://schemas.microsoft.com/office/drawing/2014/main" id="{EB9FD2E5-379F-4E49-D517-9844F268A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0365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7375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9885" y="351803"/>
            <a:ext cx="48045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dirty="0">
                <a:solidFill>
                  <a:srgbClr val="C00000"/>
                </a:solidFill>
                <a:latin typeface="Montserrat Medium" panose="00000600000000000000" pitchFamily="50" charset="0"/>
              </a:rPr>
              <a:t>СОПР «СОТЫ»</a:t>
            </a:r>
            <a:endParaRPr lang="en-US" sz="4400" dirty="0">
              <a:solidFill>
                <a:srgbClr val="C00000"/>
              </a:solidFill>
              <a:latin typeface="Montserrat Medium" panose="00000600000000000000" pitchFamily="50" charset="0"/>
            </a:endParaRPr>
          </a:p>
          <a:p>
            <a:pPr algn="r"/>
            <a:r>
              <a:rPr lang="ru-RU" sz="2000" dirty="0">
                <a:solidFill>
                  <a:srgbClr val="C00000"/>
                </a:solidFill>
                <a:latin typeface="Montserrat Medium" panose="00000600000000000000" pitchFamily="50" charset="0"/>
              </a:rPr>
              <a:t>структурированная мульти-среда</a:t>
            </a:r>
            <a:br>
              <a:rPr lang="en-US" sz="2000" dirty="0">
                <a:solidFill>
                  <a:srgbClr val="C00000"/>
                </a:solidFill>
                <a:latin typeface="Montserrat Medium" panose="00000600000000000000" pitchFamily="50" charset="0"/>
              </a:rPr>
            </a:br>
            <a:r>
              <a:rPr lang="ru-RU" sz="2000" dirty="0">
                <a:solidFill>
                  <a:srgbClr val="C00000"/>
                </a:solidFill>
                <a:latin typeface="Montserrat Medium" panose="00000600000000000000" pitchFamily="50" charset="0"/>
              </a:rPr>
              <a:t>взаимодействия участников </a:t>
            </a:r>
          </a:p>
          <a:p>
            <a:pPr algn="r"/>
            <a:r>
              <a:rPr lang="ru-RU" sz="2000" dirty="0">
                <a:solidFill>
                  <a:srgbClr val="C00000"/>
                </a:solidFill>
                <a:latin typeface="Montserrat Medium" panose="00000600000000000000" pitchFamily="50" charset="0"/>
              </a:rPr>
              <a:t>Консорциум компаний</a:t>
            </a:r>
          </a:p>
          <a:p>
            <a:pPr algn="r"/>
            <a:r>
              <a:rPr lang="ru-RU" sz="2000" dirty="0">
                <a:solidFill>
                  <a:srgbClr val="C00000"/>
                </a:solidFill>
                <a:latin typeface="Montserrat Medium" panose="00000600000000000000" pitchFamily="50" charset="0"/>
              </a:rPr>
              <a:t> в области цифровых решений</a:t>
            </a:r>
          </a:p>
          <a:p>
            <a:pPr algn="r"/>
            <a:r>
              <a:rPr lang="ru-RU" sz="2000" dirty="0">
                <a:solidFill>
                  <a:srgbClr val="C00000"/>
                </a:solidFill>
                <a:latin typeface="Montserrat Medium" panose="00000600000000000000" pitchFamily="50" charset="0"/>
              </a:rPr>
              <a:t>в новых реалиях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495300" y="1380503"/>
            <a:ext cx="2364486" cy="2038350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Модуль образования</a:t>
            </a:r>
          </a:p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(специализи-рованное, дополнительное)</a:t>
            </a:r>
            <a:endParaRPr lang="ru-RU" sz="1400" spc="-3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371725" y="351803"/>
            <a:ext cx="2364486" cy="2038350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Модуль цифровой трансформации</a:t>
            </a:r>
            <a:endParaRPr lang="ru-RU" sz="1400" spc="-3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371725" y="2409203"/>
            <a:ext cx="2364486" cy="2038350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400" spc="-40">
                <a:solidFill>
                  <a:schemeClr val="bg1"/>
                </a:solidFill>
                <a:latin typeface="Montserrat SemiBold" panose="00000700000000000000" pitchFamily="2" charset="-52"/>
              </a:rPr>
              <a:t>Информационно-аналитический модуль</a:t>
            </a:r>
            <a:endParaRPr lang="ru-RU" sz="1400" spc="-4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257675" y="1380503"/>
            <a:ext cx="2364486" cy="203835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Модуль финансов</a:t>
            </a:r>
            <a:endParaRPr lang="ru-RU" sz="1400" spc="-3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495300" y="3447428"/>
            <a:ext cx="2364486" cy="203835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Модуль </a:t>
            </a:r>
            <a:r>
              <a:rPr lang="en-US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SMART HR</a:t>
            </a:r>
            <a:endParaRPr lang="ru-RU" sz="1400" spc="-3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4257675" y="3447428"/>
            <a:ext cx="2364486" cy="2038350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Каталог программного обеспечения</a:t>
            </a:r>
            <a:endParaRPr lang="ru-RU" sz="1400" spc="-3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371725" y="4476128"/>
            <a:ext cx="2364486" cy="2038350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Модуль </a:t>
            </a:r>
            <a:r>
              <a:rPr lang="en-US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online-</a:t>
            </a: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СМИ</a:t>
            </a:r>
            <a:endParaRPr lang="ru-RU" sz="1400" spc="-3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6134100" y="2409203"/>
            <a:ext cx="2364486" cy="2038350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Модуль консалтинга </a:t>
            </a:r>
            <a:b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</a:b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и инвестиций</a:t>
            </a:r>
            <a:endParaRPr lang="ru-RU" sz="1400" spc="-3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6134100" y="4476128"/>
            <a:ext cx="2364486" cy="203835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ИНЫЕ МОДУЛИ </a:t>
            </a:r>
          </a:p>
          <a:p>
            <a:pPr algn="ctr">
              <a:lnSpc>
                <a:spcPct val="90000"/>
              </a:lnSpc>
            </a:pPr>
            <a:r>
              <a:rPr lang="ru-RU" sz="1400" spc="-30">
                <a:solidFill>
                  <a:schemeClr val="bg1"/>
                </a:solidFill>
                <a:latin typeface="Montserrat SemiBold" panose="00000700000000000000" pitchFamily="2" charset="-52"/>
              </a:rPr>
              <a:t>Залоги, Маркетинг, промышлен-ность, строительство(ФРАЗА)</a:t>
            </a:r>
            <a:endParaRPr lang="ru-RU" sz="1400" spc="-3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0071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326</Words>
  <Application>Microsoft Office PowerPoint</Application>
  <PresentationFormat>Широкоэкранный</PresentationFormat>
  <Paragraphs>40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 Medium</vt:lpstr>
      <vt:lpstr>Montserrat SemiBold</vt:lpstr>
      <vt:lpstr>Тема Office</vt:lpstr>
      <vt:lpstr>Инвестиционная политика компаний, международные и внутренние расчеты, хеджирование рисков в новых условиях реальности.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Инвестиционная политика компаний, международные и внутренние расчеты, хеджирование рисков в новых условиях реальности. </dc:title>
  <dc:creator>Юрий Новиков</dc:creator>
  <cp:lastModifiedBy>Юрий Новиков</cp:lastModifiedBy>
  <cp:revision>2</cp:revision>
  <dcterms:created xsi:type="dcterms:W3CDTF">2022-03-15T18:19:09Z</dcterms:created>
  <dcterms:modified xsi:type="dcterms:W3CDTF">2022-03-17T06:51:17Z</dcterms:modified>
</cp:coreProperties>
</file>