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 bookmarkIdSeed="2">
  <p:sldMasterIdLst>
    <p:sldMasterId id="2147483648" r:id="rId1"/>
  </p:sldMasterIdLst>
  <p:notesMasterIdLst>
    <p:notesMasterId r:id="rId44"/>
  </p:notesMasterIdLst>
  <p:sldIdLst>
    <p:sldId id="266" r:id="rId2"/>
    <p:sldId id="271" r:id="rId3"/>
    <p:sldId id="265" r:id="rId4"/>
    <p:sldId id="529" r:id="rId5"/>
    <p:sldId id="566" r:id="rId6"/>
    <p:sldId id="567" r:id="rId7"/>
    <p:sldId id="568" r:id="rId8"/>
    <p:sldId id="569" r:id="rId9"/>
    <p:sldId id="586" r:id="rId10"/>
    <p:sldId id="261" r:id="rId11"/>
    <p:sldId id="516" r:id="rId12"/>
    <p:sldId id="515" r:id="rId13"/>
    <p:sldId id="517" r:id="rId14"/>
    <p:sldId id="577" r:id="rId15"/>
    <p:sldId id="277" r:id="rId16"/>
    <p:sldId id="575" r:id="rId17"/>
    <p:sldId id="590" r:id="rId18"/>
    <p:sldId id="519" r:id="rId19"/>
    <p:sldId id="591" r:id="rId20"/>
    <p:sldId id="578" r:id="rId21"/>
    <p:sldId id="579" r:id="rId22"/>
    <p:sldId id="587" r:id="rId23"/>
    <p:sldId id="580" r:id="rId24"/>
    <p:sldId id="581" r:id="rId25"/>
    <p:sldId id="582" r:id="rId26"/>
    <p:sldId id="521" r:id="rId27"/>
    <p:sldId id="524" r:id="rId28"/>
    <p:sldId id="525" r:id="rId29"/>
    <p:sldId id="592" r:id="rId30"/>
    <p:sldId id="528" r:id="rId31"/>
    <p:sldId id="572" r:id="rId32"/>
    <p:sldId id="583" r:id="rId33"/>
    <p:sldId id="588" r:id="rId34"/>
    <p:sldId id="584" r:id="rId35"/>
    <p:sldId id="589" r:id="rId36"/>
    <p:sldId id="571" r:id="rId37"/>
    <p:sldId id="574" r:id="rId38"/>
    <p:sldId id="573" r:id="rId39"/>
    <p:sldId id="570" r:id="rId40"/>
    <p:sldId id="530" r:id="rId41"/>
    <p:sldId id="526" r:id="rId42"/>
    <p:sldId id="270" r:id="rId43"/>
  </p:sldIdLst>
  <p:sldSz cx="12192000" cy="6858000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mbria" panose="02040503050406030204" pitchFamily="18" charset="0"/>
      <p:regular r:id="rId49"/>
      <p:bold r:id="rId50"/>
      <p:italic r:id="rId51"/>
      <p:boldItalic r:id="rId52"/>
    </p:embeddedFont>
    <p:embeddedFont>
      <p:font typeface="Century Gothic" panose="020B0502020202020204" pitchFamily="34" charset="0"/>
      <p:regular r:id="rId53"/>
      <p:bold r:id="rId54"/>
      <p:italic r:id="rId55"/>
      <p:boldItalic r:id="rId56"/>
    </p:embeddedFont>
    <p:embeddedFont>
      <p:font typeface="Consolas" panose="020B0609020204030204" pitchFamily="49" charset="0"/>
      <p:regular r:id="rId57"/>
      <p:bold r:id="rId58"/>
      <p:italic r:id="rId59"/>
      <p:boldItalic r:id="rId60"/>
    </p:embeddedFont>
  </p:embeddedFont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CE3608C-0D3C-436C-BAED-BDB7CD664F09}">
          <p14:sldIdLst>
            <p14:sldId id="266"/>
            <p14:sldId id="271"/>
            <p14:sldId id="265"/>
            <p14:sldId id="529"/>
            <p14:sldId id="566"/>
            <p14:sldId id="567"/>
            <p14:sldId id="568"/>
            <p14:sldId id="569"/>
            <p14:sldId id="586"/>
            <p14:sldId id="261"/>
            <p14:sldId id="516"/>
            <p14:sldId id="515"/>
            <p14:sldId id="517"/>
            <p14:sldId id="577"/>
            <p14:sldId id="277"/>
            <p14:sldId id="575"/>
            <p14:sldId id="590"/>
            <p14:sldId id="519"/>
            <p14:sldId id="591"/>
          </p14:sldIdLst>
        </p14:section>
        <p14:section name="Раздел без заголовка" id="{4AC55820-3D7C-4195-AF32-208E141AB60E}">
          <p14:sldIdLst>
            <p14:sldId id="578"/>
            <p14:sldId id="579"/>
            <p14:sldId id="587"/>
            <p14:sldId id="580"/>
            <p14:sldId id="581"/>
            <p14:sldId id="582"/>
            <p14:sldId id="521"/>
            <p14:sldId id="524"/>
            <p14:sldId id="525"/>
            <p14:sldId id="592"/>
            <p14:sldId id="528"/>
            <p14:sldId id="572"/>
            <p14:sldId id="583"/>
            <p14:sldId id="588"/>
            <p14:sldId id="584"/>
            <p14:sldId id="589"/>
            <p14:sldId id="571"/>
            <p14:sldId id="574"/>
            <p14:sldId id="573"/>
            <p14:sldId id="570"/>
            <p14:sldId id="530"/>
            <p14:sldId id="526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128C91"/>
    <a:srgbClr val="16ABB2"/>
    <a:srgbClr val="149DA4"/>
    <a:srgbClr val="13969D"/>
    <a:srgbClr val="7A4684"/>
    <a:srgbClr val="51A65D"/>
    <a:srgbClr val="3F9F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486" autoAdjust="0"/>
    <p:restoredTop sz="94186" autoAdjust="0"/>
  </p:normalViewPr>
  <p:slideViewPr>
    <p:cSldViewPr showGuides="1">
      <p:cViewPr varScale="1">
        <p:scale>
          <a:sx n="77" d="100"/>
          <a:sy n="77" d="100"/>
        </p:scale>
        <p:origin x="21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I:\&#1056;&#1060;&#1060;&#1048;\&#1054;&#1087;&#1088;&#1086;&#1089;\2_&#1040;&#1053;&#1050;&#1045;&#1058;&#1040;%20&#1054;&#1041;&#1057;&#1051;&#1045;&#1044;&#1054;&#1042;&#1040;&#1053;&#1048;&#1071;%20&#1055;&#1056;&#1054;&#1052;&#1067;&#1064;&#1051;&#1045;&#1053;&#1053;&#1054;&#1043;&#1054;%20&#1055;&#1056;&#1045;&#1044;&#1055;&#1056;&#1048;&#1071;&#1058;&#1048;&#1071;%20(&#1054;&#1090;&#1074;&#1077;&#1090;&#1099;%20&#1085;&#1072;%2021%20(&#1042;&#1086;&#1089;&#1089;&#1090;&#1072;&#1085;&#1086;&#1074;&#1083;&#1077;&#1085;&#1085;&#1099;&#1081;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5;&#1086;&#1083;&#1100;&#1079;&#1086;&#1074;&#1072;&#1090;&#1077;&#1083;&#1100;\Documents\&#1075;&#1088;&#1072;&#1085;&#1090;\2%20&#1101;&#1090;&#1072;&#1087;\&#1056;&#1077;&#1079;&#1091;&#1083;&#1100;&#1090;&#1072;&#1090;&#1099;%20&#1072;&#1085;&#1082;&#1077;&#1090;&#1080;&#1088;&#1086;&#1074;&#1072;&#1085;&#1080;&#1103;\&#1040;&#1053;&#1050;&#1045;&#1058;&#1040;%20&#1054;&#1041;&#1057;&#1051;&#1045;&#1044;&#1054;&#1042;&#1040;&#1053;&#1048;&#1071;%20&#1055;&#1056;&#1054;&#1052;&#1067;&#1064;&#1051;&#1045;&#1053;&#1053;&#1054;&#1043;&#1054;%20&#1055;&#1056;&#1045;&#1044;&#1055;&#1056;&#1048;&#1071;&#1058;&#1048;&#1071;%20(&#1054;&#1090;&#1074;&#1077;&#1090;&#1099;)%20(1)%20(&#1040;&#1074;&#1090;&#1086;&#1089;&#1086;&#1093;&#1088;&#1072;&#1085;&#1077;&#1085;&#1085;&#1099;&#1081;)%20(&#1040;&#1074;&#1090;&#1086;&#1089;&#1086;&#1093;&#1088;&#1072;&#1085;&#1077;&#1085;&#1085;&#1099;&#1081;)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5;&#1086;&#1083;&#1100;&#1079;&#1086;&#1074;&#1072;&#1090;&#1077;&#1083;&#1100;\Documents\&#1075;&#1088;&#1072;&#1085;&#1090;\2%20&#1101;&#1090;&#1072;&#1087;\&#1056;&#1077;&#1079;&#1091;&#1083;&#1100;&#1090;&#1072;&#1090;&#1099;%20&#1072;&#1085;&#1082;&#1077;&#1090;&#1080;&#1088;&#1086;&#1074;&#1072;&#1085;&#1080;&#1103;\&#1040;&#1053;&#1050;&#1045;&#1058;&#1040;%20&#1054;&#1041;&#1057;&#1051;&#1045;&#1044;&#1054;&#1042;&#1040;&#1053;&#1048;&#1071;%20&#1055;&#1056;&#1054;&#1052;&#1067;&#1064;&#1051;&#1045;&#1053;&#1053;&#1054;&#1043;&#1054;%20&#1055;&#1056;&#1045;&#1044;&#1055;&#1056;&#1048;&#1071;&#1058;&#1048;&#1071;%20(&#1054;&#1090;&#1074;&#1077;&#1090;&#1099;)%20(1)%20(&#1040;&#1074;&#1090;&#1086;&#1089;&#1086;&#1093;&#1088;&#1072;&#1085;&#1077;&#1085;&#1085;&#1099;&#1081;)%20(&#1040;&#1074;&#1090;&#1086;&#1089;&#1086;&#1093;&#1088;&#1072;&#1085;&#1077;&#1085;&#1085;&#1099;&#1081;)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5;&#1086;&#1083;&#1100;&#1079;&#1086;&#1074;&#1072;&#1090;&#1077;&#1083;&#1100;\Documents\&#1075;&#1088;&#1072;&#1085;&#1090;\2%20&#1101;&#1090;&#1072;&#1087;\&#1056;&#1077;&#1079;&#1091;&#1083;&#1100;&#1090;&#1072;&#1090;&#1099;%20&#1072;&#1085;&#1082;&#1077;&#1090;&#1080;&#1088;&#1086;&#1074;&#1072;&#1085;&#1080;&#1103;\&#1040;&#1053;&#1050;&#1045;&#1058;&#1040;%20&#1054;&#1041;&#1057;&#1051;&#1045;&#1044;&#1054;&#1042;&#1040;&#1053;&#1048;&#1071;%20&#1055;&#1056;&#1054;&#1052;&#1067;&#1064;&#1051;&#1045;&#1053;&#1053;&#1054;&#1043;&#1054;%20&#1055;&#1056;&#1045;&#1044;&#1055;&#1056;&#1048;&#1071;&#1058;&#1048;&#1071;%20(&#1054;&#1090;&#1074;&#1077;&#1090;&#1099;)%20(1)%20(&#1040;&#1074;&#1090;&#1086;&#1089;&#1086;&#1093;&#1088;&#1072;&#1085;&#1077;&#1085;&#1085;&#1099;&#1081;)%20(&#1040;&#1074;&#1090;&#1086;&#1089;&#1086;&#1093;&#1088;&#1072;&#1085;&#1077;&#1085;&#1085;&#1099;&#1081;)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5;&#1086;&#1083;&#1100;&#1079;&#1086;&#1074;&#1072;&#1090;&#1077;&#1083;&#1100;\Documents\&#1075;&#1088;&#1072;&#1085;&#1090;\2%20&#1101;&#1090;&#1072;&#1087;\&#1056;&#1077;&#1079;&#1091;&#1083;&#1100;&#1090;&#1072;&#1090;&#1099;%20&#1072;&#1085;&#1082;&#1077;&#1090;&#1080;&#1088;&#1086;&#1074;&#1072;&#1085;&#1080;&#1103;\&#1040;&#1053;&#1050;&#1045;&#1058;&#1040;%20&#1054;&#1041;&#1057;&#1051;&#1045;&#1044;&#1054;&#1042;&#1040;&#1053;&#1048;&#1071;%20&#1055;&#1056;&#1054;&#1052;&#1067;&#1064;&#1051;&#1045;&#1053;&#1053;&#1054;&#1043;&#1054;%20&#1055;&#1056;&#1045;&#1044;&#1055;&#1056;&#1048;&#1071;&#1058;&#1048;&#1071;%20(&#1054;&#1090;&#1074;&#1077;&#1090;&#1099;)%20(1)%20(&#1040;&#1074;&#1090;&#1086;&#1089;&#1086;&#1093;&#1088;&#1072;&#1085;&#1077;&#1085;&#1085;&#1099;&#1081;)%20(&#1040;&#1074;&#1090;&#1086;&#1089;&#1086;&#1093;&#1088;&#1072;&#1085;&#1077;&#1085;&#1085;&#1099;&#1081;)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5;&#1086;&#1083;&#1100;&#1079;&#1086;&#1074;&#1072;&#1090;&#1077;&#1083;&#1100;\Documents\&#1083;&#1102;&#1073;&#1080;&#1084;&#1072;&#1103;%20&#1076;&#1080;&#1089;&#1089;&#1077;&#1088;&#1090;&#1072;&#1094;&#1080;&#1103;!\&#1072;&#1085;&#1082;&#1077;&#1090;&#1080;&#1088;&#1086;&#1074;&#1072;&#1085;&#1080;&#1077;\&#1040;&#1053;&#1050;&#1045;&#1058;&#1040;%20&#1054;&#1041;&#1057;&#1051;&#1045;&#1044;&#1054;&#1042;&#1040;&#1053;&#1048;&#1071;%20&#1055;&#1056;&#1054;&#1052;&#1067;&#1064;&#1051;&#1045;&#1053;&#1053;&#1054;&#1043;&#1054;%20&#1055;&#1056;&#1045;&#1044;&#1055;&#1056;&#1048;&#1071;&#1058;&#1048;&#1071;%20(&#1054;&#1090;&#1074;&#1077;&#1090;&#1099;)%20(1)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I:\&#1056;&#1060;&#1060;&#1048;\&#1054;&#1087;&#1088;&#1086;&#1089;\2_&#1040;&#1053;&#1050;&#1045;&#1058;&#1040;%20&#1054;&#1041;&#1057;&#1051;&#1045;&#1044;&#1054;&#1042;&#1040;&#1053;&#1048;&#1071;%20&#1055;&#1056;&#1054;&#1052;&#1067;&#1064;&#1051;&#1045;&#1053;&#1053;&#1054;&#1043;&#1054;%20&#1055;&#1056;&#1045;&#1044;&#1055;&#1056;&#1048;&#1071;&#1058;&#1048;&#1071;%20(&#1054;&#1090;&#1074;&#1077;&#1090;&#1099;%20&#1085;&#1072;%2021%20(&#1042;&#1086;&#1089;&#1089;&#1090;&#1072;&#1085;&#1086;&#1074;&#1083;&#1077;&#1085;&#1085;&#1099;&#1081;)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I:\&#1056;&#1060;&#1060;&#1048;\&#1054;&#1087;&#1088;&#1086;&#1089;\2_&#1040;&#1053;&#1050;&#1045;&#1058;&#1040;%20&#1054;&#1041;&#1057;&#1051;&#1045;&#1044;&#1054;&#1042;&#1040;&#1053;&#1048;&#1071;%20&#1055;&#1056;&#1054;&#1052;&#1067;&#1064;&#1051;&#1045;&#1053;&#1053;&#1054;&#1043;&#1054;%20&#1055;&#1056;&#1045;&#1044;&#1055;&#1056;&#1048;&#1071;&#1058;&#1048;&#1071;%20(&#1054;&#1090;&#1074;&#1077;&#1090;&#1099;%20&#1085;&#1072;%2021%20(&#1042;&#1086;&#1089;&#1089;&#1090;&#1072;&#1085;&#1086;&#1074;&#1083;&#1077;&#1085;&#1085;&#1099;&#1081;)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I:\&#1056;&#1060;&#1060;&#1048;\&#1054;&#1087;&#1088;&#1086;&#1089;\2_&#1040;&#1053;&#1050;&#1045;&#1058;&#1040;%20&#1054;&#1041;&#1057;&#1051;&#1045;&#1044;&#1054;&#1042;&#1040;&#1053;&#1048;&#1071;%20&#1055;&#1056;&#1054;&#1052;&#1067;&#1064;&#1051;&#1045;&#1053;&#1053;&#1054;&#1043;&#1054;%20&#1055;&#1056;&#1045;&#1044;&#1055;&#1056;&#1048;&#1071;&#1058;&#1048;&#1071;%20(&#1054;&#1090;&#1074;&#1077;&#1090;&#1099;%20&#1085;&#1072;%2021%20(&#1042;&#1086;&#1089;&#1089;&#1090;&#1072;&#1085;&#1086;&#1074;&#1083;&#1077;&#1085;&#1085;&#1099;&#1081;)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5;&#1086;&#1083;&#1100;&#1079;&#1086;&#1074;&#1072;&#1090;&#1077;&#1083;&#1100;\Documents\&#1083;&#1102;&#1073;&#1080;&#1084;&#1072;&#1103;%20&#1076;&#1080;&#1089;&#1089;&#1077;&#1088;&#1090;&#1072;&#1094;&#1080;&#1103;!\&#1072;&#1085;&#1082;&#1077;&#1090;&#1080;&#1088;&#1086;&#1074;&#1072;&#1085;&#1080;&#1077;\&#1040;&#1053;&#1050;&#1045;&#1058;&#1040;%20&#1054;&#1041;&#1057;&#1051;&#1045;&#1044;&#1054;&#1042;&#1040;&#1053;&#1048;&#1071;%20&#1055;&#1056;&#1054;&#1052;&#1067;&#1064;&#1051;&#1045;&#1053;&#1053;&#1054;&#1043;&#1054;%20&#1055;&#1056;&#1045;&#1044;&#1055;&#1056;&#1048;&#1071;&#1058;&#1048;&#1071;%20(&#1054;&#1090;&#1074;&#1077;&#1090;&#1099;)%20(1)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I:\&#1056;&#1060;&#1060;&#1048;\&#1054;&#1087;&#1088;&#1086;&#1089;\2_&#1040;&#1053;&#1050;&#1045;&#1058;&#1040;%20&#1054;&#1041;&#1057;&#1051;&#1045;&#1044;&#1054;&#1042;&#1040;&#1053;&#1048;&#1071;%20&#1055;&#1056;&#1054;&#1052;&#1067;&#1064;&#1051;&#1045;&#1053;&#1053;&#1054;&#1043;&#1054;%20&#1055;&#1056;&#1045;&#1044;&#1055;&#1056;&#1048;&#1071;&#1058;&#1048;&#1071;%20(&#1054;&#1090;&#1074;&#1077;&#1090;&#1099;%20&#1085;&#1072;%2021%20(&#1042;&#1086;&#1089;&#1089;&#1090;&#1072;&#1085;&#1086;&#1074;&#1083;&#1077;&#1085;&#1085;&#1099;&#1081;)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I:\&#1056;&#1060;&#1060;&#1048;\&#1054;&#1087;&#1088;&#1086;&#1089;\2_&#1040;&#1053;&#1050;&#1045;&#1058;&#1040;%20&#1054;&#1041;&#1057;&#1051;&#1045;&#1044;&#1054;&#1042;&#1040;&#1053;&#1048;&#1071;%20&#1055;&#1056;&#1054;&#1052;&#1067;&#1064;&#1051;&#1045;&#1053;&#1053;&#1054;&#1043;&#1054;%20&#1055;&#1056;&#1045;&#1044;&#1055;&#1056;&#1048;&#1071;&#1058;&#1048;&#1071;%20(&#1054;&#1090;&#1074;&#1077;&#1090;&#1099;%20&#1085;&#1072;%2021%20(&#1042;&#1086;&#1089;&#1089;&#1090;&#1072;&#1085;&#1086;&#1074;&#1083;&#1077;&#1085;&#1085;&#1099;&#1081;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5;&#1086;&#1083;&#1100;&#1079;&#1086;&#1074;&#1072;&#1090;&#1077;&#1083;&#1100;\Documents\&#1075;&#1088;&#1072;&#1085;&#1090;\2%20&#1101;&#1090;&#1072;&#1087;\&#1056;&#1077;&#1079;&#1091;&#1083;&#1100;&#1090;&#1072;&#1090;&#1099;%20&#1072;&#1085;&#1082;&#1077;&#1090;&#1080;&#1088;&#1086;&#1074;&#1072;&#1085;&#1080;&#1103;\&#1054;&#1058;&#1042;&#1045;&#1058;&#1067;%20&#1053;&#1040;%20&#1040;&#1053;&#1050;&#1045;&#1058;&#1059;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5;&#1086;&#1083;&#1100;&#1079;&#1086;&#1074;&#1072;&#1090;&#1077;&#1083;&#1100;\Documents\&#1075;&#1088;&#1072;&#1085;&#1090;\2%20&#1101;&#1090;&#1072;&#1087;\&#1056;&#1077;&#1079;&#1091;&#1083;&#1100;&#1090;&#1072;&#1090;&#1099;%20&#1072;&#1085;&#1082;&#1077;&#1090;&#1080;&#1088;&#1086;&#1074;&#1072;&#1085;&#1080;&#1103;\&#1054;&#1058;&#1042;&#1045;&#1058;&#1067;%20&#1053;&#1040;%20&#1040;&#1053;&#1050;&#1045;&#1058;&#1059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5;&#1086;&#1083;&#1100;&#1079;&#1086;&#1074;&#1072;&#1090;&#1077;&#1083;&#1100;\Documents\&#1075;&#1088;&#1072;&#1085;&#1090;\2%20&#1101;&#1090;&#1072;&#1087;\&#1056;&#1077;&#1079;&#1091;&#1083;&#1100;&#1090;&#1072;&#1090;&#1099;%20&#1072;&#1085;&#1082;&#1077;&#1090;&#1080;&#1088;&#1086;&#1074;&#1072;&#1085;&#1080;&#1103;\&#1040;&#1053;&#1050;&#1045;&#1058;&#1040;%20&#1054;&#1041;&#1057;&#1051;&#1045;&#1044;&#1054;&#1042;&#1040;&#1053;&#1048;&#1071;%20&#1055;&#1056;&#1054;&#1052;&#1067;&#1064;&#1051;&#1045;&#1053;&#1053;&#1054;&#1043;&#1054;%20&#1055;&#1056;&#1045;&#1044;&#1055;&#1056;&#1048;&#1071;&#1058;&#1048;&#1071;%20(&#1054;&#1090;&#1074;&#1077;&#1090;&#1099;)%20(1)%20(&#1040;&#1074;&#1090;&#1086;&#1089;&#1086;&#1093;&#1088;&#1072;&#1085;&#1077;&#1085;&#1085;&#1099;&#1081;)%20(&#1040;&#1074;&#1090;&#1086;&#1089;&#1086;&#1093;&#1088;&#1072;&#1085;&#1077;&#1085;&#1085;&#1099;&#1081;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5;&#1086;&#1083;&#1100;&#1079;&#1086;&#1074;&#1072;&#1090;&#1077;&#1083;&#1100;\Documents\&#1075;&#1088;&#1072;&#1085;&#1090;\2%20&#1101;&#1090;&#1072;&#1087;\&#1056;&#1077;&#1079;&#1091;&#1083;&#1100;&#1090;&#1072;&#1090;&#1099;%20&#1072;&#1085;&#1082;&#1077;&#1090;&#1080;&#1088;&#1086;&#1074;&#1072;&#1085;&#1080;&#1103;\&#1054;&#1058;&#1042;&#1045;&#1058;&#1067;%20&#1053;&#1040;%20&#1040;&#1053;&#1050;&#1045;&#1058;&#1059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5;&#1086;&#1083;&#1100;&#1079;&#1086;&#1074;&#1072;&#1090;&#1077;&#1083;&#1100;\Documents\&#1075;&#1088;&#1072;&#1085;&#1090;\2%20&#1101;&#1090;&#1072;&#1087;\&#1056;&#1077;&#1079;&#1091;&#1083;&#1100;&#1090;&#1072;&#1090;&#1099;%20&#1072;&#1085;&#1082;&#1077;&#1090;&#1080;&#1088;&#1086;&#1074;&#1072;&#1085;&#1080;&#1103;\&#1054;&#1058;&#1042;&#1045;&#1058;&#1067;%20&#1053;&#1040;%20&#1040;&#1053;&#1050;&#1045;&#1058;&#1059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5;&#1086;&#1083;&#1100;&#1079;&#1086;&#1074;&#1072;&#1090;&#1077;&#1083;&#1100;\Documents\&#1075;&#1088;&#1072;&#1085;&#1090;\2%20&#1101;&#1090;&#1072;&#1087;\&#1056;&#1077;&#1079;&#1091;&#1083;&#1100;&#1090;&#1072;&#1090;&#1099;%20&#1072;&#1085;&#1082;&#1077;&#1090;&#1080;&#1088;&#1086;&#1074;&#1072;&#1085;&#1080;&#1103;\&#1040;&#1053;&#1050;&#1045;&#1058;&#1040;%20&#1054;&#1041;&#1057;&#1051;&#1045;&#1044;&#1054;&#1042;&#1040;&#1053;&#1048;&#1071;%20&#1055;&#1056;&#1054;&#1052;&#1067;&#1064;&#1051;&#1045;&#1053;&#1053;&#1054;&#1043;&#1054;%20&#1055;&#1056;&#1045;&#1044;&#1055;&#1056;&#1048;&#1071;&#1058;&#1048;&#1071;%20(&#1054;&#1090;&#1074;&#1077;&#1090;&#1099;)%20(1)%20(&#1040;&#1074;&#1090;&#1086;&#1089;&#1086;&#1093;&#1088;&#1072;&#1085;&#1077;&#1085;&#1085;&#1099;&#1081;)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5;&#1086;&#1083;&#1100;&#1079;&#1086;&#1074;&#1072;&#1090;&#1077;&#1083;&#1100;\Documents\&#1083;&#1102;&#1073;&#1080;&#1084;&#1072;&#1103;%20&#1076;&#1080;&#1089;&#1089;&#1077;&#1088;&#1090;&#1072;&#1094;&#1080;&#1103;!\&#1072;&#1085;&#1082;&#1077;&#1090;&#1080;&#1088;&#1086;&#1074;&#1072;&#1085;&#1080;&#1077;\&#1040;&#1053;&#1050;&#1045;&#1058;&#1040;%20&#1054;&#1041;&#1057;&#1051;&#1045;&#1044;&#1054;&#1042;&#1040;&#1053;&#1048;&#1071;%20&#1055;&#1056;&#1054;&#1052;&#1067;&#1064;&#1051;&#1045;&#1053;&#1053;&#1054;&#1043;&#1054;%20&#1055;&#1056;&#1045;&#1044;&#1055;&#1056;&#1048;&#1071;&#1058;&#1048;&#1071;%20(&#1054;&#1090;&#1074;&#1077;&#1090;&#1099;)%20(1)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[2_АНКЕТА ОБСЛЕДОВАНИЯ ПРОМЫШЛЕННОГО ПРЕДПРИЯТИЯ (Ответы на 21 (Восстановленный).xlsx]Раздел 1!Сводная таблица1</c:name>
    <c:fmtId val="19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dLblPos val="out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dLblPos val="out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dLblPos val="out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'Раздел 1'!$B$3</c:f>
              <c:strCache>
                <c:ptCount val="1"/>
                <c:pt idx="0">
                  <c:v>Итог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6D0-4473-AE73-1DC55E8DDDC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6D0-4473-AE73-1DC55E8DDDC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6D0-4473-AE73-1DC55E8DDDC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6D0-4473-AE73-1DC55E8DDDC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6D0-4473-AE73-1DC55E8DDDC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6D0-4473-AE73-1DC55E8DDDC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6D0-4473-AE73-1DC55E8DDDC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6D0-4473-AE73-1DC55E8DDDC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E6D0-4473-AE73-1DC55E8DDDCE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E6D0-4473-AE73-1DC55E8DDDCE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E6D0-4473-AE73-1DC55E8DDDCE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E6D0-4473-AE73-1DC55E8DDDCE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E6D0-4473-AE73-1DC55E8DDDC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'Раздел 1'!$A$4:$A$17</c:f>
              <c:strCache>
                <c:ptCount val="13"/>
                <c:pt idx="0">
                  <c:v>Водоснабжение</c:v>
                </c:pt>
                <c:pt idx="1">
                  <c:v>Научные исследования  и разработки</c:v>
                </c:pt>
                <c:pt idx="2">
                  <c:v>Нефтегазовая</c:v>
                </c:pt>
                <c:pt idx="3">
                  <c:v>Обеспечение электрической энергией, газом и паром; кондиционирование воздуха</c:v>
                </c:pt>
                <c:pt idx="4">
                  <c:v>Образование</c:v>
                </c:pt>
                <c:pt idx="5">
                  <c:v>Операции с недвижимым имуществом</c:v>
                </c:pt>
                <c:pt idx="6">
                  <c:v>Производство компьютеров, электронных и оптических изделий</c:v>
                </c:pt>
                <c:pt idx="7">
                  <c:v>Производство машин и оборудования</c:v>
                </c:pt>
                <c:pt idx="8">
                  <c:v>Производство оружия и боеприпасов</c:v>
                </c:pt>
                <c:pt idx="9">
                  <c:v>Производство частей и принадлежностей летательных и космических аппаратов.</c:v>
                </c:pt>
                <c:pt idx="10">
                  <c:v>Судостроение и судоремонт</c:v>
                </c:pt>
                <c:pt idx="11">
                  <c:v>Удаление и обработка твердых отходов</c:v>
                </c:pt>
                <c:pt idx="12">
                  <c:v>Химическая</c:v>
                </c:pt>
              </c:strCache>
            </c:strRef>
          </c:cat>
          <c:val>
            <c:numRef>
              <c:f>'Раздел 1'!$B$4:$B$17</c:f>
              <c:numCache>
                <c:formatCode>General</c:formatCode>
                <c:ptCount val="13"/>
                <c:pt idx="0">
                  <c:v>1</c:v>
                </c:pt>
                <c:pt idx="1">
                  <c:v>4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3</c:v>
                </c:pt>
                <c:pt idx="7">
                  <c:v>4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E6D0-4473-AE73-1DC55E8DDDC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215740131719508"/>
          <c:y val="0"/>
          <c:w val="0.39463886284687993"/>
          <c:h val="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cap="small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ysClr val="windowText" lastClr="000000"/>
          </a:solidFill>
        </a:defRPr>
      </a:pPr>
      <a:endParaRPr lang="ru-RU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532381180724136E-3"/>
          <c:y val="0.25951488086023228"/>
          <c:w val="0.91162877484503357"/>
          <c:h val="0.71212966318860749"/>
        </c:manualLayout>
      </c:layout>
      <c:pie3DChart>
        <c:varyColors val="1"/>
        <c:ser>
          <c:idx val="0"/>
          <c:order val="0"/>
          <c:explosion val="6"/>
          <c:dPt>
            <c:idx val="0"/>
            <c:bubble3D val="0"/>
            <c:explosion val="7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A021-47FD-A171-052DCFC6C71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A021-47FD-A171-052DCFC6C71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A021-47FD-A171-052DCFC6C711}"/>
              </c:ext>
            </c:extLst>
          </c:dPt>
          <c:dLbls>
            <c:dLbl>
              <c:idx val="0"/>
              <c:layout>
                <c:manualLayout>
                  <c:x val="0"/>
                  <c:y val="5.8018819367331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73678020449835"/>
                      <c:h val="0.283173893376926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021-47FD-A171-052DCFC6C711}"/>
                </c:ext>
              </c:extLst>
            </c:dLbl>
            <c:dLbl>
              <c:idx val="1"/>
              <c:layout>
                <c:manualLayout>
                  <c:x val="8.108932979349677E-3"/>
                  <c:y val="-0.2730578650112849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6733223766963314"/>
                      <c:h val="0.2323055636884666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A021-47FD-A171-052DCFC6C711}"/>
                </c:ext>
              </c:extLst>
            </c:dLbl>
            <c:dLbl>
              <c:idx val="2"/>
              <c:layout>
                <c:manualLayout>
                  <c:x val="0.42790176889668702"/>
                  <c:y val="2.815560175853476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7753602090189207"/>
                      <c:h val="0.241878547886213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A021-47FD-A171-052DCFC6C711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Лист2!$A$254:$A$256</c:f>
              <c:strCache>
                <c:ptCount val="3"/>
                <c:pt idx="0">
                  <c:v>да, необходимо для развития предприятия/организации</c:v>
                </c:pt>
                <c:pt idx="1">
                  <c:v>не критично, возможно внедрение отдельных решений</c:v>
                </c:pt>
                <c:pt idx="2">
                  <c:v>не обязательно для нашего производства</c:v>
                </c:pt>
              </c:strCache>
            </c:strRef>
          </c:cat>
          <c:val>
            <c:numRef>
              <c:f>Лист2!$B$254:$B$256</c:f>
              <c:numCache>
                <c:formatCode>0.00%</c:formatCode>
                <c:ptCount val="3"/>
                <c:pt idx="0">
                  <c:v>0.625</c:v>
                </c:pt>
                <c:pt idx="1">
                  <c:v>0.34375</c:v>
                </c:pt>
                <c:pt idx="2">
                  <c:v>3.125E-2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021-47FD-A171-052DCFC6C71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000" b="0" i="0" u="none" strike="noStrike" kern="1200" cap="small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000" cap="small" baseline="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Есть ли на предприятии служба, отвечающая за цифровизацию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000" b="0" i="0" u="none" strike="noStrike" kern="1200" cap="small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0066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923-4143-9F31-50CAD900880F}"/>
              </c:ext>
            </c:extLst>
          </c:dPt>
          <c:dPt>
            <c:idx val="1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923-4143-9F31-50CAD900880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Лист2!$A$288:$B$298</c:f>
              <c:multiLvlStrCache>
                <c:ptCount val="11"/>
                <c:lvl>
                  <c:pt idx="0">
                    <c:v>Наукоемкие отрасли</c:v>
                  </c:pt>
                  <c:pt idx="1">
                    <c:v>Низкотехнологичные отрасли</c:v>
                  </c:pt>
                  <c:pt idx="2">
                    <c:v>Отрасли высокого технологичного уровня</c:v>
                  </c:pt>
                  <c:pt idx="3">
                    <c:v>Отрасли среднего высокого технологичного уровня</c:v>
                  </c:pt>
                  <c:pt idx="4">
                    <c:v>Отрасли, не входящие в промышленность</c:v>
                  </c:pt>
                  <c:pt idx="5">
                    <c:v>Среднетехнологичные отрасли низкого уровня</c:v>
                  </c:pt>
                  <c:pt idx="6">
                    <c:v>да Итог</c:v>
                  </c:pt>
                  <c:pt idx="7">
                    <c:v>Наукоемкие отрасли</c:v>
                  </c:pt>
                  <c:pt idx="8">
                    <c:v>Отрасли высокого технологичного уровня</c:v>
                  </c:pt>
                  <c:pt idx="9">
                    <c:v>Отрасли среднего высокого технологичного уровня</c:v>
                  </c:pt>
                  <c:pt idx="10">
                    <c:v>нет Итог</c:v>
                  </c:pt>
                </c:lvl>
                <c:lvl>
                  <c:pt idx="0">
                    <c:v>да</c:v>
                  </c:pt>
                  <c:pt idx="6">
                    <c:v>да Итог</c:v>
                  </c:pt>
                  <c:pt idx="7">
                    <c:v>нет</c:v>
                  </c:pt>
                  <c:pt idx="10">
                    <c:v>нет Итог</c:v>
                  </c:pt>
                </c:lvl>
              </c:multiLvlStrCache>
            </c:multiLvlStrRef>
          </c:cat>
          <c:val>
            <c:numRef>
              <c:f>Лист2!$C$288:$C$298</c:f>
              <c:numCache>
                <c:formatCode>0.00%</c:formatCode>
                <c:ptCount val="11"/>
                <c:pt idx="0">
                  <c:v>0.21875</c:v>
                </c:pt>
                <c:pt idx="1">
                  <c:v>0.15625</c:v>
                </c:pt>
                <c:pt idx="2">
                  <c:v>0.125</c:v>
                </c:pt>
                <c:pt idx="3">
                  <c:v>0.21875</c:v>
                </c:pt>
                <c:pt idx="4">
                  <c:v>3.125E-2</c:v>
                </c:pt>
                <c:pt idx="5">
                  <c:v>6.25E-2</c:v>
                </c:pt>
                <c:pt idx="6">
                  <c:v>0.8125</c:v>
                </c:pt>
                <c:pt idx="7">
                  <c:v>6.25E-2</c:v>
                </c:pt>
                <c:pt idx="8">
                  <c:v>6.25E-2</c:v>
                </c:pt>
                <c:pt idx="9">
                  <c:v>6.25E-2</c:v>
                </c:pt>
                <c:pt idx="10">
                  <c:v>0.1875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23-4143-9F31-50CAD900880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08020223"/>
        <c:axId val="708015231"/>
      </c:barChart>
      <c:catAx>
        <c:axId val="7080202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08015231"/>
        <c:crosses val="autoZero"/>
        <c:auto val="1"/>
        <c:lblAlgn val="ctr"/>
        <c:lblOffset val="100"/>
        <c:noMultiLvlLbl val="0"/>
      </c:catAx>
      <c:valAx>
        <c:axId val="70801523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7080202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cap="small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400" b="0" cap="small" baseline="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Есть ли на предприятии служба, отвечающая за цифровизацию управления производством?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small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0066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0277-4005-8CB2-6C86077DD375}"/>
              </c:ext>
            </c:extLst>
          </c:dPt>
          <c:dPt>
            <c:idx val="1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277-4005-8CB2-6C86077DD37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Лист2!$A$321:$B$332</c:f>
              <c:multiLvlStrCache>
                <c:ptCount val="12"/>
                <c:lvl>
                  <c:pt idx="0">
                    <c:v>Наукоемкие отрасли</c:v>
                  </c:pt>
                  <c:pt idx="1">
                    <c:v>Низкотехнологичные отрасли</c:v>
                  </c:pt>
                  <c:pt idx="2">
                    <c:v>Отрасли высокого технологичного уровня</c:v>
                  </c:pt>
                  <c:pt idx="3">
                    <c:v>Отрасли среднего высокого технологичного уровня</c:v>
                  </c:pt>
                  <c:pt idx="4">
                    <c:v>Отрасли, не входящие в промышленность</c:v>
                  </c:pt>
                  <c:pt idx="5">
                    <c:v>Среднетехнологичные отрасли низкого уровня</c:v>
                  </c:pt>
                  <c:pt idx="6">
                    <c:v>да Итог</c:v>
                  </c:pt>
                  <c:pt idx="7">
                    <c:v>Наукоемкие отрасли</c:v>
                  </c:pt>
                  <c:pt idx="8">
                    <c:v>Низкотехнологичные отрасли</c:v>
                  </c:pt>
                  <c:pt idx="9">
                    <c:v>Отрасли высокого технологичного уровня</c:v>
                  </c:pt>
                  <c:pt idx="10">
                    <c:v>Отрасли среднего высокого технологичного уровня</c:v>
                  </c:pt>
                  <c:pt idx="11">
                    <c:v>нет Итог</c:v>
                  </c:pt>
                </c:lvl>
                <c:lvl>
                  <c:pt idx="0">
                    <c:v>да</c:v>
                  </c:pt>
                  <c:pt idx="6">
                    <c:v>да Итог</c:v>
                  </c:pt>
                  <c:pt idx="7">
                    <c:v>нет</c:v>
                  </c:pt>
                  <c:pt idx="11">
                    <c:v>нет Итог</c:v>
                  </c:pt>
                </c:lvl>
              </c:multiLvlStrCache>
            </c:multiLvlStrRef>
          </c:cat>
          <c:val>
            <c:numRef>
              <c:f>Лист2!$C$321:$C$332</c:f>
              <c:numCache>
                <c:formatCode>0%</c:formatCode>
                <c:ptCount val="12"/>
                <c:pt idx="0">
                  <c:v>0.19354838709677419</c:v>
                </c:pt>
                <c:pt idx="1">
                  <c:v>0.12903225806451613</c:v>
                </c:pt>
                <c:pt idx="2">
                  <c:v>0.12903225806451613</c:v>
                </c:pt>
                <c:pt idx="3">
                  <c:v>0.22580645161290322</c:v>
                </c:pt>
                <c:pt idx="4">
                  <c:v>3.2258064516129031E-2</c:v>
                </c:pt>
                <c:pt idx="5">
                  <c:v>6.4516129032258063E-2</c:v>
                </c:pt>
                <c:pt idx="6">
                  <c:v>0.77419354838709675</c:v>
                </c:pt>
                <c:pt idx="7">
                  <c:v>6.4516129032258063E-2</c:v>
                </c:pt>
                <c:pt idx="8">
                  <c:v>3.2258064516129031E-2</c:v>
                </c:pt>
                <c:pt idx="9">
                  <c:v>6.4516129032258063E-2</c:v>
                </c:pt>
                <c:pt idx="10">
                  <c:v>6.4516129032258063E-2</c:v>
                </c:pt>
                <c:pt idx="11">
                  <c:v>0.22580645161290322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11-460C-A555-E700DE79A5C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02614367"/>
        <c:axId val="402623519"/>
      </c:barChart>
      <c:catAx>
        <c:axId val="402614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2623519"/>
        <c:crosses val="autoZero"/>
        <c:auto val="1"/>
        <c:lblAlgn val="ctr"/>
        <c:lblOffset val="100"/>
        <c:noMultiLvlLbl val="0"/>
      </c:catAx>
      <c:valAx>
        <c:axId val="40262351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026143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cap="small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b="1" cap="small" baseline="0" dirty="0">
                <a:solidFill>
                  <a:srgbClr val="006666"/>
                </a:solidFill>
              </a:rPr>
              <a:t>Есть ли на предприятии служба, отвечающая за цифровизацию конструкторской и технологической подготовкой производства</a:t>
            </a:r>
            <a:r>
              <a:rPr lang="ru-RU" cap="small" baseline="0" dirty="0"/>
              <a:t>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cap="small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006666"/>
              </a:solidFill>
              <a:ln>
                <a:solidFill>
                  <a:srgbClr val="00666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65F-4CFF-818E-709A2040535E}"/>
              </c:ext>
            </c:extLst>
          </c:dPt>
          <c:dPt>
            <c:idx val="11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00666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65F-4CFF-818E-709A2040535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Лист2!$A$302:$B$313</c:f>
              <c:multiLvlStrCache>
                <c:ptCount val="12"/>
                <c:lvl>
                  <c:pt idx="0">
                    <c:v>Наукоемкие отрасли</c:v>
                  </c:pt>
                  <c:pt idx="1">
                    <c:v>Низкотехнологичные отрасли</c:v>
                  </c:pt>
                  <c:pt idx="2">
                    <c:v>Отрасли высокого технологичного уровня</c:v>
                  </c:pt>
                  <c:pt idx="3">
                    <c:v>Отрасли среднего высокого технологичного уровня</c:v>
                  </c:pt>
                  <c:pt idx="4">
                    <c:v>Среднетехнологичные отрасли низкого уровня</c:v>
                  </c:pt>
                  <c:pt idx="5">
                    <c:v>да Итог</c:v>
                  </c:pt>
                  <c:pt idx="6">
                    <c:v>Наукоемкие отрасли</c:v>
                  </c:pt>
                  <c:pt idx="7">
                    <c:v>Низкотехнологичные отрасли</c:v>
                  </c:pt>
                  <c:pt idx="8">
                    <c:v>Отрасли высокого технологичного уровня</c:v>
                  </c:pt>
                  <c:pt idx="9">
                    <c:v>Отрасли среднего высокого технологичного уровня</c:v>
                  </c:pt>
                  <c:pt idx="10">
                    <c:v>Отрасли, не входящие в промышленность</c:v>
                  </c:pt>
                  <c:pt idx="11">
                    <c:v>нет Итог</c:v>
                  </c:pt>
                </c:lvl>
                <c:lvl>
                  <c:pt idx="0">
                    <c:v>да</c:v>
                  </c:pt>
                  <c:pt idx="5">
                    <c:v>да Итог</c:v>
                  </c:pt>
                  <c:pt idx="6">
                    <c:v>нет</c:v>
                  </c:pt>
                  <c:pt idx="11">
                    <c:v>нет Итог</c:v>
                  </c:pt>
                </c:lvl>
              </c:multiLvlStrCache>
            </c:multiLvlStrRef>
          </c:cat>
          <c:val>
            <c:numRef>
              <c:f>Лист2!$C$302:$C$313</c:f>
              <c:numCache>
                <c:formatCode>0.00%</c:formatCode>
                <c:ptCount val="12"/>
                <c:pt idx="0">
                  <c:v>9.6774193548387094E-2</c:v>
                </c:pt>
                <c:pt idx="1">
                  <c:v>9.6774193548387094E-2</c:v>
                </c:pt>
                <c:pt idx="2">
                  <c:v>0.12903225806451613</c:v>
                </c:pt>
                <c:pt idx="3">
                  <c:v>0.19354838709677419</c:v>
                </c:pt>
                <c:pt idx="4">
                  <c:v>6.4516129032258063E-2</c:v>
                </c:pt>
                <c:pt idx="5">
                  <c:v>0.58064516129032262</c:v>
                </c:pt>
                <c:pt idx="6">
                  <c:v>0.16129032258064516</c:v>
                </c:pt>
                <c:pt idx="7">
                  <c:v>6.4516129032258063E-2</c:v>
                </c:pt>
                <c:pt idx="8">
                  <c:v>6.4516129032258063E-2</c:v>
                </c:pt>
                <c:pt idx="9">
                  <c:v>9.6774193548387094E-2</c:v>
                </c:pt>
                <c:pt idx="10">
                  <c:v>3.2258064516129031E-2</c:v>
                </c:pt>
                <c:pt idx="11">
                  <c:v>0.41935483870967744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5F-4CFF-818E-709A2040535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02623103"/>
        <c:axId val="402618943"/>
      </c:barChart>
      <c:catAx>
        <c:axId val="402623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2618943"/>
        <c:crosses val="autoZero"/>
        <c:auto val="1"/>
        <c:lblAlgn val="ctr"/>
        <c:lblOffset val="100"/>
        <c:noMultiLvlLbl val="0"/>
      </c:catAx>
      <c:valAx>
        <c:axId val="402618943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4026231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ysClr val="windowText" lastClr="000000"/>
          </a:solidFill>
        </a:defRPr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Лист5!$B$40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006666"/>
            </a:solidFill>
            <a:ln>
              <a:solidFill>
                <a:srgbClr val="006666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onsolas" panose="020B0609020204030204" pitchFamily="49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Лист5!$A$41:$A$53</c:f>
              <c:strCache>
                <c:ptCount val="13"/>
                <c:pt idx="0">
                  <c:v>квантовые технологии</c:v>
                </c:pt>
                <c:pt idx="1">
                  <c:v>электронная торговля продукцией</c:v>
                </c:pt>
                <c:pt idx="2">
                  <c:v>технологии виртуальной и дополненной реальности</c:v>
                </c:pt>
                <c:pt idx="3">
                  <c:v>интернет вещей</c:v>
                </c:pt>
                <c:pt idx="4">
                  <c:v>искусственный интеллект (включая машинное обучение)</c:v>
                </c:pt>
                <c:pt idx="5">
                  <c:v>новые материалы (композиты, наноматериалы, биоматериалы)</c:v>
                </c:pt>
                <c:pt idx="6">
                  <c:v>большие данные и продвинутая аналитика</c:v>
                </c:pt>
                <c:pt idx="7">
                  <c:v>цифровой двойник</c:v>
                </c:pt>
                <c:pt idx="8">
                  <c:v>роботы (в том числе промышленные, сервисные) и компоненты сенсорики</c:v>
                </c:pt>
                <c:pt idx="9">
                  <c:v>аддитивное производство (3D печать)</c:v>
                </c:pt>
                <c:pt idx="10">
                  <c:v>облачные технологии (вычисление, хранение данных)</c:v>
                </c:pt>
                <c:pt idx="11">
                  <c:v>цифровое проектирование (например, CAD/CAM, PDM, PLM, BIM)</c:v>
                </c:pt>
                <c:pt idx="12">
                  <c:v>автоматизация бизнес-процессов</c:v>
                </c:pt>
              </c:strCache>
            </c:strRef>
          </c:cat>
          <c:val>
            <c:numRef>
              <c:f>Лист5!$B$41:$B$53</c:f>
              <c:numCache>
                <c:formatCode>0%</c:formatCode>
                <c:ptCount val="13"/>
                <c:pt idx="0">
                  <c:v>0</c:v>
                </c:pt>
                <c:pt idx="1">
                  <c:v>3.007518796992481E-2</c:v>
                </c:pt>
                <c:pt idx="2">
                  <c:v>3.7593984962406013E-2</c:v>
                </c:pt>
                <c:pt idx="3">
                  <c:v>4.5112781954887216E-2</c:v>
                </c:pt>
                <c:pt idx="4">
                  <c:v>5.2631578947368418E-2</c:v>
                </c:pt>
                <c:pt idx="5">
                  <c:v>5.2631578947368418E-2</c:v>
                </c:pt>
                <c:pt idx="6">
                  <c:v>6.7669172932330823E-2</c:v>
                </c:pt>
                <c:pt idx="7">
                  <c:v>9.0225563909774431E-2</c:v>
                </c:pt>
                <c:pt idx="8">
                  <c:v>9.7744360902255634E-2</c:v>
                </c:pt>
                <c:pt idx="9">
                  <c:v>9.7744360902255634E-2</c:v>
                </c:pt>
                <c:pt idx="10">
                  <c:v>9.7744360902255634E-2</c:v>
                </c:pt>
                <c:pt idx="11">
                  <c:v>0.15789473684210525</c:v>
                </c:pt>
                <c:pt idx="12">
                  <c:v>0.17293233082706766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EF-497F-B2E8-332EFBC8339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997142767"/>
        <c:axId val="997141103"/>
      </c:barChart>
      <c:catAx>
        <c:axId val="9971427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small" baseline="0">
                <a:solidFill>
                  <a:schemeClr val="tx1"/>
                </a:solidFill>
                <a:latin typeface="Consolas" panose="020B0609020204030204" pitchFamily="49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97141103"/>
        <c:crosses val="autoZero"/>
        <c:auto val="1"/>
        <c:lblAlgn val="ctr"/>
        <c:lblOffset val="100"/>
        <c:noMultiLvlLbl val="0"/>
      </c:catAx>
      <c:valAx>
        <c:axId val="9971411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onsolas" panose="020B0609020204030204" pitchFamily="49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97142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Consolas" panose="020B0609020204030204" pitchFamily="49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[2_АНКЕТА ОБСЛЕДОВАНИЯ ПРОМЫШЛЕННОГО ПРЕДПРИЯТИЯ (Ответы на 21 (Восстановленный).xlsx]Раздел 2-4!Сводная таблица7</c:name>
    <c:fmtId val="10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small" spc="0" baseline="0">
                <a:solidFill>
                  <a:srgbClr val="006666"/>
                </a:solidFill>
                <a:latin typeface="+mn-lt"/>
                <a:ea typeface="+mn-ea"/>
                <a:cs typeface="+mn-cs"/>
              </a:defRPr>
            </a:pPr>
            <a:r>
              <a:rPr lang="ru-RU" sz="1800" b="1" cap="small" baseline="0" dirty="0">
                <a:solidFill>
                  <a:srgbClr val="006666"/>
                </a:solidFill>
              </a:rPr>
              <a:t>Как изменился бюджет предприятия/организации на финансирование проектов по развитию цифровой среды за последние 2 года?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small" spc="0" baseline="0">
              <a:solidFill>
                <a:srgbClr val="006666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ivotFmts>
      <c:pivotFmt>
        <c:idx val="0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'Раздел 2-4'!$B$48</c:f>
              <c:strCache>
                <c:ptCount val="1"/>
                <c:pt idx="0">
                  <c:v>Итог</c:v>
                </c:pt>
              </c:strCache>
            </c:strRef>
          </c:tx>
          <c:spPr>
            <a:solidFill>
              <a:srgbClr val="006666"/>
            </a:solidFill>
            <a:ln>
              <a:solidFill>
                <a:srgbClr val="006666"/>
              </a:solidFill>
            </a:ln>
            <a:effectLst/>
          </c:spPr>
          <c:invertIfNegative val="0"/>
          <c:cat>
            <c:multiLvlStrRef>
              <c:f>'Раздел 2-4'!$A$49:$A$71</c:f>
              <c:multiLvlStrCache>
                <c:ptCount val="18"/>
                <c:lvl>
                  <c:pt idx="0">
                    <c:v>Водоснабжение</c:v>
                  </c:pt>
                  <c:pt idx="1">
                    <c:v>Научные исследования  и разработки</c:v>
                  </c:pt>
                  <c:pt idx="2">
                    <c:v>Операции с недвижимым имуществом</c:v>
                  </c:pt>
                  <c:pt idx="3">
                    <c:v>Производство компьютеров, электронных и оптических изделий</c:v>
                  </c:pt>
                  <c:pt idx="4">
                    <c:v>Производство машин и оборудования</c:v>
                  </c:pt>
                  <c:pt idx="5">
                    <c:v>Судостроение и судоремонт</c:v>
                  </c:pt>
                  <c:pt idx="6">
                    <c:v>Удаление и обработка твердых отходов</c:v>
                  </c:pt>
                  <c:pt idx="7">
                    <c:v>Химическая</c:v>
                  </c:pt>
                  <c:pt idx="8">
                    <c:v>Научные исследования  и разработки</c:v>
                  </c:pt>
                  <c:pt idx="9">
                    <c:v>Образование</c:v>
                  </c:pt>
                  <c:pt idx="10">
                    <c:v>Производство машин и оборудования</c:v>
                  </c:pt>
                  <c:pt idx="11">
                    <c:v>Производство оружия и боеприпасов</c:v>
                  </c:pt>
                  <c:pt idx="12">
                    <c:v>Производство частей и принадлежностей летательных и космических аппаратов.</c:v>
                  </c:pt>
                  <c:pt idx="13">
                    <c:v>Научные исследования  и разработки</c:v>
                  </c:pt>
                  <c:pt idx="14">
                    <c:v>Производство компьютеров, электронных и оптических изделий</c:v>
                  </c:pt>
                  <c:pt idx="15">
                    <c:v>Нефтегазовая</c:v>
                  </c:pt>
                  <c:pt idx="16">
                    <c:v>Обеспечение электрической энергией, газом и паром; кондиционирование воздуха</c:v>
                  </c:pt>
                  <c:pt idx="17">
                    <c:v>Производство машин и оборудования</c:v>
                  </c:pt>
                </c:lvl>
                <c:lvl>
                  <c:pt idx="0">
                    <c:v>незначительно увеличился</c:v>
                  </c:pt>
                  <c:pt idx="8">
                    <c:v>нет изменений</c:v>
                  </c:pt>
                  <c:pt idx="13">
                    <c:v>сократился по сравнению с более ранними годами</c:v>
                  </c:pt>
                  <c:pt idx="15">
                    <c:v>существенно увеличился</c:v>
                  </c:pt>
                </c:lvl>
              </c:multiLvlStrCache>
            </c:multiLvlStrRef>
          </c:cat>
          <c:val>
            <c:numRef>
              <c:f>'Раздел 2-4'!$B$49:$B$71</c:f>
              <c:numCache>
                <c:formatCode>General</c:formatCode>
                <c:ptCount val="18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2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5E-413F-9642-E209CDCB60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67955295"/>
        <c:axId val="1967956959"/>
      </c:barChart>
      <c:catAx>
        <c:axId val="1967955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67956959"/>
        <c:crosses val="autoZero"/>
        <c:auto val="1"/>
        <c:lblAlgn val="ctr"/>
        <c:lblOffset val="100"/>
        <c:noMultiLvlLbl val="0"/>
      </c:catAx>
      <c:valAx>
        <c:axId val="19679569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679552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ru-RU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small" baseline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cap="small" baseline="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изменился бюджет предприятия/организации на финансирование проектов по развитию цифровой среды за последние 2 года:</a:t>
            </a:r>
          </a:p>
        </c:rich>
      </c:tx>
      <c:layout>
        <c:manualLayout>
          <c:xMode val="edge"/>
          <c:yMode val="edge"/>
          <c:x val="0.11555026058510651"/>
          <c:y val="4.18368888414099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small" baseline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0993568784154091"/>
          <c:y val="0.30004206547231455"/>
          <c:w val="0.93902209533269121"/>
          <c:h val="0.5493738820162086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6666"/>
            </a:solidFill>
            <a:ln>
              <a:solidFill>
                <a:srgbClr val="006666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'Раздел 2-4'!$A$87:$A$90</c:f>
              <c:strCache>
                <c:ptCount val="4"/>
                <c:pt idx="0">
                  <c:v>сократился по сравнению с более ранними годами</c:v>
                </c:pt>
                <c:pt idx="1">
                  <c:v>существенно увеличился</c:v>
                </c:pt>
                <c:pt idx="2">
                  <c:v>нет изменений</c:v>
                </c:pt>
                <c:pt idx="3">
                  <c:v>незначительно увеличился</c:v>
                </c:pt>
              </c:strCache>
            </c:strRef>
          </c:cat>
          <c:val>
            <c:numRef>
              <c:f>'Раздел 2-4'!$B$87:$B$90</c:f>
              <c:numCache>
                <c:formatCode>0%</c:formatCode>
                <c:ptCount val="4"/>
                <c:pt idx="0">
                  <c:v>0.14285714285714285</c:v>
                </c:pt>
                <c:pt idx="1">
                  <c:v>0.14285714285714285</c:v>
                </c:pt>
                <c:pt idx="2">
                  <c:v>0.23809523809523808</c:v>
                </c:pt>
                <c:pt idx="3">
                  <c:v>0.47619047619047616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BE-4A15-8E90-59C4D8DB022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787002559"/>
        <c:axId val="1787014207"/>
      </c:barChart>
      <c:catAx>
        <c:axId val="17870025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87014207"/>
        <c:crosses val="autoZero"/>
        <c:auto val="1"/>
        <c:lblAlgn val="ctr"/>
        <c:lblOffset val="100"/>
        <c:noMultiLvlLbl val="0"/>
      </c:catAx>
      <c:valAx>
        <c:axId val="178701420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870025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[2_АНКЕТА ОБСЛЕДОВАНИЯ ПРОМЫШЛЕННОГО ПРЕДПРИЯТИЯ (Ответы на 21 (Восстановленный).xlsx]Раздел 2-4!Сводная таблица11</c:name>
    <c:fmtId val="14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/>
              <a:t>Привели ли первоначальные затраты на цифровизацию к дальнейшей модернизации Вашего предприятия/организации</a:t>
            </a:r>
          </a:p>
        </c:rich>
      </c:tx>
      <c:layout>
        <c:manualLayout>
          <c:xMode val="edge"/>
          <c:yMode val="edge"/>
          <c:x val="0.24676787986517859"/>
          <c:y val="4.66134207192911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dLblPos val="out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dLblPos val="out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dLblPos val="out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7628706500791284E-2"/>
          <c:y val="0.49416025283220189"/>
          <c:w val="0.91237129349920876"/>
          <c:h val="0.50583974716779811"/>
        </c:manualLayout>
      </c:layout>
      <c:pie3DChart>
        <c:varyColors val="1"/>
        <c:ser>
          <c:idx val="0"/>
          <c:order val="0"/>
          <c:tx>
            <c:strRef>
              <c:f>'Раздел 2-4'!$B$109</c:f>
              <c:strCache>
                <c:ptCount val="1"/>
                <c:pt idx="0">
                  <c:v>Итог</c:v>
                </c:pt>
              </c:strCache>
            </c:strRef>
          </c:tx>
          <c:explosion val="36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FA2-4ECC-8091-A0C6B2AE29B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FA2-4ECC-8091-A0C6B2AE29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FA2-4ECC-8091-A0C6B2AE29B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3FA2-4ECC-8091-A0C6B2AE29B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3FA2-4ECC-8091-A0C6B2AE29B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811865911039306"/>
                      <c:h val="0.1328693876716051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FA2-4ECC-8091-A0C6B2AE29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0066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'Раздел 2-4'!$A$110:$A$113</c:f>
              <c:strCache>
                <c:ptCount val="3"/>
                <c:pt idx="0">
                  <c:v>да</c:v>
                </c:pt>
                <c:pt idx="1">
                  <c:v>затрудняюсь с ответом</c:v>
                </c:pt>
                <c:pt idx="2">
                  <c:v>нет</c:v>
                </c:pt>
              </c:strCache>
            </c:strRef>
          </c:cat>
          <c:val>
            <c:numRef>
              <c:f>'Раздел 2-4'!$B$110:$B$113</c:f>
              <c:numCache>
                <c:formatCode>General</c:formatCode>
                <c:ptCount val="3"/>
                <c:pt idx="0">
                  <c:v>14</c:v>
                </c:pt>
                <c:pt idx="1">
                  <c:v>5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FA2-4ECC-8091-A0C6B2AE29B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6666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ru-RU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4576896013076692"/>
          <c:y val="3.4364016029325276E-2"/>
          <c:w val="0.43795606140001725"/>
          <c:h val="0.9312719679413494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666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nsolas" panose="020B0609020204030204" pitchFamily="49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Лист4!$A$55:$A$62</c:f>
              <c:strCache>
                <c:ptCount val="8"/>
                <c:pt idx="0">
                  <c:v>снижение электрических потерь, повышение надежности электроснабжения</c:v>
                </c:pt>
                <c:pt idx="1">
                  <c:v>качество кадрового состава</c:v>
                </c:pt>
                <c:pt idx="2">
                  <c:v>развитие клиентского контура</c:v>
                </c:pt>
                <c:pt idx="3">
                  <c:v>увеличение прибыли</c:v>
                </c:pt>
                <c:pt idx="4">
                  <c:v>повышение уровня работы с клиентами</c:v>
                </c:pt>
                <c:pt idx="5">
                  <c:v>повышение скорости разработки и вывода продукции на рынок</c:v>
                </c:pt>
                <c:pt idx="6">
                  <c:v>оптимизация численности занятых</c:v>
                </c:pt>
                <c:pt idx="7">
                  <c:v>повышение производительности труда</c:v>
                </c:pt>
              </c:strCache>
            </c:strRef>
          </c:cat>
          <c:val>
            <c:numRef>
              <c:f>Лист4!$B$55:$B$62</c:f>
              <c:numCache>
                <c:formatCode>0%</c:formatCode>
                <c:ptCount val="8"/>
                <c:pt idx="0">
                  <c:v>1.5873015873015872E-2</c:v>
                </c:pt>
                <c:pt idx="1">
                  <c:v>1.5873015873015872E-2</c:v>
                </c:pt>
                <c:pt idx="2">
                  <c:v>7.9365079365079361E-2</c:v>
                </c:pt>
                <c:pt idx="3">
                  <c:v>0.1111111111111111</c:v>
                </c:pt>
                <c:pt idx="4">
                  <c:v>0.1111111111111111</c:v>
                </c:pt>
                <c:pt idx="5">
                  <c:v>0.14285714285714285</c:v>
                </c:pt>
                <c:pt idx="6">
                  <c:v>0.22222222222222221</c:v>
                </c:pt>
                <c:pt idx="7">
                  <c:v>0.30158730158730157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31-43F1-BEB3-B197C1AFA15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85575903"/>
        <c:axId val="1285577151"/>
      </c:barChart>
      <c:catAx>
        <c:axId val="12855759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800" b="0" i="0" u="none" strike="noStrike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85577151"/>
        <c:crosses val="autoZero"/>
        <c:auto val="1"/>
        <c:lblAlgn val="l"/>
        <c:lblOffset val="100"/>
        <c:noMultiLvlLbl val="0"/>
      </c:catAx>
      <c:valAx>
        <c:axId val="128557715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2855759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nsolas" panose="020B0609020204030204" pitchFamily="49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006666"/>
                </a:solidFill>
                <a:latin typeface="+mn-lt"/>
                <a:ea typeface="+mn-ea"/>
                <a:cs typeface="+mn-cs"/>
              </a:defRPr>
            </a:pPr>
            <a:r>
              <a:rPr lang="ru-RU" sz="1800" b="1">
                <a:solidFill>
                  <a:srgbClr val="006666"/>
                </a:solidFill>
              </a:rPr>
              <a:t>Ключевые барьеры на пути к цифровизации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rgbClr val="006666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47276522622537342"/>
          <c:y val="9.107372539646709E-2"/>
          <c:w val="0.51519100791922867"/>
          <c:h val="0.8841932785383277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'Раздел 1'!$B$413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6666"/>
            </a:solidFill>
            <a:ln>
              <a:solidFill>
                <a:srgbClr val="006666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'Раздел 1'!$A$414:$A$434</c:f>
              <c:strCache>
                <c:ptCount val="21"/>
                <c:pt idx="0">
                  <c:v>сложности с разработкой инвестиционного проекта</c:v>
                </c:pt>
                <c:pt idx="1">
                  <c:v>барьеров нет</c:v>
                </c:pt>
                <c:pt idx="2">
                  <c:v>низкая компетентность IT -специалистов и интеграторов при высокой цене работы</c:v>
                </c:pt>
                <c:pt idx="3">
                  <c:v>нехватка связей с другими компаниями, вузами, НИИ</c:v>
                </c:pt>
                <c:pt idx="4">
                  <c:v>техническая и технологическая невозможность модернизации существующих производственных мощностей, требующая масштабных нецелесообразных вложений</c:v>
                </c:pt>
                <c:pt idx="5">
                  <c:v>устаревшее техническое регулирование</c:v>
                </c:pt>
                <c:pt idx="6">
                  <c:v>недостаток информации о технических возможностях на рынке для внедрения цифровых технологий</c:v>
                </c:pt>
                <c:pt idx="7">
                  <c:v>недостаточная кибербезопасность (защита данных, несанкционированный доступ, утечка данных)</c:v>
                </c:pt>
                <c:pt idx="8">
                  <c:v>неопределенность в стратегии</c:v>
                </c:pt>
                <c:pt idx="9">
                  <c:v>низкая готовность предприятия к цифровой трансформации</c:v>
                </c:pt>
                <c:pt idx="10">
                  <c:v>отсутствие законодательной и юридической базы, а также понятных схем взаимодействия между государством, проверяющими органами и бизнесом</c:v>
                </c:pt>
                <c:pt idx="11">
                  <c:v>ментальное сопротивление</c:v>
                </c:pt>
                <c:pt idx="12">
                  <c:v>низкий уровень цифровой грамотности</c:v>
                </c:pt>
                <c:pt idx="13">
                  <c:v>отсутствие необходимой технологической и производственной инфраструктуры</c:v>
                </c:pt>
                <c:pt idx="14">
                  <c:v>отсутствие цифровой культуры</c:v>
                </c:pt>
                <c:pt idx="15">
                  <c:v>консервативное отношение к новшествам</c:v>
                </c:pt>
                <c:pt idx="16">
                  <c:v>отсутствие экономических стимулов (не подтверждается рост рентабельности и производительности)</c:v>
                </c:pt>
                <c:pt idx="17">
                  <c:v>отсутствие опыта в цифровизации производства</c:v>
                </c:pt>
                <c:pt idx="18">
                  <c:v>дорогая стоимость лицензий для использования IT -систем</c:v>
                </c:pt>
                <c:pt idx="19">
                  <c:v>отсутствие подготовленных и обученных кадров</c:v>
                </c:pt>
                <c:pt idx="20">
                  <c:v>сложность привлечения инвестиций в цифровизацию бизнеса и недостаток собственных средств</c:v>
                </c:pt>
              </c:strCache>
            </c:strRef>
          </c:cat>
          <c:val>
            <c:numRef>
              <c:f>'Раздел 1'!$B$414:$B$434</c:f>
              <c:numCache>
                <c:formatCode>0%</c:formatCode>
                <c:ptCount val="21"/>
                <c:pt idx="0">
                  <c:v>0</c:v>
                </c:pt>
                <c:pt idx="1">
                  <c:v>1.1494252873563218E-2</c:v>
                </c:pt>
                <c:pt idx="2">
                  <c:v>1.1494252873563218E-2</c:v>
                </c:pt>
                <c:pt idx="3">
                  <c:v>1.1494252873563218E-2</c:v>
                </c:pt>
                <c:pt idx="4">
                  <c:v>2.2988505747126436E-2</c:v>
                </c:pt>
                <c:pt idx="5">
                  <c:v>2.2988505747126436E-2</c:v>
                </c:pt>
                <c:pt idx="6">
                  <c:v>2.2988505747126436E-2</c:v>
                </c:pt>
                <c:pt idx="7">
                  <c:v>3.4482758620689655E-2</c:v>
                </c:pt>
                <c:pt idx="8">
                  <c:v>3.4482758620689655E-2</c:v>
                </c:pt>
                <c:pt idx="9">
                  <c:v>4.5977011494252873E-2</c:v>
                </c:pt>
                <c:pt idx="10">
                  <c:v>4.5977011494252873E-2</c:v>
                </c:pt>
                <c:pt idx="11">
                  <c:v>5.7471264367816091E-2</c:v>
                </c:pt>
                <c:pt idx="12">
                  <c:v>5.7471264367816091E-2</c:v>
                </c:pt>
                <c:pt idx="13">
                  <c:v>5.7471264367816091E-2</c:v>
                </c:pt>
                <c:pt idx="14">
                  <c:v>6.8965517241379309E-2</c:v>
                </c:pt>
                <c:pt idx="15">
                  <c:v>6.8965517241379309E-2</c:v>
                </c:pt>
                <c:pt idx="16">
                  <c:v>8.0459770114942528E-2</c:v>
                </c:pt>
                <c:pt idx="17">
                  <c:v>8.0459770114942528E-2</c:v>
                </c:pt>
                <c:pt idx="18">
                  <c:v>8.0459770114942528E-2</c:v>
                </c:pt>
                <c:pt idx="19">
                  <c:v>9.1954022988505746E-2</c:v>
                </c:pt>
                <c:pt idx="20">
                  <c:v>9.1954022988505746E-2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36-4409-92D0-F8183B34B09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877460064"/>
        <c:axId val="877477952"/>
      </c:barChart>
      <c:catAx>
        <c:axId val="8774600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7477952"/>
        <c:crosses val="autoZero"/>
        <c:auto val="1"/>
        <c:lblAlgn val="ctr"/>
        <c:lblOffset val="100"/>
        <c:noMultiLvlLbl val="0"/>
      </c:catAx>
      <c:valAx>
        <c:axId val="87747795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877460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1" i="0" u="none" strike="noStrike" kern="1200" cap="small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4777534646243607E-2"/>
          <c:y val="0.1196493699330799"/>
          <c:w val="0.92376367614879651"/>
          <c:h val="0.8394448625684313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'Раздел 1'!$B$74</c:f>
              <c:strCache>
                <c:ptCount val="1"/>
                <c:pt idx="0">
                  <c:v>Интервал, в который попадает доход предприятия/организации или структурного подразделения за 2020 г.</c:v>
                </c:pt>
              </c:strCache>
            </c:strRef>
          </c:tx>
          <c:spPr>
            <a:solidFill>
              <a:srgbClr val="006666"/>
            </a:solidFill>
            <a:ln>
              <a:solidFill>
                <a:srgbClr val="006666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'Раздел 1'!$A$75:$A$79</c:f>
              <c:strCache>
                <c:ptCount val="5"/>
                <c:pt idx="0">
                  <c:v>251-400 млн. руб.</c:v>
                </c:pt>
                <c:pt idx="1">
                  <c:v>150-250 млн. руб.</c:v>
                </c:pt>
                <c:pt idx="2">
                  <c:v>до 150 млн. руб.</c:v>
                </c:pt>
                <c:pt idx="3">
                  <c:v>401-1000 млн. руб.</c:v>
                </c:pt>
                <c:pt idx="4">
                  <c:v>более 1 млрд. руб.</c:v>
                </c:pt>
              </c:strCache>
            </c:strRef>
          </c:cat>
          <c:val>
            <c:numRef>
              <c:f>'Раздел 1'!$B$75:$B$79</c:f>
              <c:numCache>
                <c:formatCode>0%</c:formatCode>
                <c:ptCount val="5"/>
                <c:pt idx="0">
                  <c:v>4.7619047619047616E-2</c:v>
                </c:pt>
                <c:pt idx="1">
                  <c:v>9.5238095238095233E-2</c:v>
                </c:pt>
                <c:pt idx="2">
                  <c:v>0.19047619047619047</c:v>
                </c:pt>
                <c:pt idx="3">
                  <c:v>0.33333333333333331</c:v>
                </c:pt>
                <c:pt idx="4">
                  <c:v>0.33333333333333331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53-467C-BD68-724A4A40427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905170960"/>
        <c:axId val="905157648"/>
      </c:barChart>
      <c:catAx>
        <c:axId val="9051709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05157648"/>
        <c:crosses val="autoZero"/>
        <c:auto val="1"/>
        <c:lblAlgn val="ctr"/>
        <c:lblOffset val="100"/>
        <c:noMultiLvlLbl val="0"/>
      </c:catAx>
      <c:valAx>
        <c:axId val="90515764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905170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ysClr val="windowText" lastClr="000000"/>
          </a:solidFill>
        </a:defRPr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80" b="0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r>
              <a:rPr lang="ru-RU">
                <a:solidFill>
                  <a:schemeClr val="tx1"/>
                </a:solidFill>
              </a:rPr>
              <a:t>Способствуют ли меры государственной поддержки внедрению новых технологий и проектов в сфере цифровизации </a:t>
            </a:r>
          </a:p>
        </c:rich>
      </c:tx>
      <c:layout>
        <c:manualLayout>
          <c:xMode val="edge"/>
          <c:yMode val="edge"/>
          <c:x val="0.10662741197243927"/>
          <c:y val="2.37984360347856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680" b="0" i="0" u="none" strike="noStrike" kern="1200" spc="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3343674363035617E-2"/>
          <c:y val="0.3629568207788807"/>
          <c:w val="0.35172272704955154"/>
          <c:h val="0.4458723869815717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120-4DD9-823E-1DDB22FA19E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120-4DD9-823E-1DDB22FA19E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120-4DD9-823E-1DDB22FA19E6}"/>
              </c:ext>
            </c:extLst>
          </c:dPt>
          <c:dLbls>
            <c:dLbl>
              <c:idx val="1"/>
              <c:layout>
                <c:manualLayout>
                  <c:x val="-5.2141983923631368E-17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120-4DD9-823E-1DDB22FA19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Лист6!$A$155:$A$157</c:f>
              <c:strCache>
                <c:ptCount val="3"/>
                <c:pt idx="0">
                  <c:v>да</c:v>
                </c:pt>
                <c:pt idx="1">
                  <c:v>затрудняюсь с ответом</c:v>
                </c:pt>
                <c:pt idx="2">
                  <c:v>нет</c:v>
                </c:pt>
              </c:strCache>
            </c:strRef>
          </c:cat>
          <c:val>
            <c:numRef>
              <c:f>Лист6!$B$155:$B$157</c:f>
              <c:numCache>
                <c:formatCode>0%</c:formatCode>
                <c:ptCount val="3"/>
                <c:pt idx="0">
                  <c:v>0.34482758620689657</c:v>
                </c:pt>
                <c:pt idx="1">
                  <c:v>0.31034482758620691</c:v>
                </c:pt>
                <c:pt idx="2">
                  <c:v>0.34482758620689657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120-4DD9-823E-1DDB22FA19E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7602504662246159"/>
          <c:y val="0.3101885554400039"/>
          <c:w val="0.48280543879383497"/>
          <c:h val="0.584019678021530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latin typeface="Century Gothic" panose="020B0502020202020204" pitchFamily="34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2800" b="0" i="0" u="none" strike="noStrike" kern="1200" cap="small" spc="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800" cap="small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  <a:cs typeface="Consolas" panose="020B0609020204030204" pitchFamily="49" charset="0"/>
              </a:rPr>
              <a:t> Распределение отраслей предприятий – участников мониторинга по уровню технологичности</a:t>
            </a:r>
          </a:p>
        </c:rich>
      </c:tx>
      <c:layout>
        <c:manualLayout>
          <c:xMode val="edge"/>
          <c:yMode val="edge"/>
          <c:x val="8.8121649263965748E-3"/>
          <c:y val="2.29887577008977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2800" b="0" i="0" u="none" strike="noStrike" kern="1200" cap="small" spc="0" baseline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4622916129777805E-2"/>
          <c:y val="5.6151034912021398E-2"/>
          <c:w val="0.97075416774044443"/>
          <c:h val="0.7260164125233893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666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Лист6!$A$224:$A$228</c:f>
              <c:strCache>
                <c:ptCount val="5"/>
                <c:pt idx="0">
                  <c:v>Среднетехн. отрасли низкого уровня</c:v>
                </c:pt>
                <c:pt idx="1">
                  <c:v>Низкотехнологичные отрасли</c:v>
                </c:pt>
                <c:pt idx="2">
                  <c:v>Отрасли высокого техн. уровня</c:v>
                </c:pt>
                <c:pt idx="3">
                  <c:v>Наукоемкие отрасли</c:v>
                </c:pt>
                <c:pt idx="4">
                  <c:v>Отрасли средн. высокого техн. уровня</c:v>
                </c:pt>
              </c:strCache>
            </c:strRef>
          </c:cat>
          <c:val>
            <c:numRef>
              <c:f>Лист6!$B$224:$B$228</c:f>
              <c:numCache>
                <c:formatCode>0%</c:formatCode>
                <c:ptCount val="5"/>
                <c:pt idx="0">
                  <c:v>0.10344827586206896</c:v>
                </c:pt>
                <c:pt idx="1">
                  <c:v>0.10344827586206896</c:v>
                </c:pt>
                <c:pt idx="2">
                  <c:v>0.20689655172413793</c:v>
                </c:pt>
                <c:pt idx="3">
                  <c:v>0.27586206896551724</c:v>
                </c:pt>
                <c:pt idx="4">
                  <c:v>0.31034482758620691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CB-41EB-9CC7-AF81644EEE5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92930848"/>
        <c:axId val="592936672"/>
      </c:barChart>
      <c:catAx>
        <c:axId val="592930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92936672"/>
        <c:crosses val="autoZero"/>
        <c:auto val="1"/>
        <c:lblAlgn val="ctr"/>
        <c:lblOffset val="100"/>
        <c:noMultiLvlLbl val="0"/>
      </c:catAx>
      <c:valAx>
        <c:axId val="59293667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92930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rgbClr val="00206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40" b="0" i="0" u="none" strike="noStrike" kern="1200" cap="small" spc="0" baseline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Готовность предприятий к внедрению цифровых технологий</a:t>
            </a:r>
          </a:p>
        </c:rich>
      </c:tx>
      <c:layout>
        <c:manualLayout>
          <c:xMode val="edge"/>
          <c:yMode val="edge"/>
          <c:x val="7.0636108311499329E-2"/>
          <c:y val="1.49005964091175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40" b="0" i="0" u="none" strike="noStrike" kern="1200" cap="small" spc="0" baseline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149234664251039E-2"/>
          <c:y val="0.23229539489382015"/>
          <c:w val="0.28467608171704606"/>
          <c:h val="0.7677044990776791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FFC-4297-8C52-A3966DFA24C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FFC-4297-8C52-A3966DFA24C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FFC-4297-8C52-A3966DFA24C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FFC-4297-8C52-A3966DFA24CC}"/>
              </c:ext>
            </c:extLst>
          </c:dPt>
          <c:dLbls>
            <c:dLbl>
              <c:idx val="1"/>
              <c:layout>
                <c:manualLayout>
                  <c:x val="-1.6977771707568354E-2"/>
                  <c:y val="-1.4467838998984005E-1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FFC-4297-8C52-A3966DFA24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cap="small" baseline="0">
                    <a:solidFill>
                      <a:srgbClr val="0066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Лист6!$A$40:$A$43</c:f>
              <c:strCache>
                <c:ptCount val="4"/>
                <c:pt idx="0">
                  <c:v>внедряем цифровые технологии</c:v>
                </c:pt>
                <c:pt idx="1">
                  <c:v>планируем внедрять цифровые технологии</c:v>
                </c:pt>
                <c:pt idx="2">
                  <c:v>уже внедрены цифровые технологии</c:v>
                </c:pt>
                <c:pt idx="3">
                  <c:v>цифровые технологии не внедрены и не планируем их внедрять</c:v>
                </c:pt>
              </c:strCache>
            </c:strRef>
          </c:cat>
          <c:val>
            <c:numRef>
              <c:f>Лист6!$B$40:$B$43</c:f>
              <c:numCache>
                <c:formatCode>0%</c:formatCode>
                <c:ptCount val="4"/>
                <c:pt idx="0">
                  <c:v>0.53333333333333333</c:v>
                </c:pt>
                <c:pt idx="1">
                  <c:v>6.6666666666666666E-2</c:v>
                </c:pt>
                <c:pt idx="2">
                  <c:v>0.36666666666666664</c:v>
                </c:pt>
                <c:pt idx="3">
                  <c:v>3.3333333333333333E-2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FFC-4297-8C52-A3966DFA24C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75957637117509"/>
          <c:y val="0.22289905287895717"/>
          <c:w val="0.56988734815227737"/>
          <c:h val="0.735416228051707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cap="small" baseline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 cap="small" baseline="0">
          <a:solidFill>
            <a:srgbClr val="006666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cap="small" spc="0" baseline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b="1" cap="small" baseline="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Текущее состояние развития цифровой среды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cap="small" spc="0" baseline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62197501058413207"/>
          <c:y val="0.21400718801625646"/>
          <c:w val="0.36514934682923872"/>
          <c:h val="0.7278746344732733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Лист2!$B$110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006666"/>
            </a:solidFill>
            <a:ln>
              <a:solidFill>
                <a:srgbClr val="006666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Лист2!$A$111:$A$115</c:f>
              <c:strCache>
                <c:ptCount val="5"/>
                <c:pt idx="0">
                  <c:v>отсутствуют информационные системы</c:v>
                </c:pt>
                <c:pt idx="1">
                  <c:v>высокая интенсивность внедрения цифровых технологий</c:v>
                </c:pt>
                <c:pt idx="2">
                  <c:v>активная реализация проектов по развитию цифровых технологий</c:v>
                </c:pt>
                <c:pt idx="3">
                  <c:v>внедряются пилотные проекты для апробации цифровых технологий</c:v>
                </c:pt>
                <c:pt idx="4">
                  <c:v>разрабатываются инструменты для автоматизации бизнес-процессов</c:v>
                </c:pt>
              </c:strCache>
            </c:strRef>
          </c:cat>
          <c:val>
            <c:numRef>
              <c:f>Лист2!$B$111:$B$115</c:f>
              <c:numCache>
                <c:formatCode>0%</c:formatCode>
                <c:ptCount val="5"/>
                <c:pt idx="0">
                  <c:v>1.8181818181818181E-2</c:v>
                </c:pt>
                <c:pt idx="1">
                  <c:v>9.0909090909090912E-2</c:v>
                </c:pt>
                <c:pt idx="2">
                  <c:v>0.25454545454545452</c:v>
                </c:pt>
                <c:pt idx="3">
                  <c:v>0.30909090909090908</c:v>
                </c:pt>
                <c:pt idx="4">
                  <c:v>0.32727272727272727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5C-4F26-A819-3F4D51EA54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324578368"/>
        <c:axId val="1324580864"/>
      </c:barChart>
      <c:catAx>
        <c:axId val="13245783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small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24580864"/>
        <c:crosses val="autoZero"/>
        <c:auto val="1"/>
        <c:lblAlgn val="l"/>
        <c:lblOffset val="100"/>
        <c:noMultiLvlLbl val="0"/>
      </c:catAx>
      <c:valAx>
        <c:axId val="132458086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324578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ysClr val="windowText" lastClr="000000"/>
          </a:solidFill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indent="0" algn="ctr"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r>
              <a:rPr lang="ru-RU" dirty="0"/>
              <a:t>Позволит ли применение цифровых технологий улучшить деятельность предприятия?</a:t>
            </a:r>
          </a:p>
        </c:rich>
      </c:tx>
      <c:layout>
        <c:manualLayout>
          <c:xMode val="edge"/>
          <c:yMode val="edge"/>
          <c:x val="0.1766040145478775"/>
          <c:y val="5.58212006056569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indent="0" algn="ctr"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8670201837918877"/>
          <c:y val="0.34517198305163876"/>
          <c:w val="0.337716788616857"/>
          <c:h val="0.4546749838088420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3B9-46EB-AE01-85295F7D40B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3B9-46EB-AE01-85295F7D40B9}"/>
              </c:ext>
            </c:extLst>
          </c:dPt>
          <c:dLbls>
            <c:dLbl>
              <c:idx val="1"/>
              <c:layout>
                <c:manualLayout>
                  <c:x val="-0.15961702764796723"/>
                  <c:y val="6.146115279373534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3B9-46EB-AE01-85295F7D40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Лист6!$A$247:$A$248</c:f>
              <c:strCache>
                <c:ptCount val="2"/>
                <c:pt idx="0">
                  <c:v>да</c:v>
                </c:pt>
                <c:pt idx="1">
                  <c:v>затрудняюсь с ответом</c:v>
                </c:pt>
              </c:strCache>
            </c:strRef>
          </c:cat>
          <c:val>
            <c:numRef>
              <c:f>Лист6!$B$247:$B$248</c:f>
              <c:numCache>
                <c:formatCode>0%</c:formatCode>
                <c:ptCount val="2"/>
                <c:pt idx="0">
                  <c:v>0.89655172413793105</c:v>
                </c:pt>
                <c:pt idx="1">
                  <c:v>0.10344827586206896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3B9-46EB-AE01-85295F7D40B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latin typeface="Century Gothic" panose="020B0502020202020204" pitchFamily="34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r>
              <a:rPr lang="ru-RU" dirty="0"/>
              <a:t>Привели ли первоначальные затраты на цифровизацию к дальнейшей модернизации предприятия?</a:t>
            </a:r>
          </a:p>
        </c:rich>
      </c:tx>
      <c:layout>
        <c:manualLayout>
          <c:xMode val="edge"/>
          <c:yMode val="edge"/>
          <c:x val="0.12593160068819523"/>
          <c:y val="4.83092963845881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3672579720638368"/>
          <c:y val="0.36049066464945162"/>
          <c:w val="0.33473994629981596"/>
          <c:h val="0.4866709074029501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520-4547-8501-FA7C5B8977B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520-4547-8501-FA7C5B8977B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520-4547-8501-FA7C5B8977B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Лист6!$A$256:$A$258</c:f>
              <c:strCache>
                <c:ptCount val="3"/>
                <c:pt idx="0">
                  <c:v>нет</c:v>
                </c:pt>
                <c:pt idx="1">
                  <c:v>затрудняюсь с ответом</c:v>
                </c:pt>
                <c:pt idx="2">
                  <c:v>да</c:v>
                </c:pt>
              </c:strCache>
            </c:strRef>
          </c:cat>
          <c:val>
            <c:numRef>
              <c:f>Лист6!$B$256:$B$258</c:f>
              <c:numCache>
                <c:formatCode>0%</c:formatCode>
                <c:ptCount val="3"/>
                <c:pt idx="0">
                  <c:v>3.4482758620689655E-2</c:v>
                </c:pt>
                <c:pt idx="1">
                  <c:v>0.34482758620689657</c:v>
                </c:pt>
                <c:pt idx="2">
                  <c:v>0.62068965517241381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520-4547-8501-FA7C5B8977B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latin typeface="Century Gothic" panose="020B0502020202020204" pitchFamily="34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006666"/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rgbClr val="006666"/>
                </a:solidFill>
              </a:rPr>
              <a:t>ГОТОВНОСТЬ ПРЕДПРИЯТИЙ К ВНЕДРЕНИЮ ЦИФРОВЫХ ТЕХНОЛОГИЙ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rgbClr val="006666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Лист2!$B$49</c:f>
              <c:strCache>
                <c:ptCount val="1"/>
                <c:pt idx="0">
                  <c:v>внедряем цифровые технологии</c:v>
                </c:pt>
              </c:strCache>
            </c:strRef>
          </c:tx>
          <c:spPr>
            <a:solidFill>
              <a:srgbClr val="006666"/>
            </a:solidFill>
            <a:ln>
              <a:solidFill>
                <a:srgbClr val="006666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Лист2!$A$50:$A$55</c:f>
              <c:strCache>
                <c:ptCount val="6"/>
                <c:pt idx="0">
                  <c:v>Наукоемкие отрасли</c:v>
                </c:pt>
                <c:pt idx="1">
                  <c:v>Низкотехнологичные отрасли</c:v>
                </c:pt>
                <c:pt idx="2">
                  <c:v>Отрасли высокого технологичного уровня</c:v>
                </c:pt>
                <c:pt idx="3">
                  <c:v>Отрасли среднего высокого технологичного уровня</c:v>
                </c:pt>
                <c:pt idx="4">
                  <c:v>Отрасли, не входящие в промышленность</c:v>
                </c:pt>
                <c:pt idx="5">
                  <c:v>Среднетехнологичные отрасли низкого уровня</c:v>
                </c:pt>
              </c:strCache>
            </c:strRef>
          </c:cat>
          <c:val>
            <c:numRef>
              <c:f>Лист2!$B$50:$B$55</c:f>
              <c:numCache>
                <c:formatCode>0.00%</c:formatCode>
                <c:ptCount val="6"/>
                <c:pt idx="0">
                  <c:v>9.375E-2</c:v>
                </c:pt>
                <c:pt idx="1">
                  <c:v>9.375E-2</c:v>
                </c:pt>
                <c:pt idx="2">
                  <c:v>6.25E-2</c:v>
                </c:pt>
                <c:pt idx="3">
                  <c:v>0.1875</c:v>
                </c:pt>
                <c:pt idx="4">
                  <c:v>3.125E-2</c:v>
                </c:pt>
                <c:pt idx="5">
                  <c:v>6.25E-2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85-4C3F-904D-3C8BCE866192}"/>
            </c:ext>
          </c:extLst>
        </c:ser>
        <c:ser>
          <c:idx val="1"/>
          <c:order val="1"/>
          <c:tx>
            <c:strRef>
              <c:f>Лист2!$C$49</c:f>
              <c:strCache>
                <c:ptCount val="1"/>
                <c:pt idx="0">
                  <c:v>планируем внедрять цифровые технологии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c:spPr>
          <c:invertIfNegative val="0"/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7085-4C3F-904D-3C8BCE866192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7085-4C3F-904D-3C8BCE866192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7085-4C3F-904D-3C8BCE866192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7085-4C3F-904D-3C8BCE8661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Лист2!$A$50:$A$55</c:f>
              <c:strCache>
                <c:ptCount val="6"/>
                <c:pt idx="0">
                  <c:v>Наукоемкие отрасли</c:v>
                </c:pt>
                <c:pt idx="1">
                  <c:v>Низкотехнологичные отрасли</c:v>
                </c:pt>
                <c:pt idx="2">
                  <c:v>Отрасли высокого технологичного уровня</c:v>
                </c:pt>
                <c:pt idx="3">
                  <c:v>Отрасли среднего высокого технологичного уровня</c:v>
                </c:pt>
                <c:pt idx="4">
                  <c:v>Отрасли, не входящие в промышленность</c:v>
                </c:pt>
                <c:pt idx="5">
                  <c:v>Среднетехнологичные отрасли низкого уровня</c:v>
                </c:pt>
              </c:strCache>
            </c:strRef>
          </c:cat>
          <c:val>
            <c:numRef>
              <c:f>Лист2!$C$50:$C$55</c:f>
              <c:numCache>
                <c:formatCode>0.00%</c:formatCode>
                <c:ptCount val="6"/>
                <c:pt idx="0">
                  <c:v>3.125E-2</c:v>
                </c:pt>
                <c:pt idx="1">
                  <c:v>0</c:v>
                </c:pt>
                <c:pt idx="2">
                  <c:v>3.125E-2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085-4C3F-904D-3C8BCE866192}"/>
            </c:ext>
          </c:extLst>
        </c:ser>
        <c:ser>
          <c:idx val="2"/>
          <c:order val="2"/>
          <c:tx>
            <c:strRef>
              <c:f>Лист2!$D$49</c:f>
              <c:strCache>
                <c:ptCount val="1"/>
                <c:pt idx="0">
                  <c:v>уже внедрены цифровые технологии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7085-4C3F-904D-3C8BCE866192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7085-4C3F-904D-3C8BCE8661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Лист2!$A$50:$A$55</c:f>
              <c:strCache>
                <c:ptCount val="6"/>
                <c:pt idx="0">
                  <c:v>Наукоемкие отрасли</c:v>
                </c:pt>
                <c:pt idx="1">
                  <c:v>Низкотехнологичные отрасли</c:v>
                </c:pt>
                <c:pt idx="2">
                  <c:v>Отрасли высокого технологичного уровня</c:v>
                </c:pt>
                <c:pt idx="3">
                  <c:v>Отрасли среднего высокого технологичного уровня</c:v>
                </c:pt>
                <c:pt idx="4">
                  <c:v>Отрасли, не входящие в промышленность</c:v>
                </c:pt>
                <c:pt idx="5">
                  <c:v>Среднетехнологичные отрасли низкого уровня</c:v>
                </c:pt>
              </c:strCache>
            </c:strRef>
          </c:cat>
          <c:val>
            <c:numRef>
              <c:f>Лист2!$D$50:$D$55</c:f>
              <c:numCache>
                <c:formatCode>0.00%</c:formatCode>
                <c:ptCount val="6"/>
                <c:pt idx="0">
                  <c:v>0.125</c:v>
                </c:pt>
                <c:pt idx="1">
                  <c:v>6.25E-2</c:v>
                </c:pt>
                <c:pt idx="2">
                  <c:v>9.375E-2</c:v>
                </c:pt>
                <c:pt idx="3">
                  <c:v>9.375E-2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085-4C3F-904D-3C8BCE866192}"/>
            </c:ext>
          </c:extLst>
        </c:ser>
        <c:ser>
          <c:idx val="3"/>
          <c:order val="3"/>
          <c:tx>
            <c:strRef>
              <c:f>Лист2!$E$49</c:f>
              <c:strCache>
                <c:ptCount val="1"/>
                <c:pt idx="0">
                  <c:v>цифровые технологии не внедрены и не планируем их внедрять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7085-4C3F-904D-3C8BCE866192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7085-4C3F-904D-3C8BCE866192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7085-4C3F-904D-3C8BCE866192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7085-4C3F-904D-3C8BCE866192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7085-4C3F-904D-3C8BCE8661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Лист2!$A$50:$A$55</c:f>
              <c:strCache>
                <c:ptCount val="6"/>
                <c:pt idx="0">
                  <c:v>Наукоемкие отрасли</c:v>
                </c:pt>
                <c:pt idx="1">
                  <c:v>Низкотехнологичные отрасли</c:v>
                </c:pt>
                <c:pt idx="2">
                  <c:v>Отрасли высокого технологичного уровня</c:v>
                </c:pt>
                <c:pt idx="3">
                  <c:v>Отрасли среднего высокого технологичного уровня</c:v>
                </c:pt>
                <c:pt idx="4">
                  <c:v>Отрасли, не входящие в промышленность</c:v>
                </c:pt>
                <c:pt idx="5">
                  <c:v>Среднетехнологичные отрасли низкого уровня</c:v>
                </c:pt>
              </c:strCache>
            </c:strRef>
          </c:cat>
          <c:val>
            <c:numRef>
              <c:f>Лист2!$E$50:$E$55</c:f>
              <c:numCache>
                <c:formatCode>0.00%</c:formatCode>
                <c:ptCount val="6"/>
                <c:pt idx="0">
                  <c:v>3.125E-2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085-4C3F-904D-3C8BCE86619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63926191"/>
        <c:axId val="1363937839"/>
      </c:barChart>
      <c:catAx>
        <c:axId val="13639261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63937839"/>
        <c:crosses val="autoZero"/>
        <c:auto val="1"/>
        <c:lblAlgn val="ctr"/>
        <c:lblOffset val="100"/>
        <c:noMultiLvlLbl val="0"/>
      </c:catAx>
      <c:valAx>
        <c:axId val="136393783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13639261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0188584374752647"/>
          <c:w val="0.97813903613884168"/>
          <c:h val="0.18575466838293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Лист4!$BI$13</c:f>
              <c:strCache>
                <c:ptCount val="1"/>
                <c:pt idx="0">
                  <c:v>да, необходимо для развития предприятия/организации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Лист4!$BJ$12:$BO$12</c:f>
              <c:strCache>
                <c:ptCount val="6"/>
                <c:pt idx="0">
                  <c:v>Высокотехнологичные отрасли</c:v>
                </c:pt>
                <c:pt idx="1">
                  <c:v>Отрасли среднего высокого технологичного уровня</c:v>
                </c:pt>
                <c:pt idx="2">
                  <c:v>Среднетехнологичные отрасли низкого уровня</c:v>
                </c:pt>
                <c:pt idx="3">
                  <c:v>Низкотехнологичные отрасли</c:v>
                </c:pt>
                <c:pt idx="4">
                  <c:v>Наукоемкие отрасли</c:v>
                </c:pt>
                <c:pt idx="5">
                  <c:v>Отрасли промышленности</c:v>
                </c:pt>
              </c:strCache>
            </c:strRef>
          </c:cat>
          <c:val>
            <c:numRef>
              <c:f>Лист4!$BJ$13:$BO$13</c:f>
              <c:numCache>
                <c:formatCode>0%</c:formatCode>
                <c:ptCount val="6"/>
                <c:pt idx="0">
                  <c:v>0.8571428571428571</c:v>
                </c:pt>
                <c:pt idx="1">
                  <c:v>0.75</c:v>
                </c:pt>
                <c:pt idx="2">
                  <c:v>1</c:v>
                </c:pt>
                <c:pt idx="3">
                  <c:v>0.25</c:v>
                </c:pt>
                <c:pt idx="4">
                  <c:v>0.42857142857142855</c:v>
                </c:pt>
                <c:pt idx="5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69-412D-8FF9-F982A8658960}"/>
            </c:ext>
          </c:extLst>
        </c:ser>
        <c:ser>
          <c:idx val="1"/>
          <c:order val="1"/>
          <c:tx>
            <c:strRef>
              <c:f>Лист4!$BI$14</c:f>
              <c:strCache>
                <c:ptCount val="1"/>
                <c:pt idx="0">
                  <c:v>не критично, возможно внедрение отдельных решений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Лист4!$BJ$12:$BO$12</c:f>
              <c:strCache>
                <c:ptCount val="6"/>
                <c:pt idx="0">
                  <c:v>Высокотехнологичные отрасли</c:v>
                </c:pt>
                <c:pt idx="1">
                  <c:v>Отрасли среднего высокого технологичного уровня</c:v>
                </c:pt>
                <c:pt idx="2">
                  <c:v>Среднетехнологичные отрасли низкого уровня</c:v>
                </c:pt>
                <c:pt idx="3">
                  <c:v>Низкотехнологичные отрасли</c:v>
                </c:pt>
                <c:pt idx="4">
                  <c:v>Наукоемкие отрасли</c:v>
                </c:pt>
                <c:pt idx="5">
                  <c:v>Отрасли промышленности</c:v>
                </c:pt>
              </c:strCache>
            </c:strRef>
          </c:cat>
          <c:val>
            <c:numRef>
              <c:f>Лист4!$BJ$14:$BO$14</c:f>
              <c:numCache>
                <c:formatCode>0%</c:formatCode>
                <c:ptCount val="6"/>
                <c:pt idx="0">
                  <c:v>0.14285714285714285</c:v>
                </c:pt>
                <c:pt idx="1">
                  <c:v>0.25</c:v>
                </c:pt>
                <c:pt idx="3">
                  <c:v>0.75</c:v>
                </c:pt>
                <c:pt idx="4">
                  <c:v>0.5714285714285714</c:v>
                </c:pt>
                <c:pt idx="5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69-412D-8FF9-F982A865896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911938480"/>
        <c:axId val="911937232"/>
      </c:barChart>
      <c:catAx>
        <c:axId val="911938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1937232"/>
        <c:crosses val="autoZero"/>
        <c:auto val="1"/>
        <c:lblAlgn val="ctr"/>
        <c:lblOffset val="100"/>
        <c:noMultiLvlLbl val="0"/>
      </c:catAx>
      <c:valAx>
        <c:axId val="9119372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1938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ysClr val="windowText" lastClr="000000"/>
          </a:solidFill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625647-4DA9-413D-AF31-AEE3040C53D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FD72CC-9E7E-4B42-A3A3-C747AC11491B}">
      <dgm:prSet phldrT="[Текст]" custT="1"/>
      <dgm:spPr>
        <a:solidFill>
          <a:srgbClr val="008080"/>
        </a:solidFill>
      </dgm:spPr>
      <dgm:t>
        <a:bodyPr/>
        <a:lstStyle/>
        <a:p>
          <a:r>
            <a: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  <a:ea typeface="Calibri" panose="020F0502020204030204" pitchFamily="34" charset="0"/>
              <a:cs typeface="Consolas" panose="020B0609020204030204" pitchFamily="49" charset="0"/>
            </a:rPr>
            <a:t>ФОРМЫ МЕЖДУНАРОДНОЙ КООПЕРАЦИИ</a:t>
          </a:r>
          <a:endParaRPr lang="ru-RU" sz="2400" dirty="0">
            <a:solidFill>
              <a:schemeClr val="bg1"/>
            </a:solidFill>
            <a:latin typeface="Consolas" panose="020B0609020204030204" pitchFamily="49" charset="0"/>
            <a:cs typeface="Consolas" panose="020B0609020204030204" pitchFamily="49" charset="0"/>
          </a:endParaRPr>
        </a:p>
      </dgm:t>
    </dgm:pt>
    <dgm:pt modelId="{32DBF805-AB4B-4CB6-8ED8-91ADE1E90ED0}" type="parTrans" cxnId="{6AFA6761-F0FF-410D-AA5E-DC1353EF1304}">
      <dgm:prSet/>
      <dgm:spPr/>
      <dgm:t>
        <a:bodyPr/>
        <a:lstStyle/>
        <a:p>
          <a:endParaRPr lang="ru-RU" sz="2400">
            <a:latin typeface="Consolas" panose="020B0609020204030204" pitchFamily="49" charset="0"/>
            <a:cs typeface="Consolas" panose="020B0609020204030204" pitchFamily="49" charset="0"/>
          </a:endParaRPr>
        </a:p>
      </dgm:t>
    </dgm:pt>
    <dgm:pt modelId="{5CC94C09-55DF-43CD-AC9A-D330C9475224}" type="sibTrans" cxnId="{6AFA6761-F0FF-410D-AA5E-DC1353EF1304}">
      <dgm:prSet/>
      <dgm:spPr/>
      <dgm:t>
        <a:bodyPr/>
        <a:lstStyle/>
        <a:p>
          <a:endParaRPr lang="ru-RU" sz="2400">
            <a:latin typeface="Consolas" panose="020B0609020204030204" pitchFamily="49" charset="0"/>
            <a:cs typeface="Consolas" panose="020B0609020204030204" pitchFamily="49" charset="0"/>
          </a:endParaRPr>
        </a:p>
      </dgm:t>
    </dgm:pt>
    <dgm:pt modelId="{6AB173C2-DE19-442F-8802-1D9AA69EFEB1}">
      <dgm:prSet phldrT="[Текст]" custT="1"/>
      <dgm:spPr>
        <a:solidFill>
          <a:srgbClr val="008080"/>
        </a:solidFill>
      </dgm:spPr>
      <dgm:t>
        <a:bodyPr/>
        <a:lstStyle/>
        <a:p>
          <a:r>
            <a:rPr lang="ru-RU" sz="2000" dirty="0">
              <a:latin typeface="Consolas" panose="020B0609020204030204" pitchFamily="49" charset="0"/>
              <a:cs typeface="Consolas" panose="020B0609020204030204" pitchFamily="49" charset="0"/>
            </a:rPr>
            <a:t>Контрактное производство</a:t>
          </a:r>
        </a:p>
      </dgm:t>
    </dgm:pt>
    <dgm:pt modelId="{59D0BBDE-377B-4B78-B45F-399D79E2EED6}" type="parTrans" cxnId="{E8F35E9A-206E-4151-8E6B-57FBD985D22F}">
      <dgm:prSet/>
      <dgm:spPr/>
      <dgm:t>
        <a:bodyPr/>
        <a:lstStyle/>
        <a:p>
          <a:endParaRPr lang="ru-RU" sz="2400">
            <a:latin typeface="Consolas" panose="020B0609020204030204" pitchFamily="49" charset="0"/>
            <a:cs typeface="Consolas" panose="020B0609020204030204" pitchFamily="49" charset="0"/>
          </a:endParaRPr>
        </a:p>
      </dgm:t>
    </dgm:pt>
    <dgm:pt modelId="{A8B28EEB-548D-4F34-BA47-C9C915AB2DD1}" type="sibTrans" cxnId="{E8F35E9A-206E-4151-8E6B-57FBD985D22F}">
      <dgm:prSet/>
      <dgm:spPr/>
      <dgm:t>
        <a:bodyPr/>
        <a:lstStyle/>
        <a:p>
          <a:endParaRPr lang="ru-RU" sz="2400">
            <a:latin typeface="Consolas" panose="020B0609020204030204" pitchFamily="49" charset="0"/>
            <a:cs typeface="Consolas" panose="020B0609020204030204" pitchFamily="49" charset="0"/>
          </a:endParaRPr>
        </a:p>
      </dgm:t>
    </dgm:pt>
    <dgm:pt modelId="{60085CDE-5E46-4CDA-9228-20E3058762F1}">
      <dgm:prSet phldrT="[Текст]" custT="1"/>
      <dgm:spPr>
        <a:solidFill>
          <a:srgbClr val="008080"/>
        </a:solidFill>
      </dgm:spPr>
      <dgm:t>
        <a:bodyPr/>
        <a:lstStyle/>
        <a:p>
          <a:r>
            <a:rPr lang="ru-RU" sz="2000" dirty="0">
              <a:latin typeface="Consolas" panose="020B0609020204030204" pitchFamily="49" charset="0"/>
              <a:ea typeface="Calibri" panose="020F0502020204030204" pitchFamily="34" charset="0"/>
              <a:cs typeface="Consolas" panose="020B0609020204030204" pitchFamily="49" charset="0"/>
            </a:rPr>
            <a:t>Стратегическое партнерство </a:t>
          </a:r>
          <a:endParaRPr lang="ru-RU" sz="2000" dirty="0">
            <a:latin typeface="Consolas" panose="020B0609020204030204" pitchFamily="49" charset="0"/>
            <a:cs typeface="Consolas" panose="020B0609020204030204" pitchFamily="49" charset="0"/>
          </a:endParaRPr>
        </a:p>
      </dgm:t>
    </dgm:pt>
    <dgm:pt modelId="{56342359-3AF3-4767-AF17-02AC5C13244F}" type="parTrans" cxnId="{A4FF4D2E-674C-4F49-8B16-E38F6890732C}">
      <dgm:prSet/>
      <dgm:spPr/>
      <dgm:t>
        <a:bodyPr/>
        <a:lstStyle/>
        <a:p>
          <a:endParaRPr lang="ru-RU" sz="2400">
            <a:latin typeface="Consolas" panose="020B0609020204030204" pitchFamily="49" charset="0"/>
            <a:cs typeface="Consolas" panose="020B0609020204030204" pitchFamily="49" charset="0"/>
          </a:endParaRPr>
        </a:p>
      </dgm:t>
    </dgm:pt>
    <dgm:pt modelId="{09A8EC47-BCB5-4E25-9D0C-92AF20A60333}" type="sibTrans" cxnId="{A4FF4D2E-674C-4F49-8B16-E38F6890732C}">
      <dgm:prSet/>
      <dgm:spPr/>
      <dgm:t>
        <a:bodyPr/>
        <a:lstStyle/>
        <a:p>
          <a:endParaRPr lang="ru-RU" sz="2400">
            <a:latin typeface="Consolas" panose="020B0609020204030204" pitchFamily="49" charset="0"/>
            <a:cs typeface="Consolas" panose="020B0609020204030204" pitchFamily="49" charset="0"/>
          </a:endParaRPr>
        </a:p>
      </dgm:t>
    </dgm:pt>
    <dgm:pt modelId="{94E8772F-DD3A-42CD-8663-3179173820B7}">
      <dgm:prSet phldrT="[Текст]" custT="1"/>
      <dgm:spPr>
        <a:solidFill>
          <a:srgbClr val="008080"/>
        </a:solidFill>
      </dgm:spPr>
      <dgm:t>
        <a:bodyPr/>
        <a:lstStyle/>
        <a:p>
          <a:r>
            <a:rPr lang="ru-RU" sz="2400" dirty="0" err="1">
              <a:latin typeface="Consolas" panose="020B0609020204030204" pitchFamily="49" charset="0"/>
              <a:ea typeface="Calibri" panose="020F0502020204030204" pitchFamily="34" charset="0"/>
              <a:cs typeface="Consolas" panose="020B0609020204030204" pitchFamily="49" charset="0"/>
            </a:rPr>
            <a:t>Субконтрактинг</a:t>
          </a:r>
          <a:endParaRPr lang="ru-RU" sz="2400" dirty="0">
            <a:latin typeface="Consolas" panose="020B0609020204030204" pitchFamily="49" charset="0"/>
            <a:cs typeface="Consolas" panose="020B0609020204030204" pitchFamily="49" charset="0"/>
          </a:endParaRPr>
        </a:p>
      </dgm:t>
    </dgm:pt>
    <dgm:pt modelId="{1020642E-2EC3-4C4D-94C9-627E18A287B6}" type="parTrans" cxnId="{78A97ED5-A3A2-4B6E-8B6E-860C0FD0AFAB}">
      <dgm:prSet/>
      <dgm:spPr/>
      <dgm:t>
        <a:bodyPr/>
        <a:lstStyle/>
        <a:p>
          <a:endParaRPr lang="ru-RU" sz="2400">
            <a:latin typeface="Consolas" panose="020B0609020204030204" pitchFamily="49" charset="0"/>
            <a:cs typeface="Consolas" panose="020B0609020204030204" pitchFamily="49" charset="0"/>
          </a:endParaRPr>
        </a:p>
      </dgm:t>
    </dgm:pt>
    <dgm:pt modelId="{B06C603B-0CFC-4EA9-8F44-936A5BECDCBA}" type="sibTrans" cxnId="{78A97ED5-A3A2-4B6E-8B6E-860C0FD0AFAB}">
      <dgm:prSet/>
      <dgm:spPr/>
      <dgm:t>
        <a:bodyPr/>
        <a:lstStyle/>
        <a:p>
          <a:endParaRPr lang="ru-RU" sz="2400">
            <a:latin typeface="Consolas" panose="020B0609020204030204" pitchFamily="49" charset="0"/>
            <a:cs typeface="Consolas" panose="020B0609020204030204" pitchFamily="49" charset="0"/>
          </a:endParaRPr>
        </a:p>
      </dgm:t>
    </dgm:pt>
    <dgm:pt modelId="{43201146-DE40-4A17-AE7C-5E019CC1520D}">
      <dgm:prSet phldrT="[Текст]" custT="1"/>
      <dgm:spPr>
        <a:noFill/>
        <a:ln>
          <a:solidFill>
            <a:srgbClr val="008080"/>
          </a:solidFill>
        </a:ln>
      </dgm:spPr>
      <dgm:t>
        <a:bodyPr/>
        <a:lstStyle/>
        <a:p>
          <a:r>
            <a:rPr lang="ru-RU" sz="1600" cap="sm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сотрудничество во временных рамках заключенных договоров, что не способствует обмену </a:t>
          </a:r>
          <a:r>
            <a:rPr lang="ru-RU" sz="1600" cap="small" baseline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инновационными</a:t>
          </a:r>
          <a:r>
            <a:rPr lang="ru-RU" sz="1600" cap="sm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идеями и разработками, </a:t>
          </a:r>
          <a:r>
            <a:rPr lang="ru-RU" sz="1600" b="1" cap="sm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 имеет синергического эффекта </a:t>
          </a:r>
          <a:r>
            <a:rPr lang="ru-RU" sz="1600" cap="sm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 счет доступа к объединенным ресурсам</a:t>
          </a:r>
          <a:endParaRPr lang="ru-RU" sz="1600" cap="small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olas" panose="020B0609020204030204" pitchFamily="49" charset="0"/>
            <a:cs typeface="Consolas" panose="020B0609020204030204" pitchFamily="49" charset="0"/>
          </a:endParaRPr>
        </a:p>
      </dgm:t>
    </dgm:pt>
    <dgm:pt modelId="{3419088D-1FAF-4BD4-A1CF-E2B37C4B7B62}" type="parTrans" cxnId="{46869B1D-1417-438C-AB32-0CA28AF967CD}">
      <dgm:prSet/>
      <dgm:spPr>
        <a:ln>
          <a:noFill/>
        </a:ln>
      </dgm:spPr>
      <dgm:t>
        <a:bodyPr/>
        <a:lstStyle/>
        <a:p>
          <a:endParaRPr lang="ru-RU"/>
        </a:p>
      </dgm:t>
    </dgm:pt>
    <dgm:pt modelId="{7801C6BC-7C49-4D8E-824E-1A5FC8CD3002}" type="sibTrans" cxnId="{46869B1D-1417-438C-AB32-0CA28AF967CD}">
      <dgm:prSet/>
      <dgm:spPr/>
      <dgm:t>
        <a:bodyPr/>
        <a:lstStyle/>
        <a:p>
          <a:endParaRPr lang="ru-RU"/>
        </a:p>
      </dgm:t>
    </dgm:pt>
    <dgm:pt modelId="{0C08A244-FE0E-4BD9-B8C0-64DD9D700D8E}">
      <dgm:prSet phldrT="[Текст]" custT="1"/>
      <dgm:spPr>
        <a:noFill/>
        <a:ln>
          <a:solidFill>
            <a:srgbClr val="008080"/>
          </a:solidFill>
        </a:ln>
      </dgm:spPr>
      <dgm:t>
        <a:bodyPr/>
        <a:lstStyle/>
        <a:p>
          <a:r>
            <a:rPr lang="ru-RU" sz="1600" cap="small" baseline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характерное для крупных корпораций, обладает синергическим эффектом, однако имеет проблемы, связанные с </a:t>
          </a:r>
          <a:r>
            <a:rPr lang="ru-RU" sz="1600" b="1" cap="small" baseline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сохранением и разделением прав интеллектуальной собственности </a:t>
          </a:r>
          <a:r>
            <a:rPr lang="ru-RU" sz="1600" cap="small" baseline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между предприятиями-</a:t>
          </a:r>
          <a:r>
            <a:rPr lang="ru-RU" sz="1600" cap="small" baseline="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контракторами</a:t>
          </a:r>
          <a:r>
            <a:rPr lang="ru-RU" sz="1600" cap="small" baseline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1600" cap="small" baseline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olas" panose="020B0609020204030204" pitchFamily="49" charset="0"/>
            <a:cs typeface="Consolas" panose="020B0609020204030204" pitchFamily="49" charset="0"/>
          </a:endParaRPr>
        </a:p>
      </dgm:t>
    </dgm:pt>
    <dgm:pt modelId="{7443B400-8AE8-473E-BA31-6FEB3654A510}" type="parTrans" cxnId="{730B7EDE-39AF-439E-9139-6BA8E2026C2D}">
      <dgm:prSet/>
      <dgm:spPr>
        <a:ln>
          <a:noFill/>
        </a:ln>
      </dgm:spPr>
      <dgm:t>
        <a:bodyPr/>
        <a:lstStyle/>
        <a:p>
          <a:endParaRPr lang="ru-RU"/>
        </a:p>
      </dgm:t>
    </dgm:pt>
    <dgm:pt modelId="{40903433-0FA3-463A-ACA1-F12416C2789E}" type="sibTrans" cxnId="{730B7EDE-39AF-439E-9139-6BA8E2026C2D}">
      <dgm:prSet/>
      <dgm:spPr/>
      <dgm:t>
        <a:bodyPr/>
        <a:lstStyle/>
        <a:p>
          <a:endParaRPr lang="ru-RU"/>
        </a:p>
      </dgm:t>
    </dgm:pt>
    <dgm:pt modelId="{06F81199-A394-46C1-A53F-4682D801DAED}">
      <dgm:prSet phldrT="[Текст]" custT="1"/>
      <dgm:spPr>
        <a:noFill/>
        <a:ln>
          <a:solidFill>
            <a:srgbClr val="008080"/>
          </a:solidFill>
        </a:ln>
      </dgm:spPr>
      <dgm:t>
        <a:bodyPr/>
        <a:lstStyle/>
        <a:p>
          <a:r>
            <a:rPr lang="ru-RU" sz="1600" b="1" cap="small" baseline="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способ организации производства, использующий разделение труда между </a:t>
          </a:r>
          <a:r>
            <a:rPr lang="ru-RU" sz="1600" b="1" cap="small" baseline="0" dirty="0" err="1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контрактором</a:t>
          </a:r>
          <a:r>
            <a:rPr lang="ru-RU" sz="1600" b="1" cap="small" baseline="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 минимально необходимыми собственными производственными мощностями, критически влияющими на качество продукции и </a:t>
          </a:r>
          <a:r>
            <a:rPr lang="ru-RU" sz="1600" b="1" cap="small" baseline="0" dirty="0" err="1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субконтракторами</a:t>
          </a:r>
          <a:r>
            <a:rPr lang="ru-RU" sz="1600" b="1" cap="small" baseline="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специализированными предприятиями, производящими комплектующие, выполняющими работы и услуги</a:t>
          </a:r>
          <a:endParaRPr lang="ru-RU" sz="1600" b="1" cap="small" baseline="0" dirty="0">
            <a:solidFill>
              <a:srgbClr val="00808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olas" panose="020B0609020204030204" pitchFamily="49" charset="0"/>
            <a:cs typeface="Consolas" panose="020B0609020204030204" pitchFamily="49" charset="0"/>
          </a:endParaRPr>
        </a:p>
      </dgm:t>
    </dgm:pt>
    <dgm:pt modelId="{67F9AB75-B6FF-40B6-8B4E-BD4D841C0604}" type="parTrans" cxnId="{2B1E5345-99FD-438B-8709-EB94DADE15B5}">
      <dgm:prSet/>
      <dgm:spPr>
        <a:ln>
          <a:noFill/>
        </a:ln>
      </dgm:spPr>
      <dgm:t>
        <a:bodyPr/>
        <a:lstStyle/>
        <a:p>
          <a:endParaRPr lang="ru-RU"/>
        </a:p>
      </dgm:t>
    </dgm:pt>
    <dgm:pt modelId="{265A613D-C55F-4101-8691-BD2EC65469E7}" type="sibTrans" cxnId="{2B1E5345-99FD-438B-8709-EB94DADE15B5}">
      <dgm:prSet/>
      <dgm:spPr/>
      <dgm:t>
        <a:bodyPr/>
        <a:lstStyle/>
        <a:p>
          <a:endParaRPr lang="ru-RU"/>
        </a:p>
      </dgm:t>
    </dgm:pt>
    <dgm:pt modelId="{8AE6D653-53C1-44FE-B8DE-31A0EB75FE45}" type="pres">
      <dgm:prSet presAssocID="{DD625647-4DA9-413D-AF31-AEE3040C53D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1C206AB-35CE-4AC9-AF79-F6CCD67F3990}" type="pres">
      <dgm:prSet presAssocID="{3FFD72CC-9E7E-4B42-A3A3-C747AC11491B}" presName="hierRoot1" presStyleCnt="0">
        <dgm:presLayoutVars>
          <dgm:hierBranch val="init"/>
        </dgm:presLayoutVars>
      </dgm:prSet>
      <dgm:spPr/>
    </dgm:pt>
    <dgm:pt modelId="{80C56B9E-E7A7-4536-AD3F-C691BE2D3709}" type="pres">
      <dgm:prSet presAssocID="{3FFD72CC-9E7E-4B42-A3A3-C747AC11491B}" presName="rootComposite1" presStyleCnt="0"/>
      <dgm:spPr/>
    </dgm:pt>
    <dgm:pt modelId="{C343E8C2-6029-405C-90FE-02CAC3AE00A1}" type="pres">
      <dgm:prSet presAssocID="{3FFD72CC-9E7E-4B42-A3A3-C747AC11491B}" presName="rootText1" presStyleLbl="node0" presStyleIdx="0" presStyleCnt="1" custScaleX="770549">
        <dgm:presLayoutVars>
          <dgm:chPref val="3"/>
        </dgm:presLayoutVars>
      </dgm:prSet>
      <dgm:spPr/>
    </dgm:pt>
    <dgm:pt modelId="{A9D970EB-7B1F-4D6C-A3ED-937AFD73F159}" type="pres">
      <dgm:prSet presAssocID="{3FFD72CC-9E7E-4B42-A3A3-C747AC11491B}" presName="rootConnector1" presStyleLbl="node1" presStyleIdx="0" presStyleCnt="0"/>
      <dgm:spPr/>
    </dgm:pt>
    <dgm:pt modelId="{18C53129-B23A-4B07-9351-9FE63E0CC54B}" type="pres">
      <dgm:prSet presAssocID="{3FFD72CC-9E7E-4B42-A3A3-C747AC11491B}" presName="hierChild2" presStyleCnt="0"/>
      <dgm:spPr/>
    </dgm:pt>
    <dgm:pt modelId="{8C28A733-2412-432E-AD75-2BA4D6FB0335}" type="pres">
      <dgm:prSet presAssocID="{59D0BBDE-377B-4B78-B45F-399D79E2EED6}" presName="Name37" presStyleLbl="parChTrans1D2" presStyleIdx="0" presStyleCnt="3"/>
      <dgm:spPr/>
    </dgm:pt>
    <dgm:pt modelId="{1C77F436-E191-4FB5-BD99-3E8E454E309F}" type="pres">
      <dgm:prSet presAssocID="{6AB173C2-DE19-442F-8802-1D9AA69EFEB1}" presName="hierRoot2" presStyleCnt="0">
        <dgm:presLayoutVars>
          <dgm:hierBranch val="init"/>
        </dgm:presLayoutVars>
      </dgm:prSet>
      <dgm:spPr/>
    </dgm:pt>
    <dgm:pt modelId="{CB856AAD-05E9-480B-869E-91DF1DCE526B}" type="pres">
      <dgm:prSet presAssocID="{6AB173C2-DE19-442F-8802-1D9AA69EFEB1}" presName="rootComposite" presStyleCnt="0"/>
      <dgm:spPr/>
    </dgm:pt>
    <dgm:pt modelId="{304F84B5-CC9E-4BC4-A11D-B7F354806558}" type="pres">
      <dgm:prSet presAssocID="{6AB173C2-DE19-442F-8802-1D9AA69EFEB1}" presName="rootText" presStyleLbl="node2" presStyleIdx="0" presStyleCnt="3" custScaleX="309387" custScaleY="111367" custLinFactNeighborX="48650" custLinFactNeighborY="-12290">
        <dgm:presLayoutVars>
          <dgm:chPref val="3"/>
        </dgm:presLayoutVars>
      </dgm:prSet>
      <dgm:spPr/>
    </dgm:pt>
    <dgm:pt modelId="{7DE947C3-ADD1-414E-9B68-65A0BB4EB496}" type="pres">
      <dgm:prSet presAssocID="{6AB173C2-DE19-442F-8802-1D9AA69EFEB1}" presName="rootConnector" presStyleLbl="node2" presStyleIdx="0" presStyleCnt="3"/>
      <dgm:spPr/>
    </dgm:pt>
    <dgm:pt modelId="{2C1FB540-C49A-4DF8-8707-119DC9EA0721}" type="pres">
      <dgm:prSet presAssocID="{6AB173C2-DE19-442F-8802-1D9AA69EFEB1}" presName="hierChild4" presStyleCnt="0"/>
      <dgm:spPr/>
    </dgm:pt>
    <dgm:pt modelId="{8C34E7B6-19F1-414B-BF29-C434384910BB}" type="pres">
      <dgm:prSet presAssocID="{3419088D-1FAF-4BD4-A1CF-E2B37C4B7B62}" presName="Name37" presStyleLbl="parChTrans1D3" presStyleIdx="0" presStyleCnt="3"/>
      <dgm:spPr/>
    </dgm:pt>
    <dgm:pt modelId="{B086749B-C90A-4BAB-851C-AD82627F3089}" type="pres">
      <dgm:prSet presAssocID="{43201146-DE40-4A17-AE7C-5E019CC1520D}" presName="hierRoot2" presStyleCnt="0">
        <dgm:presLayoutVars>
          <dgm:hierBranch val="init"/>
        </dgm:presLayoutVars>
      </dgm:prSet>
      <dgm:spPr/>
    </dgm:pt>
    <dgm:pt modelId="{52066CB6-9D2F-40C8-907D-D9132D1411A6}" type="pres">
      <dgm:prSet presAssocID="{43201146-DE40-4A17-AE7C-5E019CC1520D}" presName="rootComposite" presStyleCnt="0"/>
      <dgm:spPr/>
    </dgm:pt>
    <dgm:pt modelId="{355697FF-F920-444D-A926-89F0B89F023B}" type="pres">
      <dgm:prSet presAssocID="{43201146-DE40-4A17-AE7C-5E019CC1520D}" presName="rootText" presStyleLbl="node3" presStyleIdx="0" presStyleCnt="3" custScaleX="303338" custScaleY="507540" custLinFactNeighborX="-69843" custLinFactNeighborY="-263">
        <dgm:presLayoutVars>
          <dgm:chPref val="3"/>
        </dgm:presLayoutVars>
      </dgm:prSet>
      <dgm:spPr/>
    </dgm:pt>
    <dgm:pt modelId="{9706C3B7-913B-48F5-8F2C-ED6EC22238C4}" type="pres">
      <dgm:prSet presAssocID="{43201146-DE40-4A17-AE7C-5E019CC1520D}" presName="rootConnector" presStyleLbl="node3" presStyleIdx="0" presStyleCnt="3"/>
      <dgm:spPr/>
    </dgm:pt>
    <dgm:pt modelId="{59AF68CF-22E4-4A8A-A80B-0DE059E75F05}" type="pres">
      <dgm:prSet presAssocID="{43201146-DE40-4A17-AE7C-5E019CC1520D}" presName="hierChild4" presStyleCnt="0"/>
      <dgm:spPr/>
    </dgm:pt>
    <dgm:pt modelId="{93461B92-A5E9-4DE4-B9A0-400C4D9D0FE6}" type="pres">
      <dgm:prSet presAssocID="{43201146-DE40-4A17-AE7C-5E019CC1520D}" presName="hierChild5" presStyleCnt="0"/>
      <dgm:spPr/>
    </dgm:pt>
    <dgm:pt modelId="{17B74F7C-D9DA-45AE-BFE5-EFE4D99187AE}" type="pres">
      <dgm:prSet presAssocID="{6AB173C2-DE19-442F-8802-1D9AA69EFEB1}" presName="hierChild5" presStyleCnt="0"/>
      <dgm:spPr/>
    </dgm:pt>
    <dgm:pt modelId="{CF727458-0892-42B0-9D0F-D7023AA1E848}" type="pres">
      <dgm:prSet presAssocID="{56342359-3AF3-4767-AF17-02AC5C13244F}" presName="Name37" presStyleLbl="parChTrans1D2" presStyleIdx="1" presStyleCnt="3"/>
      <dgm:spPr/>
    </dgm:pt>
    <dgm:pt modelId="{2050F010-BA10-45F2-B13D-81A5636028E4}" type="pres">
      <dgm:prSet presAssocID="{60085CDE-5E46-4CDA-9228-20E3058762F1}" presName="hierRoot2" presStyleCnt="0">
        <dgm:presLayoutVars>
          <dgm:hierBranch val="init"/>
        </dgm:presLayoutVars>
      </dgm:prSet>
      <dgm:spPr/>
    </dgm:pt>
    <dgm:pt modelId="{162C6787-A87A-4F13-83F2-9792C3D185CE}" type="pres">
      <dgm:prSet presAssocID="{60085CDE-5E46-4CDA-9228-20E3058762F1}" presName="rootComposite" presStyleCnt="0"/>
      <dgm:spPr/>
    </dgm:pt>
    <dgm:pt modelId="{C1310509-F28B-484E-9B0F-554A1E6FC5FE}" type="pres">
      <dgm:prSet presAssocID="{60085CDE-5E46-4CDA-9228-20E3058762F1}" presName="rootText" presStyleLbl="node2" presStyleIdx="1" presStyleCnt="3" custScaleX="354576" custScaleY="124172" custLinFactNeighborX="40964" custLinFactNeighborY="-589">
        <dgm:presLayoutVars>
          <dgm:chPref val="3"/>
        </dgm:presLayoutVars>
      </dgm:prSet>
      <dgm:spPr/>
    </dgm:pt>
    <dgm:pt modelId="{64E19760-B467-4BCF-9177-836B2BBC400A}" type="pres">
      <dgm:prSet presAssocID="{60085CDE-5E46-4CDA-9228-20E3058762F1}" presName="rootConnector" presStyleLbl="node2" presStyleIdx="1" presStyleCnt="3"/>
      <dgm:spPr/>
    </dgm:pt>
    <dgm:pt modelId="{AFC70AC7-EDE9-4AE3-ABB3-211A8F0A82F9}" type="pres">
      <dgm:prSet presAssocID="{60085CDE-5E46-4CDA-9228-20E3058762F1}" presName="hierChild4" presStyleCnt="0"/>
      <dgm:spPr/>
    </dgm:pt>
    <dgm:pt modelId="{FA0CF48F-33A2-4E98-839F-BF27E160E0B8}" type="pres">
      <dgm:prSet presAssocID="{7443B400-8AE8-473E-BA31-6FEB3654A510}" presName="Name37" presStyleLbl="parChTrans1D3" presStyleIdx="1" presStyleCnt="3"/>
      <dgm:spPr/>
    </dgm:pt>
    <dgm:pt modelId="{D6055E3D-75AA-4F73-8884-AE114BB02E32}" type="pres">
      <dgm:prSet presAssocID="{0C08A244-FE0E-4BD9-B8C0-64DD9D700D8E}" presName="hierRoot2" presStyleCnt="0">
        <dgm:presLayoutVars>
          <dgm:hierBranch val="init"/>
        </dgm:presLayoutVars>
      </dgm:prSet>
      <dgm:spPr/>
    </dgm:pt>
    <dgm:pt modelId="{7FE86F78-BBED-4EB1-BB27-B00026772FB2}" type="pres">
      <dgm:prSet presAssocID="{0C08A244-FE0E-4BD9-B8C0-64DD9D700D8E}" presName="rootComposite" presStyleCnt="0"/>
      <dgm:spPr/>
    </dgm:pt>
    <dgm:pt modelId="{25A748F5-78DB-4E45-948F-9F57858627AA}" type="pres">
      <dgm:prSet presAssocID="{0C08A244-FE0E-4BD9-B8C0-64DD9D700D8E}" presName="rootText" presStyleLbl="node3" presStyleIdx="1" presStyleCnt="3" custScaleX="360558" custScaleY="507861" custLinFactNeighborX="-67248" custLinFactNeighborY="-11506">
        <dgm:presLayoutVars>
          <dgm:chPref val="3"/>
        </dgm:presLayoutVars>
      </dgm:prSet>
      <dgm:spPr/>
    </dgm:pt>
    <dgm:pt modelId="{F551568A-FF4A-4265-BFBA-9F43B00B149C}" type="pres">
      <dgm:prSet presAssocID="{0C08A244-FE0E-4BD9-B8C0-64DD9D700D8E}" presName="rootConnector" presStyleLbl="node3" presStyleIdx="1" presStyleCnt="3"/>
      <dgm:spPr/>
    </dgm:pt>
    <dgm:pt modelId="{8669EA90-1D79-4071-8B1F-938557A1787F}" type="pres">
      <dgm:prSet presAssocID="{0C08A244-FE0E-4BD9-B8C0-64DD9D700D8E}" presName="hierChild4" presStyleCnt="0"/>
      <dgm:spPr/>
    </dgm:pt>
    <dgm:pt modelId="{39742113-D876-4795-8348-2B07DC67D7DC}" type="pres">
      <dgm:prSet presAssocID="{0C08A244-FE0E-4BD9-B8C0-64DD9D700D8E}" presName="hierChild5" presStyleCnt="0"/>
      <dgm:spPr/>
    </dgm:pt>
    <dgm:pt modelId="{41AEEF23-6B3E-421C-B82B-2FD523C59C64}" type="pres">
      <dgm:prSet presAssocID="{60085CDE-5E46-4CDA-9228-20E3058762F1}" presName="hierChild5" presStyleCnt="0"/>
      <dgm:spPr/>
    </dgm:pt>
    <dgm:pt modelId="{6330ED03-1D17-4056-8B88-85AAC5C77474}" type="pres">
      <dgm:prSet presAssocID="{1020642E-2EC3-4C4D-94C9-627E18A287B6}" presName="Name37" presStyleLbl="parChTrans1D2" presStyleIdx="2" presStyleCnt="3"/>
      <dgm:spPr/>
    </dgm:pt>
    <dgm:pt modelId="{1CD997A9-AD11-4B30-9250-84669990424A}" type="pres">
      <dgm:prSet presAssocID="{94E8772F-DD3A-42CD-8663-3179173820B7}" presName="hierRoot2" presStyleCnt="0">
        <dgm:presLayoutVars>
          <dgm:hierBranch val="init"/>
        </dgm:presLayoutVars>
      </dgm:prSet>
      <dgm:spPr/>
    </dgm:pt>
    <dgm:pt modelId="{3F1D7C7F-40F4-4C93-B078-5AB8FCCC3656}" type="pres">
      <dgm:prSet presAssocID="{94E8772F-DD3A-42CD-8663-3179173820B7}" presName="rootComposite" presStyleCnt="0"/>
      <dgm:spPr/>
    </dgm:pt>
    <dgm:pt modelId="{ABA5439B-4DF7-4C7B-B6B3-EF8F181252C9}" type="pres">
      <dgm:prSet presAssocID="{94E8772F-DD3A-42CD-8663-3179173820B7}" presName="rootText" presStyleLbl="node2" presStyleIdx="2" presStyleCnt="3" custScaleX="391045" custScaleY="114920" custLinFactNeighborX="39282" custLinFactNeighborY="-12290">
        <dgm:presLayoutVars>
          <dgm:chPref val="3"/>
        </dgm:presLayoutVars>
      </dgm:prSet>
      <dgm:spPr/>
    </dgm:pt>
    <dgm:pt modelId="{8383901A-84DA-4FB5-9921-264903BFC4EB}" type="pres">
      <dgm:prSet presAssocID="{94E8772F-DD3A-42CD-8663-3179173820B7}" presName="rootConnector" presStyleLbl="node2" presStyleIdx="2" presStyleCnt="3"/>
      <dgm:spPr/>
    </dgm:pt>
    <dgm:pt modelId="{922139A8-9157-4DE0-B0A3-3F7A60BDA65B}" type="pres">
      <dgm:prSet presAssocID="{94E8772F-DD3A-42CD-8663-3179173820B7}" presName="hierChild4" presStyleCnt="0"/>
      <dgm:spPr/>
    </dgm:pt>
    <dgm:pt modelId="{175A2839-4EE8-4CE4-885B-BA8A7779DBDB}" type="pres">
      <dgm:prSet presAssocID="{67F9AB75-B6FF-40B6-8B4E-BD4D841C0604}" presName="Name37" presStyleLbl="parChTrans1D3" presStyleIdx="2" presStyleCnt="3"/>
      <dgm:spPr/>
    </dgm:pt>
    <dgm:pt modelId="{A68A8894-3620-44AA-9382-F83A26BA7E69}" type="pres">
      <dgm:prSet presAssocID="{06F81199-A394-46C1-A53F-4682D801DAED}" presName="hierRoot2" presStyleCnt="0">
        <dgm:presLayoutVars>
          <dgm:hierBranch val="init"/>
        </dgm:presLayoutVars>
      </dgm:prSet>
      <dgm:spPr/>
    </dgm:pt>
    <dgm:pt modelId="{0BFB09FA-B996-4B3B-94FE-7F34BD8CB785}" type="pres">
      <dgm:prSet presAssocID="{06F81199-A394-46C1-A53F-4682D801DAED}" presName="rootComposite" presStyleCnt="0"/>
      <dgm:spPr/>
    </dgm:pt>
    <dgm:pt modelId="{90060953-B030-4062-935C-4349186FEDB0}" type="pres">
      <dgm:prSet presAssocID="{06F81199-A394-46C1-A53F-4682D801DAED}" presName="rootText" presStyleLbl="node3" presStyleIdx="2" presStyleCnt="3" custScaleX="424457" custScaleY="519443" custLinFactNeighborX="-58480" custLinFactNeighborY="-11506">
        <dgm:presLayoutVars>
          <dgm:chPref val="3"/>
        </dgm:presLayoutVars>
      </dgm:prSet>
      <dgm:spPr/>
    </dgm:pt>
    <dgm:pt modelId="{00D5097E-721E-4DBE-8AF7-E3082B0A467C}" type="pres">
      <dgm:prSet presAssocID="{06F81199-A394-46C1-A53F-4682D801DAED}" presName="rootConnector" presStyleLbl="node3" presStyleIdx="2" presStyleCnt="3"/>
      <dgm:spPr/>
    </dgm:pt>
    <dgm:pt modelId="{23DB1AFF-F6FF-4D6F-AE47-8AD06CDA60EE}" type="pres">
      <dgm:prSet presAssocID="{06F81199-A394-46C1-A53F-4682D801DAED}" presName="hierChild4" presStyleCnt="0"/>
      <dgm:spPr/>
    </dgm:pt>
    <dgm:pt modelId="{DC2F9AA1-666E-4233-BACE-ABCF74089B2D}" type="pres">
      <dgm:prSet presAssocID="{06F81199-A394-46C1-A53F-4682D801DAED}" presName="hierChild5" presStyleCnt="0"/>
      <dgm:spPr/>
    </dgm:pt>
    <dgm:pt modelId="{099D9738-620D-494D-B3B8-3F12657D09F6}" type="pres">
      <dgm:prSet presAssocID="{94E8772F-DD3A-42CD-8663-3179173820B7}" presName="hierChild5" presStyleCnt="0"/>
      <dgm:spPr/>
    </dgm:pt>
    <dgm:pt modelId="{ED155E51-3C2B-4BDF-9FBF-D78032B5C653}" type="pres">
      <dgm:prSet presAssocID="{3FFD72CC-9E7E-4B42-A3A3-C747AC11491B}" presName="hierChild3" presStyleCnt="0"/>
      <dgm:spPr/>
    </dgm:pt>
  </dgm:ptLst>
  <dgm:cxnLst>
    <dgm:cxn modelId="{17188406-2E42-4C08-9BEA-06209BFBF603}" type="presOf" srcId="{94E8772F-DD3A-42CD-8663-3179173820B7}" destId="{ABA5439B-4DF7-4C7B-B6B3-EF8F181252C9}" srcOrd="0" destOrd="0" presId="urn:microsoft.com/office/officeart/2005/8/layout/orgChart1"/>
    <dgm:cxn modelId="{46869B1D-1417-438C-AB32-0CA28AF967CD}" srcId="{6AB173C2-DE19-442F-8802-1D9AA69EFEB1}" destId="{43201146-DE40-4A17-AE7C-5E019CC1520D}" srcOrd="0" destOrd="0" parTransId="{3419088D-1FAF-4BD4-A1CF-E2B37C4B7B62}" sibTransId="{7801C6BC-7C49-4D8E-824E-1A5FC8CD3002}"/>
    <dgm:cxn modelId="{8A31CA20-F90F-47AA-B30C-EFDD613C1C1C}" type="presOf" srcId="{3FFD72CC-9E7E-4B42-A3A3-C747AC11491B}" destId="{C343E8C2-6029-405C-90FE-02CAC3AE00A1}" srcOrd="0" destOrd="0" presId="urn:microsoft.com/office/officeart/2005/8/layout/orgChart1"/>
    <dgm:cxn modelId="{A4FF4D2E-674C-4F49-8B16-E38F6890732C}" srcId="{3FFD72CC-9E7E-4B42-A3A3-C747AC11491B}" destId="{60085CDE-5E46-4CDA-9228-20E3058762F1}" srcOrd="1" destOrd="0" parTransId="{56342359-3AF3-4767-AF17-02AC5C13244F}" sibTransId="{09A8EC47-BCB5-4E25-9D0C-92AF20A60333}"/>
    <dgm:cxn modelId="{B59FE12F-46AF-48E1-A490-6A63E42E8CA9}" type="presOf" srcId="{6AB173C2-DE19-442F-8802-1D9AA69EFEB1}" destId="{7DE947C3-ADD1-414E-9B68-65A0BB4EB496}" srcOrd="1" destOrd="0" presId="urn:microsoft.com/office/officeart/2005/8/layout/orgChart1"/>
    <dgm:cxn modelId="{32A96D3F-74D3-4DC9-ADF1-832053F90651}" type="presOf" srcId="{43201146-DE40-4A17-AE7C-5E019CC1520D}" destId="{355697FF-F920-444D-A926-89F0B89F023B}" srcOrd="0" destOrd="0" presId="urn:microsoft.com/office/officeart/2005/8/layout/orgChart1"/>
    <dgm:cxn modelId="{9D6FB25C-6050-4DDA-A59C-0DCF4BEF6C80}" type="presOf" srcId="{43201146-DE40-4A17-AE7C-5E019CC1520D}" destId="{9706C3B7-913B-48F5-8F2C-ED6EC22238C4}" srcOrd="1" destOrd="0" presId="urn:microsoft.com/office/officeart/2005/8/layout/orgChart1"/>
    <dgm:cxn modelId="{6AFA6761-F0FF-410D-AA5E-DC1353EF1304}" srcId="{DD625647-4DA9-413D-AF31-AEE3040C53D7}" destId="{3FFD72CC-9E7E-4B42-A3A3-C747AC11491B}" srcOrd="0" destOrd="0" parTransId="{32DBF805-AB4B-4CB6-8ED8-91ADE1E90ED0}" sibTransId="{5CC94C09-55DF-43CD-AC9A-D330C9475224}"/>
    <dgm:cxn modelId="{9BE52F64-ACD3-4936-A30F-193096998F21}" type="presOf" srcId="{3FFD72CC-9E7E-4B42-A3A3-C747AC11491B}" destId="{A9D970EB-7B1F-4D6C-A3ED-937AFD73F159}" srcOrd="1" destOrd="0" presId="urn:microsoft.com/office/officeart/2005/8/layout/orgChart1"/>
    <dgm:cxn modelId="{2B1E5345-99FD-438B-8709-EB94DADE15B5}" srcId="{94E8772F-DD3A-42CD-8663-3179173820B7}" destId="{06F81199-A394-46C1-A53F-4682D801DAED}" srcOrd="0" destOrd="0" parTransId="{67F9AB75-B6FF-40B6-8B4E-BD4D841C0604}" sibTransId="{265A613D-C55F-4101-8691-BD2EC65469E7}"/>
    <dgm:cxn modelId="{AFA2B867-E3A0-46EE-8BFB-76338C18B03D}" type="presOf" srcId="{06F81199-A394-46C1-A53F-4682D801DAED}" destId="{00D5097E-721E-4DBE-8AF7-E3082B0A467C}" srcOrd="1" destOrd="0" presId="urn:microsoft.com/office/officeart/2005/8/layout/orgChart1"/>
    <dgm:cxn modelId="{E0264F6A-7976-4AE9-A6AB-92CC0C723E1F}" type="presOf" srcId="{1020642E-2EC3-4C4D-94C9-627E18A287B6}" destId="{6330ED03-1D17-4056-8B88-85AAC5C77474}" srcOrd="0" destOrd="0" presId="urn:microsoft.com/office/officeart/2005/8/layout/orgChart1"/>
    <dgm:cxn modelId="{48ED8C6D-E439-41B1-81A3-1A63B65F845F}" type="presOf" srcId="{0C08A244-FE0E-4BD9-B8C0-64DD9D700D8E}" destId="{F551568A-FF4A-4265-BFBA-9F43B00B149C}" srcOrd="1" destOrd="0" presId="urn:microsoft.com/office/officeart/2005/8/layout/orgChart1"/>
    <dgm:cxn modelId="{BB34736F-8F30-455A-AF2D-4321A4B58533}" type="presOf" srcId="{56342359-3AF3-4767-AF17-02AC5C13244F}" destId="{CF727458-0892-42B0-9D0F-D7023AA1E848}" srcOrd="0" destOrd="0" presId="urn:microsoft.com/office/officeart/2005/8/layout/orgChart1"/>
    <dgm:cxn modelId="{BF91DB53-40A0-482D-8779-EE11A1444076}" type="presOf" srcId="{3419088D-1FAF-4BD4-A1CF-E2B37C4B7B62}" destId="{8C34E7B6-19F1-414B-BF29-C434384910BB}" srcOrd="0" destOrd="0" presId="urn:microsoft.com/office/officeart/2005/8/layout/orgChart1"/>
    <dgm:cxn modelId="{5FAFAE5A-8827-445D-AB49-8621B66B94ED}" type="presOf" srcId="{94E8772F-DD3A-42CD-8663-3179173820B7}" destId="{8383901A-84DA-4FB5-9921-264903BFC4EB}" srcOrd="1" destOrd="0" presId="urn:microsoft.com/office/officeart/2005/8/layout/orgChart1"/>
    <dgm:cxn modelId="{86113C82-8BED-4D96-97B1-864F63195A16}" type="presOf" srcId="{60085CDE-5E46-4CDA-9228-20E3058762F1}" destId="{64E19760-B467-4BCF-9177-836B2BBC400A}" srcOrd="1" destOrd="0" presId="urn:microsoft.com/office/officeart/2005/8/layout/orgChart1"/>
    <dgm:cxn modelId="{8ED6208B-6AFD-4492-A67D-63510D20617C}" type="presOf" srcId="{6AB173C2-DE19-442F-8802-1D9AA69EFEB1}" destId="{304F84B5-CC9E-4BC4-A11D-B7F354806558}" srcOrd="0" destOrd="0" presId="urn:microsoft.com/office/officeart/2005/8/layout/orgChart1"/>
    <dgm:cxn modelId="{04C9B792-8463-4EF9-A6D4-533B7C058E14}" type="presOf" srcId="{DD625647-4DA9-413D-AF31-AEE3040C53D7}" destId="{8AE6D653-53C1-44FE-B8DE-31A0EB75FE45}" srcOrd="0" destOrd="0" presId="urn:microsoft.com/office/officeart/2005/8/layout/orgChart1"/>
    <dgm:cxn modelId="{BA744E93-940D-481B-8164-6EA8DE394FE1}" type="presOf" srcId="{7443B400-8AE8-473E-BA31-6FEB3654A510}" destId="{FA0CF48F-33A2-4E98-839F-BF27E160E0B8}" srcOrd="0" destOrd="0" presId="urn:microsoft.com/office/officeart/2005/8/layout/orgChart1"/>
    <dgm:cxn modelId="{E8F35E9A-206E-4151-8E6B-57FBD985D22F}" srcId="{3FFD72CC-9E7E-4B42-A3A3-C747AC11491B}" destId="{6AB173C2-DE19-442F-8802-1D9AA69EFEB1}" srcOrd="0" destOrd="0" parTransId="{59D0BBDE-377B-4B78-B45F-399D79E2EED6}" sibTransId="{A8B28EEB-548D-4F34-BA47-C9C915AB2DD1}"/>
    <dgm:cxn modelId="{DBCD18A5-A12C-4A41-8D3C-3BAA2C60CF4E}" type="presOf" srcId="{59D0BBDE-377B-4B78-B45F-399D79E2EED6}" destId="{8C28A733-2412-432E-AD75-2BA4D6FB0335}" srcOrd="0" destOrd="0" presId="urn:microsoft.com/office/officeart/2005/8/layout/orgChart1"/>
    <dgm:cxn modelId="{3D27EEB8-F9E8-4304-B795-DE6F706C83E3}" type="presOf" srcId="{60085CDE-5E46-4CDA-9228-20E3058762F1}" destId="{C1310509-F28B-484E-9B0F-554A1E6FC5FE}" srcOrd="0" destOrd="0" presId="urn:microsoft.com/office/officeart/2005/8/layout/orgChart1"/>
    <dgm:cxn modelId="{A89276BA-C082-425B-BBC5-69C425A54D96}" type="presOf" srcId="{0C08A244-FE0E-4BD9-B8C0-64DD9D700D8E}" destId="{25A748F5-78DB-4E45-948F-9F57858627AA}" srcOrd="0" destOrd="0" presId="urn:microsoft.com/office/officeart/2005/8/layout/orgChart1"/>
    <dgm:cxn modelId="{DB7950C3-002B-4752-AC50-FFC58288C061}" type="presOf" srcId="{67F9AB75-B6FF-40B6-8B4E-BD4D841C0604}" destId="{175A2839-4EE8-4CE4-885B-BA8A7779DBDB}" srcOrd="0" destOrd="0" presId="urn:microsoft.com/office/officeart/2005/8/layout/orgChart1"/>
    <dgm:cxn modelId="{78A97ED5-A3A2-4B6E-8B6E-860C0FD0AFAB}" srcId="{3FFD72CC-9E7E-4B42-A3A3-C747AC11491B}" destId="{94E8772F-DD3A-42CD-8663-3179173820B7}" srcOrd="2" destOrd="0" parTransId="{1020642E-2EC3-4C4D-94C9-627E18A287B6}" sibTransId="{B06C603B-0CFC-4EA9-8F44-936A5BECDCBA}"/>
    <dgm:cxn modelId="{730B7EDE-39AF-439E-9139-6BA8E2026C2D}" srcId="{60085CDE-5E46-4CDA-9228-20E3058762F1}" destId="{0C08A244-FE0E-4BD9-B8C0-64DD9D700D8E}" srcOrd="0" destOrd="0" parTransId="{7443B400-8AE8-473E-BA31-6FEB3654A510}" sibTransId="{40903433-0FA3-463A-ACA1-F12416C2789E}"/>
    <dgm:cxn modelId="{C54F87E7-A8B1-4EE7-A1D1-4225496FB8B7}" type="presOf" srcId="{06F81199-A394-46C1-A53F-4682D801DAED}" destId="{90060953-B030-4062-935C-4349186FEDB0}" srcOrd="0" destOrd="0" presId="urn:microsoft.com/office/officeart/2005/8/layout/orgChart1"/>
    <dgm:cxn modelId="{C0FDC866-2B12-4B2E-898A-E48AD473E416}" type="presParOf" srcId="{8AE6D653-53C1-44FE-B8DE-31A0EB75FE45}" destId="{A1C206AB-35CE-4AC9-AF79-F6CCD67F3990}" srcOrd="0" destOrd="0" presId="urn:microsoft.com/office/officeart/2005/8/layout/orgChart1"/>
    <dgm:cxn modelId="{C420A635-A1DF-4A37-8151-0C7BE519288D}" type="presParOf" srcId="{A1C206AB-35CE-4AC9-AF79-F6CCD67F3990}" destId="{80C56B9E-E7A7-4536-AD3F-C691BE2D3709}" srcOrd="0" destOrd="0" presId="urn:microsoft.com/office/officeart/2005/8/layout/orgChart1"/>
    <dgm:cxn modelId="{490BE1BC-A565-46F7-B73D-DCCA38172980}" type="presParOf" srcId="{80C56B9E-E7A7-4536-AD3F-C691BE2D3709}" destId="{C343E8C2-6029-405C-90FE-02CAC3AE00A1}" srcOrd="0" destOrd="0" presId="urn:microsoft.com/office/officeart/2005/8/layout/orgChart1"/>
    <dgm:cxn modelId="{C5A30DEF-D69A-4D70-86AC-FB9D0F4B5975}" type="presParOf" srcId="{80C56B9E-E7A7-4536-AD3F-C691BE2D3709}" destId="{A9D970EB-7B1F-4D6C-A3ED-937AFD73F159}" srcOrd="1" destOrd="0" presId="urn:microsoft.com/office/officeart/2005/8/layout/orgChart1"/>
    <dgm:cxn modelId="{B23D6C1F-554C-4FB3-83F7-F71AB9ABA0A1}" type="presParOf" srcId="{A1C206AB-35CE-4AC9-AF79-F6CCD67F3990}" destId="{18C53129-B23A-4B07-9351-9FE63E0CC54B}" srcOrd="1" destOrd="0" presId="urn:microsoft.com/office/officeart/2005/8/layout/orgChart1"/>
    <dgm:cxn modelId="{96C7D880-43AB-4E4D-9856-FD47ECE5B25F}" type="presParOf" srcId="{18C53129-B23A-4B07-9351-9FE63E0CC54B}" destId="{8C28A733-2412-432E-AD75-2BA4D6FB0335}" srcOrd="0" destOrd="0" presId="urn:microsoft.com/office/officeart/2005/8/layout/orgChart1"/>
    <dgm:cxn modelId="{624AB4A6-0CFF-4F6E-B87C-5BAF3255381D}" type="presParOf" srcId="{18C53129-B23A-4B07-9351-9FE63E0CC54B}" destId="{1C77F436-E191-4FB5-BD99-3E8E454E309F}" srcOrd="1" destOrd="0" presId="urn:microsoft.com/office/officeart/2005/8/layout/orgChart1"/>
    <dgm:cxn modelId="{C7DADA69-39BE-4A13-97D5-9BD82D06FE8B}" type="presParOf" srcId="{1C77F436-E191-4FB5-BD99-3E8E454E309F}" destId="{CB856AAD-05E9-480B-869E-91DF1DCE526B}" srcOrd="0" destOrd="0" presId="urn:microsoft.com/office/officeart/2005/8/layout/orgChart1"/>
    <dgm:cxn modelId="{2FCCB881-CFD6-4004-897B-626E2C0CC03F}" type="presParOf" srcId="{CB856AAD-05E9-480B-869E-91DF1DCE526B}" destId="{304F84B5-CC9E-4BC4-A11D-B7F354806558}" srcOrd="0" destOrd="0" presId="urn:microsoft.com/office/officeart/2005/8/layout/orgChart1"/>
    <dgm:cxn modelId="{9A06E19C-8C70-4712-AE9F-D25E12F37812}" type="presParOf" srcId="{CB856AAD-05E9-480B-869E-91DF1DCE526B}" destId="{7DE947C3-ADD1-414E-9B68-65A0BB4EB496}" srcOrd="1" destOrd="0" presId="urn:microsoft.com/office/officeart/2005/8/layout/orgChart1"/>
    <dgm:cxn modelId="{2FA9F789-64EE-4BF4-B520-0820276554A8}" type="presParOf" srcId="{1C77F436-E191-4FB5-BD99-3E8E454E309F}" destId="{2C1FB540-C49A-4DF8-8707-119DC9EA0721}" srcOrd="1" destOrd="0" presId="urn:microsoft.com/office/officeart/2005/8/layout/orgChart1"/>
    <dgm:cxn modelId="{96B9BFB0-FFFA-45EE-A500-AE3E32D1A98B}" type="presParOf" srcId="{2C1FB540-C49A-4DF8-8707-119DC9EA0721}" destId="{8C34E7B6-19F1-414B-BF29-C434384910BB}" srcOrd="0" destOrd="0" presId="urn:microsoft.com/office/officeart/2005/8/layout/orgChart1"/>
    <dgm:cxn modelId="{A89CE3E5-94C0-4E14-A848-05892C767102}" type="presParOf" srcId="{2C1FB540-C49A-4DF8-8707-119DC9EA0721}" destId="{B086749B-C90A-4BAB-851C-AD82627F3089}" srcOrd="1" destOrd="0" presId="urn:microsoft.com/office/officeart/2005/8/layout/orgChart1"/>
    <dgm:cxn modelId="{50750A2D-E977-4CCD-A9B3-047926566472}" type="presParOf" srcId="{B086749B-C90A-4BAB-851C-AD82627F3089}" destId="{52066CB6-9D2F-40C8-907D-D9132D1411A6}" srcOrd="0" destOrd="0" presId="urn:microsoft.com/office/officeart/2005/8/layout/orgChart1"/>
    <dgm:cxn modelId="{3208B61C-A713-4DEF-B789-2440EB1B3CA8}" type="presParOf" srcId="{52066CB6-9D2F-40C8-907D-D9132D1411A6}" destId="{355697FF-F920-444D-A926-89F0B89F023B}" srcOrd="0" destOrd="0" presId="urn:microsoft.com/office/officeart/2005/8/layout/orgChart1"/>
    <dgm:cxn modelId="{49FABD6B-B99F-45D2-9CA1-02556B481A76}" type="presParOf" srcId="{52066CB6-9D2F-40C8-907D-D9132D1411A6}" destId="{9706C3B7-913B-48F5-8F2C-ED6EC22238C4}" srcOrd="1" destOrd="0" presId="urn:microsoft.com/office/officeart/2005/8/layout/orgChart1"/>
    <dgm:cxn modelId="{745139B2-B92A-49C9-819B-E16FC4F9D9DB}" type="presParOf" srcId="{B086749B-C90A-4BAB-851C-AD82627F3089}" destId="{59AF68CF-22E4-4A8A-A80B-0DE059E75F05}" srcOrd="1" destOrd="0" presId="urn:microsoft.com/office/officeart/2005/8/layout/orgChart1"/>
    <dgm:cxn modelId="{3BFEDDBB-CE13-4470-BC0B-72063C96CAF8}" type="presParOf" srcId="{B086749B-C90A-4BAB-851C-AD82627F3089}" destId="{93461B92-A5E9-4DE4-B9A0-400C4D9D0FE6}" srcOrd="2" destOrd="0" presId="urn:microsoft.com/office/officeart/2005/8/layout/orgChart1"/>
    <dgm:cxn modelId="{999EE2CA-FEFD-47ED-90EC-40336923D9B9}" type="presParOf" srcId="{1C77F436-E191-4FB5-BD99-3E8E454E309F}" destId="{17B74F7C-D9DA-45AE-BFE5-EFE4D99187AE}" srcOrd="2" destOrd="0" presId="urn:microsoft.com/office/officeart/2005/8/layout/orgChart1"/>
    <dgm:cxn modelId="{67A65AFB-EFBA-420D-A38E-C9067DA882A8}" type="presParOf" srcId="{18C53129-B23A-4B07-9351-9FE63E0CC54B}" destId="{CF727458-0892-42B0-9D0F-D7023AA1E848}" srcOrd="2" destOrd="0" presId="urn:microsoft.com/office/officeart/2005/8/layout/orgChart1"/>
    <dgm:cxn modelId="{BB8CDF34-7441-40B3-A127-0B013A60136C}" type="presParOf" srcId="{18C53129-B23A-4B07-9351-9FE63E0CC54B}" destId="{2050F010-BA10-45F2-B13D-81A5636028E4}" srcOrd="3" destOrd="0" presId="urn:microsoft.com/office/officeart/2005/8/layout/orgChart1"/>
    <dgm:cxn modelId="{099952B7-E406-4287-A6D2-B190A4CD99BD}" type="presParOf" srcId="{2050F010-BA10-45F2-B13D-81A5636028E4}" destId="{162C6787-A87A-4F13-83F2-9792C3D185CE}" srcOrd="0" destOrd="0" presId="urn:microsoft.com/office/officeart/2005/8/layout/orgChart1"/>
    <dgm:cxn modelId="{E31025CB-759E-458B-89EB-1E179F71FB71}" type="presParOf" srcId="{162C6787-A87A-4F13-83F2-9792C3D185CE}" destId="{C1310509-F28B-484E-9B0F-554A1E6FC5FE}" srcOrd="0" destOrd="0" presId="urn:microsoft.com/office/officeart/2005/8/layout/orgChart1"/>
    <dgm:cxn modelId="{3DD78E5F-8D01-41C7-AB05-8404AA24359A}" type="presParOf" srcId="{162C6787-A87A-4F13-83F2-9792C3D185CE}" destId="{64E19760-B467-4BCF-9177-836B2BBC400A}" srcOrd="1" destOrd="0" presId="urn:microsoft.com/office/officeart/2005/8/layout/orgChart1"/>
    <dgm:cxn modelId="{B99EBC6D-666D-48C1-819F-8EE5B708E124}" type="presParOf" srcId="{2050F010-BA10-45F2-B13D-81A5636028E4}" destId="{AFC70AC7-EDE9-4AE3-ABB3-211A8F0A82F9}" srcOrd="1" destOrd="0" presId="urn:microsoft.com/office/officeart/2005/8/layout/orgChart1"/>
    <dgm:cxn modelId="{50FF7168-6371-4CE8-8187-11BBA73806E5}" type="presParOf" srcId="{AFC70AC7-EDE9-4AE3-ABB3-211A8F0A82F9}" destId="{FA0CF48F-33A2-4E98-839F-BF27E160E0B8}" srcOrd="0" destOrd="0" presId="urn:microsoft.com/office/officeart/2005/8/layout/orgChart1"/>
    <dgm:cxn modelId="{8307BDFE-8787-4499-9296-A448B864F555}" type="presParOf" srcId="{AFC70AC7-EDE9-4AE3-ABB3-211A8F0A82F9}" destId="{D6055E3D-75AA-4F73-8884-AE114BB02E32}" srcOrd="1" destOrd="0" presId="urn:microsoft.com/office/officeart/2005/8/layout/orgChart1"/>
    <dgm:cxn modelId="{71DFB040-6D9C-4ED2-9D42-EA9DB2FA3512}" type="presParOf" srcId="{D6055E3D-75AA-4F73-8884-AE114BB02E32}" destId="{7FE86F78-BBED-4EB1-BB27-B00026772FB2}" srcOrd="0" destOrd="0" presId="urn:microsoft.com/office/officeart/2005/8/layout/orgChart1"/>
    <dgm:cxn modelId="{22A8E30B-A43E-4A30-826E-67F53D1728D4}" type="presParOf" srcId="{7FE86F78-BBED-4EB1-BB27-B00026772FB2}" destId="{25A748F5-78DB-4E45-948F-9F57858627AA}" srcOrd="0" destOrd="0" presId="urn:microsoft.com/office/officeart/2005/8/layout/orgChart1"/>
    <dgm:cxn modelId="{B587CC00-B9E1-4D88-9888-3EE3E5500608}" type="presParOf" srcId="{7FE86F78-BBED-4EB1-BB27-B00026772FB2}" destId="{F551568A-FF4A-4265-BFBA-9F43B00B149C}" srcOrd="1" destOrd="0" presId="urn:microsoft.com/office/officeart/2005/8/layout/orgChart1"/>
    <dgm:cxn modelId="{4E911F49-F29F-4D38-8E49-21BE5C998C45}" type="presParOf" srcId="{D6055E3D-75AA-4F73-8884-AE114BB02E32}" destId="{8669EA90-1D79-4071-8B1F-938557A1787F}" srcOrd="1" destOrd="0" presId="urn:microsoft.com/office/officeart/2005/8/layout/orgChart1"/>
    <dgm:cxn modelId="{5061C0C4-4B83-41A2-99F3-DF3819122F09}" type="presParOf" srcId="{D6055E3D-75AA-4F73-8884-AE114BB02E32}" destId="{39742113-D876-4795-8348-2B07DC67D7DC}" srcOrd="2" destOrd="0" presId="urn:microsoft.com/office/officeart/2005/8/layout/orgChart1"/>
    <dgm:cxn modelId="{C6B1C8E3-E3D0-469A-A858-ACE6D884CF40}" type="presParOf" srcId="{2050F010-BA10-45F2-B13D-81A5636028E4}" destId="{41AEEF23-6B3E-421C-B82B-2FD523C59C64}" srcOrd="2" destOrd="0" presId="urn:microsoft.com/office/officeart/2005/8/layout/orgChart1"/>
    <dgm:cxn modelId="{FA4046B4-193C-4489-BC59-EB61DF1CC7F4}" type="presParOf" srcId="{18C53129-B23A-4B07-9351-9FE63E0CC54B}" destId="{6330ED03-1D17-4056-8B88-85AAC5C77474}" srcOrd="4" destOrd="0" presId="urn:microsoft.com/office/officeart/2005/8/layout/orgChart1"/>
    <dgm:cxn modelId="{0D92867D-3F73-4369-BDDC-562374F4ACF5}" type="presParOf" srcId="{18C53129-B23A-4B07-9351-9FE63E0CC54B}" destId="{1CD997A9-AD11-4B30-9250-84669990424A}" srcOrd="5" destOrd="0" presId="urn:microsoft.com/office/officeart/2005/8/layout/orgChart1"/>
    <dgm:cxn modelId="{C6D294D6-5CAA-44DE-9D14-56BB4758D274}" type="presParOf" srcId="{1CD997A9-AD11-4B30-9250-84669990424A}" destId="{3F1D7C7F-40F4-4C93-B078-5AB8FCCC3656}" srcOrd="0" destOrd="0" presId="urn:microsoft.com/office/officeart/2005/8/layout/orgChart1"/>
    <dgm:cxn modelId="{77AF7447-E1B9-48FC-AB60-A593867CD417}" type="presParOf" srcId="{3F1D7C7F-40F4-4C93-B078-5AB8FCCC3656}" destId="{ABA5439B-4DF7-4C7B-B6B3-EF8F181252C9}" srcOrd="0" destOrd="0" presId="urn:microsoft.com/office/officeart/2005/8/layout/orgChart1"/>
    <dgm:cxn modelId="{256F2EE5-0DC2-4FED-8073-8CCA497986FC}" type="presParOf" srcId="{3F1D7C7F-40F4-4C93-B078-5AB8FCCC3656}" destId="{8383901A-84DA-4FB5-9921-264903BFC4EB}" srcOrd="1" destOrd="0" presId="urn:microsoft.com/office/officeart/2005/8/layout/orgChart1"/>
    <dgm:cxn modelId="{D3EA4268-C7B9-4318-A283-00CB03215792}" type="presParOf" srcId="{1CD997A9-AD11-4B30-9250-84669990424A}" destId="{922139A8-9157-4DE0-B0A3-3F7A60BDA65B}" srcOrd="1" destOrd="0" presId="urn:microsoft.com/office/officeart/2005/8/layout/orgChart1"/>
    <dgm:cxn modelId="{FC5C8270-4343-45B5-A867-6A3F287CF2B7}" type="presParOf" srcId="{922139A8-9157-4DE0-B0A3-3F7A60BDA65B}" destId="{175A2839-4EE8-4CE4-885B-BA8A7779DBDB}" srcOrd="0" destOrd="0" presId="urn:microsoft.com/office/officeart/2005/8/layout/orgChart1"/>
    <dgm:cxn modelId="{185DE0D0-0DC5-4E31-869B-D20C0D8984CA}" type="presParOf" srcId="{922139A8-9157-4DE0-B0A3-3F7A60BDA65B}" destId="{A68A8894-3620-44AA-9382-F83A26BA7E69}" srcOrd="1" destOrd="0" presId="urn:microsoft.com/office/officeart/2005/8/layout/orgChart1"/>
    <dgm:cxn modelId="{E64C3152-4E57-4180-A9F8-A9B377608B87}" type="presParOf" srcId="{A68A8894-3620-44AA-9382-F83A26BA7E69}" destId="{0BFB09FA-B996-4B3B-94FE-7F34BD8CB785}" srcOrd="0" destOrd="0" presId="urn:microsoft.com/office/officeart/2005/8/layout/orgChart1"/>
    <dgm:cxn modelId="{6CB9B7E0-5AE9-483A-AC77-045BCF68783D}" type="presParOf" srcId="{0BFB09FA-B996-4B3B-94FE-7F34BD8CB785}" destId="{90060953-B030-4062-935C-4349186FEDB0}" srcOrd="0" destOrd="0" presId="urn:microsoft.com/office/officeart/2005/8/layout/orgChart1"/>
    <dgm:cxn modelId="{48DAE4BF-BF0E-4855-9420-8E5915CEF555}" type="presParOf" srcId="{0BFB09FA-B996-4B3B-94FE-7F34BD8CB785}" destId="{00D5097E-721E-4DBE-8AF7-E3082B0A467C}" srcOrd="1" destOrd="0" presId="urn:microsoft.com/office/officeart/2005/8/layout/orgChart1"/>
    <dgm:cxn modelId="{C73D6B4E-B319-496E-918A-CCD3FBD16EF9}" type="presParOf" srcId="{A68A8894-3620-44AA-9382-F83A26BA7E69}" destId="{23DB1AFF-F6FF-4D6F-AE47-8AD06CDA60EE}" srcOrd="1" destOrd="0" presId="urn:microsoft.com/office/officeart/2005/8/layout/orgChart1"/>
    <dgm:cxn modelId="{1A233D1B-FDF6-4027-856C-DD1F9BBD38A3}" type="presParOf" srcId="{A68A8894-3620-44AA-9382-F83A26BA7E69}" destId="{DC2F9AA1-666E-4233-BACE-ABCF74089B2D}" srcOrd="2" destOrd="0" presId="urn:microsoft.com/office/officeart/2005/8/layout/orgChart1"/>
    <dgm:cxn modelId="{5EB6441B-A0A5-4DFF-BF63-630EFF26FCB7}" type="presParOf" srcId="{1CD997A9-AD11-4B30-9250-84669990424A}" destId="{099D9738-620D-494D-B3B8-3F12657D09F6}" srcOrd="2" destOrd="0" presId="urn:microsoft.com/office/officeart/2005/8/layout/orgChart1"/>
    <dgm:cxn modelId="{561A7930-91A6-46CB-AB89-47457EAE5B9C}" type="presParOf" srcId="{A1C206AB-35CE-4AC9-AF79-F6CCD67F3990}" destId="{ED155E51-3C2B-4BDF-9FBF-D78032B5C653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0C8F5E-E6E4-4AFE-915B-DA524A62B8B0}" type="doc">
      <dgm:prSet loTypeId="urn:microsoft.com/office/officeart/2005/8/layout/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99C45B6-CC50-41AE-9B73-F0A095FE04D8}">
      <dgm:prSet phldrT="[Текст]" custT="1"/>
      <dgm:spPr>
        <a:solidFill>
          <a:srgbClr val="006666"/>
        </a:solidFill>
        <a:ln>
          <a:solidFill>
            <a:srgbClr val="006666"/>
          </a:solidFill>
        </a:ln>
      </dgm:spPr>
      <dgm:t>
        <a:bodyPr/>
        <a:lstStyle/>
        <a:p>
          <a:r>
            <a:rPr lang="ru-RU" sz="1800" cap="small" baseline="0" dirty="0"/>
            <a:t>1. Реализация проектов в сфере цифровизации и их эффективность.</a:t>
          </a:r>
        </a:p>
      </dgm:t>
    </dgm:pt>
    <dgm:pt modelId="{A77B68EC-BE8A-442F-BFF0-BECFDEFE58E1}" type="parTrans" cxnId="{517AE0B0-5D4B-48BF-8050-0A04109E5631}">
      <dgm:prSet/>
      <dgm:spPr/>
      <dgm:t>
        <a:bodyPr/>
        <a:lstStyle/>
        <a:p>
          <a:endParaRPr lang="ru-RU" sz="1800"/>
        </a:p>
      </dgm:t>
    </dgm:pt>
    <dgm:pt modelId="{911F24A0-A38E-4ABE-9DDB-CE0C2F9BCD45}" type="sibTrans" cxnId="{517AE0B0-5D4B-48BF-8050-0A04109E5631}">
      <dgm:prSet/>
      <dgm:spPr/>
      <dgm:t>
        <a:bodyPr/>
        <a:lstStyle/>
        <a:p>
          <a:endParaRPr lang="ru-RU" sz="1800"/>
        </a:p>
      </dgm:t>
    </dgm:pt>
    <dgm:pt modelId="{74ECB6E6-3A6E-48F3-8BEF-5490130FC8C0}">
      <dgm:prSet custT="1"/>
      <dgm:spPr>
        <a:solidFill>
          <a:srgbClr val="006666"/>
        </a:solidFill>
        <a:ln>
          <a:solidFill>
            <a:srgbClr val="006666"/>
          </a:solidFill>
        </a:ln>
      </dgm:spPr>
      <dgm:t>
        <a:bodyPr/>
        <a:lstStyle/>
        <a:p>
          <a:r>
            <a:rPr lang="ru-RU" sz="1800" cap="small" baseline="0" dirty="0"/>
            <a:t>2. Оценка степени использования цифровых технологий.</a:t>
          </a:r>
        </a:p>
      </dgm:t>
    </dgm:pt>
    <dgm:pt modelId="{87B0DDD6-FC39-455F-9876-AD7D7A0D598A}" type="parTrans" cxnId="{F4D478CB-8ED8-4D49-9C4B-8F7FE1397954}">
      <dgm:prSet/>
      <dgm:spPr/>
      <dgm:t>
        <a:bodyPr/>
        <a:lstStyle/>
        <a:p>
          <a:endParaRPr lang="ru-RU" sz="1800"/>
        </a:p>
      </dgm:t>
    </dgm:pt>
    <dgm:pt modelId="{3BB7696C-D518-4E28-9037-EB822210AEA6}" type="sibTrans" cxnId="{F4D478CB-8ED8-4D49-9C4B-8F7FE1397954}">
      <dgm:prSet/>
      <dgm:spPr/>
      <dgm:t>
        <a:bodyPr/>
        <a:lstStyle/>
        <a:p>
          <a:endParaRPr lang="ru-RU" sz="1800"/>
        </a:p>
      </dgm:t>
    </dgm:pt>
    <dgm:pt modelId="{B2651147-D4ED-496F-8C25-9012B93BA485}">
      <dgm:prSet custT="1"/>
      <dgm:spPr>
        <a:solidFill>
          <a:srgbClr val="006666"/>
        </a:solidFill>
        <a:ln>
          <a:solidFill>
            <a:srgbClr val="006666"/>
          </a:solidFill>
        </a:ln>
      </dgm:spPr>
      <dgm:t>
        <a:bodyPr/>
        <a:lstStyle/>
        <a:p>
          <a:r>
            <a:rPr lang="ru-RU" sz="1800" cap="small" baseline="0" dirty="0"/>
            <a:t>3. Оценка эффективности деятельности федеральных и региональных органов государственной власти по поддержке цифровизации экономики. </a:t>
          </a:r>
        </a:p>
      </dgm:t>
    </dgm:pt>
    <dgm:pt modelId="{CF173975-4608-498F-A0FC-D74ABAE0A951}" type="parTrans" cxnId="{0CC4A906-29A2-4BF5-88F5-458FE2242E88}">
      <dgm:prSet/>
      <dgm:spPr/>
      <dgm:t>
        <a:bodyPr/>
        <a:lstStyle/>
        <a:p>
          <a:endParaRPr lang="ru-RU" sz="1800"/>
        </a:p>
      </dgm:t>
    </dgm:pt>
    <dgm:pt modelId="{0C52505B-0695-4774-9C8E-2060165F4C1B}" type="sibTrans" cxnId="{0CC4A906-29A2-4BF5-88F5-458FE2242E88}">
      <dgm:prSet/>
      <dgm:spPr/>
      <dgm:t>
        <a:bodyPr/>
        <a:lstStyle/>
        <a:p>
          <a:endParaRPr lang="ru-RU" sz="1800"/>
        </a:p>
      </dgm:t>
    </dgm:pt>
    <dgm:pt modelId="{26195779-D423-40D3-AC25-94FF82D9EC83}">
      <dgm:prSet custT="1"/>
      <dgm:spPr>
        <a:solidFill>
          <a:srgbClr val="006666"/>
        </a:solidFill>
        <a:ln>
          <a:solidFill>
            <a:srgbClr val="006666"/>
          </a:solidFill>
        </a:ln>
      </dgm:spPr>
      <dgm:t>
        <a:bodyPr/>
        <a:lstStyle/>
        <a:p>
          <a:r>
            <a:rPr lang="ru-RU" sz="1800" cap="small" baseline="0" dirty="0"/>
            <a:t>4. Прогнозирование направлений цифровизации промышленности. </a:t>
          </a:r>
        </a:p>
      </dgm:t>
    </dgm:pt>
    <dgm:pt modelId="{23B8CA69-D87E-4219-9456-0809F8F916D1}" type="parTrans" cxnId="{88BAE2FB-7AA8-4D82-801D-825B114C1E06}">
      <dgm:prSet/>
      <dgm:spPr/>
      <dgm:t>
        <a:bodyPr/>
        <a:lstStyle/>
        <a:p>
          <a:endParaRPr lang="ru-RU" sz="1800"/>
        </a:p>
      </dgm:t>
    </dgm:pt>
    <dgm:pt modelId="{C5935146-B851-41C7-9DE9-7DF8CF652999}" type="sibTrans" cxnId="{88BAE2FB-7AA8-4D82-801D-825B114C1E06}">
      <dgm:prSet/>
      <dgm:spPr/>
      <dgm:t>
        <a:bodyPr/>
        <a:lstStyle/>
        <a:p>
          <a:endParaRPr lang="ru-RU" sz="1800"/>
        </a:p>
      </dgm:t>
    </dgm:pt>
    <dgm:pt modelId="{B6D0ACD3-AD7B-42BC-A514-98BBA3AF6B8E}" type="pres">
      <dgm:prSet presAssocID="{FC0C8F5E-E6E4-4AFE-915B-DA524A62B8B0}" presName="linear" presStyleCnt="0">
        <dgm:presLayoutVars>
          <dgm:dir/>
          <dgm:animLvl val="lvl"/>
          <dgm:resizeHandles val="exact"/>
        </dgm:presLayoutVars>
      </dgm:prSet>
      <dgm:spPr/>
    </dgm:pt>
    <dgm:pt modelId="{88D7DD65-FAF1-4C77-9AC8-16888022D58A}" type="pres">
      <dgm:prSet presAssocID="{499C45B6-CC50-41AE-9B73-F0A095FE04D8}" presName="parentLin" presStyleCnt="0"/>
      <dgm:spPr/>
    </dgm:pt>
    <dgm:pt modelId="{434B2BC0-39B6-4B99-91E7-616CDDE4D2D8}" type="pres">
      <dgm:prSet presAssocID="{499C45B6-CC50-41AE-9B73-F0A095FE04D8}" presName="parentLeftMargin" presStyleLbl="node1" presStyleIdx="0" presStyleCnt="4"/>
      <dgm:spPr/>
    </dgm:pt>
    <dgm:pt modelId="{071FF4AF-2EC1-4432-8915-2906FE60F609}" type="pres">
      <dgm:prSet presAssocID="{499C45B6-CC50-41AE-9B73-F0A095FE04D8}" presName="parentText" presStyleLbl="node1" presStyleIdx="0" presStyleCnt="4" custScaleX="126547">
        <dgm:presLayoutVars>
          <dgm:chMax val="0"/>
          <dgm:bulletEnabled val="1"/>
        </dgm:presLayoutVars>
      </dgm:prSet>
      <dgm:spPr/>
    </dgm:pt>
    <dgm:pt modelId="{CD3B3A18-D5AB-411E-8152-F5CA446EF2B0}" type="pres">
      <dgm:prSet presAssocID="{499C45B6-CC50-41AE-9B73-F0A095FE04D8}" presName="negativeSpace" presStyleCnt="0"/>
      <dgm:spPr/>
    </dgm:pt>
    <dgm:pt modelId="{96B20FA2-67B5-4E7B-A25C-2B052915CB15}" type="pres">
      <dgm:prSet presAssocID="{499C45B6-CC50-41AE-9B73-F0A095FE04D8}" presName="childText" presStyleLbl="conFgAcc1" presStyleIdx="0" presStyleCnt="4">
        <dgm:presLayoutVars>
          <dgm:bulletEnabled val="1"/>
        </dgm:presLayoutVars>
      </dgm:prSet>
      <dgm:spPr/>
    </dgm:pt>
    <dgm:pt modelId="{9BDF9BA9-E7A0-49E1-BB0A-A6B1591335CA}" type="pres">
      <dgm:prSet presAssocID="{911F24A0-A38E-4ABE-9DDB-CE0C2F9BCD45}" presName="spaceBetweenRectangles" presStyleCnt="0"/>
      <dgm:spPr/>
    </dgm:pt>
    <dgm:pt modelId="{C8FD3657-9594-4EB3-A282-FF58FA1D357C}" type="pres">
      <dgm:prSet presAssocID="{74ECB6E6-3A6E-48F3-8BEF-5490130FC8C0}" presName="parentLin" presStyleCnt="0"/>
      <dgm:spPr/>
    </dgm:pt>
    <dgm:pt modelId="{6C92E85B-F709-4FDD-94B7-039A5E0C0430}" type="pres">
      <dgm:prSet presAssocID="{74ECB6E6-3A6E-48F3-8BEF-5490130FC8C0}" presName="parentLeftMargin" presStyleLbl="node1" presStyleIdx="0" presStyleCnt="4"/>
      <dgm:spPr/>
    </dgm:pt>
    <dgm:pt modelId="{E080259C-990F-466F-BA07-D3171CAC4E66}" type="pres">
      <dgm:prSet presAssocID="{74ECB6E6-3A6E-48F3-8BEF-5490130FC8C0}" presName="parentText" presStyleLbl="node1" presStyleIdx="1" presStyleCnt="4" custScaleX="126547">
        <dgm:presLayoutVars>
          <dgm:chMax val="0"/>
          <dgm:bulletEnabled val="1"/>
        </dgm:presLayoutVars>
      </dgm:prSet>
      <dgm:spPr/>
    </dgm:pt>
    <dgm:pt modelId="{91002555-F7D8-452E-B3FB-1F05EFB869F8}" type="pres">
      <dgm:prSet presAssocID="{74ECB6E6-3A6E-48F3-8BEF-5490130FC8C0}" presName="negativeSpace" presStyleCnt="0"/>
      <dgm:spPr/>
    </dgm:pt>
    <dgm:pt modelId="{71A2A39C-5292-4956-846B-D0699E1AAF6F}" type="pres">
      <dgm:prSet presAssocID="{74ECB6E6-3A6E-48F3-8BEF-5490130FC8C0}" presName="childText" presStyleLbl="conFgAcc1" presStyleIdx="1" presStyleCnt="4">
        <dgm:presLayoutVars>
          <dgm:bulletEnabled val="1"/>
        </dgm:presLayoutVars>
      </dgm:prSet>
      <dgm:spPr/>
    </dgm:pt>
    <dgm:pt modelId="{1F05A514-6F8D-46CD-9B8A-99BF265AC7F7}" type="pres">
      <dgm:prSet presAssocID="{3BB7696C-D518-4E28-9037-EB822210AEA6}" presName="spaceBetweenRectangles" presStyleCnt="0"/>
      <dgm:spPr/>
    </dgm:pt>
    <dgm:pt modelId="{FFF0CBA5-1F72-48E3-B507-E41F81F52793}" type="pres">
      <dgm:prSet presAssocID="{B2651147-D4ED-496F-8C25-9012B93BA485}" presName="parentLin" presStyleCnt="0"/>
      <dgm:spPr/>
    </dgm:pt>
    <dgm:pt modelId="{CACBA586-6DFC-4EDF-A7D6-8FA1475D22C8}" type="pres">
      <dgm:prSet presAssocID="{B2651147-D4ED-496F-8C25-9012B93BA485}" presName="parentLeftMargin" presStyleLbl="node1" presStyleIdx="1" presStyleCnt="4"/>
      <dgm:spPr/>
    </dgm:pt>
    <dgm:pt modelId="{8CFE5288-0F3A-432C-8844-F4F7822B748D}" type="pres">
      <dgm:prSet presAssocID="{B2651147-D4ED-496F-8C25-9012B93BA485}" presName="parentText" presStyleLbl="node1" presStyleIdx="2" presStyleCnt="4" custScaleX="126547" custScaleY="140165">
        <dgm:presLayoutVars>
          <dgm:chMax val="0"/>
          <dgm:bulletEnabled val="1"/>
        </dgm:presLayoutVars>
      </dgm:prSet>
      <dgm:spPr/>
    </dgm:pt>
    <dgm:pt modelId="{A759260F-653F-4CBD-B778-5450B373CDD5}" type="pres">
      <dgm:prSet presAssocID="{B2651147-D4ED-496F-8C25-9012B93BA485}" presName="negativeSpace" presStyleCnt="0"/>
      <dgm:spPr/>
    </dgm:pt>
    <dgm:pt modelId="{04F0F304-DEF3-4712-B8BB-6094BBB501F3}" type="pres">
      <dgm:prSet presAssocID="{B2651147-D4ED-496F-8C25-9012B93BA485}" presName="childText" presStyleLbl="conFgAcc1" presStyleIdx="2" presStyleCnt="4">
        <dgm:presLayoutVars>
          <dgm:bulletEnabled val="1"/>
        </dgm:presLayoutVars>
      </dgm:prSet>
      <dgm:spPr/>
    </dgm:pt>
    <dgm:pt modelId="{396F8840-C23B-4C25-91C5-038DE9D53691}" type="pres">
      <dgm:prSet presAssocID="{0C52505B-0695-4774-9C8E-2060165F4C1B}" presName="spaceBetweenRectangles" presStyleCnt="0"/>
      <dgm:spPr/>
    </dgm:pt>
    <dgm:pt modelId="{B7DE1509-23A4-4D59-B113-B353FDCA5699}" type="pres">
      <dgm:prSet presAssocID="{26195779-D423-40D3-AC25-94FF82D9EC83}" presName="parentLin" presStyleCnt="0"/>
      <dgm:spPr/>
    </dgm:pt>
    <dgm:pt modelId="{FB22B53C-24F5-485B-933B-E3085B26FABA}" type="pres">
      <dgm:prSet presAssocID="{26195779-D423-40D3-AC25-94FF82D9EC83}" presName="parentLeftMargin" presStyleLbl="node1" presStyleIdx="2" presStyleCnt="4"/>
      <dgm:spPr/>
    </dgm:pt>
    <dgm:pt modelId="{E63109FF-EC2B-453E-A4E9-BA542EBC5D1B}" type="pres">
      <dgm:prSet presAssocID="{26195779-D423-40D3-AC25-94FF82D9EC83}" presName="parentText" presStyleLbl="node1" presStyleIdx="3" presStyleCnt="4" custScaleX="126547">
        <dgm:presLayoutVars>
          <dgm:chMax val="0"/>
          <dgm:bulletEnabled val="1"/>
        </dgm:presLayoutVars>
      </dgm:prSet>
      <dgm:spPr/>
    </dgm:pt>
    <dgm:pt modelId="{0BA4F571-31DC-449C-B574-797C1BC910A4}" type="pres">
      <dgm:prSet presAssocID="{26195779-D423-40D3-AC25-94FF82D9EC83}" presName="negativeSpace" presStyleCnt="0"/>
      <dgm:spPr/>
    </dgm:pt>
    <dgm:pt modelId="{72CA6DA1-6CE9-4A56-896F-8F320293EF6E}" type="pres">
      <dgm:prSet presAssocID="{26195779-D423-40D3-AC25-94FF82D9EC8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0CC4A906-29A2-4BF5-88F5-458FE2242E88}" srcId="{FC0C8F5E-E6E4-4AFE-915B-DA524A62B8B0}" destId="{B2651147-D4ED-496F-8C25-9012B93BA485}" srcOrd="2" destOrd="0" parTransId="{CF173975-4608-498F-A0FC-D74ABAE0A951}" sibTransId="{0C52505B-0695-4774-9C8E-2060165F4C1B}"/>
    <dgm:cxn modelId="{83C96A11-E251-4772-A6A1-DFEA252A53C5}" type="presOf" srcId="{B2651147-D4ED-496F-8C25-9012B93BA485}" destId="{8CFE5288-0F3A-432C-8844-F4F7822B748D}" srcOrd="1" destOrd="0" presId="urn:microsoft.com/office/officeart/2005/8/layout/list1"/>
    <dgm:cxn modelId="{4E625183-28D1-48D2-B97F-87A8C07C5BBA}" type="presOf" srcId="{26195779-D423-40D3-AC25-94FF82D9EC83}" destId="{E63109FF-EC2B-453E-A4E9-BA542EBC5D1B}" srcOrd="1" destOrd="0" presId="urn:microsoft.com/office/officeart/2005/8/layout/list1"/>
    <dgm:cxn modelId="{19DA568D-2791-4447-85F8-166D7F9E8F91}" type="presOf" srcId="{499C45B6-CC50-41AE-9B73-F0A095FE04D8}" destId="{434B2BC0-39B6-4B99-91E7-616CDDE4D2D8}" srcOrd="0" destOrd="0" presId="urn:microsoft.com/office/officeart/2005/8/layout/list1"/>
    <dgm:cxn modelId="{94BE13AF-B2F7-4AC8-866D-784EA27FDC98}" type="presOf" srcId="{26195779-D423-40D3-AC25-94FF82D9EC83}" destId="{FB22B53C-24F5-485B-933B-E3085B26FABA}" srcOrd="0" destOrd="0" presId="urn:microsoft.com/office/officeart/2005/8/layout/list1"/>
    <dgm:cxn modelId="{517AE0B0-5D4B-48BF-8050-0A04109E5631}" srcId="{FC0C8F5E-E6E4-4AFE-915B-DA524A62B8B0}" destId="{499C45B6-CC50-41AE-9B73-F0A095FE04D8}" srcOrd="0" destOrd="0" parTransId="{A77B68EC-BE8A-442F-BFF0-BECFDEFE58E1}" sibTransId="{911F24A0-A38E-4ABE-9DDB-CE0C2F9BCD45}"/>
    <dgm:cxn modelId="{291EE2C0-7825-4CD0-A517-DBED737438D6}" type="presOf" srcId="{74ECB6E6-3A6E-48F3-8BEF-5490130FC8C0}" destId="{E080259C-990F-466F-BA07-D3171CAC4E66}" srcOrd="1" destOrd="0" presId="urn:microsoft.com/office/officeart/2005/8/layout/list1"/>
    <dgm:cxn modelId="{F4D478CB-8ED8-4D49-9C4B-8F7FE1397954}" srcId="{FC0C8F5E-E6E4-4AFE-915B-DA524A62B8B0}" destId="{74ECB6E6-3A6E-48F3-8BEF-5490130FC8C0}" srcOrd="1" destOrd="0" parTransId="{87B0DDD6-FC39-455F-9876-AD7D7A0D598A}" sibTransId="{3BB7696C-D518-4E28-9037-EB822210AEA6}"/>
    <dgm:cxn modelId="{991F71EA-5A5D-455D-9163-6F7FD8834026}" type="presOf" srcId="{74ECB6E6-3A6E-48F3-8BEF-5490130FC8C0}" destId="{6C92E85B-F709-4FDD-94B7-039A5E0C0430}" srcOrd="0" destOrd="0" presId="urn:microsoft.com/office/officeart/2005/8/layout/list1"/>
    <dgm:cxn modelId="{15575DEE-820E-4545-9295-A6DEFFFB60E0}" type="presOf" srcId="{499C45B6-CC50-41AE-9B73-F0A095FE04D8}" destId="{071FF4AF-2EC1-4432-8915-2906FE60F609}" srcOrd="1" destOrd="0" presId="urn:microsoft.com/office/officeart/2005/8/layout/list1"/>
    <dgm:cxn modelId="{D01DBBF0-0CDF-40D6-99C9-5566D49C9943}" type="presOf" srcId="{FC0C8F5E-E6E4-4AFE-915B-DA524A62B8B0}" destId="{B6D0ACD3-AD7B-42BC-A514-98BBA3AF6B8E}" srcOrd="0" destOrd="0" presId="urn:microsoft.com/office/officeart/2005/8/layout/list1"/>
    <dgm:cxn modelId="{88BAE2FB-7AA8-4D82-801D-825B114C1E06}" srcId="{FC0C8F5E-E6E4-4AFE-915B-DA524A62B8B0}" destId="{26195779-D423-40D3-AC25-94FF82D9EC83}" srcOrd="3" destOrd="0" parTransId="{23B8CA69-D87E-4219-9456-0809F8F916D1}" sibTransId="{C5935146-B851-41C7-9DE9-7DF8CF652999}"/>
    <dgm:cxn modelId="{30AB20FE-7A25-49FA-8BC8-07245DD9A557}" type="presOf" srcId="{B2651147-D4ED-496F-8C25-9012B93BA485}" destId="{CACBA586-6DFC-4EDF-A7D6-8FA1475D22C8}" srcOrd="0" destOrd="0" presId="urn:microsoft.com/office/officeart/2005/8/layout/list1"/>
    <dgm:cxn modelId="{5A157851-7984-4257-96B1-1C0AA5DA81D6}" type="presParOf" srcId="{B6D0ACD3-AD7B-42BC-A514-98BBA3AF6B8E}" destId="{88D7DD65-FAF1-4C77-9AC8-16888022D58A}" srcOrd="0" destOrd="0" presId="urn:microsoft.com/office/officeart/2005/8/layout/list1"/>
    <dgm:cxn modelId="{39076EAF-463E-41DC-B19B-6B9C91A91009}" type="presParOf" srcId="{88D7DD65-FAF1-4C77-9AC8-16888022D58A}" destId="{434B2BC0-39B6-4B99-91E7-616CDDE4D2D8}" srcOrd="0" destOrd="0" presId="urn:microsoft.com/office/officeart/2005/8/layout/list1"/>
    <dgm:cxn modelId="{4A86CF0B-E794-4728-9BE0-CCB19CFD82E2}" type="presParOf" srcId="{88D7DD65-FAF1-4C77-9AC8-16888022D58A}" destId="{071FF4AF-2EC1-4432-8915-2906FE60F609}" srcOrd="1" destOrd="0" presId="urn:microsoft.com/office/officeart/2005/8/layout/list1"/>
    <dgm:cxn modelId="{DFF4850E-F5AD-4C35-AE21-0C3AA15D1B89}" type="presParOf" srcId="{B6D0ACD3-AD7B-42BC-A514-98BBA3AF6B8E}" destId="{CD3B3A18-D5AB-411E-8152-F5CA446EF2B0}" srcOrd="1" destOrd="0" presId="urn:microsoft.com/office/officeart/2005/8/layout/list1"/>
    <dgm:cxn modelId="{18BEA487-FD8F-42B2-89CD-642AB2B8B1E1}" type="presParOf" srcId="{B6D0ACD3-AD7B-42BC-A514-98BBA3AF6B8E}" destId="{96B20FA2-67B5-4E7B-A25C-2B052915CB15}" srcOrd="2" destOrd="0" presId="urn:microsoft.com/office/officeart/2005/8/layout/list1"/>
    <dgm:cxn modelId="{CC9E3695-427E-4AF2-90EF-8BF7A1D282BB}" type="presParOf" srcId="{B6D0ACD3-AD7B-42BC-A514-98BBA3AF6B8E}" destId="{9BDF9BA9-E7A0-49E1-BB0A-A6B1591335CA}" srcOrd="3" destOrd="0" presId="urn:microsoft.com/office/officeart/2005/8/layout/list1"/>
    <dgm:cxn modelId="{CB4D3C38-D568-47DA-9242-E65CCE380FEF}" type="presParOf" srcId="{B6D0ACD3-AD7B-42BC-A514-98BBA3AF6B8E}" destId="{C8FD3657-9594-4EB3-A282-FF58FA1D357C}" srcOrd="4" destOrd="0" presId="urn:microsoft.com/office/officeart/2005/8/layout/list1"/>
    <dgm:cxn modelId="{FAE6E27E-6BF7-4660-B0C8-4B9DECC0F25E}" type="presParOf" srcId="{C8FD3657-9594-4EB3-A282-FF58FA1D357C}" destId="{6C92E85B-F709-4FDD-94B7-039A5E0C0430}" srcOrd="0" destOrd="0" presId="urn:microsoft.com/office/officeart/2005/8/layout/list1"/>
    <dgm:cxn modelId="{220D1DF5-3C2C-4A36-970F-AB893A85322D}" type="presParOf" srcId="{C8FD3657-9594-4EB3-A282-FF58FA1D357C}" destId="{E080259C-990F-466F-BA07-D3171CAC4E66}" srcOrd="1" destOrd="0" presId="urn:microsoft.com/office/officeart/2005/8/layout/list1"/>
    <dgm:cxn modelId="{EA208B70-D0A1-4C26-9EC7-3901DEFDE399}" type="presParOf" srcId="{B6D0ACD3-AD7B-42BC-A514-98BBA3AF6B8E}" destId="{91002555-F7D8-452E-B3FB-1F05EFB869F8}" srcOrd="5" destOrd="0" presId="urn:microsoft.com/office/officeart/2005/8/layout/list1"/>
    <dgm:cxn modelId="{9709DE5D-F5BB-4F01-8F4D-F3953B41332C}" type="presParOf" srcId="{B6D0ACD3-AD7B-42BC-A514-98BBA3AF6B8E}" destId="{71A2A39C-5292-4956-846B-D0699E1AAF6F}" srcOrd="6" destOrd="0" presId="urn:microsoft.com/office/officeart/2005/8/layout/list1"/>
    <dgm:cxn modelId="{79AF7FB4-A4AF-4AD3-B9CB-7BDC302710B7}" type="presParOf" srcId="{B6D0ACD3-AD7B-42BC-A514-98BBA3AF6B8E}" destId="{1F05A514-6F8D-46CD-9B8A-99BF265AC7F7}" srcOrd="7" destOrd="0" presId="urn:microsoft.com/office/officeart/2005/8/layout/list1"/>
    <dgm:cxn modelId="{85F994C1-059B-436D-84D8-15BF0FD7F309}" type="presParOf" srcId="{B6D0ACD3-AD7B-42BC-A514-98BBA3AF6B8E}" destId="{FFF0CBA5-1F72-48E3-B507-E41F81F52793}" srcOrd="8" destOrd="0" presId="urn:microsoft.com/office/officeart/2005/8/layout/list1"/>
    <dgm:cxn modelId="{BB632068-A56A-4FEB-BCCF-FCFDB7390439}" type="presParOf" srcId="{FFF0CBA5-1F72-48E3-B507-E41F81F52793}" destId="{CACBA586-6DFC-4EDF-A7D6-8FA1475D22C8}" srcOrd="0" destOrd="0" presId="urn:microsoft.com/office/officeart/2005/8/layout/list1"/>
    <dgm:cxn modelId="{F680D740-0724-4FA7-B163-3399B413A3B2}" type="presParOf" srcId="{FFF0CBA5-1F72-48E3-B507-E41F81F52793}" destId="{8CFE5288-0F3A-432C-8844-F4F7822B748D}" srcOrd="1" destOrd="0" presId="urn:microsoft.com/office/officeart/2005/8/layout/list1"/>
    <dgm:cxn modelId="{1116DA6A-9D5E-4C51-A197-EEC0CEAC0DAA}" type="presParOf" srcId="{B6D0ACD3-AD7B-42BC-A514-98BBA3AF6B8E}" destId="{A759260F-653F-4CBD-B778-5450B373CDD5}" srcOrd="9" destOrd="0" presId="urn:microsoft.com/office/officeart/2005/8/layout/list1"/>
    <dgm:cxn modelId="{547C65A6-2AEF-4743-92EA-95CD956905F2}" type="presParOf" srcId="{B6D0ACD3-AD7B-42BC-A514-98BBA3AF6B8E}" destId="{04F0F304-DEF3-4712-B8BB-6094BBB501F3}" srcOrd="10" destOrd="0" presId="urn:microsoft.com/office/officeart/2005/8/layout/list1"/>
    <dgm:cxn modelId="{9F1174B1-236D-4A26-B74C-8463B07932EA}" type="presParOf" srcId="{B6D0ACD3-AD7B-42BC-A514-98BBA3AF6B8E}" destId="{396F8840-C23B-4C25-91C5-038DE9D53691}" srcOrd="11" destOrd="0" presId="urn:microsoft.com/office/officeart/2005/8/layout/list1"/>
    <dgm:cxn modelId="{9AC1B823-A73C-45FF-BBD3-A6EE7AF468CE}" type="presParOf" srcId="{B6D0ACD3-AD7B-42BC-A514-98BBA3AF6B8E}" destId="{B7DE1509-23A4-4D59-B113-B353FDCA5699}" srcOrd="12" destOrd="0" presId="urn:microsoft.com/office/officeart/2005/8/layout/list1"/>
    <dgm:cxn modelId="{9EF99254-4DC1-447D-84F1-C979A7CD3ABB}" type="presParOf" srcId="{B7DE1509-23A4-4D59-B113-B353FDCA5699}" destId="{FB22B53C-24F5-485B-933B-E3085B26FABA}" srcOrd="0" destOrd="0" presId="urn:microsoft.com/office/officeart/2005/8/layout/list1"/>
    <dgm:cxn modelId="{107F7BC2-9D8C-4DC0-BE54-64B5ACB619DA}" type="presParOf" srcId="{B7DE1509-23A4-4D59-B113-B353FDCA5699}" destId="{E63109FF-EC2B-453E-A4E9-BA542EBC5D1B}" srcOrd="1" destOrd="0" presId="urn:microsoft.com/office/officeart/2005/8/layout/list1"/>
    <dgm:cxn modelId="{66B0A546-8C7A-4AE1-814D-204052E2D6EA}" type="presParOf" srcId="{B6D0ACD3-AD7B-42BC-A514-98BBA3AF6B8E}" destId="{0BA4F571-31DC-449C-B574-797C1BC910A4}" srcOrd="13" destOrd="0" presId="urn:microsoft.com/office/officeart/2005/8/layout/list1"/>
    <dgm:cxn modelId="{84CEE8DE-E939-497E-8FAF-D306D803F96A}" type="presParOf" srcId="{B6D0ACD3-AD7B-42BC-A514-98BBA3AF6B8E}" destId="{72CA6DA1-6CE9-4A56-896F-8F320293EF6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5A2839-4EE8-4CE4-885B-BA8A7779DBDB}">
      <dsp:nvSpPr>
        <dsp:cNvPr id="0" name=""/>
        <dsp:cNvSpPr/>
      </dsp:nvSpPr>
      <dsp:spPr>
        <a:xfrm>
          <a:off x="7009842" y="2156914"/>
          <a:ext cx="367485" cy="1421375"/>
        </a:xfrm>
        <a:custGeom>
          <a:avLst/>
          <a:gdLst/>
          <a:ahLst/>
          <a:cxnLst/>
          <a:rect l="0" t="0" r="0" b="0"/>
          <a:pathLst>
            <a:path>
              <a:moveTo>
                <a:pt x="367485" y="0"/>
              </a:moveTo>
              <a:lnTo>
                <a:pt x="0" y="1421375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30ED03-1D17-4056-8B88-85AAC5C77474}">
      <dsp:nvSpPr>
        <dsp:cNvPr id="0" name=""/>
        <dsp:cNvSpPr/>
      </dsp:nvSpPr>
      <dsp:spPr>
        <a:xfrm>
          <a:off x="5161004" y="1477344"/>
          <a:ext cx="3686238" cy="1395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925"/>
              </a:lnTo>
              <a:lnTo>
                <a:pt x="3686238" y="40925"/>
              </a:lnTo>
              <a:lnTo>
                <a:pt x="3686238" y="1395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0CF48F-33A2-4E98-839F-BF27E160E0B8}">
      <dsp:nvSpPr>
        <dsp:cNvPr id="0" name=""/>
        <dsp:cNvSpPr/>
      </dsp:nvSpPr>
      <dsp:spPr>
        <a:xfrm>
          <a:off x="3312347" y="2255365"/>
          <a:ext cx="517095" cy="1339186"/>
        </a:xfrm>
        <a:custGeom>
          <a:avLst/>
          <a:gdLst/>
          <a:ahLst/>
          <a:cxnLst/>
          <a:rect l="0" t="0" r="0" b="0"/>
          <a:pathLst>
            <a:path>
              <a:moveTo>
                <a:pt x="517095" y="0"/>
              </a:moveTo>
              <a:lnTo>
                <a:pt x="0" y="1339186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727458-0892-42B0-9D0F-D7023AA1E848}">
      <dsp:nvSpPr>
        <dsp:cNvPr id="0" name=""/>
        <dsp:cNvSpPr/>
      </dsp:nvSpPr>
      <dsp:spPr>
        <a:xfrm>
          <a:off x="5115284" y="1477344"/>
          <a:ext cx="91440" cy="19457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5904"/>
              </a:lnTo>
              <a:lnTo>
                <a:pt x="46988" y="95904"/>
              </a:lnTo>
              <a:lnTo>
                <a:pt x="46988" y="1945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34E7B6-19F1-414B-BF29-C434384910BB}">
      <dsp:nvSpPr>
        <dsp:cNvPr id="0" name=""/>
        <dsp:cNvSpPr/>
      </dsp:nvSpPr>
      <dsp:spPr>
        <a:xfrm>
          <a:off x="77033" y="2140219"/>
          <a:ext cx="677407" cy="1446238"/>
        </a:xfrm>
        <a:custGeom>
          <a:avLst/>
          <a:gdLst/>
          <a:ahLst/>
          <a:cxnLst/>
          <a:rect l="0" t="0" r="0" b="0"/>
          <a:pathLst>
            <a:path>
              <a:moveTo>
                <a:pt x="677407" y="0"/>
              </a:moveTo>
              <a:lnTo>
                <a:pt x="0" y="1446238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28A733-2412-432E-AD75-2BA4D6FB0335}">
      <dsp:nvSpPr>
        <dsp:cNvPr id="0" name=""/>
        <dsp:cNvSpPr/>
      </dsp:nvSpPr>
      <dsp:spPr>
        <a:xfrm>
          <a:off x="1917408" y="1477344"/>
          <a:ext cx="3243595" cy="139597"/>
        </a:xfrm>
        <a:custGeom>
          <a:avLst/>
          <a:gdLst/>
          <a:ahLst/>
          <a:cxnLst/>
          <a:rect l="0" t="0" r="0" b="0"/>
          <a:pathLst>
            <a:path>
              <a:moveTo>
                <a:pt x="3243595" y="0"/>
              </a:moveTo>
              <a:lnTo>
                <a:pt x="3243595" y="40925"/>
              </a:lnTo>
              <a:lnTo>
                <a:pt x="0" y="40925"/>
              </a:lnTo>
              <a:lnTo>
                <a:pt x="0" y="1395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43E8C2-6029-405C-90FE-02CAC3AE00A1}">
      <dsp:nvSpPr>
        <dsp:cNvPr id="0" name=""/>
        <dsp:cNvSpPr/>
      </dsp:nvSpPr>
      <dsp:spPr>
        <a:xfrm>
          <a:off x="1540443" y="1007476"/>
          <a:ext cx="7241121" cy="469867"/>
        </a:xfrm>
        <a:prstGeom prst="rect">
          <a:avLst/>
        </a:prstGeom>
        <a:solidFill>
          <a:srgbClr val="0080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  <a:ea typeface="Calibri" panose="020F0502020204030204" pitchFamily="34" charset="0"/>
              <a:cs typeface="Consolas" panose="020B0609020204030204" pitchFamily="49" charset="0"/>
            </a:rPr>
            <a:t>ФОРМЫ МЕЖДУНАРОДНОЙ КООПЕРАЦИИ</a:t>
          </a:r>
          <a:endParaRPr lang="ru-RU" sz="2400" kern="1200" dirty="0">
            <a:solidFill>
              <a:schemeClr val="bg1"/>
            </a:solidFill>
            <a:latin typeface="Consolas" panose="020B0609020204030204" pitchFamily="49" charset="0"/>
            <a:cs typeface="Consolas" panose="020B0609020204030204" pitchFamily="49" charset="0"/>
          </a:endParaRPr>
        </a:p>
      </dsp:txBody>
      <dsp:txXfrm>
        <a:off x="1540443" y="1007476"/>
        <a:ext cx="7241121" cy="469867"/>
      </dsp:txXfrm>
    </dsp:sp>
    <dsp:sp modelId="{304F84B5-CC9E-4BC4-A11D-B7F354806558}">
      <dsp:nvSpPr>
        <dsp:cNvPr id="0" name=""/>
        <dsp:cNvSpPr/>
      </dsp:nvSpPr>
      <dsp:spPr>
        <a:xfrm>
          <a:off x="463699" y="1616942"/>
          <a:ext cx="2907419" cy="523277"/>
        </a:xfrm>
        <a:prstGeom prst="rect">
          <a:avLst/>
        </a:prstGeom>
        <a:solidFill>
          <a:srgbClr val="0080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Consolas" panose="020B0609020204030204" pitchFamily="49" charset="0"/>
              <a:cs typeface="Consolas" panose="020B0609020204030204" pitchFamily="49" charset="0"/>
            </a:rPr>
            <a:t>Контрактное производство</a:t>
          </a:r>
        </a:p>
      </dsp:txBody>
      <dsp:txXfrm>
        <a:off x="463699" y="1616942"/>
        <a:ext cx="2907419" cy="523277"/>
      </dsp:txXfrm>
    </dsp:sp>
    <dsp:sp modelId="{355697FF-F920-444D-A926-89F0B89F023B}">
      <dsp:nvSpPr>
        <dsp:cNvPr id="0" name=""/>
        <dsp:cNvSpPr/>
      </dsp:nvSpPr>
      <dsp:spPr>
        <a:xfrm>
          <a:off x="77033" y="2394075"/>
          <a:ext cx="2850574" cy="2384766"/>
        </a:xfrm>
        <a:prstGeom prst="rect">
          <a:avLst/>
        </a:prstGeom>
        <a:noFill/>
        <a:ln w="25400" cap="flat" cmpd="sng" algn="ctr">
          <a:solidFill>
            <a:srgbClr val="00808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cap="sm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сотрудничество во временных рамках заключенных договоров, что не способствует обмену </a:t>
          </a:r>
          <a:r>
            <a:rPr lang="ru-RU" sz="1600" kern="1200" cap="small" baseline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инновационными</a:t>
          </a:r>
          <a:r>
            <a:rPr lang="ru-RU" sz="1600" kern="1200" cap="sm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идеями и разработками, </a:t>
          </a:r>
          <a:r>
            <a:rPr lang="ru-RU" sz="1600" b="1" kern="1200" cap="sm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 имеет синергического эффекта </a:t>
          </a:r>
          <a:r>
            <a:rPr lang="ru-RU" sz="1600" kern="1200" cap="sm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 счет доступа к объединенным ресурсам</a:t>
          </a:r>
          <a:endParaRPr lang="ru-RU" sz="1600" kern="1200" cap="small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olas" panose="020B0609020204030204" pitchFamily="49" charset="0"/>
            <a:cs typeface="Consolas" panose="020B0609020204030204" pitchFamily="49" charset="0"/>
          </a:endParaRPr>
        </a:p>
      </dsp:txBody>
      <dsp:txXfrm>
        <a:off x="77033" y="2394075"/>
        <a:ext cx="2850574" cy="2384766"/>
      </dsp:txXfrm>
    </dsp:sp>
    <dsp:sp modelId="{C1310509-F28B-484E-9B0F-554A1E6FC5FE}">
      <dsp:nvSpPr>
        <dsp:cNvPr id="0" name=""/>
        <dsp:cNvSpPr/>
      </dsp:nvSpPr>
      <dsp:spPr>
        <a:xfrm>
          <a:off x="3496234" y="1671921"/>
          <a:ext cx="3332076" cy="583444"/>
        </a:xfrm>
        <a:prstGeom prst="rect">
          <a:avLst/>
        </a:prstGeom>
        <a:solidFill>
          <a:srgbClr val="0080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Consolas" panose="020B0609020204030204" pitchFamily="49" charset="0"/>
              <a:ea typeface="Calibri" panose="020F0502020204030204" pitchFamily="34" charset="0"/>
              <a:cs typeface="Consolas" panose="020B0609020204030204" pitchFamily="49" charset="0"/>
            </a:rPr>
            <a:t>Стратегическое партнерство </a:t>
          </a:r>
          <a:endParaRPr lang="ru-RU" sz="2000" kern="1200" dirty="0">
            <a:latin typeface="Consolas" panose="020B0609020204030204" pitchFamily="49" charset="0"/>
            <a:cs typeface="Consolas" panose="020B0609020204030204" pitchFamily="49" charset="0"/>
          </a:endParaRPr>
        </a:p>
      </dsp:txBody>
      <dsp:txXfrm>
        <a:off x="3496234" y="1671921"/>
        <a:ext cx="3332076" cy="583444"/>
      </dsp:txXfrm>
    </dsp:sp>
    <dsp:sp modelId="{25A748F5-78DB-4E45-948F-9F57858627AA}">
      <dsp:nvSpPr>
        <dsp:cNvPr id="0" name=""/>
        <dsp:cNvSpPr/>
      </dsp:nvSpPr>
      <dsp:spPr>
        <a:xfrm>
          <a:off x="3312347" y="2401414"/>
          <a:ext cx="3388291" cy="2386274"/>
        </a:xfrm>
        <a:prstGeom prst="rect">
          <a:avLst/>
        </a:prstGeom>
        <a:noFill/>
        <a:ln w="25400" cap="flat" cmpd="sng" algn="ctr">
          <a:solidFill>
            <a:srgbClr val="00808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cap="small" baseline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характерное для крупных корпораций, обладает синергическим эффектом, однако имеет проблемы, связанные с </a:t>
          </a:r>
          <a:r>
            <a:rPr lang="ru-RU" sz="1600" b="1" kern="1200" cap="small" baseline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сохранением и разделением прав интеллектуальной собственности </a:t>
          </a:r>
          <a:r>
            <a:rPr lang="ru-RU" sz="1600" kern="1200" cap="small" baseline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между предприятиями-</a:t>
          </a:r>
          <a:r>
            <a:rPr lang="ru-RU" sz="1600" kern="1200" cap="small" baseline="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контракторами</a:t>
          </a:r>
          <a:r>
            <a:rPr lang="ru-RU" sz="1600" kern="1200" cap="small" baseline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1600" kern="1200" cap="small" baseline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olas" panose="020B0609020204030204" pitchFamily="49" charset="0"/>
            <a:cs typeface="Consolas" panose="020B0609020204030204" pitchFamily="49" charset="0"/>
          </a:endParaRPr>
        </a:p>
      </dsp:txBody>
      <dsp:txXfrm>
        <a:off x="3312347" y="2401414"/>
        <a:ext cx="3388291" cy="2386274"/>
      </dsp:txXfrm>
    </dsp:sp>
    <dsp:sp modelId="{ABA5439B-4DF7-4C7B-B6B3-EF8F181252C9}">
      <dsp:nvSpPr>
        <dsp:cNvPr id="0" name=""/>
        <dsp:cNvSpPr/>
      </dsp:nvSpPr>
      <dsp:spPr>
        <a:xfrm>
          <a:off x="7009849" y="1616942"/>
          <a:ext cx="3674788" cy="539971"/>
        </a:xfrm>
        <a:prstGeom prst="rect">
          <a:avLst/>
        </a:prstGeom>
        <a:solidFill>
          <a:srgbClr val="0080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 err="1">
              <a:latin typeface="Consolas" panose="020B0609020204030204" pitchFamily="49" charset="0"/>
              <a:ea typeface="Calibri" panose="020F0502020204030204" pitchFamily="34" charset="0"/>
              <a:cs typeface="Consolas" panose="020B0609020204030204" pitchFamily="49" charset="0"/>
            </a:rPr>
            <a:t>Субконтрактинг</a:t>
          </a:r>
          <a:endParaRPr lang="ru-RU" sz="2400" kern="1200" dirty="0">
            <a:latin typeface="Consolas" panose="020B0609020204030204" pitchFamily="49" charset="0"/>
            <a:cs typeface="Consolas" panose="020B0609020204030204" pitchFamily="49" charset="0"/>
          </a:endParaRPr>
        </a:p>
      </dsp:txBody>
      <dsp:txXfrm>
        <a:off x="7009849" y="1616942"/>
        <a:ext cx="3674788" cy="539971"/>
      </dsp:txXfrm>
    </dsp:sp>
    <dsp:sp modelId="{90060953-B030-4062-935C-4349186FEDB0}">
      <dsp:nvSpPr>
        <dsp:cNvPr id="0" name=""/>
        <dsp:cNvSpPr/>
      </dsp:nvSpPr>
      <dsp:spPr>
        <a:xfrm>
          <a:off x="7009842" y="2357942"/>
          <a:ext cx="3988772" cy="2440694"/>
        </a:xfrm>
        <a:prstGeom prst="rect">
          <a:avLst/>
        </a:prstGeom>
        <a:noFill/>
        <a:ln w="25400" cap="flat" cmpd="sng" algn="ctr">
          <a:solidFill>
            <a:srgbClr val="00808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cap="small" baseline="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способ организации производства, использующий разделение труда между </a:t>
          </a:r>
          <a:r>
            <a:rPr lang="ru-RU" sz="1600" b="1" kern="1200" cap="small" baseline="0" dirty="0" err="1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контрактором</a:t>
          </a:r>
          <a:r>
            <a:rPr lang="ru-RU" sz="1600" b="1" kern="1200" cap="small" baseline="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 минимально необходимыми собственными производственными мощностями, критически влияющими на качество продукции и </a:t>
          </a:r>
          <a:r>
            <a:rPr lang="ru-RU" sz="1600" b="1" kern="1200" cap="small" baseline="0" dirty="0" err="1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субконтракторами</a:t>
          </a:r>
          <a:r>
            <a:rPr lang="ru-RU" sz="1600" b="1" kern="1200" cap="small" baseline="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специализированными предприятиями, производящими комплектующие, выполняющими работы и услуги</a:t>
          </a:r>
          <a:endParaRPr lang="ru-RU" sz="1600" b="1" kern="1200" cap="small" baseline="0" dirty="0">
            <a:solidFill>
              <a:srgbClr val="00808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olas" panose="020B0609020204030204" pitchFamily="49" charset="0"/>
            <a:cs typeface="Consolas" panose="020B0609020204030204" pitchFamily="49" charset="0"/>
          </a:endParaRPr>
        </a:p>
      </dsp:txBody>
      <dsp:txXfrm>
        <a:off x="7009842" y="2357942"/>
        <a:ext cx="3988772" cy="24406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B20FA2-67B5-4E7B-A25C-2B052915CB15}">
      <dsp:nvSpPr>
        <dsp:cNvPr id="0" name=""/>
        <dsp:cNvSpPr/>
      </dsp:nvSpPr>
      <dsp:spPr>
        <a:xfrm>
          <a:off x="0" y="492059"/>
          <a:ext cx="81280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1FF4AF-2EC1-4432-8915-2906FE60F609}">
      <dsp:nvSpPr>
        <dsp:cNvPr id="0" name=""/>
        <dsp:cNvSpPr/>
      </dsp:nvSpPr>
      <dsp:spPr>
        <a:xfrm>
          <a:off x="406400" y="78779"/>
          <a:ext cx="7200018" cy="826560"/>
        </a:xfrm>
        <a:prstGeom prst="roundRect">
          <a:avLst/>
        </a:prstGeom>
        <a:solidFill>
          <a:srgbClr val="006666"/>
        </a:solidFill>
        <a:ln>
          <a:solidFill>
            <a:srgbClr val="006666"/>
          </a:solidFill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cap="small" baseline="0" dirty="0"/>
            <a:t>1. Реализация проектов в сфере цифровизации и их эффективность.</a:t>
          </a:r>
        </a:p>
      </dsp:txBody>
      <dsp:txXfrm>
        <a:off x="446749" y="119128"/>
        <a:ext cx="7119320" cy="745862"/>
      </dsp:txXfrm>
    </dsp:sp>
    <dsp:sp modelId="{71A2A39C-5292-4956-846B-D0699E1AAF6F}">
      <dsp:nvSpPr>
        <dsp:cNvPr id="0" name=""/>
        <dsp:cNvSpPr/>
      </dsp:nvSpPr>
      <dsp:spPr>
        <a:xfrm>
          <a:off x="0" y="1762139"/>
          <a:ext cx="81280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080259C-990F-466F-BA07-D3171CAC4E66}">
      <dsp:nvSpPr>
        <dsp:cNvPr id="0" name=""/>
        <dsp:cNvSpPr/>
      </dsp:nvSpPr>
      <dsp:spPr>
        <a:xfrm>
          <a:off x="406400" y="1348859"/>
          <a:ext cx="7200018" cy="826560"/>
        </a:xfrm>
        <a:prstGeom prst="roundRect">
          <a:avLst/>
        </a:prstGeom>
        <a:solidFill>
          <a:srgbClr val="006666"/>
        </a:solidFill>
        <a:ln>
          <a:solidFill>
            <a:srgbClr val="006666"/>
          </a:solidFill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cap="small" baseline="0" dirty="0"/>
            <a:t>2. Оценка степени использования цифровых технологий.</a:t>
          </a:r>
        </a:p>
      </dsp:txBody>
      <dsp:txXfrm>
        <a:off x="446749" y="1389208"/>
        <a:ext cx="7119320" cy="745862"/>
      </dsp:txXfrm>
    </dsp:sp>
    <dsp:sp modelId="{04F0F304-DEF3-4712-B8BB-6094BBB501F3}">
      <dsp:nvSpPr>
        <dsp:cNvPr id="0" name=""/>
        <dsp:cNvSpPr/>
      </dsp:nvSpPr>
      <dsp:spPr>
        <a:xfrm>
          <a:off x="0" y="3364207"/>
          <a:ext cx="81280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CFE5288-0F3A-432C-8844-F4F7822B748D}">
      <dsp:nvSpPr>
        <dsp:cNvPr id="0" name=""/>
        <dsp:cNvSpPr/>
      </dsp:nvSpPr>
      <dsp:spPr>
        <a:xfrm>
          <a:off x="406400" y="2618939"/>
          <a:ext cx="7200018" cy="1158547"/>
        </a:xfrm>
        <a:prstGeom prst="roundRect">
          <a:avLst/>
        </a:prstGeom>
        <a:solidFill>
          <a:srgbClr val="006666"/>
        </a:solidFill>
        <a:ln>
          <a:solidFill>
            <a:srgbClr val="006666"/>
          </a:solidFill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cap="small" baseline="0" dirty="0"/>
            <a:t>3. Оценка эффективности деятельности федеральных и региональных органов государственной власти по поддержке цифровизации экономики. </a:t>
          </a:r>
        </a:p>
      </dsp:txBody>
      <dsp:txXfrm>
        <a:off x="462956" y="2675495"/>
        <a:ext cx="7086906" cy="1045435"/>
      </dsp:txXfrm>
    </dsp:sp>
    <dsp:sp modelId="{72CA6DA1-6CE9-4A56-896F-8F320293EF6E}">
      <dsp:nvSpPr>
        <dsp:cNvPr id="0" name=""/>
        <dsp:cNvSpPr/>
      </dsp:nvSpPr>
      <dsp:spPr>
        <a:xfrm>
          <a:off x="0" y="4634287"/>
          <a:ext cx="81280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63109FF-EC2B-453E-A4E9-BA542EBC5D1B}">
      <dsp:nvSpPr>
        <dsp:cNvPr id="0" name=""/>
        <dsp:cNvSpPr/>
      </dsp:nvSpPr>
      <dsp:spPr>
        <a:xfrm>
          <a:off x="406400" y="4221007"/>
          <a:ext cx="7200018" cy="826560"/>
        </a:xfrm>
        <a:prstGeom prst="roundRect">
          <a:avLst/>
        </a:prstGeom>
        <a:solidFill>
          <a:srgbClr val="006666"/>
        </a:solidFill>
        <a:ln>
          <a:solidFill>
            <a:srgbClr val="006666"/>
          </a:solidFill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cap="small" baseline="0" dirty="0"/>
            <a:t>4. Прогнозирование направлений цифровизации промышленности. </a:t>
          </a:r>
        </a:p>
      </dsp:txBody>
      <dsp:txXfrm>
        <a:off x="446749" y="4261356"/>
        <a:ext cx="7119320" cy="745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4C85A3F-6AE6-46C2-9A6C-482542DB4DBA}" type="datetimeFigureOut">
              <a:rPr lang="ru-RU"/>
              <a:pPr>
                <a:defRPr/>
              </a:pPr>
              <a:t>09.12.2021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589B2BD-C126-4C7F-8B5C-590DCD3647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3254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89B2BD-C126-4C7F-8B5C-590DCD36472B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591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89B2BD-C126-4C7F-8B5C-590DCD36472B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632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CDD76-AB61-4054-8209-B0F8E37186F9}" type="datetimeFigureOut">
              <a:rPr lang="ru-RU"/>
              <a:pPr>
                <a:defRPr/>
              </a:pPr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67DAF-0C67-46B2-A2A8-BEF34F1EBA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6605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EFCE4-AEEC-4485-9015-7825D9CC9591}" type="datetimeFigureOut">
              <a:rPr lang="ru-RU"/>
              <a:pPr>
                <a:defRPr/>
              </a:pPr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A5666-4A62-4720-BDD6-48E1234D31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1139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F7D2C-615A-4452-9A26-9C0E77ED3D56}" type="datetimeFigureOut">
              <a:rPr lang="ru-RU"/>
              <a:pPr>
                <a:defRPr/>
              </a:pPr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1E287-44C5-4AE6-AA3F-2314225313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9056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D1651-5FFB-4B4A-B201-90964F5B07A8}" type="datetimeFigureOut">
              <a:rPr lang="ru-RU"/>
              <a:pPr>
                <a:defRPr/>
              </a:pPr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32A19-F267-4BB4-A0BB-F099E3C167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546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8180A-010D-43E4-9DCE-52B96367BE0A}" type="datetimeFigureOut">
              <a:rPr lang="ru-RU"/>
              <a:pPr>
                <a:defRPr/>
              </a:pPr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653EE-F243-4DEF-A689-90B801F534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150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6DD21-AAC9-4EFE-93E0-069E8D7EB401}" type="datetimeFigureOut">
              <a:rPr lang="ru-RU"/>
              <a:pPr>
                <a:defRPr/>
              </a:pPr>
              <a:t>09.12.2021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B1E60-AB2A-407E-8AB5-A68BFFA18E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4575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80555-C40A-49C9-9C98-CF6E3C7DE6D1}" type="datetimeFigureOut">
              <a:rPr lang="ru-RU"/>
              <a:pPr>
                <a:defRPr/>
              </a:pPr>
              <a:t>09.12.2021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73E28-770A-430A-8409-81A8490B6A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0742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80EDB-E0C2-4D0D-A307-9855A5A0B2BA}" type="datetimeFigureOut">
              <a:rPr lang="ru-RU"/>
              <a:pPr>
                <a:defRPr/>
              </a:pPr>
              <a:t>09.12.2021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DFF1F-38C3-46A3-9550-18CB76F20A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512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AD89B-9477-4B1A-8A46-60D14FD62C3A}" type="datetimeFigureOut">
              <a:rPr lang="ru-RU"/>
              <a:pPr>
                <a:defRPr/>
              </a:pPr>
              <a:t>09.12.2021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62A73-F87A-4C5D-A8F5-135286372D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0931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33EA8-5E6E-43D0-8395-D3A1E5CFC2F1}" type="datetimeFigureOut">
              <a:rPr lang="ru-RU"/>
              <a:pPr>
                <a:defRPr/>
              </a:pPr>
              <a:t>09.12.2021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0DD53-1FCF-4E2F-8095-44522081EA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4305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80900-F7BD-4B99-8CEB-E6C00EC26640}" type="datetimeFigureOut">
              <a:rPr lang="ru-RU"/>
              <a:pPr>
                <a:defRPr/>
              </a:pPr>
              <a:t>09.12.2021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E34E9-D5E0-4856-8ACE-643C0C266D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218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489F3F1-F150-456D-9F86-3C0EB8817AB7}" type="datetimeFigureOut">
              <a:rPr lang="ru-RU"/>
              <a:pPr>
                <a:defRPr/>
              </a:pPr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777119-2EDC-4BCE-9396-7DD425CBBD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8.wdp"/><Relationship Id="rId4" Type="http://schemas.openxmlformats.org/officeDocument/2006/relationships/image" Target="../media/image17.png"/><Relationship Id="rId9" Type="http://schemas.microsoft.com/office/2007/relationships/hdphoto" Target="../media/hdphoto10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8.wdp"/><Relationship Id="rId7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13.wdp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F39CA9A-4954-4B51-B435-4A86B08FCF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29" r="2347" b="46850"/>
          <a:stretch/>
        </p:blipFill>
        <p:spPr bwMode="auto">
          <a:xfrm>
            <a:off x="0" y="-48208"/>
            <a:ext cx="9408368" cy="462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работа UNECON\2020.02.13_презентация университет 90 лет АНГЛ\ПРЕЗЕНТАЦИЯ 2021 NEW\бок зеленый.jpg">
            <a:extLst>
              <a:ext uri="{FF2B5EF4-FFF2-40B4-BE49-F238E27FC236}">
                <a16:creationId xmlns:a16="http://schemas.microsoft.com/office/drawing/2014/main" id="{EBE1CDB7-A49A-44AD-ACBA-851045FEB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29" y="0"/>
            <a:ext cx="122607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35760" y="4684971"/>
            <a:ext cx="5328592" cy="760253"/>
          </a:xfrm>
        </p:spPr>
        <p:txBody>
          <a:bodyPr/>
          <a:lstStyle/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Лепеш Григорий Васильевич</a:t>
            </a:r>
          </a:p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Д-р </a:t>
            </a:r>
            <a:r>
              <a:rPr lang="ru-RU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техн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 наук, профессор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9AB37E-0B8A-47C6-8D1C-A44A2D48DAD4}"/>
              </a:ext>
            </a:extLst>
          </p:cNvPr>
          <p:cNvSpPr txBox="1"/>
          <p:nvPr/>
        </p:nvSpPr>
        <p:spPr>
          <a:xfrm>
            <a:off x="9632435" y="1573674"/>
            <a:ext cx="25398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Цифровизация 2021</a:t>
            </a:r>
          </a:p>
          <a:p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B7FEE85-863B-42AA-BDBE-39CF84368775}"/>
              </a:ext>
            </a:extLst>
          </p:cNvPr>
          <p:cNvSpPr/>
          <p:nvPr/>
        </p:nvSpPr>
        <p:spPr>
          <a:xfrm>
            <a:off x="19702" y="1270456"/>
            <a:ext cx="9147962" cy="267765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 цифровой трансформации промышленных предприятий Санкт-Петербурга: </a:t>
            </a:r>
            <a:endParaRPr lang="en-U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результаты мониторинга и проведенного анкетирования </a:t>
            </a:r>
            <a:endParaRPr lang="en-U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крупного и среднего промышленного бизнеса, </a:t>
            </a:r>
            <a:endParaRPr lang="en-U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направления государственной</a:t>
            </a:r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algn="ctr"/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поддержки цифровой трансформации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D:\работа UNECON\2020.02.13_презентация университет 90 лет АНГЛ\ПРЕЗЕНТАЦИЯ 2021 NEW\фон белый.jpg">
            <a:extLst>
              <a:ext uri="{FF2B5EF4-FFF2-40B4-BE49-F238E27FC236}">
                <a16:creationId xmlns:a16="http://schemas.microsoft.com/office/drawing/2014/main" id="{ED612221-15E4-4B2E-8DFC-D42995B35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61" y="-57677"/>
            <a:ext cx="121503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7">
            <a:extLst>
              <a:ext uri="{FF2B5EF4-FFF2-40B4-BE49-F238E27FC236}">
                <a16:creationId xmlns:a16="http://schemas.microsoft.com/office/drawing/2014/main" id="{8D42388C-1D44-4B34-BD1B-028EEA2D0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AAA27A42-0ED5-4C34-8B99-3EB143A78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727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3CAE79A7-1960-4F6E-B67A-0572CFF6A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873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id="{6A95F180-9C86-40FB-8C74-2ED099265F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134029"/>
              </p:ext>
            </p:extLst>
          </p:nvPr>
        </p:nvGraphicFramePr>
        <p:xfrm>
          <a:off x="695401" y="-603448"/>
          <a:ext cx="11554690" cy="5860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7FC48FD-6EFC-4BD8-9A44-8E849EC11848}"/>
              </a:ext>
            </a:extLst>
          </p:cNvPr>
          <p:cNvSpPr/>
          <p:nvPr/>
        </p:nvSpPr>
        <p:spPr>
          <a:xfrm>
            <a:off x="767409" y="4221088"/>
            <a:ext cx="1094521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/>
            <a:r>
              <a:rPr lang="ru-RU" sz="2000" b="1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М</a:t>
            </a:r>
            <a:r>
              <a:rPr lang="ru-RU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еждународный опыт сотрудничества между промышленными предприятиями доказывает эффективность сетевого взаимодействия, как результата появления синергетического эффекта в доступе к новым ресурсам. </a:t>
            </a:r>
            <a:endParaRPr lang="en-US" dirty="0">
              <a:latin typeface="Consolas" panose="020B0609020204030204" pitchFamily="49" charset="0"/>
              <a:ea typeface="Tahoma" panose="020B0604030504040204" pitchFamily="34" charset="0"/>
              <a:cs typeface="Consolas" panose="020B0609020204030204" pitchFamily="49" charset="0"/>
            </a:endParaRPr>
          </a:p>
          <a:p>
            <a:pPr indent="447675"/>
            <a:r>
              <a:rPr lang="ru-RU" sz="2000" b="1" i="0" cap="small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В</a:t>
            </a:r>
            <a:r>
              <a:rPr lang="ru-RU" b="0" i="0" cap="small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условиях объявленной цифровизации экономики, основанной на повсеместном внедрении информационно-коммуникационных технологий, становятся очевидными преимущества изменения структуры предприятий в сторону расширения сетевых форм организации хозяйственной деятельности, что неизбежно приведет к становлению сетевой экономики</a:t>
            </a:r>
            <a:r>
              <a:rPr lang="ru-RU" b="0" i="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.</a:t>
            </a:r>
            <a:endParaRPr lang="ru-RU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  <a:ea typeface="Tahoma" panose="020B0604030504040204" pitchFamily="34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528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D:\работа UNECON\2020.02.13_презентация университет 90 лет АНГЛ\ПРЕЗЕНТАЦИЯ 2021 NEW\фон белый.jpg">
            <a:extLst>
              <a:ext uri="{FF2B5EF4-FFF2-40B4-BE49-F238E27FC236}">
                <a16:creationId xmlns:a16="http://schemas.microsoft.com/office/drawing/2014/main" id="{D47A9E01-007A-4E20-94DB-44D3C2EA0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57677"/>
            <a:ext cx="121503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7">
            <a:extLst>
              <a:ext uri="{FF2B5EF4-FFF2-40B4-BE49-F238E27FC236}">
                <a16:creationId xmlns:a16="http://schemas.microsoft.com/office/drawing/2014/main" id="{8D42388C-1D44-4B34-BD1B-028EEA2D0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AAA27A42-0ED5-4C34-8B99-3EB143A78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727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3CAE79A7-1960-4F6E-B67A-0572CFF6A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873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734B6184-8470-414F-BC90-28386C95F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576300"/>
            <a:ext cx="10009112" cy="1143000"/>
          </a:xfrm>
        </p:spPr>
        <p:txBody>
          <a:bodyPr/>
          <a:lstStyle/>
          <a:p>
            <a:r>
              <a:rPr lang="ru-RU" sz="3600" b="1" dirty="0">
                <a:solidFill>
                  <a:srgbClr val="00808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 ПРОБЛЕМЫ ЦИФРОВОЙ ТРАНСФОРМАЦИИ 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C85E5FC-2DFC-44A3-9339-6C8B0AE844B8}"/>
              </a:ext>
            </a:extLst>
          </p:cNvPr>
          <p:cNvSpPr/>
          <p:nvPr/>
        </p:nvSpPr>
        <p:spPr>
          <a:xfrm>
            <a:off x="695400" y="6514947"/>
            <a:ext cx="298671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>
                <a:solidFill>
                  <a:srgbClr val="1E1D2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Данные аналитического отчета </a:t>
            </a:r>
            <a:r>
              <a:rPr lang="en-US" sz="1050" dirty="0">
                <a:solidFill>
                  <a:srgbClr val="1E1D2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KMDA 2020</a:t>
            </a:r>
            <a:endParaRPr lang="en-US" sz="1050" b="0" i="0" dirty="0">
              <a:solidFill>
                <a:srgbClr val="1E1D24"/>
              </a:solidFill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7F96E9D-43B7-49E0-A598-8E355FFF85E3}"/>
              </a:ext>
            </a:extLst>
          </p:cNvPr>
          <p:cNvSpPr/>
          <p:nvPr/>
        </p:nvSpPr>
        <p:spPr>
          <a:xfrm>
            <a:off x="1847528" y="1526714"/>
            <a:ext cx="97335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666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Факторы успеха и ключевые препятствия</a:t>
            </a:r>
            <a:r>
              <a:rPr lang="ru-RU" sz="2000" dirty="0">
                <a:latin typeface="Consolas" panose="020B0609020204030204" pitchFamily="49" charset="0"/>
                <a:cs typeface="Consolas" panose="020B0609020204030204" pitchFamily="49" charset="0"/>
              </a:rPr>
              <a:t> цифровой трансформации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C21BA12-3E1E-4EAD-8E7C-D4AA2EFCC97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424" y="2411974"/>
            <a:ext cx="10767503" cy="3718288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77888D4-8CF0-44DA-A09F-46E24088490F}"/>
              </a:ext>
            </a:extLst>
          </p:cNvPr>
          <p:cNvSpPr/>
          <p:nvPr/>
        </p:nvSpPr>
        <p:spPr>
          <a:xfrm>
            <a:off x="3768805" y="6561300"/>
            <a:ext cx="298671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>
                <a:solidFill>
                  <a:srgbClr val="1E1D2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Данные аналитического отчета </a:t>
            </a:r>
            <a:r>
              <a:rPr lang="en-US" sz="1050" dirty="0">
                <a:solidFill>
                  <a:srgbClr val="1E1D2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KMDA 2020</a:t>
            </a:r>
            <a:endParaRPr lang="en-US" sz="1050" b="0" i="0" dirty="0">
              <a:solidFill>
                <a:srgbClr val="1E1D24"/>
              </a:solidFill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69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D:\работа UNECON\2020.02.13_презентация университет 90 лет АНГЛ\ПРЕЗЕНТАЦИЯ 2021 NEW\фон белый.jpg">
            <a:extLst>
              <a:ext uri="{FF2B5EF4-FFF2-40B4-BE49-F238E27FC236}">
                <a16:creationId xmlns:a16="http://schemas.microsoft.com/office/drawing/2014/main" id="{2170674D-3536-48C6-A885-358F74069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57677"/>
            <a:ext cx="121503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D29DFE-F448-4424-87DB-17DF68CEC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395100"/>
            <a:ext cx="10009112" cy="1143000"/>
          </a:xfrm>
        </p:spPr>
        <p:txBody>
          <a:bodyPr/>
          <a:lstStyle/>
          <a:p>
            <a:r>
              <a:rPr lang="ru-RU" sz="3600" b="1" dirty="0">
                <a:solidFill>
                  <a:srgbClr val="00808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 ПРОБЛЕМЫ ЦИФРОВОЙ ТРАНСФОРМАЦИИ </a:t>
            </a: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8D42388C-1D44-4B34-BD1B-028EEA2D0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AAA27A42-0ED5-4C34-8B99-3EB143A78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727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3CAE79A7-1960-4F6E-B67A-0572CFF6A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873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aphicFrame>
        <p:nvGraphicFramePr>
          <p:cNvPr id="5" name="Таблица 7">
            <a:extLst>
              <a:ext uri="{FF2B5EF4-FFF2-40B4-BE49-F238E27FC236}">
                <a16:creationId xmlns:a16="http://schemas.microsoft.com/office/drawing/2014/main" id="{321B586A-8F1F-4B79-9068-96CB82C9AB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115086"/>
              </p:ext>
            </p:extLst>
          </p:nvPr>
        </p:nvGraphicFramePr>
        <p:xfrm>
          <a:off x="1127448" y="1944688"/>
          <a:ext cx="10729192" cy="421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4596">
                  <a:extLst>
                    <a:ext uri="{9D8B030D-6E8A-4147-A177-3AD203B41FA5}">
                      <a16:colId xmlns:a16="http://schemas.microsoft.com/office/drawing/2014/main" val="897634663"/>
                    </a:ext>
                  </a:extLst>
                </a:gridCol>
                <a:gridCol w="5364596">
                  <a:extLst>
                    <a:ext uri="{9D8B030D-6E8A-4147-A177-3AD203B41FA5}">
                      <a16:colId xmlns:a16="http://schemas.microsoft.com/office/drawing/2014/main" val="4615941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Проблема</a:t>
                      </a: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Пути решения</a:t>
                      </a:r>
                    </a:p>
                  </a:txBody>
                  <a:tcPr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449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3F3F3F"/>
                          </a:solidFill>
                          <a:latin typeface="Helvetica Neue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Сложность</a:t>
                      </a:r>
                    </a:p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использование различных систем для анализа, управления проектами, прототипирования, а также другие цифровые инструменты в своей отрасли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Упростить и оптимизировать свои цифровые системы, произвести их интеграцию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6007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Внедрение Цифровых Технологий — проблема цифровой трансформации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неготовность персонала к работе на новых платформах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Обучение и постоянная поддержка цифровой миграции и внедрения.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8028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Культурные изменения</a:t>
                      </a:r>
                    </a:p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другие способы коммуникаций, которые коренным образом меняют культуру рабочего места: работа с компьютером, совместная работа, самообслуживание, прозрачность и т. д. 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Переосмыслении своей роли. Тот, кто когда-то занимался просто вводом данных, теперь может стать более ценным в качестве аналитика.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7533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929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D:\работа UNECON\2020.02.13_презентация университет 90 лет АНГЛ\ПРЕЗЕНТАЦИЯ 2021 NEW\фон белый.jpg">
            <a:extLst>
              <a:ext uri="{FF2B5EF4-FFF2-40B4-BE49-F238E27FC236}">
                <a16:creationId xmlns:a16="http://schemas.microsoft.com/office/drawing/2014/main" id="{F7603404-49FF-4FCC-AB01-5B6296EC6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57677"/>
            <a:ext cx="121503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D29DFE-F448-4424-87DB-17DF68CEC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576300"/>
            <a:ext cx="10009112" cy="1143000"/>
          </a:xfrm>
        </p:spPr>
        <p:txBody>
          <a:bodyPr/>
          <a:lstStyle/>
          <a:p>
            <a:r>
              <a:rPr lang="ru-RU" sz="3600" b="1" dirty="0">
                <a:solidFill>
                  <a:srgbClr val="008080"/>
                </a:solidFill>
              </a:rPr>
              <a:t> ПРОБЛЕМЫ ЦИФРОВОЙ ТРАНСФОРМАЦИИ </a:t>
            </a: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8D42388C-1D44-4B34-BD1B-028EEA2D0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AAA27A42-0ED5-4C34-8B99-3EB143A78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57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3CAE79A7-1960-4F6E-B67A-0572CFF6A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720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Таблица 7">
            <a:extLst>
              <a:ext uri="{FF2B5EF4-FFF2-40B4-BE49-F238E27FC236}">
                <a16:creationId xmlns:a16="http://schemas.microsoft.com/office/drawing/2014/main" id="{321B586A-8F1F-4B79-9068-96CB82C9AB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871430"/>
              </p:ext>
            </p:extLst>
          </p:nvPr>
        </p:nvGraphicFramePr>
        <p:xfrm>
          <a:off x="962224" y="1594840"/>
          <a:ext cx="11038432" cy="512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9646">
                  <a:extLst>
                    <a:ext uri="{9D8B030D-6E8A-4147-A177-3AD203B41FA5}">
                      <a16:colId xmlns:a16="http://schemas.microsoft.com/office/drawing/2014/main" val="897634663"/>
                    </a:ext>
                  </a:extLst>
                </a:gridCol>
                <a:gridCol w="5578786">
                  <a:extLst>
                    <a:ext uri="{9D8B030D-6E8A-4147-A177-3AD203B41FA5}">
                      <a16:colId xmlns:a16="http://schemas.microsoft.com/office/drawing/2014/main" val="4615941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Проблема</a:t>
                      </a: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Пути решения</a:t>
                      </a:r>
                    </a:p>
                  </a:txBody>
                  <a:tcPr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449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Темп</a:t>
                      </a:r>
                    </a:p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идти в ногу с новейшими технологиями, а обратная сторона медали — сохранять те преобразования, которые же произошли внутри.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Создать портфолио потенциальных идей для будущего взаимодействия с клиентами, генерировать и оценивать бизнес-гипотезы для использования новых технологий, проверять и исследовать их с помощью своих клиентов.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6007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Конкурирующие приоритеты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когда дело доходит до конкретных дел по цифровой трансформации, каждый может принести пользу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 распылять собственные ресурсы и слишком узко не сосредотачиваться. Задача состоит в выборе тех из них, которые реально воплотить в жизнь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8028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Безопасность</a:t>
                      </a:r>
                    </a:p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Некоторые из крупнейших мировых компаний стали жертвами кибератак. IP, личная информация и финансы постоянно находятся под угрозой. 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Безопасность должна быть встроена непосредственно во все приложения.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7533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Понимание успеха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несмотря на увеличение средств вычислительной техники, фактическая производительность остается на прежнем уровне.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Какие именно показатели цифровой трансформации необходимы для понимания своего успеха? Как бизнес узнает, что он достиг цифровой зрелости?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6228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7476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работа UNECON\2020.02.13_презентация университет 90 лет АНГЛ\ПРЕЗЕНТАЦИЯ 2021 NEW\фон белый.jpg">
            <a:extLst>
              <a:ext uri="{FF2B5EF4-FFF2-40B4-BE49-F238E27FC236}">
                <a16:creationId xmlns:a16="http://schemas.microsoft.com/office/drawing/2014/main" id="{202F5722-E300-463D-B05A-1B06B4E05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57677"/>
            <a:ext cx="121503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D8586-725C-4EB2-8FA6-753C3E03C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rgbClr val="006666"/>
                </a:solidFill>
              </a:rPr>
              <a:t>Вопросы анкетирования включают 4 блока: </a:t>
            </a:r>
            <a:br>
              <a:rPr lang="ru-RU" sz="3600" dirty="0"/>
            </a:br>
            <a:endParaRPr lang="ru-RU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589762FB-2B46-4E64-AC4F-C2B2ED7B50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0544340"/>
              </p:ext>
            </p:extLst>
          </p:nvPr>
        </p:nvGraphicFramePr>
        <p:xfrm>
          <a:off x="2279576" y="90872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48367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D:\работа UNECON\2020.02.13_презентация университет 90 лет АНГЛ\ПРЕЗЕНТАЦИЯ 2021 NEW\фон белый.jpg">
            <a:extLst>
              <a:ext uri="{FF2B5EF4-FFF2-40B4-BE49-F238E27FC236}">
                <a16:creationId xmlns:a16="http://schemas.microsoft.com/office/drawing/2014/main" id="{1ED0CAA0-98B4-498F-9522-9A046DCDD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44624"/>
            <a:ext cx="121503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9178893"/>
              </p:ext>
            </p:extLst>
          </p:nvPr>
        </p:nvGraphicFramePr>
        <p:xfrm>
          <a:off x="2065710" y="621024"/>
          <a:ext cx="6669779" cy="3791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00000000-0008-0000-01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5233726"/>
              </p:ext>
            </p:extLst>
          </p:nvPr>
        </p:nvGraphicFramePr>
        <p:xfrm>
          <a:off x="0" y="4412718"/>
          <a:ext cx="10801200" cy="2193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07DF43E-4D93-4A28-9735-F1157A3721A5}"/>
              </a:ext>
            </a:extLst>
          </p:cNvPr>
          <p:cNvSpPr txBox="1"/>
          <p:nvPr/>
        </p:nvSpPr>
        <p:spPr>
          <a:xfrm>
            <a:off x="1559496" y="251456"/>
            <a:ext cx="8438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  <a:cs typeface="Consolas" panose="020B0609020204030204" pitchFamily="49" charset="0"/>
              </a:rPr>
              <a:t>Участники анкетирования предприятий по отраслям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\работа UNECON\2020.02.13_презентация университет 90 лет АНГЛ\ПРЕЗЕНТАЦИЯ 2021 NEW\фон белый.jpg">
            <a:extLst>
              <a:ext uri="{FF2B5EF4-FFF2-40B4-BE49-F238E27FC236}">
                <a16:creationId xmlns:a16="http://schemas.microsoft.com/office/drawing/2014/main" id="{19BB480C-B7E8-4081-A0A1-7CC5AEFEC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50"/>
            <a:ext cx="121503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E2C7CDD9-B582-4C57-8317-123841407E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8124598"/>
              </p:ext>
            </p:extLst>
          </p:nvPr>
        </p:nvGraphicFramePr>
        <p:xfrm>
          <a:off x="1127448" y="404664"/>
          <a:ext cx="9553498" cy="4636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12F261D-DD81-4F09-B766-46ECCB513067}"/>
              </a:ext>
            </a:extLst>
          </p:cNvPr>
          <p:cNvSpPr/>
          <p:nvPr/>
        </p:nvSpPr>
        <p:spPr>
          <a:xfrm>
            <a:off x="695400" y="4941168"/>
            <a:ext cx="11377264" cy="1398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latin typeface="Consolas" panose="020B0609020204030204" pitchFamily="49" charset="0"/>
                <a:ea typeface="Century Gothic" panose="020B0502020202020204" pitchFamily="34" charset="0"/>
                <a:cs typeface="Consolas" panose="020B0609020204030204" pitchFamily="49" charset="0"/>
              </a:rPr>
              <a:t>В состав отраслей </a:t>
            </a:r>
            <a:r>
              <a:rPr lang="ru-RU" sz="1000" b="1" dirty="0">
                <a:latin typeface="Consolas" panose="020B0609020204030204" pitchFamily="49" charset="0"/>
                <a:ea typeface="Century Gothic" panose="020B0502020202020204" pitchFamily="34" charset="0"/>
                <a:cs typeface="Consolas" panose="020B0609020204030204" pitchFamily="49" charset="0"/>
              </a:rPr>
              <a:t>среднего высокого технологичного уровня включаются </a:t>
            </a:r>
            <a:r>
              <a:rPr lang="ru-RU" sz="1000" dirty="0">
                <a:latin typeface="Consolas" panose="020B0609020204030204" pitchFamily="49" charset="0"/>
                <a:ea typeface="Century Gothic" panose="020B0502020202020204" pitchFamily="34" charset="0"/>
                <a:cs typeface="Consolas" panose="020B0609020204030204" pitchFamily="49" charset="0"/>
              </a:rPr>
              <a:t>химические производства, производство электрического оборудования, производство машин и оборудования, оружия и боеприпасов, автотранспортных средств, медицинских инструментов и оборудования и др.</a:t>
            </a:r>
            <a:endParaRPr lang="ru-RU" sz="4000" dirty="0">
              <a:latin typeface="Consolas" panose="020B0609020204030204" pitchFamily="49" charset="0"/>
              <a:ea typeface="Century Gothic" panose="020B0502020202020204" pitchFamily="34" charset="0"/>
              <a:cs typeface="Consolas" panose="020B0609020204030204" pitchFamily="49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latin typeface="Consolas" panose="020B0609020204030204" pitchFamily="49" charset="0"/>
                <a:ea typeface="Century Gothic" panose="020B0502020202020204" pitchFamily="34" charset="0"/>
                <a:cs typeface="Consolas" panose="020B0609020204030204" pitchFamily="49" charset="0"/>
              </a:rPr>
              <a:t>В состав </a:t>
            </a:r>
            <a:r>
              <a:rPr lang="ru-RU" sz="1000" b="1" dirty="0">
                <a:latin typeface="Consolas" panose="020B0609020204030204" pitchFamily="49" charset="0"/>
                <a:ea typeface="Century Gothic" panose="020B0502020202020204" pitchFamily="34" charset="0"/>
                <a:cs typeface="Consolas" panose="020B0609020204030204" pitchFamily="49" charset="0"/>
              </a:rPr>
              <a:t>наукоемких отраслей </a:t>
            </a:r>
            <a:r>
              <a:rPr lang="ru-RU" sz="1000" dirty="0">
                <a:latin typeface="Consolas" panose="020B0609020204030204" pitchFamily="49" charset="0"/>
                <a:ea typeface="Century Gothic" panose="020B0502020202020204" pitchFamily="34" charset="0"/>
                <a:cs typeface="Consolas" panose="020B0609020204030204" pitchFamily="49" charset="0"/>
              </a:rPr>
              <a:t>входит деятельность водного транспорта, деятельность в сфере телекоммуникаций, разработка компьютерного программного обеспечения, научные исследования и разработки, деятельность в области архитектуры и инженерно-технического проектирования, исследований и анализа и др.</a:t>
            </a:r>
            <a:endParaRPr lang="ru-RU" sz="4000" dirty="0">
              <a:latin typeface="Consolas" panose="020B0609020204030204" pitchFamily="49" charset="0"/>
              <a:ea typeface="Century Gothic" panose="020B0502020202020204" pitchFamily="34" charset="0"/>
              <a:cs typeface="Consolas" panose="020B0609020204030204" pitchFamily="49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000" dirty="0">
                <a:latin typeface="Consolas" panose="020B0609020204030204" pitchFamily="49" charset="0"/>
                <a:ea typeface="Century Gothic" panose="020B0502020202020204" pitchFamily="34" charset="0"/>
                <a:cs typeface="Consolas" panose="020B0609020204030204" pitchFamily="49" charset="0"/>
              </a:rPr>
              <a:t>В состав отраслей </a:t>
            </a:r>
            <a:r>
              <a:rPr lang="ru-RU" sz="1000" b="1" dirty="0">
                <a:latin typeface="Consolas" panose="020B0609020204030204" pitchFamily="49" charset="0"/>
                <a:ea typeface="Century Gothic" panose="020B0502020202020204" pitchFamily="34" charset="0"/>
                <a:cs typeface="Consolas" panose="020B0609020204030204" pitchFamily="49" charset="0"/>
              </a:rPr>
              <a:t>высокого технологичного уровня </a:t>
            </a:r>
            <a:r>
              <a:rPr lang="ru-RU" sz="1000" dirty="0">
                <a:latin typeface="Consolas" panose="020B0609020204030204" pitchFamily="49" charset="0"/>
                <a:ea typeface="Century Gothic" panose="020B0502020202020204" pitchFamily="34" charset="0"/>
                <a:cs typeface="Consolas" panose="020B0609020204030204" pitchFamily="49" charset="0"/>
              </a:rPr>
              <a:t>входят производство компьютеров, электронных и оптических изделий, производство летательных аппаратов, включая космические, и соответствующего оборудования, производство лекарственных средств и материалов, применяемых в медицинских целях.</a:t>
            </a:r>
            <a:endParaRPr lang="ru-RU" sz="4000" dirty="0">
              <a:latin typeface="Consolas" panose="020B0609020204030204" pitchFamily="49" charset="0"/>
              <a:ea typeface="Century Gothic" panose="020B0502020202020204" pitchFamily="34" charset="0"/>
              <a:cs typeface="Consolas" panose="020B0609020204030204" pitchFamily="49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050" b="1" dirty="0">
                <a:latin typeface="Consolas" panose="020B0609020204030204" pitchFamily="49" charset="0"/>
                <a:ea typeface="Century Gothic" panose="020B0502020202020204" pitchFamily="34" charset="0"/>
                <a:cs typeface="Consolas" panose="020B0609020204030204" pitchFamily="49" charset="0"/>
              </a:rPr>
              <a:t>Низкотехнологичные </a:t>
            </a:r>
            <a:r>
              <a:rPr lang="ru-RU" sz="1000" dirty="0">
                <a:latin typeface="Consolas" panose="020B0609020204030204" pitchFamily="49" charset="0"/>
                <a:ea typeface="Century Gothic" panose="020B0502020202020204" pitchFamily="34" charset="0"/>
                <a:cs typeface="Consolas" panose="020B0609020204030204" pitchFamily="49" charset="0"/>
              </a:rPr>
              <a:t>отрасли представлена промышленностью переработки отходов, водоснабжения, кожевенного производства и др. </a:t>
            </a:r>
            <a:endParaRPr lang="ru-RU" sz="4000" dirty="0">
              <a:latin typeface="Consolas" panose="020B0609020204030204" pitchFamily="49" charset="0"/>
              <a:ea typeface="Century Gothic" panose="020B0502020202020204" pitchFamily="34" charset="0"/>
              <a:cs typeface="Consolas" panose="020B0609020204030204" pitchFamily="49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000" b="1" dirty="0" err="1">
                <a:latin typeface="Consolas" panose="020B0609020204030204" pitchFamily="49" charset="0"/>
                <a:ea typeface="Century Gothic" panose="020B0502020202020204" pitchFamily="34" charset="0"/>
                <a:cs typeface="Consolas" panose="020B0609020204030204" pitchFamily="49" charset="0"/>
              </a:rPr>
              <a:t>Среднетехнологичные</a:t>
            </a:r>
            <a:r>
              <a:rPr lang="ru-RU" sz="1000" dirty="0">
                <a:latin typeface="Consolas" panose="020B0609020204030204" pitchFamily="49" charset="0"/>
                <a:ea typeface="Century Gothic" panose="020B0502020202020204" pitchFamily="34" charset="0"/>
                <a:cs typeface="Consolas" panose="020B0609020204030204" pitchFamily="49" charset="0"/>
              </a:rPr>
              <a:t> отрасли представлены предприятиями нефтегазовой отрасли, промышленностью пластмасс и др.</a:t>
            </a:r>
            <a:endParaRPr lang="ru-RU" sz="4000" dirty="0">
              <a:effectLst/>
              <a:latin typeface="Consolas" panose="020B0609020204030204" pitchFamily="49" charset="0"/>
              <a:ea typeface="Century Gothic" panose="020B0502020202020204" pitchFamily="34" charset="0"/>
              <a:cs typeface="Consolas" panose="020B0609020204030204" pitchFamily="49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7782DD6-847E-4541-A86D-269CF6025C27}"/>
              </a:ext>
            </a:extLst>
          </p:cNvPr>
          <p:cNvSpPr/>
          <p:nvPr/>
        </p:nvSpPr>
        <p:spPr>
          <a:xfrm>
            <a:off x="8041328" y="6561892"/>
            <a:ext cx="41029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Рекомендации Евростата и ОЭСР на основе NACE.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Rev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2.0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610212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работа UNECON\2020.02.13_презентация университет 90 лет АНГЛ\ПРЕЗЕНТАЦИЯ 2021 NEW\бок фиолет.jpg">
            <a:extLst>
              <a:ext uri="{FF2B5EF4-FFF2-40B4-BE49-F238E27FC236}">
                <a16:creationId xmlns:a16="http://schemas.microsoft.com/office/drawing/2014/main" id="{1A8DF512-44CD-44AC-B565-109A390CA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0" y="0"/>
            <a:ext cx="121503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3E322B2-5AF1-4908-8D74-6FF550B6843A}"/>
              </a:ext>
            </a:extLst>
          </p:cNvPr>
          <p:cNvSpPr txBox="1">
            <a:spLocks/>
          </p:cNvSpPr>
          <p:nvPr/>
        </p:nvSpPr>
        <p:spPr bwMode="auto">
          <a:xfrm>
            <a:off x="3110672" y="193664"/>
            <a:ext cx="6233353" cy="76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altLang="ru-RU" sz="2400" b="1" dirty="0">
                <a:latin typeface="Century Gothic" panose="020B0502020202020204" pitchFamily="34" charset="0"/>
              </a:rPr>
              <a:t>Результаты анкетирования </a:t>
            </a:r>
          </a:p>
          <a:p>
            <a:pPr algn="l"/>
            <a:r>
              <a:rPr lang="ru-RU" altLang="ru-RU" sz="2400" b="1" dirty="0">
                <a:latin typeface="Century Gothic" panose="020B0502020202020204" pitchFamily="34" charset="0"/>
              </a:rPr>
              <a:t>1. Реализация проектов в сфере цифровизации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69611D-195F-4E9D-9C30-779470C80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9D94B8A-1D15-489F-8CC1-4CAE1297F9D7}"/>
              </a:ext>
            </a:extLst>
          </p:cNvPr>
          <p:cNvSpPr/>
          <p:nvPr/>
        </p:nvSpPr>
        <p:spPr>
          <a:xfrm>
            <a:off x="1681438" y="4508969"/>
            <a:ext cx="3816427" cy="338554"/>
          </a:xfrm>
          <a:prstGeom prst="rect">
            <a:avLst/>
          </a:prstGeom>
          <a:solidFill>
            <a:srgbClr val="7A4684">
              <a:alpha val="7843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</a:rPr>
              <a:t>внедряют цифровые технологии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0ED9A7A-B904-4F7B-A993-880EDB7F060D}"/>
              </a:ext>
            </a:extLst>
          </p:cNvPr>
          <p:cNvGrpSpPr/>
          <p:nvPr/>
        </p:nvGrpSpPr>
        <p:grpSpPr>
          <a:xfrm>
            <a:off x="305437" y="4376158"/>
            <a:ext cx="1271464" cy="638910"/>
            <a:chOff x="4786145" y="2743881"/>
            <a:chExt cx="1800225" cy="1628777"/>
          </a:xfrm>
        </p:grpSpPr>
        <p:sp>
          <p:nvSpPr>
            <p:cNvPr id="9" name="Овал 20">
              <a:extLst>
                <a:ext uri="{FF2B5EF4-FFF2-40B4-BE49-F238E27FC236}">
                  <a16:creationId xmlns:a16="http://schemas.microsoft.com/office/drawing/2014/main" id="{B9A8C5C1-3FD2-4BD0-89A2-7095C0F6107E}"/>
                </a:ext>
              </a:extLst>
            </p:cNvPr>
            <p:cNvSpPr/>
            <p:nvPr/>
          </p:nvSpPr>
          <p:spPr>
            <a:xfrm>
              <a:off x="4799858" y="2743881"/>
              <a:ext cx="1786512" cy="1628777"/>
            </a:xfrm>
            <a:prstGeom prst="roundRect">
              <a:avLst/>
            </a:prstGeom>
            <a:gradFill>
              <a:gsLst>
                <a:gs pos="0">
                  <a:srgbClr val="128C91"/>
                </a:gs>
                <a:gs pos="100000">
                  <a:srgbClr val="7A4684"/>
                </a:gs>
              </a:gsLst>
              <a:lin ang="49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400"/>
            </a:p>
          </p:txBody>
        </p:sp>
        <p:sp>
          <p:nvSpPr>
            <p:cNvPr id="10" name="TextBox 15">
              <a:extLst>
                <a:ext uri="{FF2B5EF4-FFF2-40B4-BE49-F238E27FC236}">
                  <a16:creationId xmlns:a16="http://schemas.microsoft.com/office/drawing/2014/main" id="{23FA9FF8-0CE6-4199-9678-30CA192012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6145" y="3019311"/>
              <a:ext cx="1800225" cy="538959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53 %</a:t>
              </a:r>
              <a:endParaRPr lang="ru-RU" altLang="ru-RU" sz="1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555BB04C-01A9-4F88-8AAF-927BC71650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1378925"/>
              </p:ext>
            </p:extLst>
          </p:nvPr>
        </p:nvGraphicFramePr>
        <p:xfrm>
          <a:off x="814671" y="1159011"/>
          <a:ext cx="7907298" cy="3031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622775F-AADA-4291-A214-E98CD89626BF}"/>
              </a:ext>
            </a:extLst>
          </p:cNvPr>
          <p:cNvGrpSpPr/>
          <p:nvPr/>
        </p:nvGrpSpPr>
        <p:grpSpPr>
          <a:xfrm>
            <a:off x="305437" y="5132912"/>
            <a:ext cx="1271464" cy="638910"/>
            <a:chOff x="4786145" y="2743881"/>
            <a:chExt cx="1800225" cy="1628777"/>
          </a:xfrm>
        </p:grpSpPr>
        <p:sp>
          <p:nvSpPr>
            <p:cNvPr id="13" name="Овал 20">
              <a:extLst>
                <a:ext uri="{FF2B5EF4-FFF2-40B4-BE49-F238E27FC236}">
                  <a16:creationId xmlns:a16="http://schemas.microsoft.com/office/drawing/2014/main" id="{58BA6F58-C319-4B48-A133-DC4AB033B174}"/>
                </a:ext>
              </a:extLst>
            </p:cNvPr>
            <p:cNvSpPr/>
            <p:nvPr/>
          </p:nvSpPr>
          <p:spPr>
            <a:xfrm>
              <a:off x="4799858" y="2743881"/>
              <a:ext cx="1786512" cy="1628777"/>
            </a:xfrm>
            <a:prstGeom prst="roundRect">
              <a:avLst/>
            </a:prstGeom>
            <a:gradFill>
              <a:gsLst>
                <a:gs pos="0">
                  <a:srgbClr val="128C91"/>
                </a:gs>
                <a:gs pos="100000">
                  <a:srgbClr val="7A4684"/>
                </a:gs>
              </a:gsLst>
              <a:lin ang="49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400"/>
            </a:p>
          </p:txBody>
        </p:sp>
        <p:sp>
          <p:nvSpPr>
            <p:cNvPr id="14" name="TextBox 15">
              <a:extLst>
                <a:ext uri="{FF2B5EF4-FFF2-40B4-BE49-F238E27FC236}">
                  <a16:creationId xmlns:a16="http://schemas.microsoft.com/office/drawing/2014/main" id="{0536B28C-36D6-4E70-A238-C787363701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6145" y="3019311"/>
              <a:ext cx="1800225" cy="1128511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ru-RU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30</a:t>
              </a:r>
              <a:r>
                <a:rPr lang="ru-RU" altLang="ru-RU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%</a:t>
              </a:r>
              <a:endParaRPr lang="ru-RU" altLang="ru-RU" sz="1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67CA37D-09BC-4750-AC38-1D274728978E}"/>
              </a:ext>
            </a:extLst>
          </p:cNvPr>
          <p:cNvSpPr/>
          <p:nvPr/>
        </p:nvSpPr>
        <p:spPr>
          <a:xfrm>
            <a:off x="1707346" y="5156311"/>
            <a:ext cx="7749854" cy="584775"/>
          </a:xfrm>
          <a:prstGeom prst="rect">
            <a:avLst/>
          </a:prstGeom>
          <a:solidFill>
            <a:srgbClr val="7A4684">
              <a:alpha val="7843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</a:rPr>
              <a:t>доля готовности (в совокупности) предприятий отраслей среднего высокого технологичного уровня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19EB0D1-B3AA-4141-BFD9-9544B982B0FF}"/>
              </a:ext>
            </a:extLst>
          </p:cNvPr>
          <p:cNvGrpSpPr/>
          <p:nvPr/>
        </p:nvGrpSpPr>
        <p:grpSpPr>
          <a:xfrm>
            <a:off x="302373" y="5901084"/>
            <a:ext cx="1271464" cy="638910"/>
            <a:chOff x="4786145" y="2743881"/>
            <a:chExt cx="1800225" cy="1628777"/>
          </a:xfrm>
        </p:grpSpPr>
        <p:sp>
          <p:nvSpPr>
            <p:cNvPr id="17" name="Овал 20">
              <a:extLst>
                <a:ext uri="{FF2B5EF4-FFF2-40B4-BE49-F238E27FC236}">
                  <a16:creationId xmlns:a16="http://schemas.microsoft.com/office/drawing/2014/main" id="{86E03A74-A7DA-4840-8B30-68F06F075911}"/>
                </a:ext>
              </a:extLst>
            </p:cNvPr>
            <p:cNvSpPr/>
            <p:nvPr/>
          </p:nvSpPr>
          <p:spPr>
            <a:xfrm>
              <a:off x="4799858" y="2743881"/>
              <a:ext cx="1786512" cy="1628777"/>
            </a:xfrm>
            <a:prstGeom prst="roundRect">
              <a:avLst/>
            </a:prstGeom>
            <a:gradFill>
              <a:gsLst>
                <a:gs pos="0">
                  <a:srgbClr val="128C91"/>
                </a:gs>
                <a:gs pos="100000">
                  <a:srgbClr val="7A4684"/>
                </a:gs>
              </a:gsLst>
              <a:lin ang="49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400"/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274F30E6-2F00-4799-AA5C-2555171D1A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6145" y="3019311"/>
              <a:ext cx="1800225" cy="1128511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1</a:t>
              </a:r>
              <a:r>
                <a:rPr lang="en-US" altLang="ru-RU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</a:t>
              </a:r>
              <a:r>
                <a:rPr lang="ru-RU" altLang="ru-RU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%</a:t>
              </a:r>
              <a:endParaRPr lang="ru-RU" altLang="ru-RU" sz="1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72EFA72-91C8-4E1C-855B-3DDA386D6B81}"/>
              </a:ext>
            </a:extLst>
          </p:cNvPr>
          <p:cNvSpPr/>
          <p:nvPr/>
        </p:nvSpPr>
        <p:spPr>
          <a:xfrm>
            <a:off x="1707346" y="5938074"/>
            <a:ext cx="7749854" cy="584775"/>
          </a:xfrm>
          <a:prstGeom prst="rect">
            <a:avLst/>
          </a:prstGeom>
          <a:solidFill>
            <a:srgbClr val="7A4684">
              <a:alpha val="7843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</a:rPr>
              <a:t>доля готовности (в совокупности) предприятий низкотехнологичных отраслей</a:t>
            </a:r>
          </a:p>
        </p:txBody>
      </p:sp>
    </p:spTree>
    <p:extLst>
      <p:ext uri="{BB962C8B-B14F-4D97-AF65-F5344CB8AC3E}">
        <p14:creationId xmlns:p14="http://schemas.microsoft.com/office/powerpoint/2010/main" val="1137041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:\работа UNECON\2020.02.13_презентация университет 90 лет АНГЛ\ПРЕЗЕНТАЦИЯ 2021 NEW\фон белый.jpg">
            <a:extLst>
              <a:ext uri="{FF2B5EF4-FFF2-40B4-BE49-F238E27FC236}">
                <a16:creationId xmlns:a16="http://schemas.microsoft.com/office/drawing/2014/main" id="{2D02D1D5-4114-4C15-AC6B-E13B006AD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57677"/>
            <a:ext cx="121503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C8B1E0-EDCE-4121-920A-17C47BA444EE}"/>
              </a:ext>
            </a:extLst>
          </p:cNvPr>
          <p:cNvSpPr txBox="1"/>
          <p:nvPr/>
        </p:nvSpPr>
        <p:spPr>
          <a:xfrm>
            <a:off x="1192492" y="332656"/>
            <a:ext cx="8438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  <a:cs typeface="Consolas" panose="020B0609020204030204" pitchFamily="49" charset="0"/>
              </a:rPr>
              <a:t>РЕЗУЛЬТАТЫ АНКЕТИРОВАНИЯ ПРОМЫШЛЕННЫХ ПРЕДПРИЯТИЙ </a:t>
            </a:r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99574DF7-C316-4D5E-8D2F-324267EC9D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5616247"/>
              </p:ext>
            </p:extLst>
          </p:nvPr>
        </p:nvGraphicFramePr>
        <p:xfrm>
          <a:off x="-600744" y="1457325"/>
          <a:ext cx="11593288" cy="5068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27316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работа UNECON\2020.02.13_презентация университет 90 лет АНГЛ\ПРЕЗЕНТАЦИЯ 2021 NEW\фон белый.jpg">
            <a:extLst>
              <a:ext uri="{FF2B5EF4-FFF2-40B4-BE49-F238E27FC236}">
                <a16:creationId xmlns:a16="http://schemas.microsoft.com/office/drawing/2014/main" id="{29D63750-92D7-4BD3-A605-EB54C0BAF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21797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oo_port">
            <a:extLst>
              <a:ext uri="{FF2B5EF4-FFF2-40B4-BE49-F238E27FC236}">
                <a16:creationId xmlns:a16="http://schemas.microsoft.com/office/drawing/2014/main" id="{93DDD2C0-89DF-4B41-B220-611AF49666E4}"/>
              </a:ext>
            </a:extLst>
          </p:cNvPr>
          <p:cNvGrpSpPr>
            <a:grpSpLocks noChangeAspect="1"/>
          </p:cNvGrpSpPr>
          <p:nvPr/>
        </p:nvGrpSpPr>
        <p:grpSpPr>
          <a:xfrm>
            <a:off x="407368" y="1223162"/>
            <a:ext cx="7848872" cy="5141131"/>
            <a:chOff x="803275" y="3194050"/>
            <a:chExt cx="428626" cy="434975"/>
          </a:xfrm>
          <a:solidFill>
            <a:srgbClr val="F2F2F2"/>
          </a:solidFill>
        </p:grpSpPr>
        <p:sp>
          <p:nvSpPr>
            <p:cNvPr id="6" name="Freeform 63">
              <a:extLst>
                <a:ext uri="{FF2B5EF4-FFF2-40B4-BE49-F238E27FC236}">
                  <a16:creationId xmlns:a16="http://schemas.microsoft.com/office/drawing/2014/main" id="{3DC6CB9D-7363-4492-B161-C4EA98DC72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4413" y="3368675"/>
              <a:ext cx="217488" cy="260350"/>
            </a:xfrm>
            <a:custGeom>
              <a:avLst/>
              <a:gdLst>
                <a:gd name="T0" fmla="*/ 269 w 548"/>
                <a:gd name="T1" fmla="*/ 1 h 655"/>
                <a:gd name="T2" fmla="*/ 286 w 548"/>
                <a:gd name="T3" fmla="*/ 11 h 655"/>
                <a:gd name="T4" fmla="*/ 310 w 548"/>
                <a:gd name="T5" fmla="*/ 344 h 655"/>
                <a:gd name="T6" fmla="*/ 318 w 548"/>
                <a:gd name="T7" fmla="*/ 380 h 655"/>
                <a:gd name="T8" fmla="*/ 300 w 548"/>
                <a:gd name="T9" fmla="*/ 409 h 655"/>
                <a:gd name="T10" fmla="*/ 297 w 548"/>
                <a:gd name="T11" fmla="*/ 454 h 655"/>
                <a:gd name="T12" fmla="*/ 314 w 548"/>
                <a:gd name="T13" fmla="*/ 479 h 655"/>
                <a:gd name="T14" fmla="*/ 302 w 548"/>
                <a:gd name="T15" fmla="*/ 515 h 655"/>
                <a:gd name="T16" fmla="*/ 265 w 548"/>
                <a:gd name="T17" fmla="*/ 526 h 655"/>
                <a:gd name="T18" fmla="*/ 237 w 548"/>
                <a:gd name="T19" fmla="*/ 502 h 655"/>
                <a:gd name="T20" fmla="*/ 242 w 548"/>
                <a:gd name="T21" fmla="*/ 476 h 655"/>
                <a:gd name="T22" fmla="*/ 258 w 548"/>
                <a:gd name="T23" fmla="*/ 487 h 655"/>
                <a:gd name="T24" fmla="*/ 280 w 548"/>
                <a:gd name="T25" fmla="*/ 500 h 655"/>
                <a:gd name="T26" fmla="*/ 285 w 548"/>
                <a:gd name="T27" fmla="*/ 475 h 655"/>
                <a:gd name="T28" fmla="*/ 263 w 548"/>
                <a:gd name="T29" fmla="*/ 463 h 655"/>
                <a:gd name="T30" fmla="*/ 243 w 548"/>
                <a:gd name="T31" fmla="*/ 404 h 655"/>
                <a:gd name="T32" fmla="*/ 228 w 548"/>
                <a:gd name="T33" fmla="*/ 371 h 655"/>
                <a:gd name="T34" fmla="*/ 243 w 548"/>
                <a:gd name="T35" fmla="*/ 339 h 655"/>
                <a:gd name="T36" fmla="*/ 269 w 548"/>
                <a:gd name="T37" fmla="*/ 351 h 655"/>
                <a:gd name="T38" fmla="*/ 254 w 548"/>
                <a:gd name="T39" fmla="*/ 364 h 655"/>
                <a:gd name="T40" fmla="*/ 256 w 548"/>
                <a:gd name="T41" fmla="*/ 384 h 655"/>
                <a:gd name="T42" fmla="*/ 274 w 548"/>
                <a:gd name="T43" fmla="*/ 394 h 655"/>
                <a:gd name="T44" fmla="*/ 291 w 548"/>
                <a:gd name="T45" fmla="*/ 384 h 655"/>
                <a:gd name="T46" fmla="*/ 294 w 548"/>
                <a:gd name="T47" fmla="*/ 364 h 655"/>
                <a:gd name="T48" fmla="*/ 278 w 548"/>
                <a:gd name="T49" fmla="*/ 351 h 655"/>
                <a:gd name="T50" fmla="*/ 411 w 548"/>
                <a:gd name="T51" fmla="*/ 647 h 655"/>
                <a:gd name="T52" fmla="*/ 362 w 548"/>
                <a:gd name="T53" fmla="*/ 605 h 655"/>
                <a:gd name="T54" fmla="*/ 312 w 548"/>
                <a:gd name="T55" fmla="*/ 647 h 655"/>
                <a:gd name="T56" fmla="*/ 248 w 548"/>
                <a:gd name="T57" fmla="*/ 652 h 655"/>
                <a:gd name="T58" fmla="*/ 195 w 548"/>
                <a:gd name="T59" fmla="*/ 616 h 655"/>
                <a:gd name="T60" fmla="*/ 150 w 548"/>
                <a:gd name="T61" fmla="*/ 642 h 655"/>
                <a:gd name="T62" fmla="*/ 92 w 548"/>
                <a:gd name="T63" fmla="*/ 655 h 655"/>
                <a:gd name="T64" fmla="*/ 52 w 548"/>
                <a:gd name="T65" fmla="*/ 644 h 655"/>
                <a:gd name="T66" fmla="*/ 21 w 548"/>
                <a:gd name="T67" fmla="*/ 618 h 655"/>
                <a:gd name="T68" fmla="*/ 0 w 548"/>
                <a:gd name="T69" fmla="*/ 581 h 655"/>
                <a:gd name="T70" fmla="*/ 13 w 548"/>
                <a:gd name="T71" fmla="*/ 565 h 655"/>
                <a:gd name="T72" fmla="*/ 36 w 548"/>
                <a:gd name="T73" fmla="*/ 598 h 655"/>
                <a:gd name="T74" fmla="*/ 87 w 548"/>
                <a:gd name="T75" fmla="*/ 631 h 655"/>
                <a:gd name="T76" fmla="*/ 146 w 548"/>
                <a:gd name="T77" fmla="*/ 616 h 655"/>
                <a:gd name="T78" fmla="*/ 177 w 548"/>
                <a:gd name="T79" fmla="*/ 571 h 655"/>
                <a:gd name="T80" fmla="*/ 194 w 548"/>
                <a:gd name="T81" fmla="*/ 568 h 655"/>
                <a:gd name="T82" fmla="*/ 219 w 548"/>
                <a:gd name="T83" fmla="*/ 608 h 655"/>
                <a:gd name="T84" fmla="*/ 274 w 548"/>
                <a:gd name="T85" fmla="*/ 632 h 655"/>
                <a:gd name="T86" fmla="*/ 330 w 548"/>
                <a:gd name="T87" fmla="*/ 608 h 655"/>
                <a:gd name="T88" fmla="*/ 354 w 548"/>
                <a:gd name="T89" fmla="*/ 568 h 655"/>
                <a:gd name="T90" fmla="*/ 371 w 548"/>
                <a:gd name="T91" fmla="*/ 571 h 655"/>
                <a:gd name="T92" fmla="*/ 402 w 548"/>
                <a:gd name="T93" fmla="*/ 616 h 655"/>
                <a:gd name="T94" fmla="*/ 461 w 548"/>
                <a:gd name="T95" fmla="*/ 631 h 655"/>
                <a:gd name="T96" fmla="*/ 512 w 548"/>
                <a:gd name="T97" fmla="*/ 598 h 655"/>
                <a:gd name="T98" fmla="*/ 535 w 548"/>
                <a:gd name="T99" fmla="*/ 565 h 655"/>
                <a:gd name="T100" fmla="*/ 547 w 548"/>
                <a:gd name="T101" fmla="*/ 581 h 655"/>
                <a:gd name="T102" fmla="*/ 527 w 548"/>
                <a:gd name="T103" fmla="*/ 618 h 655"/>
                <a:gd name="T104" fmla="*/ 495 w 548"/>
                <a:gd name="T105" fmla="*/ 644 h 655"/>
                <a:gd name="T106" fmla="*/ 457 w 548"/>
                <a:gd name="T107" fmla="*/ 655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48" h="655">
                  <a:moveTo>
                    <a:pt x="262" y="328"/>
                  </a:moveTo>
                  <a:lnTo>
                    <a:pt x="262" y="11"/>
                  </a:lnTo>
                  <a:lnTo>
                    <a:pt x="263" y="7"/>
                  </a:lnTo>
                  <a:lnTo>
                    <a:pt x="265" y="3"/>
                  </a:lnTo>
                  <a:lnTo>
                    <a:pt x="269" y="1"/>
                  </a:lnTo>
                  <a:lnTo>
                    <a:pt x="274" y="0"/>
                  </a:lnTo>
                  <a:lnTo>
                    <a:pt x="279" y="1"/>
                  </a:lnTo>
                  <a:lnTo>
                    <a:pt x="283" y="3"/>
                  </a:lnTo>
                  <a:lnTo>
                    <a:pt x="285" y="7"/>
                  </a:lnTo>
                  <a:lnTo>
                    <a:pt x="286" y="11"/>
                  </a:lnTo>
                  <a:lnTo>
                    <a:pt x="286" y="328"/>
                  </a:lnTo>
                  <a:lnTo>
                    <a:pt x="293" y="330"/>
                  </a:lnTo>
                  <a:lnTo>
                    <a:pt x="300" y="334"/>
                  </a:lnTo>
                  <a:lnTo>
                    <a:pt x="305" y="339"/>
                  </a:lnTo>
                  <a:lnTo>
                    <a:pt x="310" y="344"/>
                  </a:lnTo>
                  <a:lnTo>
                    <a:pt x="314" y="350"/>
                  </a:lnTo>
                  <a:lnTo>
                    <a:pt x="317" y="356"/>
                  </a:lnTo>
                  <a:lnTo>
                    <a:pt x="318" y="364"/>
                  </a:lnTo>
                  <a:lnTo>
                    <a:pt x="320" y="371"/>
                  </a:lnTo>
                  <a:lnTo>
                    <a:pt x="318" y="380"/>
                  </a:lnTo>
                  <a:lnTo>
                    <a:pt x="317" y="386"/>
                  </a:lnTo>
                  <a:lnTo>
                    <a:pt x="314" y="393"/>
                  </a:lnTo>
                  <a:lnTo>
                    <a:pt x="310" y="399"/>
                  </a:lnTo>
                  <a:lnTo>
                    <a:pt x="305" y="404"/>
                  </a:lnTo>
                  <a:lnTo>
                    <a:pt x="300" y="409"/>
                  </a:lnTo>
                  <a:lnTo>
                    <a:pt x="293" y="413"/>
                  </a:lnTo>
                  <a:lnTo>
                    <a:pt x="286" y="415"/>
                  </a:lnTo>
                  <a:lnTo>
                    <a:pt x="286" y="447"/>
                  </a:lnTo>
                  <a:lnTo>
                    <a:pt x="291" y="450"/>
                  </a:lnTo>
                  <a:lnTo>
                    <a:pt x="297" y="454"/>
                  </a:lnTo>
                  <a:lnTo>
                    <a:pt x="301" y="457"/>
                  </a:lnTo>
                  <a:lnTo>
                    <a:pt x="306" y="462"/>
                  </a:lnTo>
                  <a:lnTo>
                    <a:pt x="309" y="467"/>
                  </a:lnTo>
                  <a:lnTo>
                    <a:pt x="311" y="473"/>
                  </a:lnTo>
                  <a:lnTo>
                    <a:pt x="314" y="479"/>
                  </a:lnTo>
                  <a:lnTo>
                    <a:pt x="314" y="487"/>
                  </a:lnTo>
                  <a:lnTo>
                    <a:pt x="312" y="494"/>
                  </a:lnTo>
                  <a:lnTo>
                    <a:pt x="311" y="502"/>
                  </a:lnTo>
                  <a:lnTo>
                    <a:pt x="307" y="509"/>
                  </a:lnTo>
                  <a:lnTo>
                    <a:pt x="302" y="515"/>
                  </a:lnTo>
                  <a:lnTo>
                    <a:pt x="296" y="520"/>
                  </a:lnTo>
                  <a:lnTo>
                    <a:pt x="289" y="524"/>
                  </a:lnTo>
                  <a:lnTo>
                    <a:pt x="281" y="526"/>
                  </a:lnTo>
                  <a:lnTo>
                    <a:pt x="274" y="526"/>
                  </a:lnTo>
                  <a:lnTo>
                    <a:pt x="265" y="526"/>
                  </a:lnTo>
                  <a:lnTo>
                    <a:pt x="258" y="524"/>
                  </a:lnTo>
                  <a:lnTo>
                    <a:pt x="252" y="520"/>
                  </a:lnTo>
                  <a:lnTo>
                    <a:pt x="246" y="515"/>
                  </a:lnTo>
                  <a:lnTo>
                    <a:pt x="241" y="509"/>
                  </a:lnTo>
                  <a:lnTo>
                    <a:pt x="237" y="502"/>
                  </a:lnTo>
                  <a:lnTo>
                    <a:pt x="235" y="494"/>
                  </a:lnTo>
                  <a:lnTo>
                    <a:pt x="235" y="487"/>
                  </a:lnTo>
                  <a:lnTo>
                    <a:pt x="235" y="482"/>
                  </a:lnTo>
                  <a:lnTo>
                    <a:pt x="238" y="478"/>
                  </a:lnTo>
                  <a:lnTo>
                    <a:pt x="242" y="476"/>
                  </a:lnTo>
                  <a:lnTo>
                    <a:pt x="246" y="475"/>
                  </a:lnTo>
                  <a:lnTo>
                    <a:pt x="251" y="476"/>
                  </a:lnTo>
                  <a:lnTo>
                    <a:pt x="254" y="478"/>
                  </a:lnTo>
                  <a:lnTo>
                    <a:pt x="257" y="482"/>
                  </a:lnTo>
                  <a:lnTo>
                    <a:pt x="258" y="487"/>
                  </a:lnTo>
                  <a:lnTo>
                    <a:pt x="259" y="493"/>
                  </a:lnTo>
                  <a:lnTo>
                    <a:pt x="263" y="498"/>
                  </a:lnTo>
                  <a:lnTo>
                    <a:pt x="268" y="500"/>
                  </a:lnTo>
                  <a:lnTo>
                    <a:pt x="274" y="502"/>
                  </a:lnTo>
                  <a:lnTo>
                    <a:pt x="280" y="500"/>
                  </a:lnTo>
                  <a:lnTo>
                    <a:pt x="285" y="498"/>
                  </a:lnTo>
                  <a:lnTo>
                    <a:pt x="289" y="493"/>
                  </a:lnTo>
                  <a:lnTo>
                    <a:pt x="290" y="487"/>
                  </a:lnTo>
                  <a:lnTo>
                    <a:pt x="289" y="479"/>
                  </a:lnTo>
                  <a:lnTo>
                    <a:pt x="285" y="475"/>
                  </a:lnTo>
                  <a:lnTo>
                    <a:pt x="280" y="472"/>
                  </a:lnTo>
                  <a:lnTo>
                    <a:pt x="274" y="471"/>
                  </a:lnTo>
                  <a:lnTo>
                    <a:pt x="269" y="470"/>
                  </a:lnTo>
                  <a:lnTo>
                    <a:pt x="265" y="467"/>
                  </a:lnTo>
                  <a:lnTo>
                    <a:pt x="263" y="463"/>
                  </a:lnTo>
                  <a:lnTo>
                    <a:pt x="262" y="460"/>
                  </a:lnTo>
                  <a:lnTo>
                    <a:pt x="262" y="415"/>
                  </a:lnTo>
                  <a:lnTo>
                    <a:pt x="256" y="413"/>
                  </a:lnTo>
                  <a:lnTo>
                    <a:pt x="248" y="409"/>
                  </a:lnTo>
                  <a:lnTo>
                    <a:pt x="243" y="404"/>
                  </a:lnTo>
                  <a:lnTo>
                    <a:pt x="238" y="399"/>
                  </a:lnTo>
                  <a:lnTo>
                    <a:pt x="235" y="393"/>
                  </a:lnTo>
                  <a:lnTo>
                    <a:pt x="231" y="386"/>
                  </a:lnTo>
                  <a:lnTo>
                    <a:pt x="230" y="380"/>
                  </a:lnTo>
                  <a:lnTo>
                    <a:pt x="228" y="371"/>
                  </a:lnTo>
                  <a:lnTo>
                    <a:pt x="230" y="364"/>
                  </a:lnTo>
                  <a:lnTo>
                    <a:pt x="231" y="356"/>
                  </a:lnTo>
                  <a:lnTo>
                    <a:pt x="235" y="350"/>
                  </a:lnTo>
                  <a:lnTo>
                    <a:pt x="238" y="344"/>
                  </a:lnTo>
                  <a:lnTo>
                    <a:pt x="243" y="339"/>
                  </a:lnTo>
                  <a:lnTo>
                    <a:pt x="248" y="334"/>
                  </a:lnTo>
                  <a:lnTo>
                    <a:pt x="256" y="330"/>
                  </a:lnTo>
                  <a:lnTo>
                    <a:pt x="262" y="328"/>
                  </a:lnTo>
                  <a:close/>
                  <a:moveTo>
                    <a:pt x="274" y="351"/>
                  </a:moveTo>
                  <a:lnTo>
                    <a:pt x="269" y="351"/>
                  </a:lnTo>
                  <a:lnTo>
                    <a:pt x="265" y="352"/>
                  </a:lnTo>
                  <a:lnTo>
                    <a:pt x="262" y="355"/>
                  </a:lnTo>
                  <a:lnTo>
                    <a:pt x="259" y="357"/>
                  </a:lnTo>
                  <a:lnTo>
                    <a:pt x="256" y="360"/>
                  </a:lnTo>
                  <a:lnTo>
                    <a:pt x="254" y="364"/>
                  </a:lnTo>
                  <a:lnTo>
                    <a:pt x="253" y="367"/>
                  </a:lnTo>
                  <a:lnTo>
                    <a:pt x="252" y="371"/>
                  </a:lnTo>
                  <a:lnTo>
                    <a:pt x="253" y="376"/>
                  </a:lnTo>
                  <a:lnTo>
                    <a:pt x="254" y="381"/>
                  </a:lnTo>
                  <a:lnTo>
                    <a:pt x="256" y="384"/>
                  </a:lnTo>
                  <a:lnTo>
                    <a:pt x="259" y="388"/>
                  </a:lnTo>
                  <a:lnTo>
                    <a:pt x="262" y="391"/>
                  </a:lnTo>
                  <a:lnTo>
                    <a:pt x="265" y="392"/>
                  </a:lnTo>
                  <a:lnTo>
                    <a:pt x="269" y="393"/>
                  </a:lnTo>
                  <a:lnTo>
                    <a:pt x="274" y="394"/>
                  </a:lnTo>
                  <a:lnTo>
                    <a:pt x="278" y="393"/>
                  </a:lnTo>
                  <a:lnTo>
                    <a:pt x="283" y="392"/>
                  </a:lnTo>
                  <a:lnTo>
                    <a:pt x="286" y="391"/>
                  </a:lnTo>
                  <a:lnTo>
                    <a:pt x="289" y="388"/>
                  </a:lnTo>
                  <a:lnTo>
                    <a:pt x="291" y="384"/>
                  </a:lnTo>
                  <a:lnTo>
                    <a:pt x="294" y="381"/>
                  </a:lnTo>
                  <a:lnTo>
                    <a:pt x="295" y="376"/>
                  </a:lnTo>
                  <a:lnTo>
                    <a:pt x="295" y="371"/>
                  </a:lnTo>
                  <a:lnTo>
                    <a:pt x="295" y="367"/>
                  </a:lnTo>
                  <a:lnTo>
                    <a:pt x="294" y="364"/>
                  </a:lnTo>
                  <a:lnTo>
                    <a:pt x="291" y="360"/>
                  </a:lnTo>
                  <a:lnTo>
                    <a:pt x="289" y="357"/>
                  </a:lnTo>
                  <a:lnTo>
                    <a:pt x="286" y="355"/>
                  </a:lnTo>
                  <a:lnTo>
                    <a:pt x="283" y="352"/>
                  </a:lnTo>
                  <a:lnTo>
                    <a:pt x="278" y="351"/>
                  </a:lnTo>
                  <a:lnTo>
                    <a:pt x="274" y="351"/>
                  </a:lnTo>
                  <a:close/>
                  <a:moveTo>
                    <a:pt x="449" y="655"/>
                  </a:moveTo>
                  <a:lnTo>
                    <a:pt x="436" y="655"/>
                  </a:lnTo>
                  <a:lnTo>
                    <a:pt x="423" y="652"/>
                  </a:lnTo>
                  <a:lnTo>
                    <a:pt x="411" y="647"/>
                  </a:lnTo>
                  <a:lnTo>
                    <a:pt x="399" y="642"/>
                  </a:lnTo>
                  <a:lnTo>
                    <a:pt x="387" y="635"/>
                  </a:lnTo>
                  <a:lnTo>
                    <a:pt x="378" y="626"/>
                  </a:lnTo>
                  <a:lnTo>
                    <a:pt x="369" y="616"/>
                  </a:lnTo>
                  <a:lnTo>
                    <a:pt x="362" y="605"/>
                  </a:lnTo>
                  <a:lnTo>
                    <a:pt x="353" y="616"/>
                  </a:lnTo>
                  <a:lnTo>
                    <a:pt x="344" y="626"/>
                  </a:lnTo>
                  <a:lnTo>
                    <a:pt x="334" y="635"/>
                  </a:lnTo>
                  <a:lnTo>
                    <a:pt x="323" y="642"/>
                  </a:lnTo>
                  <a:lnTo>
                    <a:pt x="312" y="647"/>
                  </a:lnTo>
                  <a:lnTo>
                    <a:pt x="300" y="652"/>
                  </a:lnTo>
                  <a:lnTo>
                    <a:pt x="286" y="655"/>
                  </a:lnTo>
                  <a:lnTo>
                    <a:pt x="274" y="655"/>
                  </a:lnTo>
                  <a:lnTo>
                    <a:pt x="260" y="655"/>
                  </a:lnTo>
                  <a:lnTo>
                    <a:pt x="248" y="652"/>
                  </a:lnTo>
                  <a:lnTo>
                    <a:pt x="236" y="647"/>
                  </a:lnTo>
                  <a:lnTo>
                    <a:pt x="225" y="642"/>
                  </a:lnTo>
                  <a:lnTo>
                    <a:pt x="214" y="635"/>
                  </a:lnTo>
                  <a:lnTo>
                    <a:pt x="204" y="626"/>
                  </a:lnTo>
                  <a:lnTo>
                    <a:pt x="195" y="616"/>
                  </a:lnTo>
                  <a:lnTo>
                    <a:pt x="187" y="605"/>
                  </a:lnTo>
                  <a:lnTo>
                    <a:pt x="179" y="616"/>
                  </a:lnTo>
                  <a:lnTo>
                    <a:pt x="170" y="626"/>
                  </a:lnTo>
                  <a:lnTo>
                    <a:pt x="161" y="635"/>
                  </a:lnTo>
                  <a:lnTo>
                    <a:pt x="150" y="642"/>
                  </a:lnTo>
                  <a:lnTo>
                    <a:pt x="137" y="647"/>
                  </a:lnTo>
                  <a:lnTo>
                    <a:pt x="125" y="652"/>
                  </a:lnTo>
                  <a:lnTo>
                    <a:pt x="113" y="655"/>
                  </a:lnTo>
                  <a:lnTo>
                    <a:pt x="99" y="655"/>
                  </a:lnTo>
                  <a:lnTo>
                    <a:pt x="92" y="655"/>
                  </a:lnTo>
                  <a:lnTo>
                    <a:pt x="83" y="653"/>
                  </a:lnTo>
                  <a:lnTo>
                    <a:pt x="76" y="652"/>
                  </a:lnTo>
                  <a:lnTo>
                    <a:pt x="67" y="650"/>
                  </a:lnTo>
                  <a:lnTo>
                    <a:pt x="60" y="647"/>
                  </a:lnTo>
                  <a:lnTo>
                    <a:pt x="52" y="644"/>
                  </a:lnTo>
                  <a:lnTo>
                    <a:pt x="46" y="640"/>
                  </a:lnTo>
                  <a:lnTo>
                    <a:pt x="39" y="635"/>
                  </a:lnTo>
                  <a:lnTo>
                    <a:pt x="32" y="630"/>
                  </a:lnTo>
                  <a:lnTo>
                    <a:pt x="26" y="624"/>
                  </a:lnTo>
                  <a:lnTo>
                    <a:pt x="21" y="618"/>
                  </a:lnTo>
                  <a:lnTo>
                    <a:pt x="16" y="611"/>
                  </a:lnTo>
                  <a:lnTo>
                    <a:pt x="11" y="604"/>
                  </a:lnTo>
                  <a:lnTo>
                    <a:pt x="8" y="597"/>
                  </a:lnTo>
                  <a:lnTo>
                    <a:pt x="4" y="589"/>
                  </a:lnTo>
                  <a:lnTo>
                    <a:pt x="0" y="581"/>
                  </a:lnTo>
                  <a:lnTo>
                    <a:pt x="0" y="576"/>
                  </a:lnTo>
                  <a:lnTo>
                    <a:pt x="2" y="571"/>
                  </a:lnTo>
                  <a:lnTo>
                    <a:pt x="4" y="567"/>
                  </a:lnTo>
                  <a:lnTo>
                    <a:pt x="8" y="565"/>
                  </a:lnTo>
                  <a:lnTo>
                    <a:pt x="13" y="565"/>
                  </a:lnTo>
                  <a:lnTo>
                    <a:pt x="18" y="566"/>
                  </a:lnTo>
                  <a:lnTo>
                    <a:pt x="21" y="570"/>
                  </a:lnTo>
                  <a:lnTo>
                    <a:pt x="24" y="574"/>
                  </a:lnTo>
                  <a:lnTo>
                    <a:pt x="29" y="587"/>
                  </a:lnTo>
                  <a:lnTo>
                    <a:pt x="36" y="598"/>
                  </a:lnTo>
                  <a:lnTo>
                    <a:pt x="43" y="608"/>
                  </a:lnTo>
                  <a:lnTo>
                    <a:pt x="53" y="616"/>
                  </a:lnTo>
                  <a:lnTo>
                    <a:pt x="63" y="623"/>
                  </a:lnTo>
                  <a:lnTo>
                    <a:pt x="74" y="629"/>
                  </a:lnTo>
                  <a:lnTo>
                    <a:pt x="87" y="631"/>
                  </a:lnTo>
                  <a:lnTo>
                    <a:pt x="99" y="632"/>
                  </a:lnTo>
                  <a:lnTo>
                    <a:pt x="111" y="631"/>
                  </a:lnTo>
                  <a:lnTo>
                    <a:pt x="124" y="629"/>
                  </a:lnTo>
                  <a:lnTo>
                    <a:pt x="135" y="623"/>
                  </a:lnTo>
                  <a:lnTo>
                    <a:pt x="146" y="616"/>
                  </a:lnTo>
                  <a:lnTo>
                    <a:pt x="156" y="608"/>
                  </a:lnTo>
                  <a:lnTo>
                    <a:pt x="163" y="598"/>
                  </a:lnTo>
                  <a:lnTo>
                    <a:pt x="170" y="587"/>
                  </a:lnTo>
                  <a:lnTo>
                    <a:pt x="175" y="574"/>
                  </a:lnTo>
                  <a:lnTo>
                    <a:pt x="177" y="571"/>
                  </a:lnTo>
                  <a:lnTo>
                    <a:pt x="180" y="568"/>
                  </a:lnTo>
                  <a:lnTo>
                    <a:pt x="183" y="566"/>
                  </a:lnTo>
                  <a:lnTo>
                    <a:pt x="187" y="566"/>
                  </a:lnTo>
                  <a:lnTo>
                    <a:pt x="190" y="566"/>
                  </a:lnTo>
                  <a:lnTo>
                    <a:pt x="194" y="568"/>
                  </a:lnTo>
                  <a:lnTo>
                    <a:pt x="196" y="571"/>
                  </a:lnTo>
                  <a:lnTo>
                    <a:pt x="198" y="574"/>
                  </a:lnTo>
                  <a:lnTo>
                    <a:pt x="204" y="587"/>
                  </a:lnTo>
                  <a:lnTo>
                    <a:pt x="210" y="598"/>
                  </a:lnTo>
                  <a:lnTo>
                    <a:pt x="219" y="608"/>
                  </a:lnTo>
                  <a:lnTo>
                    <a:pt x="227" y="616"/>
                  </a:lnTo>
                  <a:lnTo>
                    <a:pt x="238" y="623"/>
                  </a:lnTo>
                  <a:lnTo>
                    <a:pt x="249" y="629"/>
                  </a:lnTo>
                  <a:lnTo>
                    <a:pt x="262" y="631"/>
                  </a:lnTo>
                  <a:lnTo>
                    <a:pt x="274" y="632"/>
                  </a:lnTo>
                  <a:lnTo>
                    <a:pt x="286" y="631"/>
                  </a:lnTo>
                  <a:lnTo>
                    <a:pt x="299" y="629"/>
                  </a:lnTo>
                  <a:lnTo>
                    <a:pt x="310" y="623"/>
                  </a:lnTo>
                  <a:lnTo>
                    <a:pt x="320" y="616"/>
                  </a:lnTo>
                  <a:lnTo>
                    <a:pt x="330" y="608"/>
                  </a:lnTo>
                  <a:lnTo>
                    <a:pt x="338" y="598"/>
                  </a:lnTo>
                  <a:lnTo>
                    <a:pt x="344" y="587"/>
                  </a:lnTo>
                  <a:lnTo>
                    <a:pt x="350" y="574"/>
                  </a:lnTo>
                  <a:lnTo>
                    <a:pt x="352" y="571"/>
                  </a:lnTo>
                  <a:lnTo>
                    <a:pt x="354" y="568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5" y="566"/>
                  </a:lnTo>
                  <a:lnTo>
                    <a:pt x="368" y="568"/>
                  </a:lnTo>
                  <a:lnTo>
                    <a:pt x="371" y="571"/>
                  </a:lnTo>
                  <a:lnTo>
                    <a:pt x="373" y="574"/>
                  </a:lnTo>
                  <a:lnTo>
                    <a:pt x="378" y="587"/>
                  </a:lnTo>
                  <a:lnTo>
                    <a:pt x="385" y="598"/>
                  </a:lnTo>
                  <a:lnTo>
                    <a:pt x="392" y="608"/>
                  </a:lnTo>
                  <a:lnTo>
                    <a:pt x="402" y="616"/>
                  </a:lnTo>
                  <a:lnTo>
                    <a:pt x="413" y="623"/>
                  </a:lnTo>
                  <a:lnTo>
                    <a:pt x="424" y="629"/>
                  </a:lnTo>
                  <a:lnTo>
                    <a:pt x="436" y="631"/>
                  </a:lnTo>
                  <a:lnTo>
                    <a:pt x="449" y="632"/>
                  </a:lnTo>
                  <a:lnTo>
                    <a:pt x="461" y="631"/>
                  </a:lnTo>
                  <a:lnTo>
                    <a:pt x="473" y="629"/>
                  </a:lnTo>
                  <a:lnTo>
                    <a:pt x="485" y="623"/>
                  </a:lnTo>
                  <a:lnTo>
                    <a:pt x="495" y="616"/>
                  </a:lnTo>
                  <a:lnTo>
                    <a:pt x="505" y="608"/>
                  </a:lnTo>
                  <a:lnTo>
                    <a:pt x="512" y="598"/>
                  </a:lnTo>
                  <a:lnTo>
                    <a:pt x="519" y="587"/>
                  </a:lnTo>
                  <a:lnTo>
                    <a:pt x="524" y="574"/>
                  </a:lnTo>
                  <a:lnTo>
                    <a:pt x="527" y="570"/>
                  </a:lnTo>
                  <a:lnTo>
                    <a:pt x="531" y="566"/>
                  </a:lnTo>
                  <a:lnTo>
                    <a:pt x="535" y="565"/>
                  </a:lnTo>
                  <a:lnTo>
                    <a:pt x="539" y="565"/>
                  </a:lnTo>
                  <a:lnTo>
                    <a:pt x="544" y="567"/>
                  </a:lnTo>
                  <a:lnTo>
                    <a:pt x="547" y="571"/>
                  </a:lnTo>
                  <a:lnTo>
                    <a:pt x="548" y="576"/>
                  </a:lnTo>
                  <a:lnTo>
                    <a:pt x="547" y="581"/>
                  </a:lnTo>
                  <a:lnTo>
                    <a:pt x="544" y="589"/>
                  </a:lnTo>
                  <a:lnTo>
                    <a:pt x="540" y="597"/>
                  </a:lnTo>
                  <a:lnTo>
                    <a:pt x="537" y="604"/>
                  </a:lnTo>
                  <a:lnTo>
                    <a:pt x="532" y="611"/>
                  </a:lnTo>
                  <a:lnTo>
                    <a:pt x="527" y="618"/>
                  </a:lnTo>
                  <a:lnTo>
                    <a:pt x="521" y="624"/>
                  </a:lnTo>
                  <a:lnTo>
                    <a:pt x="516" y="630"/>
                  </a:lnTo>
                  <a:lnTo>
                    <a:pt x="508" y="635"/>
                  </a:lnTo>
                  <a:lnTo>
                    <a:pt x="502" y="640"/>
                  </a:lnTo>
                  <a:lnTo>
                    <a:pt x="495" y="644"/>
                  </a:lnTo>
                  <a:lnTo>
                    <a:pt x="489" y="647"/>
                  </a:lnTo>
                  <a:lnTo>
                    <a:pt x="480" y="650"/>
                  </a:lnTo>
                  <a:lnTo>
                    <a:pt x="473" y="652"/>
                  </a:lnTo>
                  <a:lnTo>
                    <a:pt x="465" y="653"/>
                  </a:lnTo>
                  <a:lnTo>
                    <a:pt x="457" y="655"/>
                  </a:lnTo>
                  <a:lnTo>
                    <a:pt x="449" y="6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64">
              <a:extLst>
                <a:ext uri="{FF2B5EF4-FFF2-40B4-BE49-F238E27FC236}">
                  <a16:creationId xmlns:a16="http://schemas.microsoft.com/office/drawing/2014/main" id="{14AA831E-74E6-48CA-ACF8-CDECFF445D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3275" y="3194050"/>
              <a:ext cx="331788" cy="434975"/>
            </a:xfrm>
            <a:custGeom>
              <a:avLst/>
              <a:gdLst>
                <a:gd name="T0" fmla="*/ 366 w 836"/>
                <a:gd name="T1" fmla="*/ 991 h 1096"/>
                <a:gd name="T2" fmla="*/ 25 w 836"/>
                <a:gd name="T3" fmla="*/ 991 h 1096"/>
                <a:gd name="T4" fmla="*/ 180 w 836"/>
                <a:gd name="T5" fmla="*/ 23 h 1096"/>
                <a:gd name="T6" fmla="*/ 175 w 836"/>
                <a:gd name="T7" fmla="*/ 72 h 1096"/>
                <a:gd name="T8" fmla="*/ 774 w 836"/>
                <a:gd name="T9" fmla="*/ 343 h 1096"/>
                <a:gd name="T10" fmla="*/ 788 w 836"/>
                <a:gd name="T11" fmla="*/ 348 h 1096"/>
                <a:gd name="T12" fmla="*/ 812 w 836"/>
                <a:gd name="T13" fmla="*/ 295 h 1096"/>
                <a:gd name="T14" fmla="*/ 780 w 836"/>
                <a:gd name="T15" fmla="*/ 309 h 1096"/>
                <a:gd name="T16" fmla="*/ 325 w 836"/>
                <a:gd name="T17" fmla="*/ 490 h 1096"/>
                <a:gd name="T18" fmla="*/ 319 w 836"/>
                <a:gd name="T19" fmla="*/ 484 h 1096"/>
                <a:gd name="T20" fmla="*/ 116 w 836"/>
                <a:gd name="T21" fmla="*/ 71 h 1096"/>
                <a:gd name="T22" fmla="*/ 108 w 836"/>
                <a:gd name="T23" fmla="*/ 11 h 1096"/>
                <a:gd name="T24" fmla="*/ 121 w 836"/>
                <a:gd name="T25" fmla="*/ 0 h 1096"/>
                <a:gd name="T26" fmla="*/ 202 w 836"/>
                <a:gd name="T27" fmla="*/ 7 h 1096"/>
                <a:gd name="T28" fmla="*/ 820 w 836"/>
                <a:gd name="T29" fmla="*/ 266 h 1096"/>
                <a:gd name="T30" fmla="*/ 836 w 836"/>
                <a:gd name="T31" fmla="*/ 277 h 1096"/>
                <a:gd name="T32" fmla="*/ 828 w 836"/>
                <a:gd name="T33" fmla="*/ 463 h 1096"/>
                <a:gd name="T34" fmla="*/ 782 w 836"/>
                <a:gd name="T35" fmla="*/ 460 h 1096"/>
                <a:gd name="T36" fmla="*/ 412 w 836"/>
                <a:gd name="T37" fmla="*/ 585 h 1096"/>
                <a:gd name="T38" fmla="*/ 412 w 836"/>
                <a:gd name="T39" fmla="*/ 772 h 1096"/>
                <a:gd name="T40" fmla="*/ 319 w 836"/>
                <a:gd name="T41" fmla="*/ 779 h 1096"/>
                <a:gd name="T42" fmla="*/ 373 w 836"/>
                <a:gd name="T43" fmla="*/ 828 h 1096"/>
                <a:gd name="T44" fmla="*/ 435 w 836"/>
                <a:gd name="T45" fmla="*/ 966 h 1096"/>
                <a:gd name="T46" fmla="*/ 447 w 836"/>
                <a:gd name="T47" fmla="*/ 978 h 1096"/>
                <a:gd name="T48" fmla="*/ 440 w 836"/>
                <a:gd name="T49" fmla="*/ 1096 h 1096"/>
                <a:gd name="T50" fmla="*/ 4 w 836"/>
                <a:gd name="T51" fmla="*/ 1093 h 1096"/>
                <a:gd name="T52" fmla="*/ 1 w 836"/>
                <a:gd name="T53" fmla="*/ 974 h 1096"/>
                <a:gd name="T54" fmla="*/ 71 w 836"/>
                <a:gd name="T55" fmla="*/ 966 h 1096"/>
                <a:gd name="T56" fmla="*/ 79 w 836"/>
                <a:gd name="T57" fmla="*/ 825 h 1096"/>
                <a:gd name="T58" fmla="*/ 47 w 836"/>
                <a:gd name="T59" fmla="*/ 779 h 1096"/>
                <a:gd name="T60" fmla="*/ 36 w 836"/>
                <a:gd name="T61" fmla="*/ 768 h 1096"/>
                <a:gd name="T62" fmla="*/ 43 w 836"/>
                <a:gd name="T63" fmla="*/ 579 h 1096"/>
                <a:gd name="T64" fmla="*/ 203 w 836"/>
                <a:gd name="T65" fmla="*/ 56 h 1096"/>
                <a:gd name="T66" fmla="*/ 203 w 836"/>
                <a:gd name="T67" fmla="*/ 56 h 1096"/>
                <a:gd name="T68" fmla="*/ 388 w 836"/>
                <a:gd name="T69" fmla="*/ 754 h 1096"/>
                <a:gd name="T70" fmla="*/ 221 w 836"/>
                <a:gd name="T71" fmla="*/ 603 h 1096"/>
                <a:gd name="T72" fmla="*/ 96 w 836"/>
                <a:gd name="T73" fmla="*/ 603 h 1096"/>
                <a:gd name="T74" fmla="*/ 96 w 836"/>
                <a:gd name="T75" fmla="*/ 603 h 1096"/>
                <a:gd name="T76" fmla="*/ 95 w 836"/>
                <a:gd name="T77" fmla="*/ 603 h 1096"/>
                <a:gd name="T78" fmla="*/ 95 w 836"/>
                <a:gd name="T79" fmla="*/ 603 h 1096"/>
                <a:gd name="T80" fmla="*/ 59 w 836"/>
                <a:gd name="T81" fmla="*/ 603 h 1096"/>
                <a:gd name="T82" fmla="*/ 161 w 836"/>
                <a:gd name="T83" fmla="*/ 162 h 1096"/>
                <a:gd name="T84" fmla="*/ 153 w 836"/>
                <a:gd name="T85" fmla="*/ 779 h 1096"/>
                <a:gd name="T86" fmla="*/ 281 w 836"/>
                <a:gd name="T87" fmla="*/ 920 h 1096"/>
                <a:gd name="T88" fmla="*/ 143 w 836"/>
                <a:gd name="T89" fmla="*/ 966 h 1096"/>
                <a:gd name="T90" fmla="*/ 150 w 836"/>
                <a:gd name="T91" fmla="*/ 897 h 1096"/>
                <a:gd name="T92" fmla="*/ 302 w 836"/>
                <a:gd name="T93" fmla="*/ 898 h 1096"/>
                <a:gd name="T94" fmla="*/ 354 w 836"/>
                <a:gd name="T95" fmla="*/ 966 h 1096"/>
                <a:gd name="T96" fmla="*/ 140 w 836"/>
                <a:gd name="T97" fmla="*/ 849 h 1096"/>
                <a:gd name="T98" fmla="*/ 143 w 836"/>
                <a:gd name="T99" fmla="*/ 966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36" h="1096">
                  <a:moveTo>
                    <a:pt x="25" y="1071"/>
                  </a:moveTo>
                  <a:lnTo>
                    <a:pt x="424" y="1071"/>
                  </a:lnTo>
                  <a:lnTo>
                    <a:pt x="424" y="991"/>
                  </a:lnTo>
                  <a:lnTo>
                    <a:pt x="366" y="991"/>
                  </a:lnTo>
                  <a:lnTo>
                    <a:pt x="365" y="991"/>
                  </a:lnTo>
                  <a:lnTo>
                    <a:pt x="84" y="991"/>
                  </a:lnTo>
                  <a:lnTo>
                    <a:pt x="83" y="991"/>
                  </a:lnTo>
                  <a:lnTo>
                    <a:pt x="25" y="991"/>
                  </a:lnTo>
                  <a:lnTo>
                    <a:pt x="25" y="1071"/>
                  </a:lnTo>
                  <a:close/>
                  <a:moveTo>
                    <a:pt x="133" y="47"/>
                  </a:moveTo>
                  <a:lnTo>
                    <a:pt x="180" y="47"/>
                  </a:lnTo>
                  <a:lnTo>
                    <a:pt x="180" y="23"/>
                  </a:lnTo>
                  <a:lnTo>
                    <a:pt x="133" y="23"/>
                  </a:lnTo>
                  <a:lnTo>
                    <a:pt x="133" y="47"/>
                  </a:lnTo>
                  <a:close/>
                  <a:moveTo>
                    <a:pt x="182" y="72"/>
                  </a:moveTo>
                  <a:lnTo>
                    <a:pt x="175" y="72"/>
                  </a:lnTo>
                  <a:lnTo>
                    <a:pt x="232" y="579"/>
                  </a:lnTo>
                  <a:lnTo>
                    <a:pt x="376" y="579"/>
                  </a:lnTo>
                  <a:lnTo>
                    <a:pt x="772" y="344"/>
                  </a:lnTo>
                  <a:lnTo>
                    <a:pt x="774" y="343"/>
                  </a:lnTo>
                  <a:lnTo>
                    <a:pt x="778" y="342"/>
                  </a:lnTo>
                  <a:lnTo>
                    <a:pt x="780" y="343"/>
                  </a:lnTo>
                  <a:lnTo>
                    <a:pt x="783" y="344"/>
                  </a:lnTo>
                  <a:lnTo>
                    <a:pt x="788" y="348"/>
                  </a:lnTo>
                  <a:lnTo>
                    <a:pt x="790" y="353"/>
                  </a:lnTo>
                  <a:lnTo>
                    <a:pt x="800" y="441"/>
                  </a:lnTo>
                  <a:lnTo>
                    <a:pt x="812" y="441"/>
                  </a:lnTo>
                  <a:lnTo>
                    <a:pt x="812" y="295"/>
                  </a:lnTo>
                  <a:lnTo>
                    <a:pt x="789" y="305"/>
                  </a:lnTo>
                  <a:lnTo>
                    <a:pt x="785" y="307"/>
                  </a:lnTo>
                  <a:lnTo>
                    <a:pt x="782" y="309"/>
                  </a:lnTo>
                  <a:lnTo>
                    <a:pt x="780" y="309"/>
                  </a:lnTo>
                  <a:lnTo>
                    <a:pt x="780" y="307"/>
                  </a:lnTo>
                  <a:lnTo>
                    <a:pt x="335" y="492"/>
                  </a:lnTo>
                  <a:lnTo>
                    <a:pt x="330" y="492"/>
                  </a:lnTo>
                  <a:lnTo>
                    <a:pt x="325" y="490"/>
                  </a:lnTo>
                  <a:lnTo>
                    <a:pt x="324" y="490"/>
                  </a:lnTo>
                  <a:lnTo>
                    <a:pt x="322" y="489"/>
                  </a:lnTo>
                  <a:lnTo>
                    <a:pt x="320" y="486"/>
                  </a:lnTo>
                  <a:lnTo>
                    <a:pt x="319" y="484"/>
                  </a:lnTo>
                  <a:lnTo>
                    <a:pt x="182" y="72"/>
                  </a:lnTo>
                  <a:close/>
                  <a:moveTo>
                    <a:pt x="148" y="72"/>
                  </a:moveTo>
                  <a:lnTo>
                    <a:pt x="121" y="72"/>
                  </a:lnTo>
                  <a:lnTo>
                    <a:pt x="116" y="71"/>
                  </a:lnTo>
                  <a:lnTo>
                    <a:pt x="112" y="68"/>
                  </a:lnTo>
                  <a:lnTo>
                    <a:pt x="110" y="66"/>
                  </a:lnTo>
                  <a:lnTo>
                    <a:pt x="108" y="61"/>
                  </a:lnTo>
                  <a:lnTo>
                    <a:pt x="108" y="11"/>
                  </a:lnTo>
                  <a:lnTo>
                    <a:pt x="110" y="7"/>
                  </a:lnTo>
                  <a:lnTo>
                    <a:pt x="112" y="3"/>
                  </a:lnTo>
                  <a:lnTo>
                    <a:pt x="116" y="0"/>
                  </a:lnTo>
                  <a:lnTo>
                    <a:pt x="121" y="0"/>
                  </a:lnTo>
                  <a:lnTo>
                    <a:pt x="192" y="0"/>
                  </a:lnTo>
                  <a:lnTo>
                    <a:pt x="196" y="0"/>
                  </a:lnTo>
                  <a:lnTo>
                    <a:pt x="200" y="3"/>
                  </a:lnTo>
                  <a:lnTo>
                    <a:pt x="202" y="7"/>
                  </a:lnTo>
                  <a:lnTo>
                    <a:pt x="203" y="11"/>
                  </a:lnTo>
                  <a:lnTo>
                    <a:pt x="203" y="30"/>
                  </a:lnTo>
                  <a:lnTo>
                    <a:pt x="782" y="282"/>
                  </a:lnTo>
                  <a:lnTo>
                    <a:pt x="820" y="266"/>
                  </a:lnTo>
                  <a:lnTo>
                    <a:pt x="826" y="266"/>
                  </a:lnTo>
                  <a:lnTo>
                    <a:pt x="831" y="268"/>
                  </a:lnTo>
                  <a:lnTo>
                    <a:pt x="835" y="272"/>
                  </a:lnTo>
                  <a:lnTo>
                    <a:pt x="836" y="277"/>
                  </a:lnTo>
                  <a:lnTo>
                    <a:pt x="836" y="452"/>
                  </a:lnTo>
                  <a:lnTo>
                    <a:pt x="836" y="457"/>
                  </a:lnTo>
                  <a:lnTo>
                    <a:pt x="833" y="460"/>
                  </a:lnTo>
                  <a:lnTo>
                    <a:pt x="828" y="463"/>
                  </a:lnTo>
                  <a:lnTo>
                    <a:pt x="825" y="464"/>
                  </a:lnTo>
                  <a:lnTo>
                    <a:pt x="790" y="464"/>
                  </a:lnTo>
                  <a:lnTo>
                    <a:pt x="785" y="463"/>
                  </a:lnTo>
                  <a:lnTo>
                    <a:pt x="782" y="460"/>
                  </a:lnTo>
                  <a:lnTo>
                    <a:pt x="779" y="458"/>
                  </a:lnTo>
                  <a:lnTo>
                    <a:pt x="778" y="454"/>
                  </a:lnTo>
                  <a:lnTo>
                    <a:pt x="768" y="375"/>
                  </a:lnTo>
                  <a:lnTo>
                    <a:pt x="412" y="585"/>
                  </a:lnTo>
                  <a:lnTo>
                    <a:pt x="412" y="587"/>
                  </a:lnTo>
                  <a:lnTo>
                    <a:pt x="413" y="590"/>
                  </a:lnTo>
                  <a:lnTo>
                    <a:pt x="413" y="768"/>
                  </a:lnTo>
                  <a:lnTo>
                    <a:pt x="412" y="772"/>
                  </a:lnTo>
                  <a:lnTo>
                    <a:pt x="409" y="776"/>
                  </a:lnTo>
                  <a:lnTo>
                    <a:pt x="406" y="777"/>
                  </a:lnTo>
                  <a:lnTo>
                    <a:pt x="401" y="779"/>
                  </a:lnTo>
                  <a:lnTo>
                    <a:pt x="319" y="779"/>
                  </a:lnTo>
                  <a:lnTo>
                    <a:pt x="319" y="824"/>
                  </a:lnTo>
                  <a:lnTo>
                    <a:pt x="365" y="824"/>
                  </a:lnTo>
                  <a:lnTo>
                    <a:pt x="370" y="825"/>
                  </a:lnTo>
                  <a:lnTo>
                    <a:pt x="373" y="828"/>
                  </a:lnTo>
                  <a:lnTo>
                    <a:pt x="377" y="833"/>
                  </a:lnTo>
                  <a:lnTo>
                    <a:pt x="377" y="838"/>
                  </a:lnTo>
                  <a:lnTo>
                    <a:pt x="377" y="966"/>
                  </a:lnTo>
                  <a:lnTo>
                    <a:pt x="435" y="966"/>
                  </a:lnTo>
                  <a:lnTo>
                    <a:pt x="440" y="966"/>
                  </a:lnTo>
                  <a:lnTo>
                    <a:pt x="444" y="970"/>
                  </a:lnTo>
                  <a:lnTo>
                    <a:pt x="446" y="974"/>
                  </a:lnTo>
                  <a:lnTo>
                    <a:pt x="447" y="978"/>
                  </a:lnTo>
                  <a:lnTo>
                    <a:pt x="447" y="1085"/>
                  </a:lnTo>
                  <a:lnTo>
                    <a:pt x="446" y="1089"/>
                  </a:lnTo>
                  <a:lnTo>
                    <a:pt x="444" y="1093"/>
                  </a:lnTo>
                  <a:lnTo>
                    <a:pt x="440" y="1096"/>
                  </a:lnTo>
                  <a:lnTo>
                    <a:pt x="435" y="1096"/>
                  </a:lnTo>
                  <a:lnTo>
                    <a:pt x="12" y="1096"/>
                  </a:lnTo>
                  <a:lnTo>
                    <a:pt x="7" y="1096"/>
                  </a:lnTo>
                  <a:lnTo>
                    <a:pt x="4" y="1093"/>
                  </a:lnTo>
                  <a:lnTo>
                    <a:pt x="1" y="1089"/>
                  </a:lnTo>
                  <a:lnTo>
                    <a:pt x="0" y="1085"/>
                  </a:lnTo>
                  <a:lnTo>
                    <a:pt x="0" y="978"/>
                  </a:lnTo>
                  <a:lnTo>
                    <a:pt x="1" y="974"/>
                  </a:lnTo>
                  <a:lnTo>
                    <a:pt x="4" y="970"/>
                  </a:lnTo>
                  <a:lnTo>
                    <a:pt x="7" y="966"/>
                  </a:lnTo>
                  <a:lnTo>
                    <a:pt x="12" y="966"/>
                  </a:lnTo>
                  <a:lnTo>
                    <a:pt x="71" y="966"/>
                  </a:lnTo>
                  <a:lnTo>
                    <a:pt x="71" y="838"/>
                  </a:lnTo>
                  <a:lnTo>
                    <a:pt x="73" y="833"/>
                  </a:lnTo>
                  <a:lnTo>
                    <a:pt x="75" y="828"/>
                  </a:lnTo>
                  <a:lnTo>
                    <a:pt x="79" y="825"/>
                  </a:lnTo>
                  <a:lnTo>
                    <a:pt x="84" y="824"/>
                  </a:lnTo>
                  <a:lnTo>
                    <a:pt x="129" y="824"/>
                  </a:lnTo>
                  <a:lnTo>
                    <a:pt x="129" y="779"/>
                  </a:lnTo>
                  <a:lnTo>
                    <a:pt x="47" y="779"/>
                  </a:lnTo>
                  <a:lnTo>
                    <a:pt x="43" y="777"/>
                  </a:lnTo>
                  <a:lnTo>
                    <a:pt x="39" y="776"/>
                  </a:lnTo>
                  <a:lnTo>
                    <a:pt x="37" y="772"/>
                  </a:lnTo>
                  <a:lnTo>
                    <a:pt x="36" y="768"/>
                  </a:lnTo>
                  <a:lnTo>
                    <a:pt x="36" y="590"/>
                  </a:lnTo>
                  <a:lnTo>
                    <a:pt x="37" y="585"/>
                  </a:lnTo>
                  <a:lnTo>
                    <a:pt x="39" y="581"/>
                  </a:lnTo>
                  <a:lnTo>
                    <a:pt x="43" y="579"/>
                  </a:lnTo>
                  <a:lnTo>
                    <a:pt x="47" y="579"/>
                  </a:lnTo>
                  <a:lnTo>
                    <a:pt x="85" y="579"/>
                  </a:lnTo>
                  <a:lnTo>
                    <a:pt x="148" y="72"/>
                  </a:lnTo>
                  <a:close/>
                  <a:moveTo>
                    <a:pt x="203" y="56"/>
                  </a:moveTo>
                  <a:lnTo>
                    <a:pt x="203" y="58"/>
                  </a:lnTo>
                  <a:lnTo>
                    <a:pt x="338" y="464"/>
                  </a:lnTo>
                  <a:lnTo>
                    <a:pt x="750" y="294"/>
                  </a:lnTo>
                  <a:lnTo>
                    <a:pt x="203" y="56"/>
                  </a:lnTo>
                  <a:close/>
                  <a:moveTo>
                    <a:pt x="59" y="754"/>
                  </a:moveTo>
                  <a:lnTo>
                    <a:pt x="140" y="754"/>
                  </a:lnTo>
                  <a:lnTo>
                    <a:pt x="308" y="754"/>
                  </a:lnTo>
                  <a:lnTo>
                    <a:pt x="388" y="754"/>
                  </a:lnTo>
                  <a:lnTo>
                    <a:pt x="388" y="603"/>
                  </a:lnTo>
                  <a:lnTo>
                    <a:pt x="380" y="603"/>
                  </a:lnTo>
                  <a:lnTo>
                    <a:pt x="380" y="603"/>
                  </a:lnTo>
                  <a:lnTo>
                    <a:pt x="221" y="603"/>
                  </a:lnTo>
                  <a:lnTo>
                    <a:pt x="219" y="603"/>
                  </a:lnTo>
                  <a:lnTo>
                    <a:pt x="96" y="603"/>
                  </a:lnTo>
                  <a:lnTo>
                    <a:pt x="96" y="603"/>
                  </a:lnTo>
                  <a:lnTo>
                    <a:pt x="96" y="603"/>
                  </a:lnTo>
                  <a:lnTo>
                    <a:pt x="96" y="603"/>
                  </a:lnTo>
                  <a:lnTo>
                    <a:pt x="96" y="603"/>
                  </a:lnTo>
                  <a:lnTo>
                    <a:pt x="96" y="603"/>
                  </a:lnTo>
                  <a:lnTo>
                    <a:pt x="96" y="603"/>
                  </a:lnTo>
                  <a:lnTo>
                    <a:pt x="95" y="603"/>
                  </a:lnTo>
                  <a:lnTo>
                    <a:pt x="95" y="603"/>
                  </a:lnTo>
                  <a:lnTo>
                    <a:pt x="95" y="603"/>
                  </a:lnTo>
                  <a:lnTo>
                    <a:pt x="95" y="603"/>
                  </a:lnTo>
                  <a:lnTo>
                    <a:pt x="95" y="603"/>
                  </a:lnTo>
                  <a:lnTo>
                    <a:pt x="95" y="603"/>
                  </a:lnTo>
                  <a:lnTo>
                    <a:pt x="95" y="603"/>
                  </a:lnTo>
                  <a:lnTo>
                    <a:pt x="95" y="603"/>
                  </a:lnTo>
                  <a:lnTo>
                    <a:pt x="95" y="603"/>
                  </a:lnTo>
                  <a:lnTo>
                    <a:pt x="95" y="603"/>
                  </a:lnTo>
                  <a:lnTo>
                    <a:pt x="95" y="603"/>
                  </a:lnTo>
                  <a:lnTo>
                    <a:pt x="59" y="603"/>
                  </a:lnTo>
                  <a:lnTo>
                    <a:pt x="59" y="754"/>
                  </a:lnTo>
                  <a:close/>
                  <a:moveTo>
                    <a:pt x="110" y="579"/>
                  </a:moveTo>
                  <a:lnTo>
                    <a:pt x="207" y="579"/>
                  </a:lnTo>
                  <a:lnTo>
                    <a:pt x="161" y="162"/>
                  </a:lnTo>
                  <a:lnTo>
                    <a:pt x="110" y="579"/>
                  </a:lnTo>
                  <a:close/>
                  <a:moveTo>
                    <a:pt x="296" y="824"/>
                  </a:moveTo>
                  <a:lnTo>
                    <a:pt x="296" y="779"/>
                  </a:lnTo>
                  <a:lnTo>
                    <a:pt x="153" y="779"/>
                  </a:lnTo>
                  <a:lnTo>
                    <a:pt x="153" y="824"/>
                  </a:lnTo>
                  <a:lnTo>
                    <a:pt x="296" y="824"/>
                  </a:lnTo>
                  <a:close/>
                  <a:moveTo>
                    <a:pt x="281" y="966"/>
                  </a:moveTo>
                  <a:lnTo>
                    <a:pt x="281" y="920"/>
                  </a:lnTo>
                  <a:lnTo>
                    <a:pt x="168" y="920"/>
                  </a:lnTo>
                  <a:lnTo>
                    <a:pt x="168" y="966"/>
                  </a:lnTo>
                  <a:lnTo>
                    <a:pt x="281" y="966"/>
                  </a:lnTo>
                  <a:close/>
                  <a:moveTo>
                    <a:pt x="143" y="966"/>
                  </a:moveTo>
                  <a:lnTo>
                    <a:pt x="143" y="907"/>
                  </a:lnTo>
                  <a:lnTo>
                    <a:pt x="144" y="902"/>
                  </a:lnTo>
                  <a:lnTo>
                    <a:pt x="147" y="898"/>
                  </a:lnTo>
                  <a:lnTo>
                    <a:pt x="150" y="897"/>
                  </a:lnTo>
                  <a:lnTo>
                    <a:pt x="155" y="896"/>
                  </a:lnTo>
                  <a:lnTo>
                    <a:pt x="293" y="896"/>
                  </a:lnTo>
                  <a:lnTo>
                    <a:pt x="298" y="897"/>
                  </a:lnTo>
                  <a:lnTo>
                    <a:pt x="302" y="898"/>
                  </a:lnTo>
                  <a:lnTo>
                    <a:pt x="304" y="902"/>
                  </a:lnTo>
                  <a:lnTo>
                    <a:pt x="306" y="907"/>
                  </a:lnTo>
                  <a:lnTo>
                    <a:pt x="306" y="966"/>
                  </a:lnTo>
                  <a:lnTo>
                    <a:pt x="354" y="966"/>
                  </a:lnTo>
                  <a:lnTo>
                    <a:pt x="354" y="849"/>
                  </a:lnTo>
                  <a:lnTo>
                    <a:pt x="308" y="849"/>
                  </a:lnTo>
                  <a:lnTo>
                    <a:pt x="308" y="849"/>
                  </a:lnTo>
                  <a:lnTo>
                    <a:pt x="140" y="849"/>
                  </a:lnTo>
                  <a:lnTo>
                    <a:pt x="140" y="849"/>
                  </a:lnTo>
                  <a:lnTo>
                    <a:pt x="95" y="849"/>
                  </a:lnTo>
                  <a:lnTo>
                    <a:pt x="95" y="966"/>
                  </a:lnTo>
                  <a:lnTo>
                    <a:pt x="143" y="9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8" name="TextBox 13">
            <a:extLst>
              <a:ext uri="{FF2B5EF4-FFF2-40B4-BE49-F238E27FC236}">
                <a16:creationId xmlns:a16="http://schemas.microsoft.com/office/drawing/2014/main" id="{A8510DCA-CBEE-44A5-960A-87791D06F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37" y="3266051"/>
            <a:ext cx="20875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1000+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B7AFFCEC-9015-431A-B9AA-78A98BCC6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900" y="4089400"/>
            <a:ext cx="1871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Century Gothic" panose="020B0502020202020204" pitchFamily="34" charset="0"/>
              </a:rPr>
              <a:t>панельные сессии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737E4BB4-B5A5-498B-B1F9-0C41138F8B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0646042"/>
              </p:ext>
            </p:extLst>
          </p:nvPr>
        </p:nvGraphicFramePr>
        <p:xfrm>
          <a:off x="557739" y="919144"/>
          <a:ext cx="4615059" cy="3512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ACCCF81F-E2A0-4C78-946B-BA007BAD24EA}"/>
              </a:ext>
            </a:extLst>
          </p:cNvPr>
          <p:cNvSpPr txBox="1">
            <a:spLocks/>
          </p:cNvSpPr>
          <p:nvPr/>
        </p:nvSpPr>
        <p:spPr bwMode="auto">
          <a:xfrm>
            <a:off x="1038643" y="350683"/>
            <a:ext cx="9188569" cy="43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altLang="ru-RU" sz="2400" b="1" dirty="0">
                <a:latin typeface="Century Gothic" panose="020B0502020202020204" pitchFamily="34" charset="0"/>
              </a:rPr>
              <a:t>Результаты анкетирования</a:t>
            </a:r>
          </a:p>
          <a:p>
            <a:pPr algn="l"/>
            <a:r>
              <a:rPr lang="ru-RU" altLang="ru-RU" sz="2400" b="1" dirty="0">
                <a:latin typeface="Century Gothic" panose="020B0502020202020204" pitchFamily="34" charset="0"/>
              </a:rPr>
              <a:t>2. Оценка степени использования цифровых технологий</a:t>
            </a: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ED5564A0-6DBA-401F-A5C7-367A50400D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949116"/>
              </p:ext>
            </p:extLst>
          </p:nvPr>
        </p:nvGraphicFramePr>
        <p:xfrm>
          <a:off x="5730535" y="930274"/>
          <a:ext cx="6241629" cy="3651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8D94466-B40C-471B-A227-C3B00ACCA791}"/>
              </a:ext>
            </a:extLst>
          </p:cNvPr>
          <p:cNvSpPr/>
          <p:nvPr/>
        </p:nvSpPr>
        <p:spPr>
          <a:xfrm>
            <a:off x="7207706" y="4586277"/>
            <a:ext cx="49148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</a:rPr>
              <a:t>респондентов отметили отдачу первоначальных затрат на цифровизацию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C6169F10-A15C-4B65-A0D5-F9BE2155FE4B}"/>
              </a:ext>
            </a:extLst>
          </p:cNvPr>
          <p:cNvGrpSpPr/>
          <p:nvPr/>
        </p:nvGrpSpPr>
        <p:grpSpPr>
          <a:xfrm>
            <a:off x="6190574" y="4485253"/>
            <a:ext cx="965503" cy="865825"/>
            <a:chOff x="4799858" y="2743881"/>
            <a:chExt cx="1840561" cy="1628777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F8CE9EB6-4F8D-4B3F-8E37-91262F92F556}"/>
                </a:ext>
              </a:extLst>
            </p:cNvPr>
            <p:cNvSpPr/>
            <p:nvPr/>
          </p:nvSpPr>
          <p:spPr>
            <a:xfrm>
              <a:off x="4799858" y="2743881"/>
              <a:ext cx="1786512" cy="1628777"/>
            </a:xfrm>
            <a:prstGeom prst="ellipse">
              <a:avLst/>
            </a:prstGeom>
            <a:gradFill>
              <a:gsLst>
                <a:gs pos="0">
                  <a:srgbClr val="128C91"/>
                </a:gs>
                <a:gs pos="100000">
                  <a:srgbClr val="7A4684"/>
                </a:gs>
              </a:gsLst>
              <a:lin ang="49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4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3E5526-AB26-4B0B-8F2F-9BAACD1ACF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0194" y="3203559"/>
              <a:ext cx="1800225" cy="487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62%</a:t>
              </a:r>
              <a:endParaRPr lang="ru-RU" altLang="ru-RU" sz="1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7C05DEE3-8FD7-4336-801C-8998F0D780F3}"/>
              </a:ext>
            </a:extLst>
          </p:cNvPr>
          <p:cNvGrpSpPr/>
          <p:nvPr/>
        </p:nvGrpSpPr>
        <p:grpSpPr>
          <a:xfrm>
            <a:off x="6194476" y="5498468"/>
            <a:ext cx="960485" cy="865826"/>
            <a:chOff x="4780911" y="2743881"/>
            <a:chExt cx="1805459" cy="1628777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1CC91DD8-D4A4-4E82-A48D-820506A5CEC1}"/>
                </a:ext>
              </a:extLst>
            </p:cNvPr>
            <p:cNvSpPr/>
            <p:nvPr/>
          </p:nvSpPr>
          <p:spPr>
            <a:xfrm>
              <a:off x="4799858" y="2743881"/>
              <a:ext cx="1786512" cy="1628777"/>
            </a:xfrm>
            <a:prstGeom prst="ellipse">
              <a:avLst/>
            </a:prstGeom>
            <a:gradFill>
              <a:gsLst>
                <a:gs pos="0">
                  <a:srgbClr val="128C91"/>
                </a:gs>
                <a:gs pos="100000">
                  <a:srgbClr val="7A4684"/>
                </a:gs>
              </a:gsLst>
              <a:lin ang="49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400"/>
            </a:p>
          </p:txBody>
        </p:sp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09678431-B241-4840-A6F3-5E5FABD781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0911" y="3151109"/>
              <a:ext cx="1800225" cy="634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3%</a:t>
              </a:r>
              <a:endParaRPr lang="ru-RU" altLang="ru-RU" sz="1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3303889-2C6F-40A5-A58D-31F8633CF4E7}"/>
              </a:ext>
            </a:extLst>
          </p:cNvPr>
          <p:cNvSpPr/>
          <p:nvPr/>
        </p:nvSpPr>
        <p:spPr>
          <a:xfrm>
            <a:off x="7216800" y="5635338"/>
            <a:ext cx="49148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</a:rPr>
              <a:t>респондента отметили слабый эффект цифровизации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375987-CFAA-4C2A-B156-F4F1D6E463A2}"/>
              </a:ext>
            </a:extLst>
          </p:cNvPr>
          <p:cNvSpPr txBox="1"/>
          <p:nvPr/>
        </p:nvSpPr>
        <p:spPr>
          <a:xfrm>
            <a:off x="337445" y="4476653"/>
            <a:ext cx="5615813" cy="1815882"/>
          </a:xfrm>
          <a:prstGeom prst="rect">
            <a:avLst/>
          </a:prstGeom>
          <a:solidFill>
            <a:srgbClr val="D6DCE5"/>
          </a:solidFill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600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Среди цифровых технологий наиболее востребованной является автоматизация бизнес-процессов (85%), цифровое проектирование (67%), облачные технологии (55%). Результаты показывают низкий спрос на квантовые технологии, технологии виртуальной и дополненной реальности (18%), роботизацию (23%).</a:t>
            </a:r>
            <a:endParaRPr lang="ru-RU" sz="1200" dirty="0">
              <a:effectLst/>
              <a:latin typeface="Century Gothic" panose="020B0502020202020204" pitchFamily="34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050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ctrTitle"/>
          </p:nvPr>
        </p:nvSpPr>
        <p:spPr>
          <a:xfrm>
            <a:off x="4295800" y="1418050"/>
            <a:ext cx="6696744" cy="1470025"/>
          </a:xfrm>
        </p:spPr>
        <p:txBody>
          <a:bodyPr/>
          <a:lstStyle/>
          <a:p>
            <a:r>
              <a:rPr lang="ru-RU" sz="2800" b="1" dirty="0"/>
              <a:t>Совместный российско-белорусский научный проект 2020 г. (РФФИ – БРФФИ) </a:t>
            </a:r>
            <a:br>
              <a:rPr lang="ru-RU" sz="2800" b="1" dirty="0"/>
            </a:br>
            <a:r>
              <a:rPr lang="ru-RU" sz="24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«Теория модернизации промышленных комплексов Республики Беларусь и индустриально развитых регионов Российской Федерации в контексте </a:t>
            </a:r>
            <a:r>
              <a:rPr lang="ru-RU" sz="2400" b="1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неоиндустриализации</a:t>
            </a:r>
            <a:r>
              <a:rPr lang="ru-RU" sz="24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  <a:br>
              <a:rPr lang="ru-RU" sz="2800" b="1" dirty="0"/>
            </a:br>
            <a:br>
              <a:rPr lang="ru-RU" sz="1200" b="1" dirty="0">
                <a:solidFill>
                  <a:srgbClr val="006666"/>
                </a:solidFill>
                <a:latin typeface="Century Gothic" panose="020B0502020202020204" pitchFamily="34" charset="0"/>
              </a:rPr>
            </a:br>
            <a:br>
              <a:rPr lang="ru-RU" sz="7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endParaRPr lang="ru-RU" altLang="ru-RU" sz="700" b="1" dirty="0">
              <a:solidFill>
                <a:srgbClr val="006666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9A1495D-9447-4AFC-9335-2A98EB939084}"/>
              </a:ext>
            </a:extLst>
          </p:cNvPr>
          <p:cNvSpPr/>
          <p:nvPr/>
        </p:nvSpPr>
        <p:spPr>
          <a:xfrm>
            <a:off x="-31373" y="3284984"/>
            <a:ext cx="12197653" cy="1631216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>
            <a:spAutoFit/>
          </a:bodyPr>
          <a:lstStyle/>
          <a:p>
            <a:pPr marL="536575" indent="-357188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Цель проекта –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развитие теории модернизации промышленных комплексов в контексте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неоиндустриализации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 и выработка на этой основе практических рекомендаций органам государственного управления Республики Беларусь и индустриально развитых регионов Российской Федерации по совершенствованию национальной и региональных промышленных политик.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AF5EAE5-9255-4568-9596-BF6E72B0CFCF}"/>
              </a:ext>
            </a:extLst>
          </p:cNvPr>
          <p:cNvSpPr/>
          <p:nvPr/>
        </p:nvSpPr>
        <p:spPr>
          <a:xfrm>
            <a:off x="-28548" y="4869160"/>
            <a:ext cx="12194827" cy="1323439"/>
          </a:xfrm>
          <a:prstGeom prst="rect">
            <a:avLst/>
          </a:prstGeom>
          <a:ln w="28575">
            <a:solidFill>
              <a:srgbClr val="006666"/>
            </a:solidFill>
          </a:ln>
        </p:spPr>
        <p:txBody>
          <a:bodyPr wrap="square">
            <a:spAutoFit/>
          </a:bodyPr>
          <a:lstStyle/>
          <a:p>
            <a:pPr marL="536575" indent="-357188" algn="just">
              <a:spcAft>
                <a:spcPts val="0"/>
              </a:spcAft>
            </a:pPr>
            <a:r>
              <a:rPr lang="ru-RU" sz="20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Цель мониторинга </a:t>
            </a:r>
            <a:r>
              <a:rPr lang="ru-RU" sz="2000" dirty="0">
                <a:solidFill>
                  <a:srgbClr val="006666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–</a:t>
            </a:r>
            <a:r>
              <a:rPr lang="ru-RU" sz="2000" dirty="0"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ru-RU" sz="20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выявление уровня цифровой трансформации промышленных предприятий г. Санкт-Петербург для внесения предложений и разработке рекомендаций по совершенствованию промышленной политики индустриально развитых регионов РФ для расширения сетевого промышленного взаимодействия с Республикой Беларусь.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4A277619-1DF8-44F9-B0AD-81EFE44A0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552" y="347420"/>
            <a:ext cx="1017539" cy="63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F6806645-4DDE-443F-BA08-19CD74822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9" y="178514"/>
            <a:ext cx="4536504" cy="290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работа UNECON\2020.02.13_презентация университет 90 лет АНГЛ\ПРЕЗЕНТАЦИЯ 2021 NEW\фон белый.jpg">
            <a:extLst>
              <a:ext uri="{FF2B5EF4-FFF2-40B4-BE49-F238E27FC236}">
                <a16:creationId xmlns:a16="http://schemas.microsoft.com/office/drawing/2014/main" id="{6D64498C-6C79-4E80-AE6E-09F97D61E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57677"/>
            <a:ext cx="121503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10D78E87-9ED1-47EC-9EF4-5104171C93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6228754"/>
              </p:ext>
            </p:extLst>
          </p:nvPr>
        </p:nvGraphicFramePr>
        <p:xfrm>
          <a:off x="1343472" y="635020"/>
          <a:ext cx="10081120" cy="6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4594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работа UNECON\2020.02.13_презентация университет 90 лет АНГЛ\ПРЕЗЕНТАЦИЯ 2021 NEW\фон белый.jpg">
            <a:extLst>
              <a:ext uri="{FF2B5EF4-FFF2-40B4-BE49-F238E27FC236}">
                <a16:creationId xmlns:a16="http://schemas.microsoft.com/office/drawing/2014/main" id="{5FCF2F40-9DD4-458E-8660-57F4D057F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" y="-1"/>
            <a:ext cx="121503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D1A4DDBC-74B2-412A-B64B-7417EE8E2F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8166477"/>
              </p:ext>
            </p:extLst>
          </p:nvPr>
        </p:nvGraphicFramePr>
        <p:xfrm>
          <a:off x="0" y="1599858"/>
          <a:ext cx="7590912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2A35C5A3-629C-426F-9C89-7C926FBD25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2391126"/>
              </p:ext>
            </p:extLst>
          </p:nvPr>
        </p:nvGraphicFramePr>
        <p:xfrm>
          <a:off x="5879976" y="793646"/>
          <a:ext cx="6264696" cy="3283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7B351E3-5E55-4780-94FD-8ED437BB1D1A}"/>
              </a:ext>
            </a:extLst>
          </p:cNvPr>
          <p:cNvSpPr/>
          <p:nvPr/>
        </p:nvSpPr>
        <p:spPr>
          <a:xfrm>
            <a:off x="1703512" y="116632"/>
            <a:ext cx="6096000" cy="7472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 sz="2128" b="1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b="1" cap="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Нужно ли внедрять цифровые проекты на предприятии</a:t>
            </a:r>
          </a:p>
        </p:txBody>
      </p:sp>
    </p:spTree>
    <p:extLst>
      <p:ext uri="{BB962C8B-B14F-4D97-AF65-F5344CB8AC3E}">
        <p14:creationId xmlns:p14="http://schemas.microsoft.com/office/powerpoint/2010/main" val="4212222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работа UNECON\2020.02.13_презентация университет 90 лет АНГЛ\ПРЕЗЕНТАЦИЯ 2021 NEW\фон белый.jpg">
            <a:extLst>
              <a:ext uri="{FF2B5EF4-FFF2-40B4-BE49-F238E27FC236}">
                <a16:creationId xmlns:a16="http://schemas.microsoft.com/office/drawing/2014/main" id="{F60E6C37-D505-4ABB-BF9A-CCADCECD1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36" y="-57677"/>
            <a:ext cx="121503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ABA6D912-003D-4A6D-AF5C-01A18E09B8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551850"/>
              </p:ext>
            </p:extLst>
          </p:nvPr>
        </p:nvGraphicFramePr>
        <p:xfrm>
          <a:off x="767408" y="1124744"/>
          <a:ext cx="10009112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41785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работа UNECON\2020.02.13_презентация университет 90 лет АНГЛ\ПРЕЗЕНТАЦИЯ 2021 NEW\фон белый.jpg">
            <a:extLst>
              <a:ext uri="{FF2B5EF4-FFF2-40B4-BE49-F238E27FC236}">
                <a16:creationId xmlns:a16="http://schemas.microsoft.com/office/drawing/2014/main" id="{F60E6C37-D505-4ABB-BF9A-CCADCECD1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36" y="-57677"/>
            <a:ext cx="121503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E500F7A7-B29C-423A-9A1E-25E6829E3B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7143000"/>
              </p:ext>
            </p:extLst>
          </p:nvPr>
        </p:nvGraphicFramePr>
        <p:xfrm>
          <a:off x="1055440" y="1268760"/>
          <a:ext cx="9433048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60596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работа UNECON\2020.02.13_презентация университет 90 лет АНГЛ\ПРЕЗЕНТАЦИЯ 2021 NEW\фон белый.jpg">
            <a:extLst>
              <a:ext uri="{FF2B5EF4-FFF2-40B4-BE49-F238E27FC236}">
                <a16:creationId xmlns:a16="http://schemas.microsoft.com/office/drawing/2014/main" id="{6B2E061D-E11C-4BD2-AEAB-7C7DE5DB1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57677"/>
            <a:ext cx="121503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E9F1CFB1-4EA6-4A0E-9207-591D3E3CB1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9050644"/>
              </p:ext>
            </p:extLst>
          </p:nvPr>
        </p:nvGraphicFramePr>
        <p:xfrm>
          <a:off x="1055440" y="620688"/>
          <a:ext cx="10153129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493111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работа UNECON\2020.02.13_презентация университет 90 лет АНГЛ\ПРЕЗЕНТАЦИЯ 2021 NEW\фон белый.jpg">
            <a:extLst>
              <a:ext uri="{FF2B5EF4-FFF2-40B4-BE49-F238E27FC236}">
                <a16:creationId xmlns:a16="http://schemas.microsoft.com/office/drawing/2014/main" id="{77087C53-77F8-4B0E-B71F-8E92BE73E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57677"/>
            <a:ext cx="121503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90AA3759-E1E7-48CF-A677-37DAE3CF40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8623417"/>
              </p:ext>
            </p:extLst>
          </p:nvPr>
        </p:nvGraphicFramePr>
        <p:xfrm>
          <a:off x="1271465" y="1124744"/>
          <a:ext cx="1008112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17E11F-2A8A-49E4-AEEF-32A11F702BD5}"/>
              </a:ext>
            </a:extLst>
          </p:cNvPr>
          <p:cNvSpPr/>
          <p:nvPr/>
        </p:nvSpPr>
        <p:spPr>
          <a:xfrm>
            <a:off x="1199456" y="332656"/>
            <a:ext cx="9001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>
                <a:solidFill>
                  <a:srgbClr val="006666"/>
                </a:solidFill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В какой форме внедрены/планируется внедрять цифровые и инновационные технологии на Вашем предприятии?</a:t>
            </a:r>
            <a:endParaRPr lang="ru-RU" sz="2000" b="1" cap="all" dirty="0">
              <a:solidFill>
                <a:srgbClr val="006666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391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D:\работа UNECON\2020.02.13_презентация университет 90 лет АНГЛ\ПРЕЗЕНТАЦИЯ 2021 NEW\фон белый.jpg">
            <a:extLst>
              <a:ext uri="{FF2B5EF4-FFF2-40B4-BE49-F238E27FC236}">
                <a16:creationId xmlns:a16="http://schemas.microsoft.com/office/drawing/2014/main" id="{7C6C3D91-A403-45AD-BC81-935CC5789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57677"/>
            <a:ext cx="121503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5FBC1C-E793-4FEA-99DD-A1F7586513A6}"/>
              </a:ext>
            </a:extLst>
          </p:cNvPr>
          <p:cNvSpPr txBox="1"/>
          <p:nvPr/>
        </p:nvSpPr>
        <p:spPr>
          <a:xfrm>
            <a:off x="1919536" y="400990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МОНИТОРИНГА ПРОМЫШЛЕННЫХ ПРЕДПРИЯТИЙ </a:t>
            </a: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00000000-0008-0000-02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4580363"/>
              </p:ext>
            </p:extLst>
          </p:nvPr>
        </p:nvGraphicFramePr>
        <p:xfrm>
          <a:off x="983432" y="853385"/>
          <a:ext cx="10726750" cy="3567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00000000-0008-0000-02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0635611"/>
              </p:ext>
            </p:extLst>
          </p:nvPr>
        </p:nvGraphicFramePr>
        <p:xfrm>
          <a:off x="581025" y="4391062"/>
          <a:ext cx="11227426" cy="2429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38150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D:\работа UNECON\2020.02.13_презентация университет 90 лет АНГЛ\ПРЕЗЕНТАЦИЯ 2021 NEW\фон белый.jpg">
            <a:extLst>
              <a:ext uri="{FF2B5EF4-FFF2-40B4-BE49-F238E27FC236}">
                <a16:creationId xmlns:a16="http://schemas.microsoft.com/office/drawing/2014/main" id="{E236CBE2-3AB4-48F3-8D12-64A17AC54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57677"/>
            <a:ext cx="121503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5FBC1C-E793-4FEA-99DD-A1F7586513A6}"/>
              </a:ext>
            </a:extLst>
          </p:cNvPr>
          <p:cNvSpPr txBox="1"/>
          <p:nvPr/>
        </p:nvSpPr>
        <p:spPr>
          <a:xfrm>
            <a:off x="2272993" y="511174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cap="small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какие показатели проекты по развитию цифровизации оказали наибольший эффект ?</a:t>
            </a:r>
            <a:endParaRPr lang="ru-RU" sz="2800" b="1" cap="small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00000000-0008-0000-02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2405377"/>
              </p:ext>
            </p:extLst>
          </p:nvPr>
        </p:nvGraphicFramePr>
        <p:xfrm>
          <a:off x="6441302" y="3573016"/>
          <a:ext cx="5559354" cy="3079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0670659D-E123-4E41-AAF9-FB7BB993BE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5014429"/>
              </p:ext>
            </p:extLst>
          </p:nvPr>
        </p:nvGraphicFramePr>
        <p:xfrm>
          <a:off x="191344" y="1556792"/>
          <a:ext cx="10585176" cy="4065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81117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работа UNECON\2020.02.13_презентация университет 90 лет АНГЛ\ПРЕЗЕНТАЦИЯ 2021 NEW\фон белый.jpg">
            <a:extLst>
              <a:ext uri="{FF2B5EF4-FFF2-40B4-BE49-F238E27FC236}">
                <a16:creationId xmlns:a16="http://schemas.microsoft.com/office/drawing/2014/main" id="{00EED9D6-B238-4009-9313-B9A94D7A8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57677"/>
            <a:ext cx="121503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5FBC1C-E793-4FEA-99DD-A1F7586513A6}"/>
              </a:ext>
            </a:extLst>
          </p:cNvPr>
          <p:cNvSpPr txBox="1"/>
          <p:nvPr/>
        </p:nvSpPr>
        <p:spPr>
          <a:xfrm>
            <a:off x="2351584" y="404664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МОНИТОРИНГА ПРОМЫШЛЕННЫХ ПРЕДПРИЯТИЙ </a:t>
            </a: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0156611"/>
              </p:ext>
            </p:extLst>
          </p:nvPr>
        </p:nvGraphicFramePr>
        <p:xfrm>
          <a:off x="407368" y="933450"/>
          <a:ext cx="11599362" cy="5648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60600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работа UNECON\2020.02.13_презентация университет 90 лет АНГЛ\ПРЕЗЕНТАЦИЯ 2021 NEW\фон белый.jpg">
            <a:extLst>
              <a:ext uri="{FF2B5EF4-FFF2-40B4-BE49-F238E27FC236}">
                <a16:creationId xmlns:a16="http://schemas.microsoft.com/office/drawing/2014/main" id="{1BE9FF5B-3D78-4BA4-BC77-775E910CA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90" y="-1"/>
            <a:ext cx="1221797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promishlennii internet veschei">
            <a:extLst>
              <a:ext uri="{FF2B5EF4-FFF2-40B4-BE49-F238E27FC236}">
                <a16:creationId xmlns:a16="http://schemas.microsoft.com/office/drawing/2014/main" id="{6D1DCA5F-936B-40D4-978C-ECE71E67597D}"/>
              </a:ext>
            </a:extLst>
          </p:cNvPr>
          <p:cNvGrpSpPr>
            <a:grpSpLocks noChangeAspect="1"/>
          </p:cNvGrpSpPr>
          <p:nvPr/>
        </p:nvGrpSpPr>
        <p:grpSpPr>
          <a:xfrm>
            <a:off x="2207568" y="1044736"/>
            <a:ext cx="6019626" cy="5359407"/>
            <a:chOff x="6102127" y="1739107"/>
            <a:chExt cx="492125" cy="438150"/>
          </a:xfrm>
          <a:solidFill>
            <a:schemeClr val="bg1">
              <a:lumMod val="95000"/>
            </a:schemeClr>
          </a:solidFill>
        </p:grpSpPr>
        <p:sp>
          <p:nvSpPr>
            <p:cNvPr id="6" name="Freeform 231">
              <a:extLst>
                <a:ext uri="{FF2B5EF4-FFF2-40B4-BE49-F238E27FC236}">
                  <a16:creationId xmlns:a16="http://schemas.microsoft.com/office/drawing/2014/main" id="{1A315588-9AA5-4529-B4AA-5FF931F206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5315" y="1739107"/>
              <a:ext cx="69850" cy="69850"/>
            </a:xfrm>
            <a:custGeom>
              <a:avLst/>
              <a:gdLst>
                <a:gd name="T0" fmla="*/ 92 w 217"/>
                <a:gd name="T1" fmla="*/ 26 h 218"/>
                <a:gd name="T2" fmla="*/ 68 w 217"/>
                <a:gd name="T3" fmla="*/ 34 h 218"/>
                <a:gd name="T4" fmla="*/ 49 w 217"/>
                <a:gd name="T5" fmla="*/ 50 h 218"/>
                <a:gd name="T6" fmla="*/ 34 w 217"/>
                <a:gd name="T7" fmla="*/ 69 h 218"/>
                <a:gd name="T8" fmla="*/ 26 w 217"/>
                <a:gd name="T9" fmla="*/ 92 h 218"/>
                <a:gd name="T10" fmla="*/ 24 w 217"/>
                <a:gd name="T11" fmla="*/ 117 h 218"/>
                <a:gd name="T12" fmla="*/ 31 w 217"/>
                <a:gd name="T13" fmla="*/ 142 h 218"/>
                <a:gd name="T14" fmla="*/ 43 w 217"/>
                <a:gd name="T15" fmla="*/ 163 h 218"/>
                <a:gd name="T16" fmla="*/ 61 w 217"/>
                <a:gd name="T17" fmla="*/ 179 h 218"/>
                <a:gd name="T18" fmla="*/ 84 w 217"/>
                <a:gd name="T19" fmla="*/ 189 h 218"/>
                <a:gd name="T20" fmla="*/ 108 w 217"/>
                <a:gd name="T21" fmla="*/ 193 h 218"/>
                <a:gd name="T22" fmla="*/ 133 w 217"/>
                <a:gd name="T23" fmla="*/ 189 h 218"/>
                <a:gd name="T24" fmla="*/ 155 w 217"/>
                <a:gd name="T25" fmla="*/ 179 h 218"/>
                <a:gd name="T26" fmla="*/ 174 w 217"/>
                <a:gd name="T27" fmla="*/ 163 h 218"/>
                <a:gd name="T28" fmla="*/ 186 w 217"/>
                <a:gd name="T29" fmla="*/ 142 h 218"/>
                <a:gd name="T30" fmla="*/ 192 w 217"/>
                <a:gd name="T31" fmla="*/ 117 h 218"/>
                <a:gd name="T32" fmla="*/ 191 w 217"/>
                <a:gd name="T33" fmla="*/ 92 h 218"/>
                <a:gd name="T34" fmla="*/ 183 w 217"/>
                <a:gd name="T35" fmla="*/ 69 h 218"/>
                <a:gd name="T36" fmla="*/ 168 w 217"/>
                <a:gd name="T37" fmla="*/ 50 h 218"/>
                <a:gd name="T38" fmla="*/ 148 w 217"/>
                <a:gd name="T39" fmla="*/ 34 h 218"/>
                <a:gd name="T40" fmla="*/ 125 w 217"/>
                <a:gd name="T41" fmla="*/ 26 h 218"/>
                <a:gd name="T42" fmla="*/ 108 w 217"/>
                <a:gd name="T43" fmla="*/ 218 h 218"/>
                <a:gd name="T44" fmla="*/ 76 w 217"/>
                <a:gd name="T45" fmla="*/ 213 h 218"/>
                <a:gd name="T46" fmla="*/ 47 w 217"/>
                <a:gd name="T47" fmla="*/ 199 h 218"/>
                <a:gd name="T48" fmla="*/ 24 w 217"/>
                <a:gd name="T49" fmla="*/ 178 h 218"/>
                <a:gd name="T50" fmla="*/ 8 w 217"/>
                <a:gd name="T51" fmla="*/ 151 h 218"/>
                <a:gd name="T52" fmla="*/ 0 w 217"/>
                <a:gd name="T53" fmla="*/ 120 h 218"/>
                <a:gd name="T54" fmla="*/ 2 w 217"/>
                <a:gd name="T55" fmla="*/ 87 h 218"/>
                <a:gd name="T56" fmla="*/ 13 w 217"/>
                <a:gd name="T57" fmla="*/ 57 h 218"/>
                <a:gd name="T58" fmla="*/ 31 w 217"/>
                <a:gd name="T59" fmla="*/ 32 h 218"/>
                <a:gd name="T60" fmla="*/ 56 w 217"/>
                <a:gd name="T61" fmla="*/ 13 h 218"/>
                <a:gd name="T62" fmla="*/ 87 w 217"/>
                <a:gd name="T63" fmla="*/ 2 h 218"/>
                <a:gd name="T64" fmla="*/ 119 w 217"/>
                <a:gd name="T65" fmla="*/ 1 h 218"/>
                <a:gd name="T66" fmla="*/ 150 w 217"/>
                <a:gd name="T67" fmla="*/ 8 h 218"/>
                <a:gd name="T68" fmla="*/ 178 w 217"/>
                <a:gd name="T69" fmla="*/ 25 h 218"/>
                <a:gd name="T70" fmla="*/ 199 w 217"/>
                <a:gd name="T71" fmla="*/ 48 h 218"/>
                <a:gd name="T72" fmla="*/ 212 w 217"/>
                <a:gd name="T73" fmla="*/ 77 h 218"/>
                <a:gd name="T74" fmla="*/ 217 w 217"/>
                <a:gd name="T75" fmla="*/ 109 h 218"/>
                <a:gd name="T76" fmla="*/ 212 w 217"/>
                <a:gd name="T77" fmla="*/ 142 h 218"/>
                <a:gd name="T78" fmla="*/ 199 w 217"/>
                <a:gd name="T79" fmla="*/ 170 h 218"/>
                <a:gd name="T80" fmla="*/ 178 w 217"/>
                <a:gd name="T81" fmla="*/ 193 h 218"/>
                <a:gd name="T82" fmla="*/ 150 w 217"/>
                <a:gd name="T83" fmla="*/ 210 h 218"/>
                <a:gd name="T84" fmla="*/ 119 w 217"/>
                <a:gd name="T85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7" h="218">
                  <a:moveTo>
                    <a:pt x="108" y="24"/>
                  </a:moveTo>
                  <a:lnTo>
                    <a:pt x="100" y="25"/>
                  </a:lnTo>
                  <a:lnTo>
                    <a:pt x="92" y="26"/>
                  </a:lnTo>
                  <a:lnTo>
                    <a:pt x="84" y="28"/>
                  </a:lnTo>
                  <a:lnTo>
                    <a:pt x="75" y="31"/>
                  </a:lnTo>
                  <a:lnTo>
                    <a:pt x="68" y="34"/>
                  </a:lnTo>
                  <a:lnTo>
                    <a:pt x="61" y="38"/>
                  </a:lnTo>
                  <a:lnTo>
                    <a:pt x="54" y="44"/>
                  </a:lnTo>
                  <a:lnTo>
                    <a:pt x="49" y="50"/>
                  </a:lnTo>
                  <a:lnTo>
                    <a:pt x="43" y="56"/>
                  </a:lnTo>
                  <a:lnTo>
                    <a:pt x="38" y="62"/>
                  </a:lnTo>
                  <a:lnTo>
                    <a:pt x="34" y="69"/>
                  </a:lnTo>
                  <a:lnTo>
                    <a:pt x="31" y="76"/>
                  </a:lnTo>
                  <a:lnTo>
                    <a:pt x="28" y="84"/>
                  </a:lnTo>
                  <a:lnTo>
                    <a:pt x="26" y="92"/>
                  </a:lnTo>
                  <a:lnTo>
                    <a:pt x="24" y="100"/>
                  </a:lnTo>
                  <a:lnTo>
                    <a:pt x="24" y="109"/>
                  </a:lnTo>
                  <a:lnTo>
                    <a:pt x="24" y="117"/>
                  </a:lnTo>
                  <a:lnTo>
                    <a:pt x="26" y="126"/>
                  </a:lnTo>
                  <a:lnTo>
                    <a:pt x="28" y="134"/>
                  </a:lnTo>
                  <a:lnTo>
                    <a:pt x="31" y="142"/>
                  </a:lnTo>
                  <a:lnTo>
                    <a:pt x="34" y="149"/>
                  </a:lnTo>
                  <a:lnTo>
                    <a:pt x="38" y="156"/>
                  </a:lnTo>
                  <a:lnTo>
                    <a:pt x="43" y="163"/>
                  </a:lnTo>
                  <a:lnTo>
                    <a:pt x="49" y="168"/>
                  </a:lnTo>
                  <a:lnTo>
                    <a:pt x="54" y="174"/>
                  </a:lnTo>
                  <a:lnTo>
                    <a:pt x="61" y="179"/>
                  </a:lnTo>
                  <a:lnTo>
                    <a:pt x="68" y="183"/>
                  </a:lnTo>
                  <a:lnTo>
                    <a:pt x="75" y="186"/>
                  </a:lnTo>
                  <a:lnTo>
                    <a:pt x="84" y="189"/>
                  </a:lnTo>
                  <a:lnTo>
                    <a:pt x="92" y="191"/>
                  </a:lnTo>
                  <a:lnTo>
                    <a:pt x="100" y="193"/>
                  </a:lnTo>
                  <a:lnTo>
                    <a:pt x="108" y="193"/>
                  </a:lnTo>
                  <a:lnTo>
                    <a:pt x="117" y="193"/>
                  </a:lnTo>
                  <a:lnTo>
                    <a:pt x="125" y="191"/>
                  </a:lnTo>
                  <a:lnTo>
                    <a:pt x="133" y="189"/>
                  </a:lnTo>
                  <a:lnTo>
                    <a:pt x="141" y="186"/>
                  </a:lnTo>
                  <a:lnTo>
                    <a:pt x="148" y="183"/>
                  </a:lnTo>
                  <a:lnTo>
                    <a:pt x="155" y="179"/>
                  </a:lnTo>
                  <a:lnTo>
                    <a:pt x="162" y="174"/>
                  </a:lnTo>
                  <a:lnTo>
                    <a:pt x="168" y="168"/>
                  </a:lnTo>
                  <a:lnTo>
                    <a:pt x="174" y="163"/>
                  </a:lnTo>
                  <a:lnTo>
                    <a:pt x="179" y="156"/>
                  </a:lnTo>
                  <a:lnTo>
                    <a:pt x="183" y="149"/>
                  </a:lnTo>
                  <a:lnTo>
                    <a:pt x="186" y="142"/>
                  </a:lnTo>
                  <a:lnTo>
                    <a:pt x="189" y="134"/>
                  </a:lnTo>
                  <a:lnTo>
                    <a:pt x="191" y="126"/>
                  </a:lnTo>
                  <a:lnTo>
                    <a:pt x="192" y="117"/>
                  </a:lnTo>
                  <a:lnTo>
                    <a:pt x="193" y="109"/>
                  </a:lnTo>
                  <a:lnTo>
                    <a:pt x="192" y="100"/>
                  </a:lnTo>
                  <a:lnTo>
                    <a:pt x="191" y="92"/>
                  </a:lnTo>
                  <a:lnTo>
                    <a:pt x="189" y="84"/>
                  </a:lnTo>
                  <a:lnTo>
                    <a:pt x="186" y="76"/>
                  </a:lnTo>
                  <a:lnTo>
                    <a:pt x="183" y="69"/>
                  </a:lnTo>
                  <a:lnTo>
                    <a:pt x="179" y="62"/>
                  </a:lnTo>
                  <a:lnTo>
                    <a:pt x="174" y="56"/>
                  </a:lnTo>
                  <a:lnTo>
                    <a:pt x="168" y="50"/>
                  </a:lnTo>
                  <a:lnTo>
                    <a:pt x="162" y="44"/>
                  </a:lnTo>
                  <a:lnTo>
                    <a:pt x="155" y="38"/>
                  </a:lnTo>
                  <a:lnTo>
                    <a:pt x="148" y="34"/>
                  </a:lnTo>
                  <a:lnTo>
                    <a:pt x="141" y="31"/>
                  </a:lnTo>
                  <a:lnTo>
                    <a:pt x="133" y="28"/>
                  </a:lnTo>
                  <a:lnTo>
                    <a:pt x="125" y="26"/>
                  </a:lnTo>
                  <a:lnTo>
                    <a:pt x="117" y="25"/>
                  </a:lnTo>
                  <a:lnTo>
                    <a:pt x="108" y="24"/>
                  </a:lnTo>
                  <a:close/>
                  <a:moveTo>
                    <a:pt x="108" y="218"/>
                  </a:moveTo>
                  <a:lnTo>
                    <a:pt x="97" y="218"/>
                  </a:lnTo>
                  <a:lnTo>
                    <a:pt x="87" y="216"/>
                  </a:lnTo>
                  <a:lnTo>
                    <a:pt x="76" y="213"/>
                  </a:lnTo>
                  <a:lnTo>
                    <a:pt x="66" y="210"/>
                  </a:lnTo>
                  <a:lnTo>
                    <a:pt x="56" y="205"/>
                  </a:lnTo>
                  <a:lnTo>
                    <a:pt x="47" y="199"/>
                  </a:lnTo>
                  <a:lnTo>
                    <a:pt x="39" y="193"/>
                  </a:lnTo>
                  <a:lnTo>
                    <a:pt x="31" y="186"/>
                  </a:lnTo>
                  <a:lnTo>
                    <a:pt x="24" y="178"/>
                  </a:lnTo>
                  <a:lnTo>
                    <a:pt x="18" y="170"/>
                  </a:lnTo>
                  <a:lnTo>
                    <a:pt x="13" y="161"/>
                  </a:lnTo>
                  <a:lnTo>
                    <a:pt x="8" y="151"/>
                  </a:lnTo>
                  <a:lnTo>
                    <a:pt x="5" y="142"/>
                  </a:lnTo>
                  <a:lnTo>
                    <a:pt x="2" y="131"/>
                  </a:lnTo>
                  <a:lnTo>
                    <a:pt x="0" y="120"/>
                  </a:lnTo>
                  <a:lnTo>
                    <a:pt x="0" y="109"/>
                  </a:lnTo>
                  <a:lnTo>
                    <a:pt x="0" y="98"/>
                  </a:lnTo>
                  <a:lnTo>
                    <a:pt x="2" y="87"/>
                  </a:lnTo>
                  <a:lnTo>
                    <a:pt x="5" y="77"/>
                  </a:lnTo>
                  <a:lnTo>
                    <a:pt x="8" y="67"/>
                  </a:lnTo>
                  <a:lnTo>
                    <a:pt x="13" y="57"/>
                  </a:lnTo>
                  <a:lnTo>
                    <a:pt x="18" y="48"/>
                  </a:lnTo>
                  <a:lnTo>
                    <a:pt x="24" y="39"/>
                  </a:lnTo>
                  <a:lnTo>
                    <a:pt x="31" y="32"/>
                  </a:lnTo>
                  <a:lnTo>
                    <a:pt x="39" y="25"/>
                  </a:lnTo>
                  <a:lnTo>
                    <a:pt x="47" y="18"/>
                  </a:lnTo>
                  <a:lnTo>
                    <a:pt x="56" y="13"/>
                  </a:lnTo>
                  <a:lnTo>
                    <a:pt x="66" y="8"/>
                  </a:lnTo>
                  <a:lnTo>
                    <a:pt x="76" y="5"/>
                  </a:lnTo>
                  <a:lnTo>
                    <a:pt x="87" y="2"/>
                  </a:lnTo>
                  <a:lnTo>
                    <a:pt x="97" y="1"/>
                  </a:lnTo>
                  <a:lnTo>
                    <a:pt x="108" y="0"/>
                  </a:lnTo>
                  <a:lnTo>
                    <a:pt x="119" y="1"/>
                  </a:lnTo>
                  <a:lnTo>
                    <a:pt x="130" y="2"/>
                  </a:lnTo>
                  <a:lnTo>
                    <a:pt x="140" y="5"/>
                  </a:lnTo>
                  <a:lnTo>
                    <a:pt x="150" y="8"/>
                  </a:lnTo>
                  <a:lnTo>
                    <a:pt x="161" y="13"/>
                  </a:lnTo>
                  <a:lnTo>
                    <a:pt x="170" y="18"/>
                  </a:lnTo>
                  <a:lnTo>
                    <a:pt x="178" y="25"/>
                  </a:lnTo>
                  <a:lnTo>
                    <a:pt x="185" y="32"/>
                  </a:lnTo>
                  <a:lnTo>
                    <a:pt x="192" y="39"/>
                  </a:lnTo>
                  <a:lnTo>
                    <a:pt x="199" y="48"/>
                  </a:lnTo>
                  <a:lnTo>
                    <a:pt x="204" y="57"/>
                  </a:lnTo>
                  <a:lnTo>
                    <a:pt x="209" y="67"/>
                  </a:lnTo>
                  <a:lnTo>
                    <a:pt x="212" y="77"/>
                  </a:lnTo>
                  <a:lnTo>
                    <a:pt x="215" y="87"/>
                  </a:lnTo>
                  <a:lnTo>
                    <a:pt x="216" y="98"/>
                  </a:lnTo>
                  <a:lnTo>
                    <a:pt x="217" y="109"/>
                  </a:lnTo>
                  <a:lnTo>
                    <a:pt x="216" y="120"/>
                  </a:lnTo>
                  <a:lnTo>
                    <a:pt x="215" y="131"/>
                  </a:lnTo>
                  <a:lnTo>
                    <a:pt x="212" y="142"/>
                  </a:lnTo>
                  <a:lnTo>
                    <a:pt x="209" y="151"/>
                  </a:lnTo>
                  <a:lnTo>
                    <a:pt x="204" y="161"/>
                  </a:lnTo>
                  <a:lnTo>
                    <a:pt x="199" y="170"/>
                  </a:lnTo>
                  <a:lnTo>
                    <a:pt x="192" y="178"/>
                  </a:lnTo>
                  <a:lnTo>
                    <a:pt x="185" y="186"/>
                  </a:lnTo>
                  <a:lnTo>
                    <a:pt x="178" y="193"/>
                  </a:lnTo>
                  <a:lnTo>
                    <a:pt x="170" y="199"/>
                  </a:lnTo>
                  <a:lnTo>
                    <a:pt x="161" y="205"/>
                  </a:lnTo>
                  <a:lnTo>
                    <a:pt x="150" y="210"/>
                  </a:lnTo>
                  <a:lnTo>
                    <a:pt x="140" y="213"/>
                  </a:lnTo>
                  <a:lnTo>
                    <a:pt x="130" y="216"/>
                  </a:lnTo>
                  <a:lnTo>
                    <a:pt x="119" y="218"/>
                  </a:lnTo>
                  <a:lnTo>
                    <a:pt x="108" y="2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232">
              <a:extLst>
                <a:ext uri="{FF2B5EF4-FFF2-40B4-BE49-F238E27FC236}">
                  <a16:creationId xmlns:a16="http://schemas.microsoft.com/office/drawing/2014/main" id="{D1D508F3-DC1E-4214-95CF-50A8534F90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9627" y="1739107"/>
              <a:ext cx="69850" cy="69850"/>
            </a:xfrm>
            <a:custGeom>
              <a:avLst/>
              <a:gdLst>
                <a:gd name="T0" fmla="*/ 92 w 218"/>
                <a:gd name="T1" fmla="*/ 26 h 218"/>
                <a:gd name="T2" fmla="*/ 69 w 218"/>
                <a:gd name="T3" fmla="*/ 34 h 218"/>
                <a:gd name="T4" fmla="*/ 49 w 218"/>
                <a:gd name="T5" fmla="*/ 50 h 218"/>
                <a:gd name="T6" fmla="*/ 34 w 218"/>
                <a:gd name="T7" fmla="*/ 69 h 218"/>
                <a:gd name="T8" fmla="*/ 26 w 218"/>
                <a:gd name="T9" fmla="*/ 92 h 218"/>
                <a:gd name="T10" fmla="*/ 25 w 218"/>
                <a:gd name="T11" fmla="*/ 117 h 218"/>
                <a:gd name="T12" fmla="*/ 31 w 218"/>
                <a:gd name="T13" fmla="*/ 142 h 218"/>
                <a:gd name="T14" fmla="*/ 43 w 218"/>
                <a:gd name="T15" fmla="*/ 163 h 218"/>
                <a:gd name="T16" fmla="*/ 62 w 218"/>
                <a:gd name="T17" fmla="*/ 179 h 218"/>
                <a:gd name="T18" fmla="*/ 84 w 218"/>
                <a:gd name="T19" fmla="*/ 189 h 218"/>
                <a:gd name="T20" fmla="*/ 109 w 218"/>
                <a:gd name="T21" fmla="*/ 193 h 218"/>
                <a:gd name="T22" fmla="*/ 134 w 218"/>
                <a:gd name="T23" fmla="*/ 189 h 218"/>
                <a:gd name="T24" fmla="*/ 156 w 218"/>
                <a:gd name="T25" fmla="*/ 179 h 218"/>
                <a:gd name="T26" fmla="*/ 174 w 218"/>
                <a:gd name="T27" fmla="*/ 163 h 218"/>
                <a:gd name="T28" fmla="*/ 186 w 218"/>
                <a:gd name="T29" fmla="*/ 142 h 218"/>
                <a:gd name="T30" fmla="*/ 192 w 218"/>
                <a:gd name="T31" fmla="*/ 117 h 218"/>
                <a:gd name="T32" fmla="*/ 191 w 218"/>
                <a:gd name="T33" fmla="*/ 92 h 218"/>
                <a:gd name="T34" fmla="*/ 183 w 218"/>
                <a:gd name="T35" fmla="*/ 69 h 218"/>
                <a:gd name="T36" fmla="*/ 168 w 218"/>
                <a:gd name="T37" fmla="*/ 50 h 218"/>
                <a:gd name="T38" fmla="*/ 149 w 218"/>
                <a:gd name="T39" fmla="*/ 34 h 218"/>
                <a:gd name="T40" fmla="*/ 125 w 218"/>
                <a:gd name="T41" fmla="*/ 26 h 218"/>
                <a:gd name="T42" fmla="*/ 109 w 218"/>
                <a:gd name="T43" fmla="*/ 218 h 218"/>
                <a:gd name="T44" fmla="*/ 77 w 218"/>
                <a:gd name="T45" fmla="*/ 213 h 218"/>
                <a:gd name="T46" fmla="*/ 47 w 218"/>
                <a:gd name="T47" fmla="*/ 199 h 218"/>
                <a:gd name="T48" fmla="*/ 25 w 218"/>
                <a:gd name="T49" fmla="*/ 178 h 218"/>
                <a:gd name="T50" fmla="*/ 8 w 218"/>
                <a:gd name="T51" fmla="*/ 151 h 218"/>
                <a:gd name="T52" fmla="*/ 1 w 218"/>
                <a:gd name="T53" fmla="*/ 120 h 218"/>
                <a:gd name="T54" fmla="*/ 2 w 218"/>
                <a:gd name="T55" fmla="*/ 87 h 218"/>
                <a:gd name="T56" fmla="*/ 13 w 218"/>
                <a:gd name="T57" fmla="*/ 57 h 218"/>
                <a:gd name="T58" fmla="*/ 31 w 218"/>
                <a:gd name="T59" fmla="*/ 32 h 218"/>
                <a:gd name="T60" fmla="*/ 57 w 218"/>
                <a:gd name="T61" fmla="*/ 13 h 218"/>
                <a:gd name="T62" fmla="*/ 87 w 218"/>
                <a:gd name="T63" fmla="*/ 2 h 218"/>
                <a:gd name="T64" fmla="*/ 120 w 218"/>
                <a:gd name="T65" fmla="*/ 1 h 218"/>
                <a:gd name="T66" fmla="*/ 151 w 218"/>
                <a:gd name="T67" fmla="*/ 8 h 218"/>
                <a:gd name="T68" fmla="*/ 178 w 218"/>
                <a:gd name="T69" fmla="*/ 25 h 218"/>
                <a:gd name="T70" fmla="*/ 199 w 218"/>
                <a:gd name="T71" fmla="*/ 48 h 218"/>
                <a:gd name="T72" fmla="*/ 212 w 218"/>
                <a:gd name="T73" fmla="*/ 77 h 218"/>
                <a:gd name="T74" fmla="*/ 218 w 218"/>
                <a:gd name="T75" fmla="*/ 109 h 218"/>
                <a:gd name="T76" fmla="*/ 212 w 218"/>
                <a:gd name="T77" fmla="*/ 142 h 218"/>
                <a:gd name="T78" fmla="*/ 199 w 218"/>
                <a:gd name="T79" fmla="*/ 170 h 218"/>
                <a:gd name="T80" fmla="*/ 178 w 218"/>
                <a:gd name="T81" fmla="*/ 193 h 218"/>
                <a:gd name="T82" fmla="*/ 151 w 218"/>
                <a:gd name="T83" fmla="*/ 210 h 218"/>
                <a:gd name="T84" fmla="*/ 120 w 218"/>
                <a:gd name="T85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8" h="218">
                  <a:moveTo>
                    <a:pt x="109" y="24"/>
                  </a:moveTo>
                  <a:lnTo>
                    <a:pt x="100" y="25"/>
                  </a:lnTo>
                  <a:lnTo>
                    <a:pt x="92" y="26"/>
                  </a:lnTo>
                  <a:lnTo>
                    <a:pt x="84" y="28"/>
                  </a:lnTo>
                  <a:lnTo>
                    <a:pt x="76" y="31"/>
                  </a:lnTo>
                  <a:lnTo>
                    <a:pt x="69" y="34"/>
                  </a:lnTo>
                  <a:lnTo>
                    <a:pt x="62" y="38"/>
                  </a:lnTo>
                  <a:lnTo>
                    <a:pt x="56" y="44"/>
                  </a:lnTo>
                  <a:lnTo>
                    <a:pt x="49" y="50"/>
                  </a:lnTo>
                  <a:lnTo>
                    <a:pt x="43" y="56"/>
                  </a:lnTo>
                  <a:lnTo>
                    <a:pt x="38" y="62"/>
                  </a:lnTo>
                  <a:lnTo>
                    <a:pt x="34" y="69"/>
                  </a:lnTo>
                  <a:lnTo>
                    <a:pt x="31" y="76"/>
                  </a:lnTo>
                  <a:lnTo>
                    <a:pt x="28" y="84"/>
                  </a:lnTo>
                  <a:lnTo>
                    <a:pt x="26" y="92"/>
                  </a:lnTo>
                  <a:lnTo>
                    <a:pt x="25" y="100"/>
                  </a:lnTo>
                  <a:lnTo>
                    <a:pt x="24" y="109"/>
                  </a:lnTo>
                  <a:lnTo>
                    <a:pt x="25" y="117"/>
                  </a:lnTo>
                  <a:lnTo>
                    <a:pt x="26" y="126"/>
                  </a:lnTo>
                  <a:lnTo>
                    <a:pt x="28" y="134"/>
                  </a:lnTo>
                  <a:lnTo>
                    <a:pt x="31" y="142"/>
                  </a:lnTo>
                  <a:lnTo>
                    <a:pt x="34" y="149"/>
                  </a:lnTo>
                  <a:lnTo>
                    <a:pt x="38" y="156"/>
                  </a:lnTo>
                  <a:lnTo>
                    <a:pt x="43" y="163"/>
                  </a:lnTo>
                  <a:lnTo>
                    <a:pt x="49" y="168"/>
                  </a:lnTo>
                  <a:lnTo>
                    <a:pt x="56" y="174"/>
                  </a:lnTo>
                  <a:lnTo>
                    <a:pt x="62" y="179"/>
                  </a:lnTo>
                  <a:lnTo>
                    <a:pt x="69" y="183"/>
                  </a:lnTo>
                  <a:lnTo>
                    <a:pt x="76" y="186"/>
                  </a:lnTo>
                  <a:lnTo>
                    <a:pt x="84" y="189"/>
                  </a:lnTo>
                  <a:lnTo>
                    <a:pt x="92" y="191"/>
                  </a:lnTo>
                  <a:lnTo>
                    <a:pt x="100" y="193"/>
                  </a:lnTo>
                  <a:lnTo>
                    <a:pt x="109" y="193"/>
                  </a:lnTo>
                  <a:lnTo>
                    <a:pt x="117" y="193"/>
                  </a:lnTo>
                  <a:lnTo>
                    <a:pt x="125" y="191"/>
                  </a:lnTo>
                  <a:lnTo>
                    <a:pt x="134" y="189"/>
                  </a:lnTo>
                  <a:lnTo>
                    <a:pt x="142" y="186"/>
                  </a:lnTo>
                  <a:lnTo>
                    <a:pt x="149" y="183"/>
                  </a:lnTo>
                  <a:lnTo>
                    <a:pt x="156" y="179"/>
                  </a:lnTo>
                  <a:lnTo>
                    <a:pt x="163" y="174"/>
                  </a:lnTo>
                  <a:lnTo>
                    <a:pt x="168" y="168"/>
                  </a:lnTo>
                  <a:lnTo>
                    <a:pt x="174" y="163"/>
                  </a:lnTo>
                  <a:lnTo>
                    <a:pt x="179" y="156"/>
                  </a:lnTo>
                  <a:lnTo>
                    <a:pt x="183" y="149"/>
                  </a:lnTo>
                  <a:lnTo>
                    <a:pt x="186" y="142"/>
                  </a:lnTo>
                  <a:lnTo>
                    <a:pt x="189" y="134"/>
                  </a:lnTo>
                  <a:lnTo>
                    <a:pt x="191" y="126"/>
                  </a:lnTo>
                  <a:lnTo>
                    <a:pt x="192" y="117"/>
                  </a:lnTo>
                  <a:lnTo>
                    <a:pt x="193" y="109"/>
                  </a:lnTo>
                  <a:lnTo>
                    <a:pt x="192" y="100"/>
                  </a:lnTo>
                  <a:lnTo>
                    <a:pt x="191" y="92"/>
                  </a:lnTo>
                  <a:lnTo>
                    <a:pt x="189" y="84"/>
                  </a:lnTo>
                  <a:lnTo>
                    <a:pt x="186" y="76"/>
                  </a:lnTo>
                  <a:lnTo>
                    <a:pt x="183" y="69"/>
                  </a:lnTo>
                  <a:lnTo>
                    <a:pt x="179" y="62"/>
                  </a:lnTo>
                  <a:lnTo>
                    <a:pt x="174" y="56"/>
                  </a:lnTo>
                  <a:lnTo>
                    <a:pt x="168" y="50"/>
                  </a:lnTo>
                  <a:lnTo>
                    <a:pt x="163" y="44"/>
                  </a:lnTo>
                  <a:lnTo>
                    <a:pt x="156" y="38"/>
                  </a:lnTo>
                  <a:lnTo>
                    <a:pt x="149" y="34"/>
                  </a:lnTo>
                  <a:lnTo>
                    <a:pt x="142" y="31"/>
                  </a:lnTo>
                  <a:lnTo>
                    <a:pt x="134" y="28"/>
                  </a:lnTo>
                  <a:lnTo>
                    <a:pt x="125" y="26"/>
                  </a:lnTo>
                  <a:lnTo>
                    <a:pt x="117" y="25"/>
                  </a:lnTo>
                  <a:lnTo>
                    <a:pt x="109" y="24"/>
                  </a:lnTo>
                  <a:close/>
                  <a:moveTo>
                    <a:pt x="109" y="218"/>
                  </a:moveTo>
                  <a:lnTo>
                    <a:pt x="98" y="218"/>
                  </a:lnTo>
                  <a:lnTo>
                    <a:pt x="87" y="216"/>
                  </a:lnTo>
                  <a:lnTo>
                    <a:pt x="77" y="213"/>
                  </a:lnTo>
                  <a:lnTo>
                    <a:pt x="67" y="210"/>
                  </a:lnTo>
                  <a:lnTo>
                    <a:pt x="57" y="205"/>
                  </a:lnTo>
                  <a:lnTo>
                    <a:pt x="47" y="199"/>
                  </a:lnTo>
                  <a:lnTo>
                    <a:pt x="39" y="193"/>
                  </a:lnTo>
                  <a:lnTo>
                    <a:pt x="31" y="186"/>
                  </a:lnTo>
                  <a:lnTo>
                    <a:pt x="25" y="178"/>
                  </a:lnTo>
                  <a:lnTo>
                    <a:pt x="18" y="170"/>
                  </a:lnTo>
                  <a:lnTo>
                    <a:pt x="13" y="161"/>
                  </a:lnTo>
                  <a:lnTo>
                    <a:pt x="8" y="151"/>
                  </a:lnTo>
                  <a:lnTo>
                    <a:pt x="5" y="142"/>
                  </a:lnTo>
                  <a:lnTo>
                    <a:pt x="2" y="131"/>
                  </a:lnTo>
                  <a:lnTo>
                    <a:pt x="1" y="120"/>
                  </a:lnTo>
                  <a:lnTo>
                    <a:pt x="0" y="109"/>
                  </a:lnTo>
                  <a:lnTo>
                    <a:pt x="1" y="98"/>
                  </a:lnTo>
                  <a:lnTo>
                    <a:pt x="2" y="87"/>
                  </a:lnTo>
                  <a:lnTo>
                    <a:pt x="5" y="77"/>
                  </a:lnTo>
                  <a:lnTo>
                    <a:pt x="8" y="67"/>
                  </a:lnTo>
                  <a:lnTo>
                    <a:pt x="13" y="57"/>
                  </a:lnTo>
                  <a:lnTo>
                    <a:pt x="18" y="48"/>
                  </a:lnTo>
                  <a:lnTo>
                    <a:pt x="25" y="39"/>
                  </a:lnTo>
                  <a:lnTo>
                    <a:pt x="31" y="32"/>
                  </a:lnTo>
                  <a:lnTo>
                    <a:pt x="39" y="25"/>
                  </a:lnTo>
                  <a:lnTo>
                    <a:pt x="47" y="18"/>
                  </a:lnTo>
                  <a:lnTo>
                    <a:pt x="57" y="13"/>
                  </a:lnTo>
                  <a:lnTo>
                    <a:pt x="67" y="8"/>
                  </a:lnTo>
                  <a:lnTo>
                    <a:pt x="77" y="5"/>
                  </a:lnTo>
                  <a:lnTo>
                    <a:pt x="87" y="2"/>
                  </a:lnTo>
                  <a:lnTo>
                    <a:pt x="98" y="1"/>
                  </a:lnTo>
                  <a:lnTo>
                    <a:pt x="109" y="0"/>
                  </a:lnTo>
                  <a:lnTo>
                    <a:pt x="120" y="1"/>
                  </a:lnTo>
                  <a:lnTo>
                    <a:pt x="130" y="2"/>
                  </a:lnTo>
                  <a:lnTo>
                    <a:pt x="141" y="5"/>
                  </a:lnTo>
                  <a:lnTo>
                    <a:pt x="151" y="8"/>
                  </a:lnTo>
                  <a:lnTo>
                    <a:pt x="161" y="13"/>
                  </a:lnTo>
                  <a:lnTo>
                    <a:pt x="170" y="18"/>
                  </a:lnTo>
                  <a:lnTo>
                    <a:pt x="178" y="25"/>
                  </a:lnTo>
                  <a:lnTo>
                    <a:pt x="186" y="32"/>
                  </a:lnTo>
                  <a:lnTo>
                    <a:pt x="192" y="39"/>
                  </a:lnTo>
                  <a:lnTo>
                    <a:pt x="199" y="48"/>
                  </a:lnTo>
                  <a:lnTo>
                    <a:pt x="204" y="57"/>
                  </a:lnTo>
                  <a:lnTo>
                    <a:pt x="209" y="67"/>
                  </a:lnTo>
                  <a:lnTo>
                    <a:pt x="212" y="77"/>
                  </a:lnTo>
                  <a:lnTo>
                    <a:pt x="216" y="87"/>
                  </a:lnTo>
                  <a:lnTo>
                    <a:pt x="218" y="98"/>
                  </a:lnTo>
                  <a:lnTo>
                    <a:pt x="218" y="109"/>
                  </a:lnTo>
                  <a:lnTo>
                    <a:pt x="218" y="120"/>
                  </a:lnTo>
                  <a:lnTo>
                    <a:pt x="216" y="131"/>
                  </a:lnTo>
                  <a:lnTo>
                    <a:pt x="212" y="142"/>
                  </a:lnTo>
                  <a:lnTo>
                    <a:pt x="209" y="151"/>
                  </a:lnTo>
                  <a:lnTo>
                    <a:pt x="204" y="161"/>
                  </a:lnTo>
                  <a:lnTo>
                    <a:pt x="199" y="170"/>
                  </a:lnTo>
                  <a:lnTo>
                    <a:pt x="192" y="178"/>
                  </a:lnTo>
                  <a:lnTo>
                    <a:pt x="186" y="186"/>
                  </a:lnTo>
                  <a:lnTo>
                    <a:pt x="178" y="193"/>
                  </a:lnTo>
                  <a:lnTo>
                    <a:pt x="170" y="199"/>
                  </a:lnTo>
                  <a:lnTo>
                    <a:pt x="161" y="205"/>
                  </a:lnTo>
                  <a:lnTo>
                    <a:pt x="151" y="210"/>
                  </a:lnTo>
                  <a:lnTo>
                    <a:pt x="141" y="213"/>
                  </a:lnTo>
                  <a:lnTo>
                    <a:pt x="130" y="216"/>
                  </a:lnTo>
                  <a:lnTo>
                    <a:pt x="120" y="218"/>
                  </a:lnTo>
                  <a:lnTo>
                    <a:pt x="109" y="2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233">
              <a:extLst>
                <a:ext uri="{FF2B5EF4-FFF2-40B4-BE49-F238E27FC236}">
                  <a16:creationId xmlns:a16="http://schemas.microsoft.com/office/drawing/2014/main" id="{20B2B57E-BD79-4CE6-BB08-49CC496BBC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5315" y="2107407"/>
              <a:ext cx="69850" cy="69850"/>
            </a:xfrm>
            <a:custGeom>
              <a:avLst/>
              <a:gdLst>
                <a:gd name="T0" fmla="*/ 92 w 217"/>
                <a:gd name="T1" fmla="*/ 27 h 219"/>
                <a:gd name="T2" fmla="*/ 68 w 217"/>
                <a:gd name="T3" fmla="*/ 36 h 219"/>
                <a:gd name="T4" fmla="*/ 49 w 217"/>
                <a:gd name="T5" fmla="*/ 50 h 219"/>
                <a:gd name="T6" fmla="*/ 34 w 217"/>
                <a:gd name="T7" fmla="*/ 69 h 219"/>
                <a:gd name="T8" fmla="*/ 26 w 217"/>
                <a:gd name="T9" fmla="*/ 92 h 219"/>
                <a:gd name="T10" fmla="*/ 24 w 217"/>
                <a:gd name="T11" fmla="*/ 119 h 219"/>
                <a:gd name="T12" fmla="*/ 31 w 217"/>
                <a:gd name="T13" fmla="*/ 142 h 219"/>
                <a:gd name="T14" fmla="*/ 43 w 217"/>
                <a:gd name="T15" fmla="*/ 163 h 219"/>
                <a:gd name="T16" fmla="*/ 61 w 217"/>
                <a:gd name="T17" fmla="*/ 180 h 219"/>
                <a:gd name="T18" fmla="*/ 84 w 217"/>
                <a:gd name="T19" fmla="*/ 191 h 219"/>
                <a:gd name="T20" fmla="*/ 108 w 217"/>
                <a:gd name="T21" fmla="*/ 194 h 219"/>
                <a:gd name="T22" fmla="*/ 133 w 217"/>
                <a:gd name="T23" fmla="*/ 191 h 219"/>
                <a:gd name="T24" fmla="*/ 155 w 217"/>
                <a:gd name="T25" fmla="*/ 180 h 219"/>
                <a:gd name="T26" fmla="*/ 174 w 217"/>
                <a:gd name="T27" fmla="*/ 163 h 219"/>
                <a:gd name="T28" fmla="*/ 186 w 217"/>
                <a:gd name="T29" fmla="*/ 142 h 219"/>
                <a:gd name="T30" fmla="*/ 192 w 217"/>
                <a:gd name="T31" fmla="*/ 119 h 219"/>
                <a:gd name="T32" fmla="*/ 191 w 217"/>
                <a:gd name="T33" fmla="*/ 92 h 219"/>
                <a:gd name="T34" fmla="*/ 183 w 217"/>
                <a:gd name="T35" fmla="*/ 69 h 219"/>
                <a:gd name="T36" fmla="*/ 168 w 217"/>
                <a:gd name="T37" fmla="*/ 50 h 219"/>
                <a:gd name="T38" fmla="*/ 148 w 217"/>
                <a:gd name="T39" fmla="*/ 36 h 219"/>
                <a:gd name="T40" fmla="*/ 125 w 217"/>
                <a:gd name="T41" fmla="*/ 27 h 219"/>
                <a:gd name="T42" fmla="*/ 108 w 217"/>
                <a:gd name="T43" fmla="*/ 219 h 219"/>
                <a:gd name="T44" fmla="*/ 76 w 217"/>
                <a:gd name="T45" fmla="*/ 214 h 219"/>
                <a:gd name="T46" fmla="*/ 47 w 217"/>
                <a:gd name="T47" fmla="*/ 200 h 219"/>
                <a:gd name="T48" fmla="*/ 24 w 217"/>
                <a:gd name="T49" fmla="*/ 179 h 219"/>
                <a:gd name="T50" fmla="*/ 8 w 217"/>
                <a:gd name="T51" fmla="*/ 152 h 219"/>
                <a:gd name="T52" fmla="*/ 0 w 217"/>
                <a:gd name="T53" fmla="*/ 121 h 219"/>
                <a:gd name="T54" fmla="*/ 2 w 217"/>
                <a:gd name="T55" fmla="*/ 87 h 219"/>
                <a:gd name="T56" fmla="*/ 13 w 217"/>
                <a:gd name="T57" fmla="*/ 58 h 219"/>
                <a:gd name="T58" fmla="*/ 31 w 217"/>
                <a:gd name="T59" fmla="*/ 33 h 219"/>
                <a:gd name="T60" fmla="*/ 56 w 217"/>
                <a:gd name="T61" fmla="*/ 14 h 219"/>
                <a:gd name="T62" fmla="*/ 87 w 217"/>
                <a:gd name="T63" fmla="*/ 3 h 219"/>
                <a:gd name="T64" fmla="*/ 119 w 217"/>
                <a:gd name="T65" fmla="*/ 1 h 219"/>
                <a:gd name="T66" fmla="*/ 150 w 217"/>
                <a:gd name="T67" fmla="*/ 9 h 219"/>
                <a:gd name="T68" fmla="*/ 178 w 217"/>
                <a:gd name="T69" fmla="*/ 26 h 219"/>
                <a:gd name="T70" fmla="*/ 199 w 217"/>
                <a:gd name="T71" fmla="*/ 49 h 219"/>
                <a:gd name="T72" fmla="*/ 212 w 217"/>
                <a:gd name="T73" fmla="*/ 77 h 219"/>
                <a:gd name="T74" fmla="*/ 217 w 217"/>
                <a:gd name="T75" fmla="*/ 110 h 219"/>
                <a:gd name="T76" fmla="*/ 212 w 217"/>
                <a:gd name="T77" fmla="*/ 142 h 219"/>
                <a:gd name="T78" fmla="*/ 199 w 217"/>
                <a:gd name="T79" fmla="*/ 170 h 219"/>
                <a:gd name="T80" fmla="*/ 178 w 217"/>
                <a:gd name="T81" fmla="*/ 194 h 219"/>
                <a:gd name="T82" fmla="*/ 150 w 217"/>
                <a:gd name="T83" fmla="*/ 210 h 219"/>
                <a:gd name="T84" fmla="*/ 119 w 217"/>
                <a:gd name="T85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7" h="219">
                  <a:moveTo>
                    <a:pt x="108" y="26"/>
                  </a:moveTo>
                  <a:lnTo>
                    <a:pt x="100" y="26"/>
                  </a:lnTo>
                  <a:lnTo>
                    <a:pt x="92" y="27"/>
                  </a:lnTo>
                  <a:lnTo>
                    <a:pt x="84" y="29"/>
                  </a:lnTo>
                  <a:lnTo>
                    <a:pt x="75" y="32"/>
                  </a:lnTo>
                  <a:lnTo>
                    <a:pt x="68" y="36"/>
                  </a:lnTo>
                  <a:lnTo>
                    <a:pt x="61" y="40"/>
                  </a:lnTo>
                  <a:lnTo>
                    <a:pt x="54" y="45"/>
                  </a:lnTo>
                  <a:lnTo>
                    <a:pt x="49" y="50"/>
                  </a:lnTo>
                  <a:lnTo>
                    <a:pt x="43" y="56"/>
                  </a:lnTo>
                  <a:lnTo>
                    <a:pt x="38" y="62"/>
                  </a:lnTo>
                  <a:lnTo>
                    <a:pt x="34" y="69"/>
                  </a:lnTo>
                  <a:lnTo>
                    <a:pt x="31" y="77"/>
                  </a:lnTo>
                  <a:lnTo>
                    <a:pt x="28" y="84"/>
                  </a:lnTo>
                  <a:lnTo>
                    <a:pt x="26" y="92"/>
                  </a:lnTo>
                  <a:lnTo>
                    <a:pt x="24" y="102"/>
                  </a:lnTo>
                  <a:lnTo>
                    <a:pt x="24" y="110"/>
                  </a:lnTo>
                  <a:lnTo>
                    <a:pt x="24" y="119"/>
                  </a:lnTo>
                  <a:lnTo>
                    <a:pt x="26" y="127"/>
                  </a:lnTo>
                  <a:lnTo>
                    <a:pt x="28" y="135"/>
                  </a:lnTo>
                  <a:lnTo>
                    <a:pt x="31" y="142"/>
                  </a:lnTo>
                  <a:lnTo>
                    <a:pt x="34" y="150"/>
                  </a:lnTo>
                  <a:lnTo>
                    <a:pt x="38" y="157"/>
                  </a:lnTo>
                  <a:lnTo>
                    <a:pt x="43" y="163"/>
                  </a:lnTo>
                  <a:lnTo>
                    <a:pt x="49" y="169"/>
                  </a:lnTo>
                  <a:lnTo>
                    <a:pt x="54" y="174"/>
                  </a:lnTo>
                  <a:lnTo>
                    <a:pt x="61" y="180"/>
                  </a:lnTo>
                  <a:lnTo>
                    <a:pt x="68" y="184"/>
                  </a:lnTo>
                  <a:lnTo>
                    <a:pt x="75" y="188"/>
                  </a:lnTo>
                  <a:lnTo>
                    <a:pt x="84" y="191"/>
                  </a:lnTo>
                  <a:lnTo>
                    <a:pt x="92" y="193"/>
                  </a:lnTo>
                  <a:lnTo>
                    <a:pt x="100" y="194"/>
                  </a:lnTo>
                  <a:lnTo>
                    <a:pt x="108" y="194"/>
                  </a:lnTo>
                  <a:lnTo>
                    <a:pt x="117" y="194"/>
                  </a:lnTo>
                  <a:lnTo>
                    <a:pt x="125" y="193"/>
                  </a:lnTo>
                  <a:lnTo>
                    <a:pt x="133" y="191"/>
                  </a:lnTo>
                  <a:lnTo>
                    <a:pt x="141" y="188"/>
                  </a:lnTo>
                  <a:lnTo>
                    <a:pt x="148" y="184"/>
                  </a:lnTo>
                  <a:lnTo>
                    <a:pt x="155" y="180"/>
                  </a:lnTo>
                  <a:lnTo>
                    <a:pt x="162" y="174"/>
                  </a:lnTo>
                  <a:lnTo>
                    <a:pt x="168" y="169"/>
                  </a:lnTo>
                  <a:lnTo>
                    <a:pt x="174" y="163"/>
                  </a:lnTo>
                  <a:lnTo>
                    <a:pt x="179" y="157"/>
                  </a:lnTo>
                  <a:lnTo>
                    <a:pt x="183" y="150"/>
                  </a:lnTo>
                  <a:lnTo>
                    <a:pt x="186" y="142"/>
                  </a:lnTo>
                  <a:lnTo>
                    <a:pt x="189" y="135"/>
                  </a:lnTo>
                  <a:lnTo>
                    <a:pt x="191" y="127"/>
                  </a:lnTo>
                  <a:lnTo>
                    <a:pt x="192" y="119"/>
                  </a:lnTo>
                  <a:lnTo>
                    <a:pt x="193" y="110"/>
                  </a:lnTo>
                  <a:lnTo>
                    <a:pt x="192" y="102"/>
                  </a:lnTo>
                  <a:lnTo>
                    <a:pt x="191" y="92"/>
                  </a:lnTo>
                  <a:lnTo>
                    <a:pt x="189" y="84"/>
                  </a:lnTo>
                  <a:lnTo>
                    <a:pt x="186" y="77"/>
                  </a:lnTo>
                  <a:lnTo>
                    <a:pt x="183" y="69"/>
                  </a:lnTo>
                  <a:lnTo>
                    <a:pt x="179" y="62"/>
                  </a:lnTo>
                  <a:lnTo>
                    <a:pt x="174" y="56"/>
                  </a:lnTo>
                  <a:lnTo>
                    <a:pt x="168" y="50"/>
                  </a:lnTo>
                  <a:lnTo>
                    <a:pt x="162" y="45"/>
                  </a:lnTo>
                  <a:lnTo>
                    <a:pt x="155" y="40"/>
                  </a:lnTo>
                  <a:lnTo>
                    <a:pt x="148" y="36"/>
                  </a:lnTo>
                  <a:lnTo>
                    <a:pt x="141" y="32"/>
                  </a:lnTo>
                  <a:lnTo>
                    <a:pt x="133" y="29"/>
                  </a:lnTo>
                  <a:lnTo>
                    <a:pt x="125" y="27"/>
                  </a:lnTo>
                  <a:lnTo>
                    <a:pt x="117" y="26"/>
                  </a:lnTo>
                  <a:lnTo>
                    <a:pt x="108" y="26"/>
                  </a:lnTo>
                  <a:close/>
                  <a:moveTo>
                    <a:pt x="108" y="219"/>
                  </a:moveTo>
                  <a:lnTo>
                    <a:pt x="97" y="218"/>
                  </a:lnTo>
                  <a:lnTo>
                    <a:pt x="87" y="216"/>
                  </a:lnTo>
                  <a:lnTo>
                    <a:pt x="76" y="214"/>
                  </a:lnTo>
                  <a:lnTo>
                    <a:pt x="66" y="210"/>
                  </a:lnTo>
                  <a:lnTo>
                    <a:pt x="56" y="206"/>
                  </a:lnTo>
                  <a:lnTo>
                    <a:pt x="47" y="200"/>
                  </a:lnTo>
                  <a:lnTo>
                    <a:pt x="39" y="194"/>
                  </a:lnTo>
                  <a:lnTo>
                    <a:pt x="31" y="187"/>
                  </a:lnTo>
                  <a:lnTo>
                    <a:pt x="24" y="179"/>
                  </a:lnTo>
                  <a:lnTo>
                    <a:pt x="18" y="170"/>
                  </a:lnTo>
                  <a:lnTo>
                    <a:pt x="13" y="161"/>
                  </a:lnTo>
                  <a:lnTo>
                    <a:pt x="8" y="152"/>
                  </a:lnTo>
                  <a:lnTo>
                    <a:pt x="5" y="142"/>
                  </a:lnTo>
                  <a:lnTo>
                    <a:pt x="2" y="132"/>
                  </a:lnTo>
                  <a:lnTo>
                    <a:pt x="0" y="121"/>
                  </a:lnTo>
                  <a:lnTo>
                    <a:pt x="0" y="110"/>
                  </a:lnTo>
                  <a:lnTo>
                    <a:pt x="0" y="99"/>
                  </a:lnTo>
                  <a:lnTo>
                    <a:pt x="2" y="87"/>
                  </a:lnTo>
                  <a:lnTo>
                    <a:pt x="5" y="77"/>
                  </a:lnTo>
                  <a:lnTo>
                    <a:pt x="8" y="67"/>
                  </a:lnTo>
                  <a:lnTo>
                    <a:pt x="13" y="58"/>
                  </a:lnTo>
                  <a:lnTo>
                    <a:pt x="18" y="49"/>
                  </a:lnTo>
                  <a:lnTo>
                    <a:pt x="24" y="41"/>
                  </a:lnTo>
                  <a:lnTo>
                    <a:pt x="31" y="33"/>
                  </a:lnTo>
                  <a:lnTo>
                    <a:pt x="39" y="26"/>
                  </a:lnTo>
                  <a:lnTo>
                    <a:pt x="47" y="20"/>
                  </a:lnTo>
                  <a:lnTo>
                    <a:pt x="56" y="14"/>
                  </a:lnTo>
                  <a:lnTo>
                    <a:pt x="66" y="9"/>
                  </a:lnTo>
                  <a:lnTo>
                    <a:pt x="76" y="5"/>
                  </a:lnTo>
                  <a:lnTo>
                    <a:pt x="87" y="3"/>
                  </a:lnTo>
                  <a:lnTo>
                    <a:pt x="97" y="1"/>
                  </a:lnTo>
                  <a:lnTo>
                    <a:pt x="108" y="0"/>
                  </a:lnTo>
                  <a:lnTo>
                    <a:pt x="119" y="1"/>
                  </a:lnTo>
                  <a:lnTo>
                    <a:pt x="130" y="3"/>
                  </a:lnTo>
                  <a:lnTo>
                    <a:pt x="140" y="5"/>
                  </a:lnTo>
                  <a:lnTo>
                    <a:pt x="150" y="9"/>
                  </a:lnTo>
                  <a:lnTo>
                    <a:pt x="161" y="14"/>
                  </a:lnTo>
                  <a:lnTo>
                    <a:pt x="170" y="20"/>
                  </a:lnTo>
                  <a:lnTo>
                    <a:pt x="178" y="26"/>
                  </a:lnTo>
                  <a:lnTo>
                    <a:pt x="185" y="33"/>
                  </a:lnTo>
                  <a:lnTo>
                    <a:pt x="192" y="41"/>
                  </a:lnTo>
                  <a:lnTo>
                    <a:pt x="199" y="49"/>
                  </a:lnTo>
                  <a:lnTo>
                    <a:pt x="204" y="58"/>
                  </a:lnTo>
                  <a:lnTo>
                    <a:pt x="209" y="67"/>
                  </a:lnTo>
                  <a:lnTo>
                    <a:pt x="212" y="77"/>
                  </a:lnTo>
                  <a:lnTo>
                    <a:pt x="215" y="87"/>
                  </a:lnTo>
                  <a:lnTo>
                    <a:pt x="216" y="99"/>
                  </a:lnTo>
                  <a:lnTo>
                    <a:pt x="217" y="110"/>
                  </a:lnTo>
                  <a:lnTo>
                    <a:pt x="216" y="121"/>
                  </a:lnTo>
                  <a:lnTo>
                    <a:pt x="215" y="132"/>
                  </a:lnTo>
                  <a:lnTo>
                    <a:pt x="212" y="142"/>
                  </a:lnTo>
                  <a:lnTo>
                    <a:pt x="209" y="152"/>
                  </a:lnTo>
                  <a:lnTo>
                    <a:pt x="204" y="161"/>
                  </a:lnTo>
                  <a:lnTo>
                    <a:pt x="199" y="170"/>
                  </a:lnTo>
                  <a:lnTo>
                    <a:pt x="192" y="179"/>
                  </a:lnTo>
                  <a:lnTo>
                    <a:pt x="185" y="187"/>
                  </a:lnTo>
                  <a:lnTo>
                    <a:pt x="178" y="194"/>
                  </a:lnTo>
                  <a:lnTo>
                    <a:pt x="170" y="200"/>
                  </a:lnTo>
                  <a:lnTo>
                    <a:pt x="161" y="206"/>
                  </a:lnTo>
                  <a:lnTo>
                    <a:pt x="150" y="210"/>
                  </a:lnTo>
                  <a:lnTo>
                    <a:pt x="140" y="214"/>
                  </a:lnTo>
                  <a:lnTo>
                    <a:pt x="130" y="216"/>
                  </a:lnTo>
                  <a:lnTo>
                    <a:pt x="119" y="218"/>
                  </a:lnTo>
                  <a:lnTo>
                    <a:pt x="108" y="2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234">
              <a:extLst>
                <a:ext uri="{FF2B5EF4-FFF2-40B4-BE49-F238E27FC236}">
                  <a16:creationId xmlns:a16="http://schemas.microsoft.com/office/drawing/2014/main" id="{55D53B83-6FB3-46BE-84EB-1D1AE702B2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02127" y="1923257"/>
              <a:ext cx="68263" cy="68263"/>
            </a:xfrm>
            <a:custGeom>
              <a:avLst/>
              <a:gdLst>
                <a:gd name="T0" fmla="*/ 93 w 218"/>
                <a:gd name="T1" fmla="*/ 26 h 218"/>
                <a:gd name="T2" fmla="*/ 69 w 218"/>
                <a:gd name="T3" fmla="*/ 35 h 218"/>
                <a:gd name="T4" fmla="*/ 50 w 218"/>
                <a:gd name="T5" fmla="*/ 49 h 218"/>
                <a:gd name="T6" fmla="*/ 36 w 218"/>
                <a:gd name="T7" fmla="*/ 69 h 218"/>
                <a:gd name="T8" fmla="*/ 27 w 218"/>
                <a:gd name="T9" fmla="*/ 91 h 218"/>
                <a:gd name="T10" fmla="*/ 26 w 218"/>
                <a:gd name="T11" fmla="*/ 118 h 218"/>
                <a:gd name="T12" fmla="*/ 32 w 218"/>
                <a:gd name="T13" fmla="*/ 142 h 218"/>
                <a:gd name="T14" fmla="*/ 45 w 218"/>
                <a:gd name="T15" fmla="*/ 162 h 218"/>
                <a:gd name="T16" fmla="*/ 62 w 218"/>
                <a:gd name="T17" fmla="*/ 178 h 218"/>
                <a:gd name="T18" fmla="*/ 85 w 218"/>
                <a:gd name="T19" fmla="*/ 189 h 218"/>
                <a:gd name="T20" fmla="*/ 110 w 218"/>
                <a:gd name="T21" fmla="*/ 194 h 218"/>
                <a:gd name="T22" fmla="*/ 135 w 218"/>
                <a:gd name="T23" fmla="*/ 189 h 218"/>
                <a:gd name="T24" fmla="*/ 156 w 218"/>
                <a:gd name="T25" fmla="*/ 178 h 218"/>
                <a:gd name="T26" fmla="*/ 175 w 218"/>
                <a:gd name="T27" fmla="*/ 162 h 218"/>
                <a:gd name="T28" fmla="*/ 188 w 218"/>
                <a:gd name="T29" fmla="*/ 142 h 218"/>
                <a:gd name="T30" fmla="*/ 194 w 218"/>
                <a:gd name="T31" fmla="*/ 118 h 218"/>
                <a:gd name="T32" fmla="*/ 192 w 218"/>
                <a:gd name="T33" fmla="*/ 91 h 218"/>
                <a:gd name="T34" fmla="*/ 184 w 218"/>
                <a:gd name="T35" fmla="*/ 69 h 218"/>
                <a:gd name="T36" fmla="*/ 170 w 218"/>
                <a:gd name="T37" fmla="*/ 49 h 218"/>
                <a:gd name="T38" fmla="*/ 150 w 218"/>
                <a:gd name="T39" fmla="*/ 35 h 218"/>
                <a:gd name="T40" fmla="*/ 127 w 218"/>
                <a:gd name="T41" fmla="*/ 26 h 218"/>
                <a:gd name="T42" fmla="*/ 110 w 218"/>
                <a:gd name="T43" fmla="*/ 218 h 218"/>
                <a:gd name="T44" fmla="*/ 77 w 218"/>
                <a:gd name="T45" fmla="*/ 213 h 218"/>
                <a:gd name="T46" fmla="*/ 49 w 218"/>
                <a:gd name="T47" fmla="*/ 199 h 218"/>
                <a:gd name="T48" fmla="*/ 26 w 218"/>
                <a:gd name="T49" fmla="*/ 178 h 218"/>
                <a:gd name="T50" fmla="*/ 10 w 218"/>
                <a:gd name="T51" fmla="*/ 151 h 218"/>
                <a:gd name="T52" fmla="*/ 1 w 218"/>
                <a:gd name="T53" fmla="*/ 120 h 218"/>
                <a:gd name="T54" fmla="*/ 3 w 218"/>
                <a:gd name="T55" fmla="*/ 87 h 218"/>
                <a:gd name="T56" fmla="*/ 14 w 218"/>
                <a:gd name="T57" fmla="*/ 57 h 218"/>
                <a:gd name="T58" fmla="*/ 33 w 218"/>
                <a:gd name="T59" fmla="*/ 32 h 218"/>
                <a:gd name="T60" fmla="*/ 58 w 218"/>
                <a:gd name="T61" fmla="*/ 13 h 218"/>
                <a:gd name="T62" fmla="*/ 88 w 218"/>
                <a:gd name="T63" fmla="*/ 2 h 218"/>
                <a:gd name="T64" fmla="*/ 121 w 218"/>
                <a:gd name="T65" fmla="*/ 0 h 218"/>
                <a:gd name="T66" fmla="*/ 152 w 218"/>
                <a:gd name="T67" fmla="*/ 8 h 218"/>
                <a:gd name="T68" fmla="*/ 179 w 218"/>
                <a:gd name="T69" fmla="*/ 24 h 218"/>
                <a:gd name="T70" fmla="*/ 200 w 218"/>
                <a:gd name="T71" fmla="*/ 48 h 218"/>
                <a:gd name="T72" fmla="*/ 214 w 218"/>
                <a:gd name="T73" fmla="*/ 76 h 218"/>
                <a:gd name="T74" fmla="*/ 218 w 218"/>
                <a:gd name="T75" fmla="*/ 108 h 218"/>
                <a:gd name="T76" fmla="*/ 214 w 218"/>
                <a:gd name="T77" fmla="*/ 141 h 218"/>
                <a:gd name="T78" fmla="*/ 200 w 218"/>
                <a:gd name="T79" fmla="*/ 169 h 218"/>
                <a:gd name="T80" fmla="*/ 179 w 218"/>
                <a:gd name="T81" fmla="*/ 193 h 218"/>
                <a:gd name="T82" fmla="*/ 152 w 218"/>
                <a:gd name="T83" fmla="*/ 209 h 218"/>
                <a:gd name="T84" fmla="*/ 121 w 218"/>
                <a:gd name="T85" fmla="*/ 217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8" h="218">
                  <a:moveTo>
                    <a:pt x="110" y="24"/>
                  </a:moveTo>
                  <a:lnTo>
                    <a:pt x="101" y="24"/>
                  </a:lnTo>
                  <a:lnTo>
                    <a:pt x="93" y="26"/>
                  </a:lnTo>
                  <a:lnTo>
                    <a:pt x="85" y="28"/>
                  </a:lnTo>
                  <a:lnTo>
                    <a:pt x="76" y="31"/>
                  </a:lnTo>
                  <a:lnTo>
                    <a:pt x="69" y="35"/>
                  </a:lnTo>
                  <a:lnTo>
                    <a:pt x="62" y="39"/>
                  </a:lnTo>
                  <a:lnTo>
                    <a:pt x="56" y="44"/>
                  </a:lnTo>
                  <a:lnTo>
                    <a:pt x="50" y="49"/>
                  </a:lnTo>
                  <a:lnTo>
                    <a:pt x="45" y="55"/>
                  </a:lnTo>
                  <a:lnTo>
                    <a:pt x="40" y="62"/>
                  </a:lnTo>
                  <a:lnTo>
                    <a:pt x="36" y="69"/>
                  </a:lnTo>
                  <a:lnTo>
                    <a:pt x="32" y="76"/>
                  </a:lnTo>
                  <a:lnTo>
                    <a:pt x="29" y="83"/>
                  </a:lnTo>
                  <a:lnTo>
                    <a:pt x="27" y="91"/>
                  </a:lnTo>
                  <a:lnTo>
                    <a:pt x="26" y="100"/>
                  </a:lnTo>
                  <a:lnTo>
                    <a:pt x="25" y="108"/>
                  </a:lnTo>
                  <a:lnTo>
                    <a:pt x="26" y="118"/>
                  </a:lnTo>
                  <a:lnTo>
                    <a:pt x="27" y="126"/>
                  </a:lnTo>
                  <a:lnTo>
                    <a:pt x="29" y="134"/>
                  </a:lnTo>
                  <a:lnTo>
                    <a:pt x="32" y="142"/>
                  </a:lnTo>
                  <a:lnTo>
                    <a:pt x="36" y="149"/>
                  </a:lnTo>
                  <a:lnTo>
                    <a:pt x="40" y="156"/>
                  </a:lnTo>
                  <a:lnTo>
                    <a:pt x="45" y="162"/>
                  </a:lnTo>
                  <a:lnTo>
                    <a:pt x="50" y="168"/>
                  </a:lnTo>
                  <a:lnTo>
                    <a:pt x="56" y="174"/>
                  </a:lnTo>
                  <a:lnTo>
                    <a:pt x="62" y="178"/>
                  </a:lnTo>
                  <a:lnTo>
                    <a:pt x="69" y="183"/>
                  </a:lnTo>
                  <a:lnTo>
                    <a:pt x="76" y="186"/>
                  </a:lnTo>
                  <a:lnTo>
                    <a:pt x="85" y="189"/>
                  </a:lnTo>
                  <a:lnTo>
                    <a:pt x="93" y="192"/>
                  </a:lnTo>
                  <a:lnTo>
                    <a:pt x="101" y="193"/>
                  </a:lnTo>
                  <a:lnTo>
                    <a:pt x="110" y="194"/>
                  </a:lnTo>
                  <a:lnTo>
                    <a:pt x="118" y="193"/>
                  </a:lnTo>
                  <a:lnTo>
                    <a:pt x="127" y="192"/>
                  </a:lnTo>
                  <a:lnTo>
                    <a:pt x="135" y="189"/>
                  </a:lnTo>
                  <a:lnTo>
                    <a:pt x="142" y="186"/>
                  </a:lnTo>
                  <a:lnTo>
                    <a:pt x="150" y="183"/>
                  </a:lnTo>
                  <a:lnTo>
                    <a:pt x="156" y="178"/>
                  </a:lnTo>
                  <a:lnTo>
                    <a:pt x="163" y="174"/>
                  </a:lnTo>
                  <a:lnTo>
                    <a:pt x="170" y="168"/>
                  </a:lnTo>
                  <a:lnTo>
                    <a:pt x="175" y="162"/>
                  </a:lnTo>
                  <a:lnTo>
                    <a:pt x="180" y="156"/>
                  </a:lnTo>
                  <a:lnTo>
                    <a:pt x="184" y="149"/>
                  </a:lnTo>
                  <a:lnTo>
                    <a:pt x="188" y="142"/>
                  </a:lnTo>
                  <a:lnTo>
                    <a:pt x="190" y="134"/>
                  </a:lnTo>
                  <a:lnTo>
                    <a:pt x="192" y="126"/>
                  </a:lnTo>
                  <a:lnTo>
                    <a:pt x="194" y="118"/>
                  </a:lnTo>
                  <a:lnTo>
                    <a:pt x="194" y="108"/>
                  </a:lnTo>
                  <a:lnTo>
                    <a:pt x="194" y="100"/>
                  </a:lnTo>
                  <a:lnTo>
                    <a:pt x="192" y="91"/>
                  </a:lnTo>
                  <a:lnTo>
                    <a:pt x="190" y="83"/>
                  </a:lnTo>
                  <a:lnTo>
                    <a:pt x="188" y="76"/>
                  </a:lnTo>
                  <a:lnTo>
                    <a:pt x="184" y="69"/>
                  </a:lnTo>
                  <a:lnTo>
                    <a:pt x="180" y="62"/>
                  </a:lnTo>
                  <a:lnTo>
                    <a:pt x="175" y="55"/>
                  </a:lnTo>
                  <a:lnTo>
                    <a:pt x="170" y="49"/>
                  </a:lnTo>
                  <a:lnTo>
                    <a:pt x="163" y="44"/>
                  </a:lnTo>
                  <a:lnTo>
                    <a:pt x="156" y="39"/>
                  </a:lnTo>
                  <a:lnTo>
                    <a:pt x="150" y="35"/>
                  </a:lnTo>
                  <a:lnTo>
                    <a:pt x="142" y="31"/>
                  </a:lnTo>
                  <a:lnTo>
                    <a:pt x="135" y="28"/>
                  </a:lnTo>
                  <a:lnTo>
                    <a:pt x="127" y="26"/>
                  </a:lnTo>
                  <a:lnTo>
                    <a:pt x="118" y="24"/>
                  </a:lnTo>
                  <a:lnTo>
                    <a:pt x="110" y="24"/>
                  </a:lnTo>
                  <a:close/>
                  <a:moveTo>
                    <a:pt x="110" y="218"/>
                  </a:moveTo>
                  <a:lnTo>
                    <a:pt x="99" y="217"/>
                  </a:lnTo>
                  <a:lnTo>
                    <a:pt x="88" y="216"/>
                  </a:lnTo>
                  <a:lnTo>
                    <a:pt x="77" y="213"/>
                  </a:lnTo>
                  <a:lnTo>
                    <a:pt x="67" y="209"/>
                  </a:lnTo>
                  <a:lnTo>
                    <a:pt x="58" y="205"/>
                  </a:lnTo>
                  <a:lnTo>
                    <a:pt x="49" y="199"/>
                  </a:lnTo>
                  <a:lnTo>
                    <a:pt x="40" y="193"/>
                  </a:lnTo>
                  <a:lnTo>
                    <a:pt x="33" y="185"/>
                  </a:lnTo>
                  <a:lnTo>
                    <a:pt x="26" y="178"/>
                  </a:lnTo>
                  <a:lnTo>
                    <a:pt x="20" y="169"/>
                  </a:lnTo>
                  <a:lnTo>
                    <a:pt x="14" y="160"/>
                  </a:lnTo>
                  <a:lnTo>
                    <a:pt x="10" y="151"/>
                  </a:lnTo>
                  <a:lnTo>
                    <a:pt x="6" y="141"/>
                  </a:lnTo>
                  <a:lnTo>
                    <a:pt x="3" y="131"/>
                  </a:lnTo>
                  <a:lnTo>
                    <a:pt x="1" y="120"/>
                  </a:lnTo>
                  <a:lnTo>
                    <a:pt x="0" y="108"/>
                  </a:lnTo>
                  <a:lnTo>
                    <a:pt x="1" y="97"/>
                  </a:lnTo>
                  <a:lnTo>
                    <a:pt x="3" y="87"/>
                  </a:lnTo>
                  <a:lnTo>
                    <a:pt x="6" y="76"/>
                  </a:lnTo>
                  <a:lnTo>
                    <a:pt x="10" y="66"/>
                  </a:lnTo>
                  <a:lnTo>
                    <a:pt x="14" y="57"/>
                  </a:lnTo>
                  <a:lnTo>
                    <a:pt x="20" y="48"/>
                  </a:lnTo>
                  <a:lnTo>
                    <a:pt x="26" y="40"/>
                  </a:lnTo>
                  <a:lnTo>
                    <a:pt x="33" y="32"/>
                  </a:lnTo>
                  <a:lnTo>
                    <a:pt x="40" y="24"/>
                  </a:lnTo>
                  <a:lnTo>
                    <a:pt x="49" y="18"/>
                  </a:lnTo>
                  <a:lnTo>
                    <a:pt x="58" y="13"/>
                  </a:lnTo>
                  <a:lnTo>
                    <a:pt x="67" y="8"/>
                  </a:lnTo>
                  <a:lnTo>
                    <a:pt x="77" y="5"/>
                  </a:lnTo>
                  <a:lnTo>
                    <a:pt x="88" y="2"/>
                  </a:lnTo>
                  <a:lnTo>
                    <a:pt x="99" y="0"/>
                  </a:lnTo>
                  <a:lnTo>
                    <a:pt x="110" y="0"/>
                  </a:lnTo>
                  <a:lnTo>
                    <a:pt x="121" y="0"/>
                  </a:lnTo>
                  <a:lnTo>
                    <a:pt x="132" y="2"/>
                  </a:lnTo>
                  <a:lnTo>
                    <a:pt x="142" y="5"/>
                  </a:lnTo>
                  <a:lnTo>
                    <a:pt x="152" y="8"/>
                  </a:lnTo>
                  <a:lnTo>
                    <a:pt x="161" y="13"/>
                  </a:lnTo>
                  <a:lnTo>
                    <a:pt x="171" y="18"/>
                  </a:lnTo>
                  <a:lnTo>
                    <a:pt x="179" y="24"/>
                  </a:lnTo>
                  <a:lnTo>
                    <a:pt x="187" y="32"/>
                  </a:lnTo>
                  <a:lnTo>
                    <a:pt x="194" y="40"/>
                  </a:lnTo>
                  <a:lnTo>
                    <a:pt x="200" y="48"/>
                  </a:lnTo>
                  <a:lnTo>
                    <a:pt x="205" y="57"/>
                  </a:lnTo>
                  <a:lnTo>
                    <a:pt x="210" y="66"/>
                  </a:lnTo>
                  <a:lnTo>
                    <a:pt x="214" y="76"/>
                  </a:lnTo>
                  <a:lnTo>
                    <a:pt x="216" y="87"/>
                  </a:lnTo>
                  <a:lnTo>
                    <a:pt x="218" y="97"/>
                  </a:lnTo>
                  <a:lnTo>
                    <a:pt x="218" y="108"/>
                  </a:lnTo>
                  <a:lnTo>
                    <a:pt x="218" y="120"/>
                  </a:lnTo>
                  <a:lnTo>
                    <a:pt x="216" y="131"/>
                  </a:lnTo>
                  <a:lnTo>
                    <a:pt x="214" y="141"/>
                  </a:lnTo>
                  <a:lnTo>
                    <a:pt x="210" y="151"/>
                  </a:lnTo>
                  <a:lnTo>
                    <a:pt x="205" y="160"/>
                  </a:lnTo>
                  <a:lnTo>
                    <a:pt x="200" y="169"/>
                  </a:lnTo>
                  <a:lnTo>
                    <a:pt x="194" y="178"/>
                  </a:lnTo>
                  <a:lnTo>
                    <a:pt x="187" y="185"/>
                  </a:lnTo>
                  <a:lnTo>
                    <a:pt x="179" y="193"/>
                  </a:lnTo>
                  <a:lnTo>
                    <a:pt x="171" y="199"/>
                  </a:lnTo>
                  <a:lnTo>
                    <a:pt x="161" y="205"/>
                  </a:lnTo>
                  <a:lnTo>
                    <a:pt x="152" y="209"/>
                  </a:lnTo>
                  <a:lnTo>
                    <a:pt x="142" y="213"/>
                  </a:lnTo>
                  <a:lnTo>
                    <a:pt x="132" y="216"/>
                  </a:lnTo>
                  <a:lnTo>
                    <a:pt x="121" y="217"/>
                  </a:lnTo>
                  <a:lnTo>
                    <a:pt x="110" y="2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235">
              <a:extLst>
                <a:ext uri="{FF2B5EF4-FFF2-40B4-BE49-F238E27FC236}">
                  <a16:creationId xmlns:a16="http://schemas.microsoft.com/office/drawing/2014/main" id="{4501A49C-2D62-4086-B956-774D87963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24402" y="1923257"/>
              <a:ext cx="69850" cy="68263"/>
            </a:xfrm>
            <a:custGeom>
              <a:avLst/>
              <a:gdLst>
                <a:gd name="T0" fmla="*/ 92 w 218"/>
                <a:gd name="T1" fmla="*/ 26 h 218"/>
                <a:gd name="T2" fmla="*/ 69 w 218"/>
                <a:gd name="T3" fmla="*/ 35 h 218"/>
                <a:gd name="T4" fmla="*/ 50 w 218"/>
                <a:gd name="T5" fmla="*/ 49 h 218"/>
                <a:gd name="T6" fmla="*/ 34 w 218"/>
                <a:gd name="T7" fmla="*/ 69 h 218"/>
                <a:gd name="T8" fmla="*/ 26 w 218"/>
                <a:gd name="T9" fmla="*/ 91 h 218"/>
                <a:gd name="T10" fmla="*/ 25 w 218"/>
                <a:gd name="T11" fmla="*/ 118 h 218"/>
                <a:gd name="T12" fmla="*/ 31 w 218"/>
                <a:gd name="T13" fmla="*/ 142 h 218"/>
                <a:gd name="T14" fmla="*/ 43 w 218"/>
                <a:gd name="T15" fmla="*/ 162 h 218"/>
                <a:gd name="T16" fmla="*/ 62 w 218"/>
                <a:gd name="T17" fmla="*/ 178 h 218"/>
                <a:gd name="T18" fmla="*/ 84 w 218"/>
                <a:gd name="T19" fmla="*/ 189 h 218"/>
                <a:gd name="T20" fmla="*/ 108 w 218"/>
                <a:gd name="T21" fmla="*/ 194 h 218"/>
                <a:gd name="T22" fmla="*/ 134 w 218"/>
                <a:gd name="T23" fmla="*/ 189 h 218"/>
                <a:gd name="T24" fmla="*/ 156 w 218"/>
                <a:gd name="T25" fmla="*/ 178 h 218"/>
                <a:gd name="T26" fmla="*/ 174 w 218"/>
                <a:gd name="T27" fmla="*/ 162 h 218"/>
                <a:gd name="T28" fmla="*/ 186 w 218"/>
                <a:gd name="T29" fmla="*/ 142 h 218"/>
                <a:gd name="T30" fmla="*/ 192 w 218"/>
                <a:gd name="T31" fmla="*/ 118 h 218"/>
                <a:gd name="T32" fmla="*/ 191 w 218"/>
                <a:gd name="T33" fmla="*/ 91 h 218"/>
                <a:gd name="T34" fmla="*/ 183 w 218"/>
                <a:gd name="T35" fmla="*/ 69 h 218"/>
                <a:gd name="T36" fmla="*/ 168 w 218"/>
                <a:gd name="T37" fmla="*/ 49 h 218"/>
                <a:gd name="T38" fmla="*/ 149 w 218"/>
                <a:gd name="T39" fmla="*/ 35 h 218"/>
                <a:gd name="T40" fmla="*/ 125 w 218"/>
                <a:gd name="T41" fmla="*/ 26 h 218"/>
                <a:gd name="T42" fmla="*/ 108 w 218"/>
                <a:gd name="T43" fmla="*/ 218 h 218"/>
                <a:gd name="T44" fmla="*/ 77 w 218"/>
                <a:gd name="T45" fmla="*/ 213 h 218"/>
                <a:gd name="T46" fmla="*/ 48 w 218"/>
                <a:gd name="T47" fmla="*/ 199 h 218"/>
                <a:gd name="T48" fmla="*/ 25 w 218"/>
                <a:gd name="T49" fmla="*/ 178 h 218"/>
                <a:gd name="T50" fmla="*/ 8 w 218"/>
                <a:gd name="T51" fmla="*/ 151 h 218"/>
                <a:gd name="T52" fmla="*/ 0 w 218"/>
                <a:gd name="T53" fmla="*/ 120 h 218"/>
                <a:gd name="T54" fmla="*/ 2 w 218"/>
                <a:gd name="T55" fmla="*/ 87 h 218"/>
                <a:gd name="T56" fmla="*/ 13 w 218"/>
                <a:gd name="T57" fmla="*/ 57 h 218"/>
                <a:gd name="T58" fmla="*/ 31 w 218"/>
                <a:gd name="T59" fmla="*/ 32 h 218"/>
                <a:gd name="T60" fmla="*/ 57 w 218"/>
                <a:gd name="T61" fmla="*/ 13 h 218"/>
                <a:gd name="T62" fmla="*/ 87 w 218"/>
                <a:gd name="T63" fmla="*/ 2 h 218"/>
                <a:gd name="T64" fmla="*/ 119 w 218"/>
                <a:gd name="T65" fmla="*/ 0 h 218"/>
                <a:gd name="T66" fmla="*/ 151 w 218"/>
                <a:gd name="T67" fmla="*/ 8 h 218"/>
                <a:gd name="T68" fmla="*/ 178 w 218"/>
                <a:gd name="T69" fmla="*/ 24 h 218"/>
                <a:gd name="T70" fmla="*/ 199 w 218"/>
                <a:gd name="T71" fmla="*/ 48 h 218"/>
                <a:gd name="T72" fmla="*/ 213 w 218"/>
                <a:gd name="T73" fmla="*/ 76 h 218"/>
                <a:gd name="T74" fmla="*/ 218 w 218"/>
                <a:gd name="T75" fmla="*/ 108 h 218"/>
                <a:gd name="T76" fmla="*/ 213 w 218"/>
                <a:gd name="T77" fmla="*/ 141 h 218"/>
                <a:gd name="T78" fmla="*/ 199 w 218"/>
                <a:gd name="T79" fmla="*/ 169 h 218"/>
                <a:gd name="T80" fmla="*/ 178 w 218"/>
                <a:gd name="T81" fmla="*/ 193 h 218"/>
                <a:gd name="T82" fmla="*/ 151 w 218"/>
                <a:gd name="T83" fmla="*/ 209 h 218"/>
                <a:gd name="T84" fmla="*/ 119 w 218"/>
                <a:gd name="T85" fmla="*/ 217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8" h="218">
                  <a:moveTo>
                    <a:pt x="108" y="24"/>
                  </a:moveTo>
                  <a:lnTo>
                    <a:pt x="100" y="24"/>
                  </a:lnTo>
                  <a:lnTo>
                    <a:pt x="92" y="26"/>
                  </a:lnTo>
                  <a:lnTo>
                    <a:pt x="84" y="28"/>
                  </a:lnTo>
                  <a:lnTo>
                    <a:pt x="76" y="31"/>
                  </a:lnTo>
                  <a:lnTo>
                    <a:pt x="69" y="35"/>
                  </a:lnTo>
                  <a:lnTo>
                    <a:pt x="62" y="39"/>
                  </a:lnTo>
                  <a:lnTo>
                    <a:pt x="55" y="44"/>
                  </a:lnTo>
                  <a:lnTo>
                    <a:pt x="50" y="49"/>
                  </a:lnTo>
                  <a:lnTo>
                    <a:pt x="43" y="55"/>
                  </a:lnTo>
                  <a:lnTo>
                    <a:pt x="38" y="62"/>
                  </a:lnTo>
                  <a:lnTo>
                    <a:pt x="34" y="69"/>
                  </a:lnTo>
                  <a:lnTo>
                    <a:pt x="31" y="76"/>
                  </a:lnTo>
                  <a:lnTo>
                    <a:pt x="28" y="83"/>
                  </a:lnTo>
                  <a:lnTo>
                    <a:pt x="26" y="91"/>
                  </a:lnTo>
                  <a:lnTo>
                    <a:pt x="25" y="100"/>
                  </a:lnTo>
                  <a:lnTo>
                    <a:pt x="24" y="108"/>
                  </a:lnTo>
                  <a:lnTo>
                    <a:pt x="25" y="118"/>
                  </a:lnTo>
                  <a:lnTo>
                    <a:pt x="26" y="126"/>
                  </a:lnTo>
                  <a:lnTo>
                    <a:pt x="28" y="134"/>
                  </a:lnTo>
                  <a:lnTo>
                    <a:pt x="31" y="142"/>
                  </a:lnTo>
                  <a:lnTo>
                    <a:pt x="34" y="149"/>
                  </a:lnTo>
                  <a:lnTo>
                    <a:pt x="38" y="156"/>
                  </a:lnTo>
                  <a:lnTo>
                    <a:pt x="43" y="162"/>
                  </a:lnTo>
                  <a:lnTo>
                    <a:pt x="50" y="168"/>
                  </a:lnTo>
                  <a:lnTo>
                    <a:pt x="55" y="174"/>
                  </a:lnTo>
                  <a:lnTo>
                    <a:pt x="62" y="178"/>
                  </a:lnTo>
                  <a:lnTo>
                    <a:pt x="69" y="183"/>
                  </a:lnTo>
                  <a:lnTo>
                    <a:pt x="76" y="186"/>
                  </a:lnTo>
                  <a:lnTo>
                    <a:pt x="84" y="189"/>
                  </a:lnTo>
                  <a:lnTo>
                    <a:pt x="92" y="192"/>
                  </a:lnTo>
                  <a:lnTo>
                    <a:pt x="100" y="193"/>
                  </a:lnTo>
                  <a:lnTo>
                    <a:pt x="108" y="194"/>
                  </a:lnTo>
                  <a:lnTo>
                    <a:pt x="117" y="193"/>
                  </a:lnTo>
                  <a:lnTo>
                    <a:pt x="125" y="192"/>
                  </a:lnTo>
                  <a:lnTo>
                    <a:pt x="134" y="189"/>
                  </a:lnTo>
                  <a:lnTo>
                    <a:pt x="142" y="186"/>
                  </a:lnTo>
                  <a:lnTo>
                    <a:pt x="149" y="183"/>
                  </a:lnTo>
                  <a:lnTo>
                    <a:pt x="156" y="178"/>
                  </a:lnTo>
                  <a:lnTo>
                    <a:pt x="162" y="174"/>
                  </a:lnTo>
                  <a:lnTo>
                    <a:pt x="168" y="168"/>
                  </a:lnTo>
                  <a:lnTo>
                    <a:pt x="174" y="162"/>
                  </a:lnTo>
                  <a:lnTo>
                    <a:pt x="179" y="156"/>
                  </a:lnTo>
                  <a:lnTo>
                    <a:pt x="183" y="149"/>
                  </a:lnTo>
                  <a:lnTo>
                    <a:pt x="186" y="142"/>
                  </a:lnTo>
                  <a:lnTo>
                    <a:pt x="189" y="134"/>
                  </a:lnTo>
                  <a:lnTo>
                    <a:pt x="191" y="126"/>
                  </a:lnTo>
                  <a:lnTo>
                    <a:pt x="192" y="118"/>
                  </a:lnTo>
                  <a:lnTo>
                    <a:pt x="193" y="108"/>
                  </a:lnTo>
                  <a:lnTo>
                    <a:pt x="192" y="100"/>
                  </a:lnTo>
                  <a:lnTo>
                    <a:pt x="191" y="91"/>
                  </a:lnTo>
                  <a:lnTo>
                    <a:pt x="189" y="83"/>
                  </a:lnTo>
                  <a:lnTo>
                    <a:pt x="186" y="76"/>
                  </a:lnTo>
                  <a:lnTo>
                    <a:pt x="183" y="69"/>
                  </a:lnTo>
                  <a:lnTo>
                    <a:pt x="179" y="62"/>
                  </a:lnTo>
                  <a:lnTo>
                    <a:pt x="174" y="55"/>
                  </a:lnTo>
                  <a:lnTo>
                    <a:pt x="168" y="49"/>
                  </a:lnTo>
                  <a:lnTo>
                    <a:pt x="162" y="44"/>
                  </a:lnTo>
                  <a:lnTo>
                    <a:pt x="156" y="39"/>
                  </a:lnTo>
                  <a:lnTo>
                    <a:pt x="149" y="35"/>
                  </a:lnTo>
                  <a:lnTo>
                    <a:pt x="142" y="31"/>
                  </a:lnTo>
                  <a:lnTo>
                    <a:pt x="134" y="28"/>
                  </a:lnTo>
                  <a:lnTo>
                    <a:pt x="125" y="26"/>
                  </a:lnTo>
                  <a:lnTo>
                    <a:pt x="117" y="24"/>
                  </a:lnTo>
                  <a:lnTo>
                    <a:pt x="108" y="24"/>
                  </a:lnTo>
                  <a:close/>
                  <a:moveTo>
                    <a:pt x="108" y="218"/>
                  </a:moveTo>
                  <a:lnTo>
                    <a:pt x="98" y="217"/>
                  </a:lnTo>
                  <a:lnTo>
                    <a:pt x="87" y="216"/>
                  </a:lnTo>
                  <a:lnTo>
                    <a:pt x="77" y="213"/>
                  </a:lnTo>
                  <a:lnTo>
                    <a:pt x="67" y="209"/>
                  </a:lnTo>
                  <a:lnTo>
                    <a:pt x="57" y="205"/>
                  </a:lnTo>
                  <a:lnTo>
                    <a:pt x="48" y="199"/>
                  </a:lnTo>
                  <a:lnTo>
                    <a:pt x="39" y="193"/>
                  </a:lnTo>
                  <a:lnTo>
                    <a:pt x="31" y="185"/>
                  </a:lnTo>
                  <a:lnTo>
                    <a:pt x="25" y="178"/>
                  </a:lnTo>
                  <a:lnTo>
                    <a:pt x="18" y="169"/>
                  </a:lnTo>
                  <a:lnTo>
                    <a:pt x="13" y="160"/>
                  </a:lnTo>
                  <a:lnTo>
                    <a:pt x="8" y="151"/>
                  </a:lnTo>
                  <a:lnTo>
                    <a:pt x="5" y="141"/>
                  </a:lnTo>
                  <a:lnTo>
                    <a:pt x="2" y="131"/>
                  </a:lnTo>
                  <a:lnTo>
                    <a:pt x="0" y="120"/>
                  </a:lnTo>
                  <a:lnTo>
                    <a:pt x="0" y="108"/>
                  </a:lnTo>
                  <a:lnTo>
                    <a:pt x="0" y="97"/>
                  </a:lnTo>
                  <a:lnTo>
                    <a:pt x="2" y="87"/>
                  </a:lnTo>
                  <a:lnTo>
                    <a:pt x="5" y="76"/>
                  </a:lnTo>
                  <a:lnTo>
                    <a:pt x="8" y="66"/>
                  </a:lnTo>
                  <a:lnTo>
                    <a:pt x="13" y="57"/>
                  </a:lnTo>
                  <a:lnTo>
                    <a:pt x="18" y="48"/>
                  </a:lnTo>
                  <a:lnTo>
                    <a:pt x="25" y="40"/>
                  </a:lnTo>
                  <a:lnTo>
                    <a:pt x="31" y="32"/>
                  </a:lnTo>
                  <a:lnTo>
                    <a:pt x="39" y="24"/>
                  </a:lnTo>
                  <a:lnTo>
                    <a:pt x="48" y="18"/>
                  </a:lnTo>
                  <a:lnTo>
                    <a:pt x="57" y="13"/>
                  </a:lnTo>
                  <a:lnTo>
                    <a:pt x="67" y="8"/>
                  </a:lnTo>
                  <a:lnTo>
                    <a:pt x="77" y="5"/>
                  </a:lnTo>
                  <a:lnTo>
                    <a:pt x="87" y="2"/>
                  </a:lnTo>
                  <a:lnTo>
                    <a:pt x="98" y="0"/>
                  </a:lnTo>
                  <a:lnTo>
                    <a:pt x="108" y="0"/>
                  </a:lnTo>
                  <a:lnTo>
                    <a:pt x="119" y="0"/>
                  </a:lnTo>
                  <a:lnTo>
                    <a:pt x="131" y="2"/>
                  </a:lnTo>
                  <a:lnTo>
                    <a:pt x="141" y="5"/>
                  </a:lnTo>
                  <a:lnTo>
                    <a:pt x="151" y="8"/>
                  </a:lnTo>
                  <a:lnTo>
                    <a:pt x="161" y="13"/>
                  </a:lnTo>
                  <a:lnTo>
                    <a:pt x="170" y="18"/>
                  </a:lnTo>
                  <a:lnTo>
                    <a:pt x="178" y="24"/>
                  </a:lnTo>
                  <a:lnTo>
                    <a:pt x="185" y="32"/>
                  </a:lnTo>
                  <a:lnTo>
                    <a:pt x="192" y="40"/>
                  </a:lnTo>
                  <a:lnTo>
                    <a:pt x="199" y="48"/>
                  </a:lnTo>
                  <a:lnTo>
                    <a:pt x="204" y="57"/>
                  </a:lnTo>
                  <a:lnTo>
                    <a:pt x="210" y="66"/>
                  </a:lnTo>
                  <a:lnTo>
                    <a:pt x="213" y="76"/>
                  </a:lnTo>
                  <a:lnTo>
                    <a:pt x="216" y="87"/>
                  </a:lnTo>
                  <a:lnTo>
                    <a:pt x="217" y="97"/>
                  </a:lnTo>
                  <a:lnTo>
                    <a:pt x="218" y="108"/>
                  </a:lnTo>
                  <a:lnTo>
                    <a:pt x="217" y="120"/>
                  </a:lnTo>
                  <a:lnTo>
                    <a:pt x="216" y="131"/>
                  </a:lnTo>
                  <a:lnTo>
                    <a:pt x="213" y="141"/>
                  </a:lnTo>
                  <a:lnTo>
                    <a:pt x="210" y="151"/>
                  </a:lnTo>
                  <a:lnTo>
                    <a:pt x="204" y="160"/>
                  </a:lnTo>
                  <a:lnTo>
                    <a:pt x="199" y="169"/>
                  </a:lnTo>
                  <a:lnTo>
                    <a:pt x="192" y="178"/>
                  </a:lnTo>
                  <a:lnTo>
                    <a:pt x="185" y="185"/>
                  </a:lnTo>
                  <a:lnTo>
                    <a:pt x="178" y="193"/>
                  </a:lnTo>
                  <a:lnTo>
                    <a:pt x="170" y="199"/>
                  </a:lnTo>
                  <a:lnTo>
                    <a:pt x="161" y="205"/>
                  </a:lnTo>
                  <a:lnTo>
                    <a:pt x="151" y="209"/>
                  </a:lnTo>
                  <a:lnTo>
                    <a:pt x="141" y="213"/>
                  </a:lnTo>
                  <a:lnTo>
                    <a:pt x="131" y="216"/>
                  </a:lnTo>
                  <a:lnTo>
                    <a:pt x="119" y="217"/>
                  </a:lnTo>
                  <a:lnTo>
                    <a:pt x="108" y="2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236">
              <a:extLst>
                <a:ext uri="{FF2B5EF4-FFF2-40B4-BE49-F238E27FC236}">
                  <a16:creationId xmlns:a16="http://schemas.microsoft.com/office/drawing/2014/main" id="{DC933691-265E-4676-945E-A9B08937C9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9627" y="2107407"/>
              <a:ext cx="69850" cy="69850"/>
            </a:xfrm>
            <a:custGeom>
              <a:avLst/>
              <a:gdLst>
                <a:gd name="T0" fmla="*/ 92 w 218"/>
                <a:gd name="T1" fmla="*/ 27 h 219"/>
                <a:gd name="T2" fmla="*/ 69 w 218"/>
                <a:gd name="T3" fmla="*/ 36 h 219"/>
                <a:gd name="T4" fmla="*/ 49 w 218"/>
                <a:gd name="T5" fmla="*/ 50 h 219"/>
                <a:gd name="T6" fmla="*/ 34 w 218"/>
                <a:gd name="T7" fmla="*/ 69 h 219"/>
                <a:gd name="T8" fmla="*/ 26 w 218"/>
                <a:gd name="T9" fmla="*/ 92 h 219"/>
                <a:gd name="T10" fmla="*/ 25 w 218"/>
                <a:gd name="T11" fmla="*/ 119 h 219"/>
                <a:gd name="T12" fmla="*/ 31 w 218"/>
                <a:gd name="T13" fmla="*/ 142 h 219"/>
                <a:gd name="T14" fmla="*/ 43 w 218"/>
                <a:gd name="T15" fmla="*/ 163 h 219"/>
                <a:gd name="T16" fmla="*/ 62 w 218"/>
                <a:gd name="T17" fmla="*/ 180 h 219"/>
                <a:gd name="T18" fmla="*/ 84 w 218"/>
                <a:gd name="T19" fmla="*/ 191 h 219"/>
                <a:gd name="T20" fmla="*/ 109 w 218"/>
                <a:gd name="T21" fmla="*/ 194 h 219"/>
                <a:gd name="T22" fmla="*/ 134 w 218"/>
                <a:gd name="T23" fmla="*/ 191 h 219"/>
                <a:gd name="T24" fmla="*/ 156 w 218"/>
                <a:gd name="T25" fmla="*/ 180 h 219"/>
                <a:gd name="T26" fmla="*/ 174 w 218"/>
                <a:gd name="T27" fmla="*/ 163 h 219"/>
                <a:gd name="T28" fmla="*/ 186 w 218"/>
                <a:gd name="T29" fmla="*/ 142 h 219"/>
                <a:gd name="T30" fmla="*/ 192 w 218"/>
                <a:gd name="T31" fmla="*/ 119 h 219"/>
                <a:gd name="T32" fmla="*/ 191 w 218"/>
                <a:gd name="T33" fmla="*/ 92 h 219"/>
                <a:gd name="T34" fmla="*/ 183 w 218"/>
                <a:gd name="T35" fmla="*/ 69 h 219"/>
                <a:gd name="T36" fmla="*/ 168 w 218"/>
                <a:gd name="T37" fmla="*/ 50 h 219"/>
                <a:gd name="T38" fmla="*/ 149 w 218"/>
                <a:gd name="T39" fmla="*/ 36 h 219"/>
                <a:gd name="T40" fmla="*/ 125 w 218"/>
                <a:gd name="T41" fmla="*/ 27 h 219"/>
                <a:gd name="T42" fmla="*/ 109 w 218"/>
                <a:gd name="T43" fmla="*/ 219 h 219"/>
                <a:gd name="T44" fmla="*/ 77 w 218"/>
                <a:gd name="T45" fmla="*/ 214 h 219"/>
                <a:gd name="T46" fmla="*/ 47 w 218"/>
                <a:gd name="T47" fmla="*/ 200 h 219"/>
                <a:gd name="T48" fmla="*/ 25 w 218"/>
                <a:gd name="T49" fmla="*/ 179 h 219"/>
                <a:gd name="T50" fmla="*/ 8 w 218"/>
                <a:gd name="T51" fmla="*/ 152 h 219"/>
                <a:gd name="T52" fmla="*/ 1 w 218"/>
                <a:gd name="T53" fmla="*/ 121 h 219"/>
                <a:gd name="T54" fmla="*/ 2 w 218"/>
                <a:gd name="T55" fmla="*/ 87 h 219"/>
                <a:gd name="T56" fmla="*/ 13 w 218"/>
                <a:gd name="T57" fmla="*/ 58 h 219"/>
                <a:gd name="T58" fmla="*/ 31 w 218"/>
                <a:gd name="T59" fmla="*/ 33 h 219"/>
                <a:gd name="T60" fmla="*/ 57 w 218"/>
                <a:gd name="T61" fmla="*/ 14 h 219"/>
                <a:gd name="T62" fmla="*/ 87 w 218"/>
                <a:gd name="T63" fmla="*/ 3 h 219"/>
                <a:gd name="T64" fmla="*/ 120 w 218"/>
                <a:gd name="T65" fmla="*/ 1 h 219"/>
                <a:gd name="T66" fmla="*/ 151 w 218"/>
                <a:gd name="T67" fmla="*/ 9 h 219"/>
                <a:gd name="T68" fmla="*/ 178 w 218"/>
                <a:gd name="T69" fmla="*/ 26 h 219"/>
                <a:gd name="T70" fmla="*/ 199 w 218"/>
                <a:gd name="T71" fmla="*/ 49 h 219"/>
                <a:gd name="T72" fmla="*/ 212 w 218"/>
                <a:gd name="T73" fmla="*/ 77 h 219"/>
                <a:gd name="T74" fmla="*/ 218 w 218"/>
                <a:gd name="T75" fmla="*/ 110 h 219"/>
                <a:gd name="T76" fmla="*/ 212 w 218"/>
                <a:gd name="T77" fmla="*/ 142 h 219"/>
                <a:gd name="T78" fmla="*/ 199 w 218"/>
                <a:gd name="T79" fmla="*/ 170 h 219"/>
                <a:gd name="T80" fmla="*/ 178 w 218"/>
                <a:gd name="T81" fmla="*/ 194 h 219"/>
                <a:gd name="T82" fmla="*/ 151 w 218"/>
                <a:gd name="T83" fmla="*/ 210 h 219"/>
                <a:gd name="T84" fmla="*/ 120 w 218"/>
                <a:gd name="T85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8" h="219">
                  <a:moveTo>
                    <a:pt x="109" y="26"/>
                  </a:moveTo>
                  <a:lnTo>
                    <a:pt x="100" y="26"/>
                  </a:lnTo>
                  <a:lnTo>
                    <a:pt x="92" y="27"/>
                  </a:lnTo>
                  <a:lnTo>
                    <a:pt x="84" y="29"/>
                  </a:lnTo>
                  <a:lnTo>
                    <a:pt x="76" y="32"/>
                  </a:lnTo>
                  <a:lnTo>
                    <a:pt x="69" y="36"/>
                  </a:lnTo>
                  <a:lnTo>
                    <a:pt x="62" y="40"/>
                  </a:lnTo>
                  <a:lnTo>
                    <a:pt x="56" y="45"/>
                  </a:lnTo>
                  <a:lnTo>
                    <a:pt x="49" y="50"/>
                  </a:lnTo>
                  <a:lnTo>
                    <a:pt x="43" y="56"/>
                  </a:lnTo>
                  <a:lnTo>
                    <a:pt x="38" y="62"/>
                  </a:lnTo>
                  <a:lnTo>
                    <a:pt x="34" y="69"/>
                  </a:lnTo>
                  <a:lnTo>
                    <a:pt x="31" y="77"/>
                  </a:lnTo>
                  <a:lnTo>
                    <a:pt x="28" y="84"/>
                  </a:lnTo>
                  <a:lnTo>
                    <a:pt x="26" y="92"/>
                  </a:lnTo>
                  <a:lnTo>
                    <a:pt x="25" y="102"/>
                  </a:lnTo>
                  <a:lnTo>
                    <a:pt x="24" y="110"/>
                  </a:lnTo>
                  <a:lnTo>
                    <a:pt x="25" y="119"/>
                  </a:lnTo>
                  <a:lnTo>
                    <a:pt x="26" y="127"/>
                  </a:lnTo>
                  <a:lnTo>
                    <a:pt x="28" y="135"/>
                  </a:lnTo>
                  <a:lnTo>
                    <a:pt x="31" y="142"/>
                  </a:lnTo>
                  <a:lnTo>
                    <a:pt x="34" y="150"/>
                  </a:lnTo>
                  <a:lnTo>
                    <a:pt x="38" y="157"/>
                  </a:lnTo>
                  <a:lnTo>
                    <a:pt x="43" y="163"/>
                  </a:lnTo>
                  <a:lnTo>
                    <a:pt x="49" y="169"/>
                  </a:lnTo>
                  <a:lnTo>
                    <a:pt x="56" y="174"/>
                  </a:lnTo>
                  <a:lnTo>
                    <a:pt x="62" y="180"/>
                  </a:lnTo>
                  <a:lnTo>
                    <a:pt x="69" y="184"/>
                  </a:lnTo>
                  <a:lnTo>
                    <a:pt x="76" y="188"/>
                  </a:lnTo>
                  <a:lnTo>
                    <a:pt x="84" y="191"/>
                  </a:lnTo>
                  <a:lnTo>
                    <a:pt x="92" y="193"/>
                  </a:lnTo>
                  <a:lnTo>
                    <a:pt x="100" y="194"/>
                  </a:lnTo>
                  <a:lnTo>
                    <a:pt x="109" y="194"/>
                  </a:lnTo>
                  <a:lnTo>
                    <a:pt x="117" y="194"/>
                  </a:lnTo>
                  <a:lnTo>
                    <a:pt x="125" y="193"/>
                  </a:lnTo>
                  <a:lnTo>
                    <a:pt x="134" y="191"/>
                  </a:lnTo>
                  <a:lnTo>
                    <a:pt x="142" y="188"/>
                  </a:lnTo>
                  <a:lnTo>
                    <a:pt x="149" y="184"/>
                  </a:lnTo>
                  <a:lnTo>
                    <a:pt x="156" y="180"/>
                  </a:lnTo>
                  <a:lnTo>
                    <a:pt x="163" y="174"/>
                  </a:lnTo>
                  <a:lnTo>
                    <a:pt x="168" y="169"/>
                  </a:lnTo>
                  <a:lnTo>
                    <a:pt x="174" y="163"/>
                  </a:lnTo>
                  <a:lnTo>
                    <a:pt x="179" y="157"/>
                  </a:lnTo>
                  <a:lnTo>
                    <a:pt x="183" y="150"/>
                  </a:lnTo>
                  <a:lnTo>
                    <a:pt x="186" y="142"/>
                  </a:lnTo>
                  <a:lnTo>
                    <a:pt x="189" y="135"/>
                  </a:lnTo>
                  <a:lnTo>
                    <a:pt x="191" y="127"/>
                  </a:lnTo>
                  <a:lnTo>
                    <a:pt x="192" y="119"/>
                  </a:lnTo>
                  <a:lnTo>
                    <a:pt x="193" y="110"/>
                  </a:lnTo>
                  <a:lnTo>
                    <a:pt x="192" y="102"/>
                  </a:lnTo>
                  <a:lnTo>
                    <a:pt x="191" y="92"/>
                  </a:lnTo>
                  <a:lnTo>
                    <a:pt x="189" y="84"/>
                  </a:lnTo>
                  <a:lnTo>
                    <a:pt x="186" y="77"/>
                  </a:lnTo>
                  <a:lnTo>
                    <a:pt x="183" y="69"/>
                  </a:lnTo>
                  <a:lnTo>
                    <a:pt x="179" y="62"/>
                  </a:lnTo>
                  <a:lnTo>
                    <a:pt x="174" y="56"/>
                  </a:lnTo>
                  <a:lnTo>
                    <a:pt x="168" y="50"/>
                  </a:lnTo>
                  <a:lnTo>
                    <a:pt x="163" y="45"/>
                  </a:lnTo>
                  <a:lnTo>
                    <a:pt x="156" y="40"/>
                  </a:lnTo>
                  <a:lnTo>
                    <a:pt x="149" y="36"/>
                  </a:lnTo>
                  <a:lnTo>
                    <a:pt x="142" y="32"/>
                  </a:lnTo>
                  <a:lnTo>
                    <a:pt x="134" y="29"/>
                  </a:lnTo>
                  <a:lnTo>
                    <a:pt x="125" y="27"/>
                  </a:lnTo>
                  <a:lnTo>
                    <a:pt x="117" y="26"/>
                  </a:lnTo>
                  <a:lnTo>
                    <a:pt x="109" y="26"/>
                  </a:lnTo>
                  <a:close/>
                  <a:moveTo>
                    <a:pt x="109" y="219"/>
                  </a:moveTo>
                  <a:lnTo>
                    <a:pt x="98" y="218"/>
                  </a:lnTo>
                  <a:lnTo>
                    <a:pt x="87" y="216"/>
                  </a:lnTo>
                  <a:lnTo>
                    <a:pt x="77" y="214"/>
                  </a:lnTo>
                  <a:lnTo>
                    <a:pt x="67" y="210"/>
                  </a:lnTo>
                  <a:lnTo>
                    <a:pt x="57" y="206"/>
                  </a:lnTo>
                  <a:lnTo>
                    <a:pt x="47" y="200"/>
                  </a:lnTo>
                  <a:lnTo>
                    <a:pt x="39" y="194"/>
                  </a:lnTo>
                  <a:lnTo>
                    <a:pt x="31" y="187"/>
                  </a:lnTo>
                  <a:lnTo>
                    <a:pt x="25" y="179"/>
                  </a:lnTo>
                  <a:lnTo>
                    <a:pt x="18" y="170"/>
                  </a:lnTo>
                  <a:lnTo>
                    <a:pt x="13" y="161"/>
                  </a:lnTo>
                  <a:lnTo>
                    <a:pt x="8" y="152"/>
                  </a:lnTo>
                  <a:lnTo>
                    <a:pt x="5" y="142"/>
                  </a:lnTo>
                  <a:lnTo>
                    <a:pt x="2" y="132"/>
                  </a:lnTo>
                  <a:lnTo>
                    <a:pt x="1" y="121"/>
                  </a:lnTo>
                  <a:lnTo>
                    <a:pt x="0" y="110"/>
                  </a:lnTo>
                  <a:lnTo>
                    <a:pt x="1" y="99"/>
                  </a:lnTo>
                  <a:lnTo>
                    <a:pt x="2" y="87"/>
                  </a:lnTo>
                  <a:lnTo>
                    <a:pt x="5" y="77"/>
                  </a:lnTo>
                  <a:lnTo>
                    <a:pt x="8" y="67"/>
                  </a:lnTo>
                  <a:lnTo>
                    <a:pt x="13" y="58"/>
                  </a:lnTo>
                  <a:lnTo>
                    <a:pt x="18" y="49"/>
                  </a:lnTo>
                  <a:lnTo>
                    <a:pt x="25" y="41"/>
                  </a:lnTo>
                  <a:lnTo>
                    <a:pt x="31" y="33"/>
                  </a:lnTo>
                  <a:lnTo>
                    <a:pt x="39" y="26"/>
                  </a:lnTo>
                  <a:lnTo>
                    <a:pt x="47" y="20"/>
                  </a:lnTo>
                  <a:lnTo>
                    <a:pt x="57" y="14"/>
                  </a:lnTo>
                  <a:lnTo>
                    <a:pt x="67" y="9"/>
                  </a:lnTo>
                  <a:lnTo>
                    <a:pt x="77" y="5"/>
                  </a:lnTo>
                  <a:lnTo>
                    <a:pt x="87" y="3"/>
                  </a:lnTo>
                  <a:lnTo>
                    <a:pt x="98" y="1"/>
                  </a:lnTo>
                  <a:lnTo>
                    <a:pt x="109" y="0"/>
                  </a:lnTo>
                  <a:lnTo>
                    <a:pt x="120" y="1"/>
                  </a:lnTo>
                  <a:lnTo>
                    <a:pt x="130" y="3"/>
                  </a:lnTo>
                  <a:lnTo>
                    <a:pt x="141" y="5"/>
                  </a:lnTo>
                  <a:lnTo>
                    <a:pt x="151" y="9"/>
                  </a:lnTo>
                  <a:lnTo>
                    <a:pt x="161" y="14"/>
                  </a:lnTo>
                  <a:lnTo>
                    <a:pt x="170" y="20"/>
                  </a:lnTo>
                  <a:lnTo>
                    <a:pt x="178" y="26"/>
                  </a:lnTo>
                  <a:lnTo>
                    <a:pt x="186" y="33"/>
                  </a:lnTo>
                  <a:lnTo>
                    <a:pt x="192" y="41"/>
                  </a:lnTo>
                  <a:lnTo>
                    <a:pt x="199" y="49"/>
                  </a:lnTo>
                  <a:lnTo>
                    <a:pt x="204" y="58"/>
                  </a:lnTo>
                  <a:lnTo>
                    <a:pt x="209" y="67"/>
                  </a:lnTo>
                  <a:lnTo>
                    <a:pt x="212" y="77"/>
                  </a:lnTo>
                  <a:lnTo>
                    <a:pt x="216" y="87"/>
                  </a:lnTo>
                  <a:lnTo>
                    <a:pt x="218" y="99"/>
                  </a:lnTo>
                  <a:lnTo>
                    <a:pt x="218" y="110"/>
                  </a:lnTo>
                  <a:lnTo>
                    <a:pt x="218" y="121"/>
                  </a:lnTo>
                  <a:lnTo>
                    <a:pt x="216" y="132"/>
                  </a:lnTo>
                  <a:lnTo>
                    <a:pt x="212" y="142"/>
                  </a:lnTo>
                  <a:lnTo>
                    <a:pt x="209" y="152"/>
                  </a:lnTo>
                  <a:lnTo>
                    <a:pt x="204" y="161"/>
                  </a:lnTo>
                  <a:lnTo>
                    <a:pt x="199" y="170"/>
                  </a:lnTo>
                  <a:lnTo>
                    <a:pt x="192" y="179"/>
                  </a:lnTo>
                  <a:lnTo>
                    <a:pt x="186" y="187"/>
                  </a:lnTo>
                  <a:lnTo>
                    <a:pt x="178" y="194"/>
                  </a:lnTo>
                  <a:lnTo>
                    <a:pt x="170" y="200"/>
                  </a:lnTo>
                  <a:lnTo>
                    <a:pt x="161" y="206"/>
                  </a:lnTo>
                  <a:lnTo>
                    <a:pt x="151" y="210"/>
                  </a:lnTo>
                  <a:lnTo>
                    <a:pt x="141" y="214"/>
                  </a:lnTo>
                  <a:lnTo>
                    <a:pt x="130" y="216"/>
                  </a:lnTo>
                  <a:lnTo>
                    <a:pt x="120" y="218"/>
                  </a:lnTo>
                  <a:lnTo>
                    <a:pt x="109" y="2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237">
              <a:extLst>
                <a:ext uri="{FF2B5EF4-FFF2-40B4-BE49-F238E27FC236}">
                  <a16:creationId xmlns:a16="http://schemas.microsoft.com/office/drawing/2014/main" id="{054F25CD-493F-4E7B-ABA2-9647A43E96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11677" y="1923257"/>
              <a:ext cx="69850" cy="71438"/>
            </a:xfrm>
            <a:custGeom>
              <a:avLst/>
              <a:gdLst>
                <a:gd name="T0" fmla="*/ 94 w 221"/>
                <a:gd name="T1" fmla="*/ 26 h 221"/>
                <a:gd name="T2" fmla="*/ 71 w 221"/>
                <a:gd name="T3" fmla="*/ 34 h 221"/>
                <a:gd name="T4" fmla="*/ 49 w 221"/>
                <a:gd name="T5" fmla="*/ 49 h 221"/>
                <a:gd name="T6" fmla="*/ 34 w 221"/>
                <a:gd name="T7" fmla="*/ 70 h 221"/>
                <a:gd name="T8" fmla="*/ 26 w 221"/>
                <a:gd name="T9" fmla="*/ 93 h 221"/>
                <a:gd name="T10" fmla="*/ 24 w 221"/>
                <a:gd name="T11" fmla="*/ 118 h 221"/>
                <a:gd name="T12" fmla="*/ 30 w 221"/>
                <a:gd name="T13" fmla="*/ 142 h 221"/>
                <a:gd name="T14" fmla="*/ 43 w 221"/>
                <a:gd name="T15" fmla="*/ 164 h 221"/>
                <a:gd name="T16" fmla="*/ 62 w 221"/>
                <a:gd name="T17" fmla="*/ 182 h 221"/>
                <a:gd name="T18" fmla="*/ 86 w 221"/>
                <a:gd name="T19" fmla="*/ 193 h 221"/>
                <a:gd name="T20" fmla="*/ 110 w 221"/>
                <a:gd name="T21" fmla="*/ 197 h 221"/>
                <a:gd name="T22" fmla="*/ 135 w 221"/>
                <a:gd name="T23" fmla="*/ 193 h 221"/>
                <a:gd name="T24" fmla="*/ 158 w 221"/>
                <a:gd name="T25" fmla="*/ 182 h 221"/>
                <a:gd name="T26" fmla="*/ 172 w 221"/>
                <a:gd name="T27" fmla="*/ 171 h 221"/>
                <a:gd name="T28" fmla="*/ 182 w 221"/>
                <a:gd name="T29" fmla="*/ 158 h 221"/>
                <a:gd name="T30" fmla="*/ 193 w 221"/>
                <a:gd name="T31" fmla="*/ 135 h 221"/>
                <a:gd name="T32" fmla="*/ 197 w 221"/>
                <a:gd name="T33" fmla="*/ 110 h 221"/>
                <a:gd name="T34" fmla="*/ 193 w 221"/>
                <a:gd name="T35" fmla="*/ 84 h 221"/>
                <a:gd name="T36" fmla="*/ 182 w 221"/>
                <a:gd name="T37" fmla="*/ 62 h 221"/>
                <a:gd name="T38" fmla="*/ 165 w 221"/>
                <a:gd name="T39" fmla="*/ 43 h 221"/>
                <a:gd name="T40" fmla="*/ 142 w 221"/>
                <a:gd name="T41" fmla="*/ 30 h 221"/>
                <a:gd name="T42" fmla="*/ 119 w 221"/>
                <a:gd name="T43" fmla="*/ 23 h 221"/>
                <a:gd name="T44" fmla="*/ 99 w 221"/>
                <a:gd name="T45" fmla="*/ 220 h 221"/>
                <a:gd name="T46" fmla="*/ 67 w 221"/>
                <a:gd name="T47" fmla="*/ 212 h 221"/>
                <a:gd name="T48" fmla="*/ 40 w 221"/>
                <a:gd name="T49" fmla="*/ 196 h 221"/>
                <a:gd name="T50" fmla="*/ 18 w 221"/>
                <a:gd name="T51" fmla="*/ 171 h 221"/>
                <a:gd name="T52" fmla="*/ 4 w 221"/>
                <a:gd name="T53" fmla="*/ 141 h 221"/>
                <a:gd name="T54" fmla="*/ 0 w 221"/>
                <a:gd name="T55" fmla="*/ 110 h 221"/>
                <a:gd name="T56" fmla="*/ 4 w 221"/>
                <a:gd name="T57" fmla="*/ 78 h 221"/>
                <a:gd name="T58" fmla="*/ 18 w 221"/>
                <a:gd name="T59" fmla="*/ 49 h 221"/>
                <a:gd name="T60" fmla="*/ 40 w 221"/>
                <a:gd name="T61" fmla="*/ 24 h 221"/>
                <a:gd name="T62" fmla="*/ 68 w 221"/>
                <a:gd name="T63" fmla="*/ 8 h 221"/>
                <a:gd name="T64" fmla="*/ 100 w 221"/>
                <a:gd name="T65" fmla="*/ 0 h 221"/>
                <a:gd name="T66" fmla="*/ 132 w 221"/>
                <a:gd name="T67" fmla="*/ 2 h 221"/>
                <a:gd name="T68" fmla="*/ 163 w 221"/>
                <a:gd name="T69" fmla="*/ 12 h 221"/>
                <a:gd name="T70" fmla="*/ 189 w 221"/>
                <a:gd name="T71" fmla="*/ 32 h 221"/>
                <a:gd name="T72" fmla="*/ 208 w 221"/>
                <a:gd name="T73" fmla="*/ 58 h 221"/>
                <a:gd name="T74" fmla="*/ 219 w 221"/>
                <a:gd name="T75" fmla="*/ 88 h 221"/>
                <a:gd name="T76" fmla="*/ 220 w 221"/>
                <a:gd name="T77" fmla="*/ 121 h 221"/>
                <a:gd name="T78" fmla="*/ 213 w 221"/>
                <a:gd name="T79" fmla="*/ 152 h 221"/>
                <a:gd name="T80" fmla="*/ 196 w 221"/>
                <a:gd name="T81" fmla="*/ 180 h 221"/>
                <a:gd name="T82" fmla="*/ 189 w 221"/>
                <a:gd name="T83" fmla="*/ 189 h 221"/>
                <a:gd name="T84" fmla="*/ 172 w 221"/>
                <a:gd name="T85" fmla="*/ 202 h 221"/>
                <a:gd name="T86" fmla="*/ 142 w 221"/>
                <a:gd name="T87" fmla="*/ 216 h 221"/>
                <a:gd name="T88" fmla="*/ 110 w 221"/>
                <a:gd name="T89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1" h="221">
                  <a:moveTo>
                    <a:pt x="110" y="23"/>
                  </a:moveTo>
                  <a:lnTo>
                    <a:pt x="102" y="23"/>
                  </a:lnTo>
                  <a:lnTo>
                    <a:pt x="94" y="26"/>
                  </a:lnTo>
                  <a:lnTo>
                    <a:pt x="86" y="27"/>
                  </a:lnTo>
                  <a:lnTo>
                    <a:pt x="78" y="30"/>
                  </a:lnTo>
                  <a:lnTo>
                    <a:pt x="71" y="34"/>
                  </a:lnTo>
                  <a:lnTo>
                    <a:pt x="62" y="38"/>
                  </a:lnTo>
                  <a:lnTo>
                    <a:pt x="55" y="43"/>
                  </a:lnTo>
                  <a:lnTo>
                    <a:pt x="49" y="49"/>
                  </a:lnTo>
                  <a:lnTo>
                    <a:pt x="43" y="55"/>
                  </a:lnTo>
                  <a:lnTo>
                    <a:pt x="38" y="62"/>
                  </a:lnTo>
                  <a:lnTo>
                    <a:pt x="34" y="70"/>
                  </a:lnTo>
                  <a:lnTo>
                    <a:pt x="30" y="77"/>
                  </a:lnTo>
                  <a:lnTo>
                    <a:pt x="28" y="85"/>
                  </a:lnTo>
                  <a:lnTo>
                    <a:pt x="26" y="93"/>
                  </a:lnTo>
                  <a:lnTo>
                    <a:pt x="24" y="101"/>
                  </a:lnTo>
                  <a:lnTo>
                    <a:pt x="24" y="110"/>
                  </a:lnTo>
                  <a:lnTo>
                    <a:pt x="24" y="118"/>
                  </a:lnTo>
                  <a:lnTo>
                    <a:pt x="26" y="127"/>
                  </a:lnTo>
                  <a:lnTo>
                    <a:pt x="28" y="135"/>
                  </a:lnTo>
                  <a:lnTo>
                    <a:pt x="30" y="142"/>
                  </a:lnTo>
                  <a:lnTo>
                    <a:pt x="34" y="150"/>
                  </a:lnTo>
                  <a:lnTo>
                    <a:pt x="38" y="157"/>
                  </a:lnTo>
                  <a:lnTo>
                    <a:pt x="43" y="164"/>
                  </a:lnTo>
                  <a:lnTo>
                    <a:pt x="49" y="171"/>
                  </a:lnTo>
                  <a:lnTo>
                    <a:pt x="55" y="176"/>
                  </a:lnTo>
                  <a:lnTo>
                    <a:pt x="62" y="182"/>
                  </a:lnTo>
                  <a:lnTo>
                    <a:pt x="71" y="186"/>
                  </a:lnTo>
                  <a:lnTo>
                    <a:pt x="78" y="190"/>
                  </a:lnTo>
                  <a:lnTo>
                    <a:pt x="86" y="193"/>
                  </a:lnTo>
                  <a:lnTo>
                    <a:pt x="94" y="195"/>
                  </a:lnTo>
                  <a:lnTo>
                    <a:pt x="102" y="196"/>
                  </a:lnTo>
                  <a:lnTo>
                    <a:pt x="110" y="197"/>
                  </a:lnTo>
                  <a:lnTo>
                    <a:pt x="119" y="196"/>
                  </a:lnTo>
                  <a:lnTo>
                    <a:pt x="127" y="195"/>
                  </a:lnTo>
                  <a:lnTo>
                    <a:pt x="135" y="193"/>
                  </a:lnTo>
                  <a:lnTo>
                    <a:pt x="142" y="190"/>
                  </a:lnTo>
                  <a:lnTo>
                    <a:pt x="151" y="186"/>
                  </a:lnTo>
                  <a:lnTo>
                    <a:pt x="158" y="182"/>
                  </a:lnTo>
                  <a:lnTo>
                    <a:pt x="165" y="176"/>
                  </a:lnTo>
                  <a:lnTo>
                    <a:pt x="172" y="171"/>
                  </a:lnTo>
                  <a:lnTo>
                    <a:pt x="172" y="171"/>
                  </a:lnTo>
                  <a:lnTo>
                    <a:pt x="172" y="171"/>
                  </a:lnTo>
                  <a:lnTo>
                    <a:pt x="177" y="164"/>
                  </a:lnTo>
                  <a:lnTo>
                    <a:pt x="182" y="158"/>
                  </a:lnTo>
                  <a:lnTo>
                    <a:pt x="187" y="150"/>
                  </a:lnTo>
                  <a:lnTo>
                    <a:pt x="190" y="143"/>
                  </a:lnTo>
                  <a:lnTo>
                    <a:pt x="193" y="135"/>
                  </a:lnTo>
                  <a:lnTo>
                    <a:pt x="195" y="127"/>
                  </a:lnTo>
                  <a:lnTo>
                    <a:pt x="196" y="119"/>
                  </a:lnTo>
                  <a:lnTo>
                    <a:pt x="197" y="110"/>
                  </a:lnTo>
                  <a:lnTo>
                    <a:pt x="196" y="101"/>
                  </a:lnTo>
                  <a:lnTo>
                    <a:pt x="195" y="92"/>
                  </a:lnTo>
                  <a:lnTo>
                    <a:pt x="193" y="84"/>
                  </a:lnTo>
                  <a:lnTo>
                    <a:pt x="190" y="77"/>
                  </a:lnTo>
                  <a:lnTo>
                    <a:pt x="187" y="69"/>
                  </a:lnTo>
                  <a:lnTo>
                    <a:pt x="182" y="62"/>
                  </a:lnTo>
                  <a:lnTo>
                    <a:pt x="177" y="55"/>
                  </a:lnTo>
                  <a:lnTo>
                    <a:pt x="172" y="49"/>
                  </a:lnTo>
                  <a:lnTo>
                    <a:pt x="165" y="43"/>
                  </a:lnTo>
                  <a:lnTo>
                    <a:pt x="158" y="38"/>
                  </a:lnTo>
                  <a:lnTo>
                    <a:pt x="151" y="34"/>
                  </a:lnTo>
                  <a:lnTo>
                    <a:pt x="142" y="30"/>
                  </a:lnTo>
                  <a:lnTo>
                    <a:pt x="135" y="27"/>
                  </a:lnTo>
                  <a:lnTo>
                    <a:pt x="127" y="26"/>
                  </a:lnTo>
                  <a:lnTo>
                    <a:pt x="119" y="23"/>
                  </a:lnTo>
                  <a:lnTo>
                    <a:pt x="110" y="23"/>
                  </a:lnTo>
                  <a:close/>
                  <a:moveTo>
                    <a:pt x="110" y="221"/>
                  </a:moveTo>
                  <a:lnTo>
                    <a:pt x="99" y="220"/>
                  </a:lnTo>
                  <a:lnTo>
                    <a:pt x="89" y="219"/>
                  </a:lnTo>
                  <a:lnTo>
                    <a:pt x="78" y="216"/>
                  </a:lnTo>
                  <a:lnTo>
                    <a:pt x="67" y="212"/>
                  </a:lnTo>
                  <a:lnTo>
                    <a:pt x="58" y="208"/>
                  </a:lnTo>
                  <a:lnTo>
                    <a:pt x="49" y="202"/>
                  </a:lnTo>
                  <a:lnTo>
                    <a:pt x="40" y="196"/>
                  </a:lnTo>
                  <a:lnTo>
                    <a:pt x="32" y="189"/>
                  </a:lnTo>
                  <a:lnTo>
                    <a:pt x="24" y="179"/>
                  </a:lnTo>
                  <a:lnTo>
                    <a:pt x="18" y="171"/>
                  </a:lnTo>
                  <a:lnTo>
                    <a:pt x="12" y="161"/>
                  </a:lnTo>
                  <a:lnTo>
                    <a:pt x="8" y="151"/>
                  </a:lnTo>
                  <a:lnTo>
                    <a:pt x="4" y="141"/>
                  </a:lnTo>
                  <a:lnTo>
                    <a:pt x="2" y="131"/>
                  </a:lnTo>
                  <a:lnTo>
                    <a:pt x="0" y="121"/>
                  </a:lnTo>
                  <a:lnTo>
                    <a:pt x="0" y="110"/>
                  </a:lnTo>
                  <a:lnTo>
                    <a:pt x="0" y="99"/>
                  </a:lnTo>
                  <a:lnTo>
                    <a:pt x="2" y="88"/>
                  </a:lnTo>
                  <a:lnTo>
                    <a:pt x="4" y="78"/>
                  </a:lnTo>
                  <a:lnTo>
                    <a:pt x="8" y="68"/>
                  </a:lnTo>
                  <a:lnTo>
                    <a:pt x="12" y="58"/>
                  </a:lnTo>
                  <a:lnTo>
                    <a:pt x="18" y="49"/>
                  </a:lnTo>
                  <a:lnTo>
                    <a:pt x="24" y="40"/>
                  </a:lnTo>
                  <a:lnTo>
                    <a:pt x="32" y="32"/>
                  </a:lnTo>
                  <a:lnTo>
                    <a:pt x="40" y="24"/>
                  </a:lnTo>
                  <a:lnTo>
                    <a:pt x="49" y="17"/>
                  </a:lnTo>
                  <a:lnTo>
                    <a:pt x="58" y="12"/>
                  </a:lnTo>
                  <a:lnTo>
                    <a:pt x="68" y="8"/>
                  </a:lnTo>
                  <a:lnTo>
                    <a:pt x="79" y="4"/>
                  </a:lnTo>
                  <a:lnTo>
                    <a:pt x="89" y="2"/>
                  </a:lnTo>
                  <a:lnTo>
                    <a:pt x="100" y="0"/>
                  </a:lnTo>
                  <a:lnTo>
                    <a:pt x="110" y="0"/>
                  </a:lnTo>
                  <a:lnTo>
                    <a:pt x="121" y="0"/>
                  </a:lnTo>
                  <a:lnTo>
                    <a:pt x="132" y="2"/>
                  </a:lnTo>
                  <a:lnTo>
                    <a:pt x="142" y="4"/>
                  </a:lnTo>
                  <a:lnTo>
                    <a:pt x="153" y="8"/>
                  </a:lnTo>
                  <a:lnTo>
                    <a:pt x="163" y="12"/>
                  </a:lnTo>
                  <a:lnTo>
                    <a:pt x="172" y="17"/>
                  </a:lnTo>
                  <a:lnTo>
                    <a:pt x="181" y="24"/>
                  </a:lnTo>
                  <a:lnTo>
                    <a:pt x="189" y="32"/>
                  </a:lnTo>
                  <a:lnTo>
                    <a:pt x="196" y="40"/>
                  </a:lnTo>
                  <a:lnTo>
                    <a:pt x="203" y="49"/>
                  </a:lnTo>
                  <a:lnTo>
                    <a:pt x="208" y="58"/>
                  </a:lnTo>
                  <a:lnTo>
                    <a:pt x="213" y="67"/>
                  </a:lnTo>
                  <a:lnTo>
                    <a:pt x="216" y="77"/>
                  </a:lnTo>
                  <a:lnTo>
                    <a:pt x="219" y="88"/>
                  </a:lnTo>
                  <a:lnTo>
                    <a:pt x="220" y="98"/>
                  </a:lnTo>
                  <a:lnTo>
                    <a:pt x="221" y="110"/>
                  </a:lnTo>
                  <a:lnTo>
                    <a:pt x="220" y="121"/>
                  </a:lnTo>
                  <a:lnTo>
                    <a:pt x="219" y="132"/>
                  </a:lnTo>
                  <a:lnTo>
                    <a:pt x="216" y="142"/>
                  </a:lnTo>
                  <a:lnTo>
                    <a:pt x="213" y="152"/>
                  </a:lnTo>
                  <a:lnTo>
                    <a:pt x="208" y="162"/>
                  </a:lnTo>
                  <a:lnTo>
                    <a:pt x="203" y="171"/>
                  </a:lnTo>
                  <a:lnTo>
                    <a:pt x="196" y="180"/>
                  </a:lnTo>
                  <a:lnTo>
                    <a:pt x="189" y="189"/>
                  </a:lnTo>
                  <a:lnTo>
                    <a:pt x="189" y="189"/>
                  </a:lnTo>
                  <a:lnTo>
                    <a:pt x="189" y="189"/>
                  </a:lnTo>
                  <a:lnTo>
                    <a:pt x="189" y="189"/>
                  </a:lnTo>
                  <a:lnTo>
                    <a:pt x="181" y="196"/>
                  </a:lnTo>
                  <a:lnTo>
                    <a:pt x="172" y="202"/>
                  </a:lnTo>
                  <a:lnTo>
                    <a:pt x="163" y="208"/>
                  </a:lnTo>
                  <a:lnTo>
                    <a:pt x="153" y="212"/>
                  </a:lnTo>
                  <a:lnTo>
                    <a:pt x="142" y="216"/>
                  </a:lnTo>
                  <a:lnTo>
                    <a:pt x="132" y="219"/>
                  </a:lnTo>
                  <a:lnTo>
                    <a:pt x="121" y="220"/>
                  </a:lnTo>
                  <a:lnTo>
                    <a:pt x="110" y="2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238">
              <a:extLst>
                <a:ext uri="{FF2B5EF4-FFF2-40B4-BE49-F238E27FC236}">
                  <a16:creationId xmlns:a16="http://schemas.microsoft.com/office/drawing/2014/main" id="{886A11F2-C253-4759-A360-63115A4B8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6752" y="1888332"/>
              <a:ext cx="77788" cy="79375"/>
            </a:xfrm>
            <a:custGeom>
              <a:avLst/>
              <a:gdLst>
                <a:gd name="T0" fmla="*/ 9 w 244"/>
                <a:gd name="T1" fmla="*/ 251 h 252"/>
                <a:gd name="T2" fmla="*/ 3 w 244"/>
                <a:gd name="T3" fmla="*/ 246 h 252"/>
                <a:gd name="T4" fmla="*/ 0 w 244"/>
                <a:gd name="T5" fmla="*/ 228 h 252"/>
                <a:gd name="T6" fmla="*/ 0 w 244"/>
                <a:gd name="T7" fmla="*/ 201 h 252"/>
                <a:gd name="T8" fmla="*/ 3 w 244"/>
                <a:gd name="T9" fmla="*/ 176 h 252"/>
                <a:gd name="T10" fmla="*/ 8 w 244"/>
                <a:gd name="T11" fmla="*/ 151 h 252"/>
                <a:gd name="T12" fmla="*/ 18 w 244"/>
                <a:gd name="T13" fmla="*/ 127 h 252"/>
                <a:gd name="T14" fmla="*/ 29 w 244"/>
                <a:gd name="T15" fmla="*/ 104 h 252"/>
                <a:gd name="T16" fmla="*/ 43 w 244"/>
                <a:gd name="T17" fmla="*/ 83 h 252"/>
                <a:gd name="T18" fmla="*/ 59 w 244"/>
                <a:gd name="T19" fmla="*/ 64 h 252"/>
                <a:gd name="T20" fmla="*/ 77 w 244"/>
                <a:gd name="T21" fmla="*/ 47 h 252"/>
                <a:gd name="T22" fmla="*/ 94 w 244"/>
                <a:gd name="T23" fmla="*/ 34 h 252"/>
                <a:gd name="T24" fmla="*/ 114 w 244"/>
                <a:gd name="T25" fmla="*/ 23 h 252"/>
                <a:gd name="T26" fmla="*/ 134 w 244"/>
                <a:gd name="T27" fmla="*/ 14 h 252"/>
                <a:gd name="T28" fmla="*/ 155 w 244"/>
                <a:gd name="T29" fmla="*/ 8 h 252"/>
                <a:gd name="T30" fmla="*/ 176 w 244"/>
                <a:gd name="T31" fmla="*/ 3 h 252"/>
                <a:gd name="T32" fmla="*/ 199 w 244"/>
                <a:gd name="T33" fmla="*/ 1 h 252"/>
                <a:gd name="T34" fmla="*/ 221 w 244"/>
                <a:gd name="T35" fmla="*/ 1 h 252"/>
                <a:gd name="T36" fmla="*/ 237 w 244"/>
                <a:gd name="T37" fmla="*/ 3 h 252"/>
                <a:gd name="T38" fmla="*/ 243 w 244"/>
                <a:gd name="T39" fmla="*/ 10 h 252"/>
                <a:gd name="T40" fmla="*/ 242 w 244"/>
                <a:gd name="T41" fmla="*/ 19 h 252"/>
                <a:gd name="T42" fmla="*/ 235 w 244"/>
                <a:gd name="T43" fmla="*/ 25 h 252"/>
                <a:gd name="T44" fmla="*/ 220 w 244"/>
                <a:gd name="T45" fmla="*/ 25 h 252"/>
                <a:gd name="T46" fmla="*/ 200 w 244"/>
                <a:gd name="T47" fmla="*/ 25 h 252"/>
                <a:gd name="T48" fmla="*/ 181 w 244"/>
                <a:gd name="T49" fmla="*/ 27 h 252"/>
                <a:gd name="T50" fmla="*/ 161 w 244"/>
                <a:gd name="T51" fmla="*/ 31 h 252"/>
                <a:gd name="T52" fmla="*/ 143 w 244"/>
                <a:gd name="T53" fmla="*/ 37 h 252"/>
                <a:gd name="T54" fmla="*/ 125 w 244"/>
                <a:gd name="T55" fmla="*/ 45 h 252"/>
                <a:gd name="T56" fmla="*/ 109 w 244"/>
                <a:gd name="T57" fmla="*/ 54 h 252"/>
                <a:gd name="T58" fmla="*/ 92 w 244"/>
                <a:gd name="T59" fmla="*/ 67 h 252"/>
                <a:gd name="T60" fmla="*/ 77 w 244"/>
                <a:gd name="T61" fmla="*/ 81 h 252"/>
                <a:gd name="T62" fmla="*/ 62 w 244"/>
                <a:gd name="T63" fmla="*/ 98 h 252"/>
                <a:gd name="T64" fmla="*/ 50 w 244"/>
                <a:gd name="T65" fmla="*/ 117 h 252"/>
                <a:gd name="T66" fmla="*/ 40 w 244"/>
                <a:gd name="T67" fmla="*/ 136 h 252"/>
                <a:gd name="T68" fmla="*/ 32 w 244"/>
                <a:gd name="T69" fmla="*/ 158 h 252"/>
                <a:gd name="T70" fmla="*/ 27 w 244"/>
                <a:gd name="T71" fmla="*/ 180 h 252"/>
                <a:gd name="T72" fmla="*/ 25 w 244"/>
                <a:gd name="T73" fmla="*/ 203 h 252"/>
                <a:gd name="T74" fmla="*/ 25 w 244"/>
                <a:gd name="T75" fmla="*/ 227 h 252"/>
                <a:gd name="T76" fmla="*/ 26 w 244"/>
                <a:gd name="T77" fmla="*/ 243 h 252"/>
                <a:gd name="T78" fmla="*/ 21 w 244"/>
                <a:gd name="T79" fmla="*/ 250 h 252"/>
                <a:gd name="T80" fmla="*/ 14 w 244"/>
                <a:gd name="T81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44" h="252">
                  <a:moveTo>
                    <a:pt x="13" y="252"/>
                  </a:moveTo>
                  <a:lnTo>
                    <a:pt x="9" y="251"/>
                  </a:lnTo>
                  <a:lnTo>
                    <a:pt x="5" y="249"/>
                  </a:lnTo>
                  <a:lnTo>
                    <a:pt x="3" y="246"/>
                  </a:lnTo>
                  <a:lnTo>
                    <a:pt x="1" y="241"/>
                  </a:lnTo>
                  <a:lnTo>
                    <a:pt x="0" y="228"/>
                  </a:lnTo>
                  <a:lnTo>
                    <a:pt x="0" y="214"/>
                  </a:lnTo>
                  <a:lnTo>
                    <a:pt x="0" y="201"/>
                  </a:lnTo>
                  <a:lnTo>
                    <a:pt x="1" y="189"/>
                  </a:lnTo>
                  <a:lnTo>
                    <a:pt x="3" y="176"/>
                  </a:lnTo>
                  <a:lnTo>
                    <a:pt x="5" y="164"/>
                  </a:lnTo>
                  <a:lnTo>
                    <a:pt x="8" y="151"/>
                  </a:lnTo>
                  <a:lnTo>
                    <a:pt x="12" y="139"/>
                  </a:lnTo>
                  <a:lnTo>
                    <a:pt x="18" y="127"/>
                  </a:lnTo>
                  <a:lnTo>
                    <a:pt x="23" y="115"/>
                  </a:lnTo>
                  <a:lnTo>
                    <a:pt x="29" y="104"/>
                  </a:lnTo>
                  <a:lnTo>
                    <a:pt x="36" y="94"/>
                  </a:lnTo>
                  <a:lnTo>
                    <a:pt x="43" y="83"/>
                  </a:lnTo>
                  <a:lnTo>
                    <a:pt x="51" y="74"/>
                  </a:lnTo>
                  <a:lnTo>
                    <a:pt x="59" y="64"/>
                  </a:lnTo>
                  <a:lnTo>
                    <a:pt x="68" y="54"/>
                  </a:lnTo>
                  <a:lnTo>
                    <a:pt x="77" y="47"/>
                  </a:lnTo>
                  <a:lnTo>
                    <a:pt x="85" y="40"/>
                  </a:lnTo>
                  <a:lnTo>
                    <a:pt x="94" y="34"/>
                  </a:lnTo>
                  <a:lnTo>
                    <a:pt x="105" y="28"/>
                  </a:lnTo>
                  <a:lnTo>
                    <a:pt x="114" y="23"/>
                  </a:lnTo>
                  <a:lnTo>
                    <a:pt x="124" y="18"/>
                  </a:lnTo>
                  <a:lnTo>
                    <a:pt x="134" y="14"/>
                  </a:lnTo>
                  <a:lnTo>
                    <a:pt x="144" y="11"/>
                  </a:lnTo>
                  <a:lnTo>
                    <a:pt x="155" y="8"/>
                  </a:lnTo>
                  <a:lnTo>
                    <a:pt x="165" y="5"/>
                  </a:lnTo>
                  <a:lnTo>
                    <a:pt x="176" y="3"/>
                  </a:lnTo>
                  <a:lnTo>
                    <a:pt x="188" y="2"/>
                  </a:lnTo>
                  <a:lnTo>
                    <a:pt x="199" y="1"/>
                  </a:lnTo>
                  <a:lnTo>
                    <a:pt x="210" y="0"/>
                  </a:lnTo>
                  <a:lnTo>
                    <a:pt x="221" y="1"/>
                  </a:lnTo>
                  <a:lnTo>
                    <a:pt x="233" y="2"/>
                  </a:lnTo>
                  <a:lnTo>
                    <a:pt x="237" y="3"/>
                  </a:lnTo>
                  <a:lnTo>
                    <a:pt x="241" y="6"/>
                  </a:lnTo>
                  <a:lnTo>
                    <a:pt x="243" y="10"/>
                  </a:lnTo>
                  <a:lnTo>
                    <a:pt x="244" y="15"/>
                  </a:lnTo>
                  <a:lnTo>
                    <a:pt x="242" y="19"/>
                  </a:lnTo>
                  <a:lnTo>
                    <a:pt x="239" y="23"/>
                  </a:lnTo>
                  <a:lnTo>
                    <a:pt x="235" y="25"/>
                  </a:lnTo>
                  <a:lnTo>
                    <a:pt x="230" y="26"/>
                  </a:lnTo>
                  <a:lnTo>
                    <a:pt x="220" y="25"/>
                  </a:lnTo>
                  <a:lnTo>
                    <a:pt x="210" y="25"/>
                  </a:lnTo>
                  <a:lnTo>
                    <a:pt x="200" y="25"/>
                  </a:lnTo>
                  <a:lnTo>
                    <a:pt x="191" y="26"/>
                  </a:lnTo>
                  <a:lnTo>
                    <a:pt x="181" y="27"/>
                  </a:lnTo>
                  <a:lnTo>
                    <a:pt x="171" y="29"/>
                  </a:lnTo>
                  <a:lnTo>
                    <a:pt x="161" y="31"/>
                  </a:lnTo>
                  <a:lnTo>
                    <a:pt x="152" y="34"/>
                  </a:lnTo>
                  <a:lnTo>
                    <a:pt x="143" y="37"/>
                  </a:lnTo>
                  <a:lnTo>
                    <a:pt x="134" y="40"/>
                  </a:lnTo>
                  <a:lnTo>
                    <a:pt x="125" y="45"/>
                  </a:lnTo>
                  <a:lnTo>
                    <a:pt x="117" y="49"/>
                  </a:lnTo>
                  <a:lnTo>
                    <a:pt x="109" y="54"/>
                  </a:lnTo>
                  <a:lnTo>
                    <a:pt x="101" y="61"/>
                  </a:lnTo>
                  <a:lnTo>
                    <a:pt x="92" y="67"/>
                  </a:lnTo>
                  <a:lnTo>
                    <a:pt x="85" y="73"/>
                  </a:lnTo>
                  <a:lnTo>
                    <a:pt x="77" y="81"/>
                  </a:lnTo>
                  <a:lnTo>
                    <a:pt x="69" y="89"/>
                  </a:lnTo>
                  <a:lnTo>
                    <a:pt x="62" y="98"/>
                  </a:lnTo>
                  <a:lnTo>
                    <a:pt x="56" y="107"/>
                  </a:lnTo>
                  <a:lnTo>
                    <a:pt x="50" y="117"/>
                  </a:lnTo>
                  <a:lnTo>
                    <a:pt x="45" y="126"/>
                  </a:lnTo>
                  <a:lnTo>
                    <a:pt x="40" y="136"/>
                  </a:lnTo>
                  <a:lnTo>
                    <a:pt x="36" y="148"/>
                  </a:lnTo>
                  <a:lnTo>
                    <a:pt x="32" y="158"/>
                  </a:lnTo>
                  <a:lnTo>
                    <a:pt x="30" y="169"/>
                  </a:lnTo>
                  <a:lnTo>
                    <a:pt x="27" y="180"/>
                  </a:lnTo>
                  <a:lnTo>
                    <a:pt x="26" y="191"/>
                  </a:lnTo>
                  <a:lnTo>
                    <a:pt x="25" y="203"/>
                  </a:lnTo>
                  <a:lnTo>
                    <a:pt x="25" y="214"/>
                  </a:lnTo>
                  <a:lnTo>
                    <a:pt x="25" y="227"/>
                  </a:lnTo>
                  <a:lnTo>
                    <a:pt x="26" y="238"/>
                  </a:lnTo>
                  <a:lnTo>
                    <a:pt x="26" y="243"/>
                  </a:lnTo>
                  <a:lnTo>
                    <a:pt x="24" y="247"/>
                  </a:lnTo>
                  <a:lnTo>
                    <a:pt x="21" y="250"/>
                  </a:lnTo>
                  <a:lnTo>
                    <a:pt x="15" y="252"/>
                  </a:lnTo>
                  <a:lnTo>
                    <a:pt x="14" y="252"/>
                  </a:lnTo>
                  <a:lnTo>
                    <a:pt x="13" y="2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239">
              <a:extLst>
                <a:ext uri="{FF2B5EF4-FFF2-40B4-BE49-F238E27FC236}">
                  <a16:creationId xmlns:a16="http://schemas.microsoft.com/office/drawing/2014/main" id="{3DE815E0-23F7-459E-9AD5-42935579C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8177" y="1859757"/>
              <a:ext cx="106363" cy="109538"/>
            </a:xfrm>
            <a:custGeom>
              <a:avLst/>
              <a:gdLst>
                <a:gd name="T0" fmla="*/ 10 w 335"/>
                <a:gd name="T1" fmla="*/ 345 h 346"/>
                <a:gd name="T2" fmla="*/ 4 w 335"/>
                <a:gd name="T3" fmla="*/ 339 h 346"/>
                <a:gd name="T4" fmla="*/ 1 w 335"/>
                <a:gd name="T5" fmla="*/ 317 h 346"/>
                <a:gd name="T6" fmla="*/ 0 w 335"/>
                <a:gd name="T7" fmla="*/ 280 h 346"/>
                <a:gd name="T8" fmla="*/ 4 w 335"/>
                <a:gd name="T9" fmla="*/ 245 h 346"/>
                <a:gd name="T10" fmla="*/ 12 w 335"/>
                <a:gd name="T11" fmla="*/ 209 h 346"/>
                <a:gd name="T12" fmla="*/ 24 w 335"/>
                <a:gd name="T13" fmla="*/ 176 h 346"/>
                <a:gd name="T14" fmla="*/ 41 w 335"/>
                <a:gd name="T15" fmla="*/ 144 h 346"/>
                <a:gd name="T16" fmla="*/ 60 w 335"/>
                <a:gd name="T17" fmla="*/ 115 h 346"/>
                <a:gd name="T18" fmla="*/ 83 w 335"/>
                <a:gd name="T19" fmla="*/ 89 h 346"/>
                <a:gd name="T20" fmla="*/ 107 w 335"/>
                <a:gd name="T21" fmla="*/ 65 h 346"/>
                <a:gd name="T22" fmla="*/ 133 w 335"/>
                <a:gd name="T23" fmla="*/ 47 h 346"/>
                <a:gd name="T24" fmla="*/ 159 w 335"/>
                <a:gd name="T25" fmla="*/ 32 h 346"/>
                <a:gd name="T26" fmla="*/ 186 w 335"/>
                <a:gd name="T27" fmla="*/ 20 h 346"/>
                <a:gd name="T28" fmla="*/ 216 w 335"/>
                <a:gd name="T29" fmla="*/ 10 h 346"/>
                <a:gd name="T30" fmla="*/ 246 w 335"/>
                <a:gd name="T31" fmla="*/ 4 h 346"/>
                <a:gd name="T32" fmla="*/ 277 w 335"/>
                <a:gd name="T33" fmla="*/ 1 h 346"/>
                <a:gd name="T34" fmla="*/ 308 w 335"/>
                <a:gd name="T35" fmla="*/ 1 h 346"/>
                <a:gd name="T36" fmla="*/ 329 w 335"/>
                <a:gd name="T37" fmla="*/ 3 h 346"/>
                <a:gd name="T38" fmla="*/ 334 w 335"/>
                <a:gd name="T39" fmla="*/ 10 h 346"/>
                <a:gd name="T40" fmla="*/ 333 w 335"/>
                <a:gd name="T41" fmla="*/ 20 h 346"/>
                <a:gd name="T42" fmla="*/ 327 w 335"/>
                <a:gd name="T43" fmla="*/ 25 h 346"/>
                <a:gd name="T44" fmla="*/ 307 w 335"/>
                <a:gd name="T45" fmla="*/ 25 h 346"/>
                <a:gd name="T46" fmla="*/ 278 w 335"/>
                <a:gd name="T47" fmla="*/ 25 h 346"/>
                <a:gd name="T48" fmla="*/ 249 w 335"/>
                <a:gd name="T49" fmla="*/ 28 h 346"/>
                <a:gd name="T50" fmla="*/ 222 w 335"/>
                <a:gd name="T51" fmla="*/ 34 h 346"/>
                <a:gd name="T52" fmla="*/ 196 w 335"/>
                <a:gd name="T53" fmla="*/ 42 h 346"/>
                <a:gd name="T54" fmla="*/ 170 w 335"/>
                <a:gd name="T55" fmla="*/ 53 h 346"/>
                <a:gd name="T56" fmla="*/ 146 w 335"/>
                <a:gd name="T57" fmla="*/ 68 h 346"/>
                <a:gd name="T58" fmla="*/ 123 w 335"/>
                <a:gd name="T59" fmla="*/ 85 h 346"/>
                <a:gd name="T60" fmla="*/ 100 w 335"/>
                <a:gd name="T61" fmla="*/ 105 h 346"/>
                <a:gd name="T62" fmla="*/ 79 w 335"/>
                <a:gd name="T63" fmla="*/ 130 h 346"/>
                <a:gd name="T64" fmla="*/ 61 w 335"/>
                <a:gd name="T65" fmla="*/ 158 h 346"/>
                <a:gd name="T66" fmla="*/ 47 w 335"/>
                <a:gd name="T67" fmla="*/ 186 h 346"/>
                <a:gd name="T68" fmla="*/ 36 w 335"/>
                <a:gd name="T69" fmla="*/ 216 h 346"/>
                <a:gd name="T70" fmla="*/ 29 w 335"/>
                <a:gd name="T71" fmla="*/ 249 h 346"/>
                <a:gd name="T72" fmla="*/ 25 w 335"/>
                <a:gd name="T73" fmla="*/ 281 h 346"/>
                <a:gd name="T74" fmla="*/ 25 w 335"/>
                <a:gd name="T75" fmla="*/ 315 h 346"/>
                <a:gd name="T76" fmla="*/ 26 w 335"/>
                <a:gd name="T77" fmla="*/ 337 h 346"/>
                <a:gd name="T78" fmla="*/ 21 w 335"/>
                <a:gd name="T79" fmla="*/ 344 h 346"/>
                <a:gd name="T80" fmla="*/ 15 w 335"/>
                <a:gd name="T81" fmla="*/ 346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5" h="346">
                  <a:moveTo>
                    <a:pt x="15" y="346"/>
                  </a:moveTo>
                  <a:lnTo>
                    <a:pt x="10" y="345"/>
                  </a:lnTo>
                  <a:lnTo>
                    <a:pt x="7" y="343"/>
                  </a:lnTo>
                  <a:lnTo>
                    <a:pt x="4" y="339"/>
                  </a:lnTo>
                  <a:lnTo>
                    <a:pt x="3" y="335"/>
                  </a:lnTo>
                  <a:lnTo>
                    <a:pt x="1" y="317"/>
                  </a:lnTo>
                  <a:lnTo>
                    <a:pt x="0" y="298"/>
                  </a:lnTo>
                  <a:lnTo>
                    <a:pt x="0" y="280"/>
                  </a:lnTo>
                  <a:lnTo>
                    <a:pt x="2" y="262"/>
                  </a:lnTo>
                  <a:lnTo>
                    <a:pt x="4" y="245"/>
                  </a:lnTo>
                  <a:lnTo>
                    <a:pt x="8" y="226"/>
                  </a:lnTo>
                  <a:lnTo>
                    <a:pt x="12" y="209"/>
                  </a:lnTo>
                  <a:lnTo>
                    <a:pt x="18" y="193"/>
                  </a:lnTo>
                  <a:lnTo>
                    <a:pt x="24" y="176"/>
                  </a:lnTo>
                  <a:lnTo>
                    <a:pt x="32" y="161"/>
                  </a:lnTo>
                  <a:lnTo>
                    <a:pt x="41" y="144"/>
                  </a:lnTo>
                  <a:lnTo>
                    <a:pt x="50" y="129"/>
                  </a:lnTo>
                  <a:lnTo>
                    <a:pt x="60" y="115"/>
                  </a:lnTo>
                  <a:lnTo>
                    <a:pt x="71" y="102"/>
                  </a:lnTo>
                  <a:lnTo>
                    <a:pt x="83" y="89"/>
                  </a:lnTo>
                  <a:lnTo>
                    <a:pt x="95" y="76"/>
                  </a:lnTo>
                  <a:lnTo>
                    <a:pt x="107" y="65"/>
                  </a:lnTo>
                  <a:lnTo>
                    <a:pt x="120" y="56"/>
                  </a:lnTo>
                  <a:lnTo>
                    <a:pt x="133" y="47"/>
                  </a:lnTo>
                  <a:lnTo>
                    <a:pt x="145" y="39"/>
                  </a:lnTo>
                  <a:lnTo>
                    <a:pt x="159" y="32"/>
                  </a:lnTo>
                  <a:lnTo>
                    <a:pt x="172" y="25"/>
                  </a:lnTo>
                  <a:lnTo>
                    <a:pt x="186" y="20"/>
                  </a:lnTo>
                  <a:lnTo>
                    <a:pt x="201" y="15"/>
                  </a:lnTo>
                  <a:lnTo>
                    <a:pt x="216" y="10"/>
                  </a:lnTo>
                  <a:lnTo>
                    <a:pt x="231" y="7"/>
                  </a:lnTo>
                  <a:lnTo>
                    <a:pt x="246" y="4"/>
                  </a:lnTo>
                  <a:lnTo>
                    <a:pt x="261" y="2"/>
                  </a:lnTo>
                  <a:lnTo>
                    <a:pt x="277" y="1"/>
                  </a:lnTo>
                  <a:lnTo>
                    <a:pt x="293" y="0"/>
                  </a:lnTo>
                  <a:lnTo>
                    <a:pt x="308" y="1"/>
                  </a:lnTo>
                  <a:lnTo>
                    <a:pt x="324" y="2"/>
                  </a:lnTo>
                  <a:lnTo>
                    <a:pt x="329" y="3"/>
                  </a:lnTo>
                  <a:lnTo>
                    <a:pt x="332" y="6"/>
                  </a:lnTo>
                  <a:lnTo>
                    <a:pt x="334" y="10"/>
                  </a:lnTo>
                  <a:lnTo>
                    <a:pt x="335" y="15"/>
                  </a:lnTo>
                  <a:lnTo>
                    <a:pt x="333" y="20"/>
                  </a:lnTo>
                  <a:lnTo>
                    <a:pt x="331" y="23"/>
                  </a:lnTo>
                  <a:lnTo>
                    <a:pt x="327" y="25"/>
                  </a:lnTo>
                  <a:lnTo>
                    <a:pt x="322" y="26"/>
                  </a:lnTo>
                  <a:lnTo>
                    <a:pt x="307" y="25"/>
                  </a:lnTo>
                  <a:lnTo>
                    <a:pt x="293" y="25"/>
                  </a:lnTo>
                  <a:lnTo>
                    <a:pt x="278" y="25"/>
                  </a:lnTo>
                  <a:lnTo>
                    <a:pt x="263" y="26"/>
                  </a:lnTo>
                  <a:lnTo>
                    <a:pt x="249" y="28"/>
                  </a:lnTo>
                  <a:lnTo>
                    <a:pt x="236" y="30"/>
                  </a:lnTo>
                  <a:lnTo>
                    <a:pt x="222" y="34"/>
                  </a:lnTo>
                  <a:lnTo>
                    <a:pt x="209" y="38"/>
                  </a:lnTo>
                  <a:lnTo>
                    <a:pt x="196" y="42"/>
                  </a:lnTo>
                  <a:lnTo>
                    <a:pt x="182" y="47"/>
                  </a:lnTo>
                  <a:lnTo>
                    <a:pt x="170" y="53"/>
                  </a:lnTo>
                  <a:lnTo>
                    <a:pt x="158" y="60"/>
                  </a:lnTo>
                  <a:lnTo>
                    <a:pt x="146" y="68"/>
                  </a:lnTo>
                  <a:lnTo>
                    <a:pt x="134" y="76"/>
                  </a:lnTo>
                  <a:lnTo>
                    <a:pt x="123" y="85"/>
                  </a:lnTo>
                  <a:lnTo>
                    <a:pt x="112" y="94"/>
                  </a:lnTo>
                  <a:lnTo>
                    <a:pt x="100" y="105"/>
                  </a:lnTo>
                  <a:lnTo>
                    <a:pt x="89" y="117"/>
                  </a:lnTo>
                  <a:lnTo>
                    <a:pt x="79" y="130"/>
                  </a:lnTo>
                  <a:lnTo>
                    <a:pt x="70" y="143"/>
                  </a:lnTo>
                  <a:lnTo>
                    <a:pt x="61" y="158"/>
                  </a:lnTo>
                  <a:lnTo>
                    <a:pt x="54" y="172"/>
                  </a:lnTo>
                  <a:lnTo>
                    <a:pt x="47" y="186"/>
                  </a:lnTo>
                  <a:lnTo>
                    <a:pt x="41" y="201"/>
                  </a:lnTo>
                  <a:lnTo>
                    <a:pt x="36" y="216"/>
                  </a:lnTo>
                  <a:lnTo>
                    <a:pt x="32" y="233"/>
                  </a:lnTo>
                  <a:lnTo>
                    <a:pt x="29" y="249"/>
                  </a:lnTo>
                  <a:lnTo>
                    <a:pt x="26" y="265"/>
                  </a:lnTo>
                  <a:lnTo>
                    <a:pt x="25" y="281"/>
                  </a:lnTo>
                  <a:lnTo>
                    <a:pt x="24" y="298"/>
                  </a:lnTo>
                  <a:lnTo>
                    <a:pt x="25" y="315"/>
                  </a:lnTo>
                  <a:lnTo>
                    <a:pt x="28" y="332"/>
                  </a:lnTo>
                  <a:lnTo>
                    <a:pt x="26" y="337"/>
                  </a:lnTo>
                  <a:lnTo>
                    <a:pt x="24" y="341"/>
                  </a:lnTo>
                  <a:lnTo>
                    <a:pt x="21" y="344"/>
                  </a:lnTo>
                  <a:lnTo>
                    <a:pt x="16" y="346"/>
                  </a:lnTo>
                  <a:lnTo>
                    <a:pt x="15" y="346"/>
                  </a:lnTo>
                  <a:lnTo>
                    <a:pt x="15" y="3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240">
              <a:extLst>
                <a:ext uri="{FF2B5EF4-FFF2-40B4-BE49-F238E27FC236}">
                  <a16:creationId xmlns:a16="http://schemas.microsoft.com/office/drawing/2014/main" id="{75E3EB32-2D25-4B15-B139-48C826BE9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8665" y="1950245"/>
              <a:ext cx="77788" cy="79375"/>
            </a:xfrm>
            <a:custGeom>
              <a:avLst/>
              <a:gdLst>
                <a:gd name="T0" fmla="*/ 22 w 244"/>
                <a:gd name="T1" fmla="*/ 251 h 251"/>
                <a:gd name="T2" fmla="*/ 6 w 244"/>
                <a:gd name="T3" fmla="*/ 249 h 251"/>
                <a:gd name="T4" fmla="*/ 1 w 244"/>
                <a:gd name="T5" fmla="*/ 242 h 251"/>
                <a:gd name="T6" fmla="*/ 1 w 244"/>
                <a:gd name="T7" fmla="*/ 232 h 251"/>
                <a:gd name="T8" fmla="*/ 8 w 244"/>
                <a:gd name="T9" fmla="*/ 226 h 251"/>
                <a:gd name="T10" fmla="*/ 23 w 244"/>
                <a:gd name="T11" fmla="*/ 227 h 251"/>
                <a:gd name="T12" fmla="*/ 43 w 244"/>
                <a:gd name="T13" fmla="*/ 227 h 251"/>
                <a:gd name="T14" fmla="*/ 63 w 244"/>
                <a:gd name="T15" fmla="*/ 225 h 251"/>
                <a:gd name="T16" fmla="*/ 83 w 244"/>
                <a:gd name="T17" fmla="*/ 221 h 251"/>
                <a:gd name="T18" fmla="*/ 101 w 244"/>
                <a:gd name="T19" fmla="*/ 215 h 251"/>
                <a:gd name="T20" fmla="*/ 118 w 244"/>
                <a:gd name="T21" fmla="*/ 207 h 251"/>
                <a:gd name="T22" fmla="*/ 135 w 244"/>
                <a:gd name="T23" fmla="*/ 197 h 251"/>
                <a:gd name="T24" fmla="*/ 152 w 244"/>
                <a:gd name="T25" fmla="*/ 185 h 251"/>
                <a:gd name="T26" fmla="*/ 167 w 244"/>
                <a:gd name="T27" fmla="*/ 170 h 251"/>
                <a:gd name="T28" fmla="*/ 182 w 244"/>
                <a:gd name="T29" fmla="*/ 154 h 251"/>
                <a:gd name="T30" fmla="*/ 194 w 244"/>
                <a:gd name="T31" fmla="*/ 135 h 251"/>
                <a:gd name="T32" fmla="*/ 204 w 244"/>
                <a:gd name="T33" fmla="*/ 115 h 251"/>
                <a:gd name="T34" fmla="*/ 211 w 244"/>
                <a:gd name="T35" fmla="*/ 93 h 251"/>
                <a:gd name="T36" fmla="*/ 216 w 244"/>
                <a:gd name="T37" fmla="*/ 71 h 251"/>
                <a:gd name="T38" fmla="*/ 219 w 244"/>
                <a:gd name="T39" fmla="*/ 49 h 251"/>
                <a:gd name="T40" fmla="*/ 218 w 244"/>
                <a:gd name="T41" fmla="*/ 26 h 251"/>
                <a:gd name="T42" fmla="*/ 218 w 244"/>
                <a:gd name="T43" fmla="*/ 8 h 251"/>
                <a:gd name="T44" fmla="*/ 223 w 244"/>
                <a:gd name="T45" fmla="*/ 1 h 251"/>
                <a:gd name="T46" fmla="*/ 234 w 244"/>
                <a:gd name="T47" fmla="*/ 0 h 251"/>
                <a:gd name="T48" fmla="*/ 241 w 244"/>
                <a:gd name="T49" fmla="*/ 6 h 251"/>
                <a:gd name="T50" fmla="*/ 244 w 244"/>
                <a:gd name="T51" fmla="*/ 23 h 251"/>
                <a:gd name="T52" fmla="*/ 244 w 244"/>
                <a:gd name="T53" fmla="*/ 50 h 251"/>
                <a:gd name="T54" fmla="*/ 241 w 244"/>
                <a:gd name="T55" fmla="*/ 75 h 251"/>
                <a:gd name="T56" fmla="*/ 235 w 244"/>
                <a:gd name="T57" fmla="*/ 100 h 251"/>
                <a:gd name="T58" fmla="*/ 227 w 244"/>
                <a:gd name="T59" fmla="*/ 125 h 251"/>
                <a:gd name="T60" fmla="*/ 215 w 244"/>
                <a:gd name="T61" fmla="*/ 147 h 251"/>
                <a:gd name="T62" fmla="*/ 201 w 244"/>
                <a:gd name="T63" fmla="*/ 168 h 251"/>
                <a:gd name="T64" fmla="*/ 184 w 244"/>
                <a:gd name="T65" fmla="*/ 188 h 251"/>
                <a:gd name="T66" fmla="*/ 160 w 244"/>
                <a:gd name="T67" fmla="*/ 210 h 251"/>
                <a:gd name="T68" fmla="*/ 127 w 244"/>
                <a:gd name="T69" fmla="*/ 230 h 251"/>
                <a:gd name="T70" fmla="*/ 91 w 244"/>
                <a:gd name="T71" fmla="*/ 243 h 251"/>
                <a:gd name="T72" fmla="*/ 53 w 244"/>
                <a:gd name="T73" fmla="*/ 25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4" h="251">
                  <a:moveTo>
                    <a:pt x="33" y="251"/>
                  </a:moveTo>
                  <a:lnTo>
                    <a:pt x="22" y="251"/>
                  </a:lnTo>
                  <a:lnTo>
                    <a:pt x="11" y="250"/>
                  </a:lnTo>
                  <a:lnTo>
                    <a:pt x="6" y="249"/>
                  </a:lnTo>
                  <a:lnTo>
                    <a:pt x="3" y="246"/>
                  </a:lnTo>
                  <a:lnTo>
                    <a:pt x="1" y="242"/>
                  </a:lnTo>
                  <a:lnTo>
                    <a:pt x="0" y="237"/>
                  </a:lnTo>
                  <a:lnTo>
                    <a:pt x="1" y="232"/>
                  </a:lnTo>
                  <a:lnTo>
                    <a:pt x="4" y="229"/>
                  </a:lnTo>
                  <a:lnTo>
                    <a:pt x="8" y="226"/>
                  </a:lnTo>
                  <a:lnTo>
                    <a:pt x="13" y="226"/>
                  </a:lnTo>
                  <a:lnTo>
                    <a:pt x="23" y="227"/>
                  </a:lnTo>
                  <a:lnTo>
                    <a:pt x="33" y="227"/>
                  </a:lnTo>
                  <a:lnTo>
                    <a:pt x="43" y="227"/>
                  </a:lnTo>
                  <a:lnTo>
                    <a:pt x="53" y="226"/>
                  </a:lnTo>
                  <a:lnTo>
                    <a:pt x="63" y="225"/>
                  </a:lnTo>
                  <a:lnTo>
                    <a:pt x="73" y="223"/>
                  </a:lnTo>
                  <a:lnTo>
                    <a:pt x="83" y="221"/>
                  </a:lnTo>
                  <a:lnTo>
                    <a:pt x="92" y="218"/>
                  </a:lnTo>
                  <a:lnTo>
                    <a:pt x="101" y="215"/>
                  </a:lnTo>
                  <a:lnTo>
                    <a:pt x="110" y="211"/>
                  </a:lnTo>
                  <a:lnTo>
                    <a:pt x="118" y="207"/>
                  </a:lnTo>
                  <a:lnTo>
                    <a:pt x="127" y="202"/>
                  </a:lnTo>
                  <a:lnTo>
                    <a:pt x="135" y="197"/>
                  </a:lnTo>
                  <a:lnTo>
                    <a:pt x="143" y="192"/>
                  </a:lnTo>
                  <a:lnTo>
                    <a:pt x="152" y="185"/>
                  </a:lnTo>
                  <a:lnTo>
                    <a:pt x="159" y="178"/>
                  </a:lnTo>
                  <a:lnTo>
                    <a:pt x="167" y="170"/>
                  </a:lnTo>
                  <a:lnTo>
                    <a:pt x="175" y="162"/>
                  </a:lnTo>
                  <a:lnTo>
                    <a:pt x="182" y="154"/>
                  </a:lnTo>
                  <a:lnTo>
                    <a:pt x="188" y="144"/>
                  </a:lnTo>
                  <a:lnTo>
                    <a:pt x="194" y="135"/>
                  </a:lnTo>
                  <a:lnTo>
                    <a:pt x="199" y="125"/>
                  </a:lnTo>
                  <a:lnTo>
                    <a:pt x="204" y="115"/>
                  </a:lnTo>
                  <a:lnTo>
                    <a:pt x="208" y="104"/>
                  </a:lnTo>
                  <a:lnTo>
                    <a:pt x="211" y="93"/>
                  </a:lnTo>
                  <a:lnTo>
                    <a:pt x="214" y="82"/>
                  </a:lnTo>
                  <a:lnTo>
                    <a:pt x="216" y="71"/>
                  </a:lnTo>
                  <a:lnTo>
                    <a:pt x="218" y="60"/>
                  </a:lnTo>
                  <a:lnTo>
                    <a:pt x="219" y="49"/>
                  </a:lnTo>
                  <a:lnTo>
                    <a:pt x="219" y="37"/>
                  </a:lnTo>
                  <a:lnTo>
                    <a:pt x="218" y="26"/>
                  </a:lnTo>
                  <a:lnTo>
                    <a:pt x="217" y="13"/>
                  </a:lnTo>
                  <a:lnTo>
                    <a:pt x="218" y="8"/>
                  </a:lnTo>
                  <a:lnTo>
                    <a:pt x="220" y="4"/>
                  </a:lnTo>
                  <a:lnTo>
                    <a:pt x="223" y="1"/>
                  </a:lnTo>
                  <a:lnTo>
                    <a:pt x="229" y="0"/>
                  </a:lnTo>
                  <a:lnTo>
                    <a:pt x="234" y="0"/>
                  </a:lnTo>
                  <a:lnTo>
                    <a:pt x="238" y="2"/>
                  </a:lnTo>
                  <a:lnTo>
                    <a:pt x="241" y="6"/>
                  </a:lnTo>
                  <a:lnTo>
                    <a:pt x="242" y="10"/>
                  </a:lnTo>
                  <a:lnTo>
                    <a:pt x="244" y="23"/>
                  </a:lnTo>
                  <a:lnTo>
                    <a:pt x="244" y="37"/>
                  </a:lnTo>
                  <a:lnTo>
                    <a:pt x="244" y="50"/>
                  </a:lnTo>
                  <a:lnTo>
                    <a:pt x="243" y="63"/>
                  </a:lnTo>
                  <a:lnTo>
                    <a:pt x="241" y="75"/>
                  </a:lnTo>
                  <a:lnTo>
                    <a:pt x="239" y="88"/>
                  </a:lnTo>
                  <a:lnTo>
                    <a:pt x="235" y="100"/>
                  </a:lnTo>
                  <a:lnTo>
                    <a:pt x="232" y="113"/>
                  </a:lnTo>
                  <a:lnTo>
                    <a:pt x="227" y="125"/>
                  </a:lnTo>
                  <a:lnTo>
                    <a:pt x="221" y="136"/>
                  </a:lnTo>
                  <a:lnTo>
                    <a:pt x="215" y="147"/>
                  </a:lnTo>
                  <a:lnTo>
                    <a:pt x="208" y="158"/>
                  </a:lnTo>
                  <a:lnTo>
                    <a:pt x="201" y="168"/>
                  </a:lnTo>
                  <a:lnTo>
                    <a:pt x="193" y="178"/>
                  </a:lnTo>
                  <a:lnTo>
                    <a:pt x="184" y="188"/>
                  </a:lnTo>
                  <a:lnTo>
                    <a:pt x="175" y="197"/>
                  </a:lnTo>
                  <a:lnTo>
                    <a:pt x="160" y="210"/>
                  </a:lnTo>
                  <a:lnTo>
                    <a:pt x="144" y="220"/>
                  </a:lnTo>
                  <a:lnTo>
                    <a:pt x="127" y="230"/>
                  </a:lnTo>
                  <a:lnTo>
                    <a:pt x="109" y="237"/>
                  </a:lnTo>
                  <a:lnTo>
                    <a:pt x="91" y="243"/>
                  </a:lnTo>
                  <a:lnTo>
                    <a:pt x="73" y="248"/>
                  </a:lnTo>
                  <a:lnTo>
                    <a:pt x="53" y="250"/>
                  </a:lnTo>
                  <a:lnTo>
                    <a:pt x="33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241">
              <a:extLst>
                <a:ext uri="{FF2B5EF4-FFF2-40B4-BE49-F238E27FC236}">
                  <a16:creationId xmlns:a16="http://schemas.microsoft.com/office/drawing/2014/main" id="{74B770E0-082C-4CE0-A9CD-07D139C04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8665" y="1948657"/>
              <a:ext cx="106363" cy="109538"/>
            </a:xfrm>
            <a:custGeom>
              <a:avLst/>
              <a:gdLst>
                <a:gd name="T0" fmla="*/ 34 w 335"/>
                <a:gd name="T1" fmla="*/ 345 h 345"/>
                <a:gd name="T2" fmla="*/ 19 w 335"/>
                <a:gd name="T3" fmla="*/ 344 h 345"/>
                <a:gd name="T4" fmla="*/ 6 w 335"/>
                <a:gd name="T5" fmla="*/ 342 h 345"/>
                <a:gd name="T6" fmla="*/ 0 w 335"/>
                <a:gd name="T7" fmla="*/ 335 h 345"/>
                <a:gd name="T8" fmla="*/ 1 w 335"/>
                <a:gd name="T9" fmla="*/ 326 h 345"/>
                <a:gd name="T10" fmla="*/ 8 w 335"/>
                <a:gd name="T11" fmla="*/ 320 h 345"/>
                <a:gd name="T12" fmla="*/ 28 w 335"/>
                <a:gd name="T13" fmla="*/ 321 h 345"/>
                <a:gd name="T14" fmla="*/ 56 w 335"/>
                <a:gd name="T15" fmla="*/ 321 h 345"/>
                <a:gd name="T16" fmla="*/ 85 w 335"/>
                <a:gd name="T17" fmla="*/ 318 h 345"/>
                <a:gd name="T18" fmla="*/ 113 w 335"/>
                <a:gd name="T19" fmla="*/ 312 h 345"/>
                <a:gd name="T20" fmla="*/ 139 w 335"/>
                <a:gd name="T21" fmla="*/ 303 h 345"/>
                <a:gd name="T22" fmla="*/ 165 w 335"/>
                <a:gd name="T23" fmla="*/ 292 h 345"/>
                <a:gd name="T24" fmla="*/ 189 w 335"/>
                <a:gd name="T25" fmla="*/ 278 h 345"/>
                <a:gd name="T26" fmla="*/ 212 w 335"/>
                <a:gd name="T27" fmla="*/ 261 h 345"/>
                <a:gd name="T28" fmla="*/ 235 w 335"/>
                <a:gd name="T29" fmla="*/ 240 h 345"/>
                <a:gd name="T30" fmla="*/ 256 w 335"/>
                <a:gd name="T31" fmla="*/ 216 h 345"/>
                <a:gd name="T32" fmla="*/ 273 w 335"/>
                <a:gd name="T33" fmla="*/ 188 h 345"/>
                <a:gd name="T34" fmla="*/ 288 w 335"/>
                <a:gd name="T35" fmla="*/ 159 h 345"/>
                <a:gd name="T36" fmla="*/ 298 w 335"/>
                <a:gd name="T37" fmla="*/ 129 h 345"/>
                <a:gd name="T38" fmla="*/ 306 w 335"/>
                <a:gd name="T39" fmla="*/ 97 h 345"/>
                <a:gd name="T40" fmla="*/ 310 w 335"/>
                <a:gd name="T41" fmla="*/ 64 h 345"/>
                <a:gd name="T42" fmla="*/ 310 w 335"/>
                <a:gd name="T43" fmla="*/ 31 h 345"/>
                <a:gd name="T44" fmla="*/ 308 w 335"/>
                <a:gd name="T45" fmla="*/ 9 h 345"/>
                <a:gd name="T46" fmla="*/ 314 w 335"/>
                <a:gd name="T47" fmla="*/ 2 h 345"/>
                <a:gd name="T48" fmla="*/ 324 w 335"/>
                <a:gd name="T49" fmla="*/ 0 h 345"/>
                <a:gd name="T50" fmla="*/ 331 w 335"/>
                <a:gd name="T51" fmla="*/ 6 h 345"/>
                <a:gd name="T52" fmla="*/ 334 w 335"/>
                <a:gd name="T53" fmla="*/ 30 h 345"/>
                <a:gd name="T54" fmla="*/ 334 w 335"/>
                <a:gd name="T55" fmla="*/ 65 h 345"/>
                <a:gd name="T56" fmla="*/ 330 w 335"/>
                <a:gd name="T57" fmla="*/ 101 h 345"/>
                <a:gd name="T58" fmla="*/ 323 w 335"/>
                <a:gd name="T59" fmla="*/ 136 h 345"/>
                <a:gd name="T60" fmla="*/ 311 w 335"/>
                <a:gd name="T61" fmla="*/ 169 h 345"/>
                <a:gd name="T62" fmla="*/ 294 w 335"/>
                <a:gd name="T63" fmla="*/ 201 h 345"/>
                <a:gd name="T64" fmla="*/ 275 w 335"/>
                <a:gd name="T65" fmla="*/ 230 h 345"/>
                <a:gd name="T66" fmla="*/ 252 w 335"/>
                <a:gd name="T67" fmla="*/ 257 h 345"/>
                <a:gd name="T68" fmla="*/ 229 w 335"/>
                <a:gd name="T69" fmla="*/ 279 h 345"/>
                <a:gd name="T70" fmla="*/ 207 w 335"/>
                <a:gd name="T71" fmla="*/ 295 h 345"/>
                <a:gd name="T72" fmla="*/ 184 w 335"/>
                <a:gd name="T73" fmla="*/ 309 h 345"/>
                <a:gd name="T74" fmla="*/ 161 w 335"/>
                <a:gd name="T75" fmla="*/ 321 h 345"/>
                <a:gd name="T76" fmla="*/ 135 w 335"/>
                <a:gd name="T77" fmla="*/ 330 h 345"/>
                <a:gd name="T78" fmla="*/ 109 w 335"/>
                <a:gd name="T79" fmla="*/ 338 h 345"/>
                <a:gd name="T80" fmla="*/ 83 w 335"/>
                <a:gd name="T81" fmla="*/ 342 h 345"/>
                <a:gd name="T82" fmla="*/ 55 w 335"/>
                <a:gd name="T83" fmla="*/ 345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35" h="345">
                  <a:moveTo>
                    <a:pt x="42" y="345"/>
                  </a:moveTo>
                  <a:lnTo>
                    <a:pt x="34" y="345"/>
                  </a:lnTo>
                  <a:lnTo>
                    <a:pt x="26" y="345"/>
                  </a:lnTo>
                  <a:lnTo>
                    <a:pt x="19" y="344"/>
                  </a:lnTo>
                  <a:lnTo>
                    <a:pt x="11" y="344"/>
                  </a:lnTo>
                  <a:lnTo>
                    <a:pt x="6" y="342"/>
                  </a:lnTo>
                  <a:lnTo>
                    <a:pt x="3" y="339"/>
                  </a:lnTo>
                  <a:lnTo>
                    <a:pt x="0" y="335"/>
                  </a:lnTo>
                  <a:lnTo>
                    <a:pt x="0" y="330"/>
                  </a:lnTo>
                  <a:lnTo>
                    <a:pt x="1" y="326"/>
                  </a:lnTo>
                  <a:lnTo>
                    <a:pt x="4" y="322"/>
                  </a:lnTo>
                  <a:lnTo>
                    <a:pt x="8" y="320"/>
                  </a:lnTo>
                  <a:lnTo>
                    <a:pt x="13" y="320"/>
                  </a:lnTo>
                  <a:lnTo>
                    <a:pt x="28" y="321"/>
                  </a:lnTo>
                  <a:lnTo>
                    <a:pt x="42" y="321"/>
                  </a:lnTo>
                  <a:lnTo>
                    <a:pt x="56" y="321"/>
                  </a:lnTo>
                  <a:lnTo>
                    <a:pt x="71" y="319"/>
                  </a:lnTo>
                  <a:lnTo>
                    <a:pt x="85" y="318"/>
                  </a:lnTo>
                  <a:lnTo>
                    <a:pt x="99" y="315"/>
                  </a:lnTo>
                  <a:lnTo>
                    <a:pt x="113" y="312"/>
                  </a:lnTo>
                  <a:lnTo>
                    <a:pt x="126" y="308"/>
                  </a:lnTo>
                  <a:lnTo>
                    <a:pt x="139" y="303"/>
                  </a:lnTo>
                  <a:lnTo>
                    <a:pt x="153" y="298"/>
                  </a:lnTo>
                  <a:lnTo>
                    <a:pt x="165" y="292"/>
                  </a:lnTo>
                  <a:lnTo>
                    <a:pt x="177" y="285"/>
                  </a:lnTo>
                  <a:lnTo>
                    <a:pt x="189" y="278"/>
                  </a:lnTo>
                  <a:lnTo>
                    <a:pt x="200" y="269"/>
                  </a:lnTo>
                  <a:lnTo>
                    <a:pt x="212" y="261"/>
                  </a:lnTo>
                  <a:lnTo>
                    <a:pt x="222" y="251"/>
                  </a:lnTo>
                  <a:lnTo>
                    <a:pt x="235" y="240"/>
                  </a:lnTo>
                  <a:lnTo>
                    <a:pt x="246" y="228"/>
                  </a:lnTo>
                  <a:lnTo>
                    <a:pt x="256" y="216"/>
                  </a:lnTo>
                  <a:lnTo>
                    <a:pt x="265" y="203"/>
                  </a:lnTo>
                  <a:lnTo>
                    <a:pt x="273" y="188"/>
                  </a:lnTo>
                  <a:lnTo>
                    <a:pt x="281" y="174"/>
                  </a:lnTo>
                  <a:lnTo>
                    <a:pt x="288" y="159"/>
                  </a:lnTo>
                  <a:lnTo>
                    <a:pt x="293" y="144"/>
                  </a:lnTo>
                  <a:lnTo>
                    <a:pt x="298" y="129"/>
                  </a:lnTo>
                  <a:lnTo>
                    <a:pt x="303" y="113"/>
                  </a:lnTo>
                  <a:lnTo>
                    <a:pt x="306" y="97"/>
                  </a:lnTo>
                  <a:lnTo>
                    <a:pt x="309" y="80"/>
                  </a:lnTo>
                  <a:lnTo>
                    <a:pt x="310" y="64"/>
                  </a:lnTo>
                  <a:lnTo>
                    <a:pt x="310" y="48"/>
                  </a:lnTo>
                  <a:lnTo>
                    <a:pt x="310" y="31"/>
                  </a:lnTo>
                  <a:lnTo>
                    <a:pt x="308" y="14"/>
                  </a:lnTo>
                  <a:lnTo>
                    <a:pt x="308" y="9"/>
                  </a:lnTo>
                  <a:lnTo>
                    <a:pt x="311" y="5"/>
                  </a:lnTo>
                  <a:lnTo>
                    <a:pt x="314" y="2"/>
                  </a:lnTo>
                  <a:lnTo>
                    <a:pt x="319" y="0"/>
                  </a:lnTo>
                  <a:lnTo>
                    <a:pt x="324" y="0"/>
                  </a:lnTo>
                  <a:lnTo>
                    <a:pt x="328" y="2"/>
                  </a:lnTo>
                  <a:lnTo>
                    <a:pt x="331" y="6"/>
                  </a:lnTo>
                  <a:lnTo>
                    <a:pt x="332" y="10"/>
                  </a:lnTo>
                  <a:lnTo>
                    <a:pt x="334" y="30"/>
                  </a:lnTo>
                  <a:lnTo>
                    <a:pt x="335" y="48"/>
                  </a:lnTo>
                  <a:lnTo>
                    <a:pt x="334" y="65"/>
                  </a:lnTo>
                  <a:lnTo>
                    <a:pt x="333" y="83"/>
                  </a:lnTo>
                  <a:lnTo>
                    <a:pt x="330" y="101"/>
                  </a:lnTo>
                  <a:lnTo>
                    <a:pt x="327" y="119"/>
                  </a:lnTo>
                  <a:lnTo>
                    <a:pt x="323" y="136"/>
                  </a:lnTo>
                  <a:lnTo>
                    <a:pt x="317" y="153"/>
                  </a:lnTo>
                  <a:lnTo>
                    <a:pt x="311" y="169"/>
                  </a:lnTo>
                  <a:lnTo>
                    <a:pt x="302" y="185"/>
                  </a:lnTo>
                  <a:lnTo>
                    <a:pt x="294" y="201"/>
                  </a:lnTo>
                  <a:lnTo>
                    <a:pt x="285" y="216"/>
                  </a:lnTo>
                  <a:lnTo>
                    <a:pt x="275" y="230"/>
                  </a:lnTo>
                  <a:lnTo>
                    <a:pt x="264" y="244"/>
                  </a:lnTo>
                  <a:lnTo>
                    <a:pt x="252" y="257"/>
                  </a:lnTo>
                  <a:lnTo>
                    <a:pt x="240" y="269"/>
                  </a:lnTo>
                  <a:lnTo>
                    <a:pt x="229" y="279"/>
                  </a:lnTo>
                  <a:lnTo>
                    <a:pt x="218" y="287"/>
                  </a:lnTo>
                  <a:lnTo>
                    <a:pt x="207" y="295"/>
                  </a:lnTo>
                  <a:lnTo>
                    <a:pt x="196" y="303"/>
                  </a:lnTo>
                  <a:lnTo>
                    <a:pt x="184" y="309"/>
                  </a:lnTo>
                  <a:lnTo>
                    <a:pt x="173" y="315"/>
                  </a:lnTo>
                  <a:lnTo>
                    <a:pt x="161" y="321"/>
                  </a:lnTo>
                  <a:lnTo>
                    <a:pt x="148" y="326"/>
                  </a:lnTo>
                  <a:lnTo>
                    <a:pt x="135" y="330"/>
                  </a:lnTo>
                  <a:lnTo>
                    <a:pt x="122" y="334"/>
                  </a:lnTo>
                  <a:lnTo>
                    <a:pt x="109" y="338"/>
                  </a:lnTo>
                  <a:lnTo>
                    <a:pt x="96" y="340"/>
                  </a:lnTo>
                  <a:lnTo>
                    <a:pt x="83" y="342"/>
                  </a:lnTo>
                  <a:lnTo>
                    <a:pt x="70" y="344"/>
                  </a:lnTo>
                  <a:lnTo>
                    <a:pt x="55" y="345"/>
                  </a:lnTo>
                  <a:lnTo>
                    <a:pt x="42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242">
              <a:extLst>
                <a:ext uri="{FF2B5EF4-FFF2-40B4-BE49-F238E27FC236}">
                  <a16:creationId xmlns:a16="http://schemas.microsoft.com/office/drawing/2014/main" id="{46642BE2-D594-4F79-88E1-6F3DF67A5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7227" y="1769270"/>
              <a:ext cx="136525" cy="7938"/>
            </a:xfrm>
            <a:custGeom>
              <a:avLst/>
              <a:gdLst>
                <a:gd name="T0" fmla="*/ 418 w 430"/>
                <a:gd name="T1" fmla="*/ 26 h 26"/>
                <a:gd name="T2" fmla="*/ 12 w 430"/>
                <a:gd name="T3" fmla="*/ 26 h 26"/>
                <a:gd name="T4" fmla="*/ 7 w 430"/>
                <a:gd name="T5" fmla="*/ 24 h 26"/>
                <a:gd name="T6" fmla="*/ 3 w 430"/>
                <a:gd name="T7" fmla="*/ 21 h 26"/>
                <a:gd name="T8" fmla="*/ 1 w 430"/>
                <a:gd name="T9" fmla="*/ 17 h 26"/>
                <a:gd name="T10" fmla="*/ 0 w 430"/>
                <a:gd name="T11" fmla="*/ 13 h 26"/>
                <a:gd name="T12" fmla="*/ 1 w 430"/>
                <a:gd name="T13" fmla="*/ 8 h 26"/>
                <a:gd name="T14" fmla="*/ 3 w 430"/>
                <a:gd name="T15" fmla="*/ 4 h 26"/>
                <a:gd name="T16" fmla="*/ 7 w 430"/>
                <a:gd name="T17" fmla="*/ 1 h 26"/>
                <a:gd name="T18" fmla="*/ 12 w 430"/>
                <a:gd name="T19" fmla="*/ 0 h 26"/>
                <a:gd name="T20" fmla="*/ 418 w 430"/>
                <a:gd name="T21" fmla="*/ 0 h 26"/>
                <a:gd name="T22" fmla="*/ 423 w 430"/>
                <a:gd name="T23" fmla="*/ 1 h 26"/>
                <a:gd name="T24" fmla="*/ 427 w 430"/>
                <a:gd name="T25" fmla="*/ 4 h 26"/>
                <a:gd name="T26" fmla="*/ 429 w 430"/>
                <a:gd name="T27" fmla="*/ 8 h 26"/>
                <a:gd name="T28" fmla="*/ 430 w 430"/>
                <a:gd name="T29" fmla="*/ 13 h 26"/>
                <a:gd name="T30" fmla="*/ 429 w 430"/>
                <a:gd name="T31" fmla="*/ 17 h 26"/>
                <a:gd name="T32" fmla="*/ 427 w 430"/>
                <a:gd name="T33" fmla="*/ 21 h 26"/>
                <a:gd name="T34" fmla="*/ 423 w 430"/>
                <a:gd name="T35" fmla="*/ 24 h 26"/>
                <a:gd name="T36" fmla="*/ 418 w 430"/>
                <a:gd name="T3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0" h="26">
                  <a:moveTo>
                    <a:pt x="418" y="26"/>
                  </a:moveTo>
                  <a:lnTo>
                    <a:pt x="12" y="26"/>
                  </a:lnTo>
                  <a:lnTo>
                    <a:pt x="7" y="24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1" y="8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418" y="0"/>
                  </a:lnTo>
                  <a:lnTo>
                    <a:pt x="423" y="1"/>
                  </a:lnTo>
                  <a:lnTo>
                    <a:pt x="427" y="4"/>
                  </a:lnTo>
                  <a:lnTo>
                    <a:pt x="429" y="8"/>
                  </a:lnTo>
                  <a:lnTo>
                    <a:pt x="430" y="13"/>
                  </a:lnTo>
                  <a:lnTo>
                    <a:pt x="429" y="17"/>
                  </a:lnTo>
                  <a:lnTo>
                    <a:pt x="427" y="21"/>
                  </a:lnTo>
                  <a:lnTo>
                    <a:pt x="423" y="24"/>
                  </a:lnTo>
                  <a:lnTo>
                    <a:pt x="418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243">
              <a:extLst>
                <a:ext uri="{FF2B5EF4-FFF2-40B4-BE49-F238E27FC236}">
                  <a16:creationId xmlns:a16="http://schemas.microsoft.com/office/drawing/2014/main" id="{A970329B-D980-484B-9953-7CFEC9F27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8165" y="1813720"/>
              <a:ext cx="69850" cy="120650"/>
            </a:xfrm>
            <a:custGeom>
              <a:avLst/>
              <a:gdLst>
                <a:gd name="T0" fmla="*/ 12 w 223"/>
                <a:gd name="T1" fmla="*/ 378 h 378"/>
                <a:gd name="T2" fmla="*/ 9 w 223"/>
                <a:gd name="T3" fmla="*/ 378 h 378"/>
                <a:gd name="T4" fmla="*/ 6 w 223"/>
                <a:gd name="T5" fmla="*/ 377 h 378"/>
                <a:gd name="T6" fmla="*/ 2 w 223"/>
                <a:gd name="T7" fmla="*/ 373 h 378"/>
                <a:gd name="T8" fmla="*/ 0 w 223"/>
                <a:gd name="T9" fmla="*/ 368 h 378"/>
                <a:gd name="T10" fmla="*/ 0 w 223"/>
                <a:gd name="T11" fmla="*/ 364 h 378"/>
                <a:gd name="T12" fmla="*/ 1 w 223"/>
                <a:gd name="T13" fmla="*/ 359 h 378"/>
                <a:gd name="T14" fmla="*/ 201 w 223"/>
                <a:gd name="T15" fmla="*/ 6 h 378"/>
                <a:gd name="T16" fmla="*/ 204 w 223"/>
                <a:gd name="T17" fmla="*/ 3 h 378"/>
                <a:gd name="T18" fmla="*/ 208 w 223"/>
                <a:gd name="T19" fmla="*/ 1 h 378"/>
                <a:gd name="T20" fmla="*/ 213 w 223"/>
                <a:gd name="T21" fmla="*/ 0 h 378"/>
                <a:gd name="T22" fmla="*/ 217 w 223"/>
                <a:gd name="T23" fmla="*/ 2 h 378"/>
                <a:gd name="T24" fmla="*/ 221 w 223"/>
                <a:gd name="T25" fmla="*/ 5 h 378"/>
                <a:gd name="T26" fmla="*/ 223 w 223"/>
                <a:gd name="T27" fmla="*/ 9 h 378"/>
                <a:gd name="T28" fmla="*/ 223 w 223"/>
                <a:gd name="T29" fmla="*/ 14 h 378"/>
                <a:gd name="T30" fmla="*/ 222 w 223"/>
                <a:gd name="T31" fmla="*/ 18 h 378"/>
                <a:gd name="T32" fmla="*/ 23 w 223"/>
                <a:gd name="T33" fmla="*/ 372 h 378"/>
                <a:gd name="T34" fmla="*/ 21 w 223"/>
                <a:gd name="T35" fmla="*/ 375 h 378"/>
                <a:gd name="T36" fmla="*/ 18 w 223"/>
                <a:gd name="T37" fmla="*/ 377 h 378"/>
                <a:gd name="T38" fmla="*/ 15 w 223"/>
                <a:gd name="T39" fmla="*/ 378 h 378"/>
                <a:gd name="T40" fmla="*/ 12 w 223"/>
                <a:gd name="T41" fmla="*/ 378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3" h="378">
                  <a:moveTo>
                    <a:pt x="12" y="378"/>
                  </a:moveTo>
                  <a:lnTo>
                    <a:pt x="9" y="378"/>
                  </a:lnTo>
                  <a:lnTo>
                    <a:pt x="6" y="377"/>
                  </a:lnTo>
                  <a:lnTo>
                    <a:pt x="2" y="373"/>
                  </a:lnTo>
                  <a:lnTo>
                    <a:pt x="0" y="368"/>
                  </a:lnTo>
                  <a:lnTo>
                    <a:pt x="0" y="364"/>
                  </a:lnTo>
                  <a:lnTo>
                    <a:pt x="1" y="359"/>
                  </a:lnTo>
                  <a:lnTo>
                    <a:pt x="201" y="6"/>
                  </a:lnTo>
                  <a:lnTo>
                    <a:pt x="204" y="3"/>
                  </a:lnTo>
                  <a:lnTo>
                    <a:pt x="208" y="1"/>
                  </a:lnTo>
                  <a:lnTo>
                    <a:pt x="213" y="0"/>
                  </a:lnTo>
                  <a:lnTo>
                    <a:pt x="217" y="2"/>
                  </a:lnTo>
                  <a:lnTo>
                    <a:pt x="221" y="5"/>
                  </a:lnTo>
                  <a:lnTo>
                    <a:pt x="223" y="9"/>
                  </a:lnTo>
                  <a:lnTo>
                    <a:pt x="223" y="14"/>
                  </a:lnTo>
                  <a:lnTo>
                    <a:pt x="222" y="18"/>
                  </a:lnTo>
                  <a:lnTo>
                    <a:pt x="23" y="372"/>
                  </a:lnTo>
                  <a:lnTo>
                    <a:pt x="21" y="375"/>
                  </a:lnTo>
                  <a:lnTo>
                    <a:pt x="18" y="377"/>
                  </a:lnTo>
                  <a:lnTo>
                    <a:pt x="15" y="378"/>
                  </a:lnTo>
                  <a:lnTo>
                    <a:pt x="12" y="3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244">
              <a:extLst>
                <a:ext uri="{FF2B5EF4-FFF2-40B4-BE49-F238E27FC236}">
                  <a16:creationId xmlns:a16="http://schemas.microsoft.com/office/drawing/2014/main" id="{485EB75D-B508-4EE1-8722-7E9BAAF7F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7252" y="1796257"/>
              <a:ext cx="69850" cy="120650"/>
            </a:xfrm>
            <a:custGeom>
              <a:avLst/>
              <a:gdLst>
                <a:gd name="T0" fmla="*/ 211 w 223"/>
                <a:gd name="T1" fmla="*/ 378 h 378"/>
                <a:gd name="T2" fmla="*/ 208 w 223"/>
                <a:gd name="T3" fmla="*/ 377 h 378"/>
                <a:gd name="T4" fmla="*/ 205 w 223"/>
                <a:gd name="T5" fmla="*/ 376 h 378"/>
                <a:gd name="T6" fmla="*/ 202 w 223"/>
                <a:gd name="T7" fmla="*/ 374 h 378"/>
                <a:gd name="T8" fmla="*/ 200 w 223"/>
                <a:gd name="T9" fmla="*/ 372 h 378"/>
                <a:gd name="T10" fmla="*/ 2 w 223"/>
                <a:gd name="T11" fmla="*/ 18 h 378"/>
                <a:gd name="T12" fmla="*/ 0 w 223"/>
                <a:gd name="T13" fmla="*/ 13 h 378"/>
                <a:gd name="T14" fmla="*/ 1 w 223"/>
                <a:gd name="T15" fmla="*/ 9 h 378"/>
                <a:gd name="T16" fmla="*/ 3 w 223"/>
                <a:gd name="T17" fmla="*/ 5 h 378"/>
                <a:gd name="T18" fmla="*/ 7 w 223"/>
                <a:gd name="T19" fmla="*/ 1 h 378"/>
                <a:gd name="T20" fmla="*/ 11 w 223"/>
                <a:gd name="T21" fmla="*/ 0 h 378"/>
                <a:gd name="T22" fmla="*/ 16 w 223"/>
                <a:gd name="T23" fmla="*/ 0 h 378"/>
                <a:gd name="T24" fmla="*/ 20 w 223"/>
                <a:gd name="T25" fmla="*/ 2 h 378"/>
                <a:gd name="T26" fmla="*/ 23 w 223"/>
                <a:gd name="T27" fmla="*/ 6 h 378"/>
                <a:gd name="T28" fmla="*/ 222 w 223"/>
                <a:gd name="T29" fmla="*/ 360 h 378"/>
                <a:gd name="T30" fmla="*/ 223 w 223"/>
                <a:gd name="T31" fmla="*/ 364 h 378"/>
                <a:gd name="T32" fmla="*/ 223 w 223"/>
                <a:gd name="T33" fmla="*/ 369 h 378"/>
                <a:gd name="T34" fmla="*/ 221 w 223"/>
                <a:gd name="T35" fmla="*/ 373 h 378"/>
                <a:gd name="T36" fmla="*/ 217 w 223"/>
                <a:gd name="T37" fmla="*/ 376 h 378"/>
                <a:gd name="T38" fmla="*/ 214 w 223"/>
                <a:gd name="T39" fmla="*/ 377 h 378"/>
                <a:gd name="T40" fmla="*/ 211 w 223"/>
                <a:gd name="T41" fmla="*/ 378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3" h="378">
                  <a:moveTo>
                    <a:pt x="211" y="378"/>
                  </a:moveTo>
                  <a:lnTo>
                    <a:pt x="208" y="377"/>
                  </a:lnTo>
                  <a:lnTo>
                    <a:pt x="205" y="376"/>
                  </a:lnTo>
                  <a:lnTo>
                    <a:pt x="202" y="374"/>
                  </a:lnTo>
                  <a:lnTo>
                    <a:pt x="200" y="372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1" y="9"/>
                  </a:lnTo>
                  <a:lnTo>
                    <a:pt x="3" y="5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0" y="2"/>
                  </a:lnTo>
                  <a:lnTo>
                    <a:pt x="23" y="6"/>
                  </a:lnTo>
                  <a:lnTo>
                    <a:pt x="222" y="360"/>
                  </a:lnTo>
                  <a:lnTo>
                    <a:pt x="223" y="364"/>
                  </a:lnTo>
                  <a:lnTo>
                    <a:pt x="223" y="369"/>
                  </a:lnTo>
                  <a:lnTo>
                    <a:pt x="221" y="373"/>
                  </a:lnTo>
                  <a:lnTo>
                    <a:pt x="217" y="376"/>
                  </a:lnTo>
                  <a:lnTo>
                    <a:pt x="214" y="377"/>
                  </a:lnTo>
                  <a:lnTo>
                    <a:pt x="211" y="3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245">
              <a:extLst>
                <a:ext uri="{FF2B5EF4-FFF2-40B4-BE49-F238E27FC236}">
                  <a16:creationId xmlns:a16="http://schemas.microsoft.com/office/drawing/2014/main" id="{4D58D0CC-C789-4D12-9218-4E65832DE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365" y="1981995"/>
              <a:ext cx="69850" cy="119063"/>
            </a:xfrm>
            <a:custGeom>
              <a:avLst/>
              <a:gdLst>
                <a:gd name="T0" fmla="*/ 12 w 224"/>
                <a:gd name="T1" fmla="*/ 377 h 377"/>
                <a:gd name="T2" fmla="*/ 9 w 224"/>
                <a:gd name="T3" fmla="*/ 377 h 377"/>
                <a:gd name="T4" fmla="*/ 6 w 224"/>
                <a:gd name="T5" fmla="*/ 376 h 377"/>
                <a:gd name="T6" fmla="*/ 3 w 224"/>
                <a:gd name="T7" fmla="*/ 373 h 377"/>
                <a:gd name="T8" fmla="*/ 0 w 224"/>
                <a:gd name="T9" fmla="*/ 368 h 377"/>
                <a:gd name="T10" fmla="*/ 0 w 224"/>
                <a:gd name="T11" fmla="*/ 364 h 377"/>
                <a:gd name="T12" fmla="*/ 2 w 224"/>
                <a:gd name="T13" fmla="*/ 359 h 377"/>
                <a:gd name="T14" fmla="*/ 201 w 224"/>
                <a:gd name="T15" fmla="*/ 7 h 377"/>
                <a:gd name="T16" fmla="*/ 204 w 224"/>
                <a:gd name="T17" fmla="*/ 2 h 377"/>
                <a:gd name="T18" fmla="*/ 208 w 224"/>
                <a:gd name="T19" fmla="*/ 0 h 377"/>
                <a:gd name="T20" fmla="*/ 213 w 224"/>
                <a:gd name="T21" fmla="*/ 0 h 377"/>
                <a:gd name="T22" fmla="*/ 218 w 224"/>
                <a:gd name="T23" fmla="*/ 1 h 377"/>
                <a:gd name="T24" fmla="*/ 221 w 224"/>
                <a:gd name="T25" fmla="*/ 4 h 377"/>
                <a:gd name="T26" fmla="*/ 223 w 224"/>
                <a:gd name="T27" fmla="*/ 9 h 377"/>
                <a:gd name="T28" fmla="*/ 224 w 224"/>
                <a:gd name="T29" fmla="*/ 14 h 377"/>
                <a:gd name="T30" fmla="*/ 222 w 224"/>
                <a:gd name="T31" fmla="*/ 19 h 377"/>
                <a:gd name="T32" fmla="*/ 23 w 224"/>
                <a:gd name="T33" fmla="*/ 371 h 377"/>
                <a:gd name="T34" fmla="*/ 21 w 224"/>
                <a:gd name="T35" fmla="*/ 374 h 377"/>
                <a:gd name="T36" fmla="*/ 18 w 224"/>
                <a:gd name="T37" fmla="*/ 376 h 377"/>
                <a:gd name="T38" fmla="*/ 15 w 224"/>
                <a:gd name="T39" fmla="*/ 377 h 377"/>
                <a:gd name="T40" fmla="*/ 12 w 224"/>
                <a:gd name="T41" fmla="*/ 377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4" h="377">
                  <a:moveTo>
                    <a:pt x="12" y="377"/>
                  </a:moveTo>
                  <a:lnTo>
                    <a:pt x="9" y="377"/>
                  </a:lnTo>
                  <a:lnTo>
                    <a:pt x="6" y="376"/>
                  </a:lnTo>
                  <a:lnTo>
                    <a:pt x="3" y="373"/>
                  </a:lnTo>
                  <a:lnTo>
                    <a:pt x="0" y="368"/>
                  </a:lnTo>
                  <a:lnTo>
                    <a:pt x="0" y="364"/>
                  </a:lnTo>
                  <a:lnTo>
                    <a:pt x="2" y="359"/>
                  </a:lnTo>
                  <a:lnTo>
                    <a:pt x="201" y="7"/>
                  </a:lnTo>
                  <a:lnTo>
                    <a:pt x="204" y="2"/>
                  </a:lnTo>
                  <a:lnTo>
                    <a:pt x="208" y="0"/>
                  </a:lnTo>
                  <a:lnTo>
                    <a:pt x="213" y="0"/>
                  </a:lnTo>
                  <a:lnTo>
                    <a:pt x="218" y="1"/>
                  </a:lnTo>
                  <a:lnTo>
                    <a:pt x="221" y="4"/>
                  </a:lnTo>
                  <a:lnTo>
                    <a:pt x="223" y="9"/>
                  </a:lnTo>
                  <a:lnTo>
                    <a:pt x="224" y="14"/>
                  </a:lnTo>
                  <a:lnTo>
                    <a:pt x="222" y="19"/>
                  </a:lnTo>
                  <a:lnTo>
                    <a:pt x="23" y="371"/>
                  </a:lnTo>
                  <a:lnTo>
                    <a:pt x="21" y="374"/>
                  </a:lnTo>
                  <a:lnTo>
                    <a:pt x="18" y="376"/>
                  </a:lnTo>
                  <a:lnTo>
                    <a:pt x="15" y="377"/>
                  </a:lnTo>
                  <a:lnTo>
                    <a:pt x="12" y="3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246">
              <a:extLst>
                <a:ext uri="{FF2B5EF4-FFF2-40B4-BE49-F238E27FC236}">
                  <a16:creationId xmlns:a16="http://schemas.microsoft.com/office/drawing/2014/main" id="{C5CA59F8-3E70-438D-840E-A4B5CA30F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2927" y="2002632"/>
              <a:ext cx="71438" cy="119063"/>
            </a:xfrm>
            <a:custGeom>
              <a:avLst/>
              <a:gdLst>
                <a:gd name="T0" fmla="*/ 212 w 224"/>
                <a:gd name="T1" fmla="*/ 378 h 378"/>
                <a:gd name="T2" fmla="*/ 208 w 224"/>
                <a:gd name="T3" fmla="*/ 377 h 378"/>
                <a:gd name="T4" fmla="*/ 206 w 224"/>
                <a:gd name="T5" fmla="*/ 376 h 378"/>
                <a:gd name="T6" fmla="*/ 203 w 224"/>
                <a:gd name="T7" fmla="*/ 374 h 378"/>
                <a:gd name="T8" fmla="*/ 201 w 224"/>
                <a:gd name="T9" fmla="*/ 372 h 378"/>
                <a:gd name="T10" fmla="*/ 3 w 224"/>
                <a:gd name="T11" fmla="*/ 18 h 378"/>
                <a:gd name="T12" fmla="*/ 0 w 224"/>
                <a:gd name="T13" fmla="*/ 14 h 378"/>
                <a:gd name="T14" fmla="*/ 0 w 224"/>
                <a:gd name="T15" fmla="*/ 9 h 378"/>
                <a:gd name="T16" fmla="*/ 4 w 224"/>
                <a:gd name="T17" fmla="*/ 5 h 378"/>
                <a:gd name="T18" fmla="*/ 7 w 224"/>
                <a:gd name="T19" fmla="*/ 2 h 378"/>
                <a:gd name="T20" fmla="*/ 12 w 224"/>
                <a:gd name="T21" fmla="*/ 0 h 378"/>
                <a:gd name="T22" fmla="*/ 16 w 224"/>
                <a:gd name="T23" fmla="*/ 1 h 378"/>
                <a:gd name="T24" fmla="*/ 21 w 224"/>
                <a:gd name="T25" fmla="*/ 3 h 378"/>
                <a:gd name="T26" fmla="*/ 24 w 224"/>
                <a:gd name="T27" fmla="*/ 6 h 378"/>
                <a:gd name="T28" fmla="*/ 222 w 224"/>
                <a:gd name="T29" fmla="*/ 360 h 378"/>
                <a:gd name="T30" fmla="*/ 224 w 224"/>
                <a:gd name="T31" fmla="*/ 364 h 378"/>
                <a:gd name="T32" fmla="*/ 223 w 224"/>
                <a:gd name="T33" fmla="*/ 369 h 378"/>
                <a:gd name="T34" fmla="*/ 221 w 224"/>
                <a:gd name="T35" fmla="*/ 373 h 378"/>
                <a:gd name="T36" fmla="*/ 218 w 224"/>
                <a:gd name="T37" fmla="*/ 376 h 378"/>
                <a:gd name="T38" fmla="*/ 215 w 224"/>
                <a:gd name="T39" fmla="*/ 378 h 378"/>
                <a:gd name="T40" fmla="*/ 212 w 224"/>
                <a:gd name="T41" fmla="*/ 378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4" h="378">
                  <a:moveTo>
                    <a:pt x="212" y="378"/>
                  </a:moveTo>
                  <a:lnTo>
                    <a:pt x="208" y="377"/>
                  </a:lnTo>
                  <a:lnTo>
                    <a:pt x="206" y="376"/>
                  </a:lnTo>
                  <a:lnTo>
                    <a:pt x="203" y="374"/>
                  </a:lnTo>
                  <a:lnTo>
                    <a:pt x="201" y="372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0" y="9"/>
                  </a:lnTo>
                  <a:lnTo>
                    <a:pt x="4" y="5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1" y="3"/>
                  </a:lnTo>
                  <a:lnTo>
                    <a:pt x="24" y="6"/>
                  </a:lnTo>
                  <a:lnTo>
                    <a:pt x="222" y="360"/>
                  </a:lnTo>
                  <a:lnTo>
                    <a:pt x="224" y="364"/>
                  </a:lnTo>
                  <a:lnTo>
                    <a:pt x="223" y="369"/>
                  </a:lnTo>
                  <a:lnTo>
                    <a:pt x="221" y="373"/>
                  </a:lnTo>
                  <a:lnTo>
                    <a:pt x="218" y="376"/>
                  </a:lnTo>
                  <a:lnTo>
                    <a:pt x="215" y="378"/>
                  </a:lnTo>
                  <a:lnTo>
                    <a:pt x="212" y="3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247">
              <a:extLst>
                <a:ext uri="{FF2B5EF4-FFF2-40B4-BE49-F238E27FC236}">
                  <a16:creationId xmlns:a16="http://schemas.microsoft.com/office/drawing/2014/main" id="{CBA78C6D-964C-4D94-99C5-6D2A6A32A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040" y="2139157"/>
              <a:ext cx="136525" cy="7938"/>
            </a:xfrm>
            <a:custGeom>
              <a:avLst/>
              <a:gdLst>
                <a:gd name="T0" fmla="*/ 418 w 430"/>
                <a:gd name="T1" fmla="*/ 24 h 24"/>
                <a:gd name="T2" fmla="*/ 12 w 430"/>
                <a:gd name="T3" fmla="*/ 24 h 24"/>
                <a:gd name="T4" fmla="*/ 7 w 430"/>
                <a:gd name="T5" fmla="*/ 23 h 24"/>
                <a:gd name="T6" fmla="*/ 3 w 430"/>
                <a:gd name="T7" fmla="*/ 21 h 24"/>
                <a:gd name="T8" fmla="*/ 1 w 430"/>
                <a:gd name="T9" fmla="*/ 17 h 24"/>
                <a:gd name="T10" fmla="*/ 0 w 430"/>
                <a:gd name="T11" fmla="*/ 12 h 24"/>
                <a:gd name="T12" fmla="*/ 1 w 430"/>
                <a:gd name="T13" fmla="*/ 7 h 24"/>
                <a:gd name="T14" fmla="*/ 3 w 430"/>
                <a:gd name="T15" fmla="*/ 3 h 24"/>
                <a:gd name="T16" fmla="*/ 7 w 430"/>
                <a:gd name="T17" fmla="*/ 1 h 24"/>
                <a:gd name="T18" fmla="*/ 12 w 430"/>
                <a:gd name="T19" fmla="*/ 0 h 24"/>
                <a:gd name="T20" fmla="*/ 418 w 430"/>
                <a:gd name="T21" fmla="*/ 0 h 24"/>
                <a:gd name="T22" fmla="*/ 423 w 430"/>
                <a:gd name="T23" fmla="*/ 1 h 24"/>
                <a:gd name="T24" fmla="*/ 427 w 430"/>
                <a:gd name="T25" fmla="*/ 3 h 24"/>
                <a:gd name="T26" fmla="*/ 429 w 430"/>
                <a:gd name="T27" fmla="*/ 7 h 24"/>
                <a:gd name="T28" fmla="*/ 430 w 430"/>
                <a:gd name="T29" fmla="*/ 12 h 24"/>
                <a:gd name="T30" fmla="*/ 429 w 430"/>
                <a:gd name="T31" fmla="*/ 17 h 24"/>
                <a:gd name="T32" fmla="*/ 427 w 430"/>
                <a:gd name="T33" fmla="*/ 21 h 24"/>
                <a:gd name="T34" fmla="*/ 423 w 430"/>
                <a:gd name="T35" fmla="*/ 23 h 24"/>
                <a:gd name="T36" fmla="*/ 418 w 430"/>
                <a:gd name="T3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0" h="24">
                  <a:moveTo>
                    <a:pt x="418" y="24"/>
                  </a:move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418" y="0"/>
                  </a:lnTo>
                  <a:lnTo>
                    <a:pt x="423" y="1"/>
                  </a:lnTo>
                  <a:lnTo>
                    <a:pt x="427" y="3"/>
                  </a:lnTo>
                  <a:lnTo>
                    <a:pt x="429" y="7"/>
                  </a:lnTo>
                  <a:lnTo>
                    <a:pt x="430" y="12"/>
                  </a:lnTo>
                  <a:lnTo>
                    <a:pt x="429" y="17"/>
                  </a:lnTo>
                  <a:lnTo>
                    <a:pt x="427" y="21"/>
                  </a:lnTo>
                  <a:lnTo>
                    <a:pt x="423" y="23"/>
                  </a:lnTo>
                  <a:lnTo>
                    <a:pt x="418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3" name="TextBox 13">
            <a:extLst>
              <a:ext uri="{FF2B5EF4-FFF2-40B4-BE49-F238E27FC236}">
                <a16:creationId xmlns:a16="http://schemas.microsoft.com/office/drawing/2014/main" id="{C5A48268-F540-4F25-B8FE-0F9334493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37" y="3266051"/>
            <a:ext cx="20875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1000+</a:t>
            </a: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0FC088A4-A607-4707-AD27-36D260E6F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900" y="4089400"/>
            <a:ext cx="1871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Century Gothic" panose="020B0502020202020204" pitchFamily="34" charset="0"/>
              </a:rPr>
              <a:t>панельные сессии</a:t>
            </a: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73370270-728A-4855-B71A-D464D36247EF}"/>
              </a:ext>
            </a:extLst>
          </p:cNvPr>
          <p:cNvSpPr txBox="1">
            <a:spLocks/>
          </p:cNvSpPr>
          <p:nvPr/>
        </p:nvSpPr>
        <p:spPr bwMode="auto">
          <a:xfrm>
            <a:off x="1038643" y="93253"/>
            <a:ext cx="9557920" cy="12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altLang="ru-RU" sz="2400" b="1" dirty="0">
                <a:latin typeface="Century Gothic" panose="020B0502020202020204" pitchFamily="34" charset="0"/>
              </a:rPr>
              <a:t>3. Оценка эффективности деятельности федеральных </a:t>
            </a:r>
          </a:p>
          <a:p>
            <a:pPr algn="l"/>
            <a:r>
              <a:rPr lang="ru-RU" altLang="ru-RU" sz="2400" b="1" dirty="0">
                <a:latin typeface="Century Gothic" panose="020B0502020202020204" pitchFamily="34" charset="0"/>
              </a:rPr>
              <a:t>и региональных органов государственной власти по поддержке цифровизации экономики</a:t>
            </a:r>
          </a:p>
        </p:txBody>
      </p:sp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4F66F89F-C133-4288-850A-6612E58D5B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6168679"/>
              </p:ext>
            </p:extLst>
          </p:nvPr>
        </p:nvGraphicFramePr>
        <p:xfrm>
          <a:off x="6770092" y="1471935"/>
          <a:ext cx="5499130" cy="4337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Надпись 6">
            <a:extLst>
              <a:ext uri="{FF2B5EF4-FFF2-40B4-BE49-F238E27FC236}">
                <a16:creationId xmlns:a16="http://schemas.microsoft.com/office/drawing/2014/main" id="{41BC185F-7B4D-4BEB-91B5-BBE3CDF9462E}"/>
              </a:ext>
            </a:extLst>
          </p:cNvPr>
          <p:cNvSpPr txBox="1"/>
          <p:nvPr/>
        </p:nvSpPr>
        <p:spPr>
          <a:xfrm>
            <a:off x="548173" y="1510784"/>
            <a:ext cx="6133218" cy="4848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Из направлений государственной поддержки для развития промышленного сотрудничества предприятий участниками мониторинга отмечена необходимость: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400" dirty="0">
              <a:effectLst/>
              <a:latin typeface="Century Gothic" panose="020B0502020202020204" pitchFamily="34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33%</a:t>
            </a:r>
            <a:r>
              <a:rPr lang="ru-RU" sz="16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 Увеличения объемов государственного финансирования НИОКР</a:t>
            </a:r>
            <a:endParaRPr lang="ru-RU" sz="2400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25%</a:t>
            </a:r>
            <a:r>
              <a:rPr lang="ru-RU" sz="16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 Создания Центра по подготовке кадров в области новых промышленных технологий</a:t>
            </a:r>
            <a:endParaRPr lang="ru-RU" sz="2400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20%</a:t>
            </a:r>
            <a:r>
              <a:rPr lang="ru-RU" sz="16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 Создание экспериментальных площадок для совместных пилотных проектов</a:t>
            </a:r>
            <a:endParaRPr lang="ru-RU" sz="2400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16%</a:t>
            </a:r>
            <a:r>
              <a:rPr lang="ru-RU" sz="16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 Привлечение российских исследовательских центров</a:t>
            </a:r>
            <a:endParaRPr lang="ru-RU" sz="2400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2%</a:t>
            </a:r>
            <a:r>
              <a:rPr lang="ru-RU" sz="16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 Внедрения мер государственной поддержки в виде разноплановых госзаказов</a:t>
            </a:r>
            <a:endParaRPr lang="ru-RU" sz="2400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ea typeface="Century Gothic" panose="020B050202020202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ea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8" name="Прямая соединительная линия 43">
            <a:extLst>
              <a:ext uri="{FF2B5EF4-FFF2-40B4-BE49-F238E27FC236}">
                <a16:creationId xmlns:a16="http://schemas.microsoft.com/office/drawing/2014/main" id="{C537B6F5-F25D-4CBE-860A-0A4E390AF1EF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224409" y="1530454"/>
            <a:ext cx="19665" cy="405017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9" name="Ромб 251">
            <a:extLst>
              <a:ext uri="{FF2B5EF4-FFF2-40B4-BE49-F238E27FC236}">
                <a16:creationId xmlns:a16="http://schemas.microsoft.com/office/drawing/2014/main" id="{E4A4F5B7-2663-4A18-A4EF-DA856773FD58}"/>
              </a:ext>
            </a:extLst>
          </p:cNvPr>
          <p:cNvSpPr/>
          <p:nvPr/>
        </p:nvSpPr>
        <p:spPr>
          <a:xfrm>
            <a:off x="92895" y="5580632"/>
            <a:ext cx="263028" cy="287763"/>
          </a:xfrm>
          <a:prstGeom prst="diamond">
            <a:avLst/>
          </a:prstGeom>
          <a:solidFill>
            <a:srgbClr val="00808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ru-RU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388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работа UNECON\2020.02.13_презентация университет 90 лет АНГЛ\ПРЕЗЕНТАЦИЯ 2021 NEW\фон белы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5" name="oil_recycling">
            <a:extLst>
              <a:ext uri="{FF2B5EF4-FFF2-40B4-BE49-F238E27FC236}">
                <a16:creationId xmlns:a16="http://schemas.microsoft.com/office/drawing/2014/main" id="{6C2F04B3-A677-4856-A71F-8EC2A2D12E1A}"/>
              </a:ext>
            </a:extLst>
          </p:cNvPr>
          <p:cNvGrpSpPr>
            <a:grpSpLocks noChangeAspect="1"/>
          </p:cNvGrpSpPr>
          <p:nvPr/>
        </p:nvGrpSpPr>
        <p:grpSpPr>
          <a:xfrm>
            <a:off x="212910" y="548680"/>
            <a:ext cx="6710218" cy="5744460"/>
            <a:chOff x="2190751" y="3078163"/>
            <a:chExt cx="484188" cy="615951"/>
          </a:xfrm>
          <a:solidFill>
            <a:srgbClr val="F2F2F2">
              <a:alpha val="58824"/>
            </a:srgbClr>
          </a:solidFill>
        </p:grpSpPr>
        <p:sp>
          <p:nvSpPr>
            <p:cNvPr id="186" name="Freeform 8">
              <a:extLst>
                <a:ext uri="{FF2B5EF4-FFF2-40B4-BE49-F238E27FC236}">
                  <a16:creationId xmlns:a16="http://schemas.microsoft.com/office/drawing/2014/main" id="{9E68FBD3-A58F-464D-A7D6-AEE79E6FDC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3613" y="3078163"/>
              <a:ext cx="136525" cy="339725"/>
            </a:xfrm>
            <a:custGeom>
              <a:avLst/>
              <a:gdLst>
                <a:gd name="T0" fmla="*/ 19 w 258"/>
                <a:gd name="T1" fmla="*/ 623 h 642"/>
                <a:gd name="T2" fmla="*/ 239 w 258"/>
                <a:gd name="T3" fmla="*/ 623 h 642"/>
                <a:gd name="T4" fmla="*/ 211 w 258"/>
                <a:gd name="T5" fmla="*/ 17 h 642"/>
                <a:gd name="T6" fmla="*/ 47 w 258"/>
                <a:gd name="T7" fmla="*/ 17 h 642"/>
                <a:gd name="T8" fmla="*/ 19 w 258"/>
                <a:gd name="T9" fmla="*/ 623 h 642"/>
                <a:gd name="T10" fmla="*/ 249 w 258"/>
                <a:gd name="T11" fmla="*/ 642 h 642"/>
                <a:gd name="T12" fmla="*/ 10 w 258"/>
                <a:gd name="T13" fmla="*/ 642 h 642"/>
                <a:gd name="T14" fmla="*/ 6 w 258"/>
                <a:gd name="T15" fmla="*/ 641 h 642"/>
                <a:gd name="T16" fmla="*/ 2 w 258"/>
                <a:gd name="T17" fmla="*/ 638 h 642"/>
                <a:gd name="T18" fmla="*/ 1 w 258"/>
                <a:gd name="T19" fmla="*/ 635 h 642"/>
                <a:gd name="T20" fmla="*/ 0 w 258"/>
                <a:gd name="T21" fmla="*/ 631 h 642"/>
                <a:gd name="T22" fmla="*/ 30 w 258"/>
                <a:gd name="T23" fmla="*/ 8 h 642"/>
                <a:gd name="T24" fmla="*/ 31 w 258"/>
                <a:gd name="T25" fmla="*/ 5 h 642"/>
                <a:gd name="T26" fmla="*/ 33 w 258"/>
                <a:gd name="T27" fmla="*/ 2 h 642"/>
                <a:gd name="T28" fmla="*/ 35 w 258"/>
                <a:gd name="T29" fmla="*/ 1 h 642"/>
                <a:gd name="T30" fmla="*/ 39 w 258"/>
                <a:gd name="T31" fmla="*/ 0 h 642"/>
                <a:gd name="T32" fmla="*/ 219 w 258"/>
                <a:gd name="T33" fmla="*/ 0 h 642"/>
                <a:gd name="T34" fmla="*/ 223 w 258"/>
                <a:gd name="T35" fmla="*/ 1 h 642"/>
                <a:gd name="T36" fmla="*/ 226 w 258"/>
                <a:gd name="T37" fmla="*/ 2 h 642"/>
                <a:gd name="T38" fmla="*/ 228 w 258"/>
                <a:gd name="T39" fmla="*/ 5 h 642"/>
                <a:gd name="T40" fmla="*/ 229 w 258"/>
                <a:gd name="T41" fmla="*/ 8 h 642"/>
                <a:gd name="T42" fmla="*/ 258 w 258"/>
                <a:gd name="T43" fmla="*/ 631 h 642"/>
                <a:gd name="T44" fmla="*/ 257 w 258"/>
                <a:gd name="T45" fmla="*/ 635 h 642"/>
                <a:gd name="T46" fmla="*/ 255 w 258"/>
                <a:gd name="T47" fmla="*/ 638 h 642"/>
                <a:gd name="T48" fmla="*/ 252 w 258"/>
                <a:gd name="T49" fmla="*/ 641 h 642"/>
                <a:gd name="T50" fmla="*/ 249 w 258"/>
                <a:gd name="T51" fmla="*/ 6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8" h="642">
                  <a:moveTo>
                    <a:pt x="19" y="623"/>
                  </a:moveTo>
                  <a:lnTo>
                    <a:pt x="239" y="623"/>
                  </a:lnTo>
                  <a:lnTo>
                    <a:pt x="211" y="17"/>
                  </a:lnTo>
                  <a:lnTo>
                    <a:pt x="47" y="17"/>
                  </a:lnTo>
                  <a:lnTo>
                    <a:pt x="19" y="623"/>
                  </a:lnTo>
                  <a:close/>
                  <a:moveTo>
                    <a:pt x="249" y="642"/>
                  </a:moveTo>
                  <a:lnTo>
                    <a:pt x="10" y="642"/>
                  </a:lnTo>
                  <a:lnTo>
                    <a:pt x="6" y="641"/>
                  </a:lnTo>
                  <a:lnTo>
                    <a:pt x="2" y="638"/>
                  </a:lnTo>
                  <a:lnTo>
                    <a:pt x="1" y="635"/>
                  </a:lnTo>
                  <a:lnTo>
                    <a:pt x="0" y="631"/>
                  </a:lnTo>
                  <a:lnTo>
                    <a:pt x="30" y="8"/>
                  </a:lnTo>
                  <a:lnTo>
                    <a:pt x="31" y="5"/>
                  </a:lnTo>
                  <a:lnTo>
                    <a:pt x="33" y="2"/>
                  </a:lnTo>
                  <a:lnTo>
                    <a:pt x="35" y="1"/>
                  </a:lnTo>
                  <a:lnTo>
                    <a:pt x="39" y="0"/>
                  </a:lnTo>
                  <a:lnTo>
                    <a:pt x="219" y="0"/>
                  </a:lnTo>
                  <a:lnTo>
                    <a:pt x="223" y="1"/>
                  </a:lnTo>
                  <a:lnTo>
                    <a:pt x="226" y="2"/>
                  </a:lnTo>
                  <a:lnTo>
                    <a:pt x="228" y="5"/>
                  </a:lnTo>
                  <a:lnTo>
                    <a:pt x="229" y="8"/>
                  </a:lnTo>
                  <a:lnTo>
                    <a:pt x="258" y="631"/>
                  </a:lnTo>
                  <a:lnTo>
                    <a:pt x="257" y="635"/>
                  </a:lnTo>
                  <a:lnTo>
                    <a:pt x="255" y="638"/>
                  </a:lnTo>
                  <a:lnTo>
                    <a:pt x="252" y="641"/>
                  </a:lnTo>
                  <a:lnTo>
                    <a:pt x="249" y="6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7" name="Freeform 9">
              <a:extLst>
                <a:ext uri="{FF2B5EF4-FFF2-40B4-BE49-F238E27FC236}">
                  <a16:creationId xmlns:a16="http://schemas.microsoft.com/office/drawing/2014/main" id="{1EF295AF-DB1F-4001-B0DF-128F1FFC8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3001" y="3243263"/>
              <a:ext cx="152400" cy="174625"/>
            </a:xfrm>
            <a:custGeom>
              <a:avLst/>
              <a:gdLst>
                <a:gd name="T0" fmla="*/ 6 w 288"/>
                <a:gd name="T1" fmla="*/ 329 h 330"/>
                <a:gd name="T2" fmla="*/ 0 w 288"/>
                <a:gd name="T3" fmla="*/ 320 h 330"/>
                <a:gd name="T4" fmla="*/ 3 w 288"/>
                <a:gd name="T5" fmla="*/ 75 h 330"/>
                <a:gd name="T6" fmla="*/ 12 w 288"/>
                <a:gd name="T7" fmla="*/ 49 h 330"/>
                <a:gd name="T8" fmla="*/ 29 w 288"/>
                <a:gd name="T9" fmla="*/ 27 h 330"/>
                <a:gd name="T10" fmla="*/ 51 w 288"/>
                <a:gd name="T11" fmla="*/ 11 h 330"/>
                <a:gd name="T12" fmla="*/ 77 w 288"/>
                <a:gd name="T13" fmla="*/ 2 h 330"/>
                <a:gd name="T14" fmla="*/ 193 w 288"/>
                <a:gd name="T15" fmla="*/ 0 h 330"/>
                <a:gd name="T16" fmla="*/ 222 w 288"/>
                <a:gd name="T17" fmla="*/ 4 h 330"/>
                <a:gd name="T18" fmla="*/ 246 w 288"/>
                <a:gd name="T19" fmla="*/ 15 h 330"/>
                <a:gd name="T20" fmla="*/ 267 w 288"/>
                <a:gd name="T21" fmla="*/ 34 h 330"/>
                <a:gd name="T22" fmla="*/ 280 w 288"/>
                <a:gd name="T23" fmla="*/ 57 h 330"/>
                <a:gd name="T24" fmla="*/ 287 w 288"/>
                <a:gd name="T25" fmla="*/ 84 h 330"/>
                <a:gd name="T26" fmla="*/ 287 w 288"/>
                <a:gd name="T27" fmla="*/ 133 h 330"/>
                <a:gd name="T28" fmla="*/ 279 w 288"/>
                <a:gd name="T29" fmla="*/ 139 h 330"/>
                <a:gd name="T30" fmla="*/ 271 w 288"/>
                <a:gd name="T31" fmla="*/ 133 h 330"/>
                <a:gd name="T32" fmla="*/ 270 w 288"/>
                <a:gd name="T33" fmla="*/ 86 h 330"/>
                <a:gd name="T34" fmla="*/ 263 w 288"/>
                <a:gd name="T35" fmla="*/ 64 h 330"/>
                <a:gd name="T36" fmla="*/ 252 w 288"/>
                <a:gd name="T37" fmla="*/ 46 h 330"/>
                <a:gd name="T38" fmla="*/ 236 w 288"/>
                <a:gd name="T39" fmla="*/ 31 h 330"/>
                <a:gd name="T40" fmla="*/ 215 w 288"/>
                <a:gd name="T41" fmla="*/ 21 h 330"/>
                <a:gd name="T42" fmla="*/ 193 w 288"/>
                <a:gd name="T43" fmla="*/ 17 h 330"/>
                <a:gd name="T44" fmla="*/ 80 w 288"/>
                <a:gd name="T45" fmla="*/ 19 h 330"/>
                <a:gd name="T46" fmla="*/ 59 w 288"/>
                <a:gd name="T47" fmla="*/ 27 h 330"/>
                <a:gd name="T48" fmla="*/ 41 w 288"/>
                <a:gd name="T49" fmla="*/ 40 h 330"/>
                <a:gd name="T50" fmla="*/ 28 w 288"/>
                <a:gd name="T51" fmla="*/ 58 h 330"/>
                <a:gd name="T52" fmla="*/ 20 w 288"/>
                <a:gd name="T53" fmla="*/ 79 h 330"/>
                <a:gd name="T54" fmla="*/ 18 w 288"/>
                <a:gd name="T55" fmla="*/ 311 h 330"/>
                <a:gd name="T56" fmla="*/ 60 w 288"/>
                <a:gd name="T57" fmla="*/ 87 h 330"/>
                <a:gd name="T58" fmla="*/ 69 w 288"/>
                <a:gd name="T59" fmla="*/ 69 h 330"/>
                <a:gd name="T60" fmla="*/ 88 w 288"/>
                <a:gd name="T61" fmla="*/ 58 h 330"/>
                <a:gd name="T62" fmla="*/ 201 w 288"/>
                <a:gd name="T63" fmla="*/ 58 h 330"/>
                <a:gd name="T64" fmla="*/ 219 w 288"/>
                <a:gd name="T65" fmla="*/ 69 h 330"/>
                <a:gd name="T66" fmla="*/ 229 w 288"/>
                <a:gd name="T67" fmla="*/ 87 h 330"/>
                <a:gd name="T68" fmla="*/ 229 w 288"/>
                <a:gd name="T69" fmla="*/ 135 h 330"/>
                <a:gd name="T70" fmla="*/ 221 w 288"/>
                <a:gd name="T71" fmla="*/ 142 h 330"/>
                <a:gd name="T72" fmla="*/ 212 w 288"/>
                <a:gd name="T73" fmla="*/ 135 h 330"/>
                <a:gd name="T74" fmla="*/ 211 w 288"/>
                <a:gd name="T75" fmla="*/ 91 h 330"/>
                <a:gd name="T76" fmla="*/ 206 w 288"/>
                <a:gd name="T77" fmla="*/ 81 h 330"/>
                <a:gd name="T78" fmla="*/ 197 w 288"/>
                <a:gd name="T79" fmla="*/ 76 h 330"/>
                <a:gd name="T80" fmla="*/ 92 w 288"/>
                <a:gd name="T81" fmla="*/ 76 h 330"/>
                <a:gd name="T82" fmla="*/ 83 w 288"/>
                <a:gd name="T83" fmla="*/ 81 h 330"/>
                <a:gd name="T84" fmla="*/ 78 w 288"/>
                <a:gd name="T85" fmla="*/ 91 h 330"/>
                <a:gd name="T86" fmla="*/ 77 w 288"/>
                <a:gd name="T87" fmla="*/ 323 h 330"/>
                <a:gd name="T88" fmla="*/ 68 w 288"/>
                <a:gd name="T89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88" h="330">
                  <a:moveTo>
                    <a:pt x="68" y="330"/>
                  </a:moveTo>
                  <a:lnTo>
                    <a:pt x="10" y="330"/>
                  </a:lnTo>
                  <a:lnTo>
                    <a:pt x="6" y="329"/>
                  </a:lnTo>
                  <a:lnTo>
                    <a:pt x="4" y="326"/>
                  </a:lnTo>
                  <a:lnTo>
                    <a:pt x="1" y="323"/>
                  </a:lnTo>
                  <a:lnTo>
                    <a:pt x="0" y="320"/>
                  </a:lnTo>
                  <a:lnTo>
                    <a:pt x="0" y="95"/>
                  </a:lnTo>
                  <a:lnTo>
                    <a:pt x="1" y="84"/>
                  </a:lnTo>
                  <a:lnTo>
                    <a:pt x="3" y="75"/>
                  </a:lnTo>
                  <a:lnTo>
                    <a:pt x="5" y="67"/>
                  </a:lnTo>
                  <a:lnTo>
                    <a:pt x="8" y="57"/>
                  </a:lnTo>
                  <a:lnTo>
                    <a:pt x="12" y="49"/>
                  </a:lnTo>
                  <a:lnTo>
                    <a:pt x="17" y="41"/>
                  </a:lnTo>
                  <a:lnTo>
                    <a:pt x="22" y="34"/>
                  </a:lnTo>
                  <a:lnTo>
                    <a:pt x="29" y="27"/>
                  </a:lnTo>
                  <a:lnTo>
                    <a:pt x="35" y="21"/>
                  </a:lnTo>
                  <a:lnTo>
                    <a:pt x="42" y="15"/>
                  </a:lnTo>
                  <a:lnTo>
                    <a:pt x="51" y="11"/>
                  </a:lnTo>
                  <a:lnTo>
                    <a:pt x="59" y="7"/>
                  </a:lnTo>
                  <a:lnTo>
                    <a:pt x="67" y="4"/>
                  </a:lnTo>
                  <a:lnTo>
                    <a:pt x="77" y="2"/>
                  </a:lnTo>
                  <a:lnTo>
                    <a:pt x="86" y="0"/>
                  </a:lnTo>
                  <a:lnTo>
                    <a:pt x="95" y="0"/>
                  </a:lnTo>
                  <a:lnTo>
                    <a:pt x="193" y="0"/>
                  </a:lnTo>
                  <a:lnTo>
                    <a:pt x="203" y="0"/>
                  </a:lnTo>
                  <a:lnTo>
                    <a:pt x="212" y="2"/>
                  </a:lnTo>
                  <a:lnTo>
                    <a:pt x="222" y="4"/>
                  </a:lnTo>
                  <a:lnTo>
                    <a:pt x="230" y="7"/>
                  </a:lnTo>
                  <a:lnTo>
                    <a:pt x="238" y="11"/>
                  </a:lnTo>
                  <a:lnTo>
                    <a:pt x="246" y="15"/>
                  </a:lnTo>
                  <a:lnTo>
                    <a:pt x="253" y="21"/>
                  </a:lnTo>
                  <a:lnTo>
                    <a:pt x="260" y="27"/>
                  </a:lnTo>
                  <a:lnTo>
                    <a:pt x="267" y="34"/>
                  </a:lnTo>
                  <a:lnTo>
                    <a:pt x="272" y="41"/>
                  </a:lnTo>
                  <a:lnTo>
                    <a:pt x="277" y="49"/>
                  </a:lnTo>
                  <a:lnTo>
                    <a:pt x="280" y="57"/>
                  </a:lnTo>
                  <a:lnTo>
                    <a:pt x="283" y="67"/>
                  </a:lnTo>
                  <a:lnTo>
                    <a:pt x="286" y="75"/>
                  </a:lnTo>
                  <a:lnTo>
                    <a:pt x="287" y="84"/>
                  </a:lnTo>
                  <a:lnTo>
                    <a:pt x="288" y="95"/>
                  </a:lnTo>
                  <a:lnTo>
                    <a:pt x="288" y="130"/>
                  </a:lnTo>
                  <a:lnTo>
                    <a:pt x="287" y="133"/>
                  </a:lnTo>
                  <a:lnTo>
                    <a:pt x="285" y="136"/>
                  </a:lnTo>
                  <a:lnTo>
                    <a:pt x="282" y="139"/>
                  </a:lnTo>
                  <a:lnTo>
                    <a:pt x="279" y="139"/>
                  </a:lnTo>
                  <a:lnTo>
                    <a:pt x="276" y="139"/>
                  </a:lnTo>
                  <a:lnTo>
                    <a:pt x="273" y="136"/>
                  </a:lnTo>
                  <a:lnTo>
                    <a:pt x="271" y="133"/>
                  </a:lnTo>
                  <a:lnTo>
                    <a:pt x="270" y="130"/>
                  </a:lnTo>
                  <a:lnTo>
                    <a:pt x="270" y="95"/>
                  </a:lnTo>
                  <a:lnTo>
                    <a:pt x="270" y="86"/>
                  </a:lnTo>
                  <a:lnTo>
                    <a:pt x="269" y="79"/>
                  </a:lnTo>
                  <a:lnTo>
                    <a:pt x="267" y="72"/>
                  </a:lnTo>
                  <a:lnTo>
                    <a:pt x="263" y="64"/>
                  </a:lnTo>
                  <a:lnTo>
                    <a:pt x="260" y="58"/>
                  </a:lnTo>
                  <a:lnTo>
                    <a:pt x="257" y="51"/>
                  </a:lnTo>
                  <a:lnTo>
                    <a:pt x="252" y="46"/>
                  </a:lnTo>
                  <a:lnTo>
                    <a:pt x="248" y="40"/>
                  </a:lnTo>
                  <a:lnTo>
                    <a:pt x="242" y="35"/>
                  </a:lnTo>
                  <a:lnTo>
                    <a:pt x="236" y="31"/>
                  </a:lnTo>
                  <a:lnTo>
                    <a:pt x="230" y="27"/>
                  </a:lnTo>
                  <a:lnTo>
                    <a:pt x="223" y="24"/>
                  </a:lnTo>
                  <a:lnTo>
                    <a:pt x="215" y="21"/>
                  </a:lnTo>
                  <a:lnTo>
                    <a:pt x="208" y="19"/>
                  </a:lnTo>
                  <a:lnTo>
                    <a:pt x="201" y="17"/>
                  </a:lnTo>
                  <a:lnTo>
                    <a:pt x="193" y="17"/>
                  </a:lnTo>
                  <a:lnTo>
                    <a:pt x="95" y="17"/>
                  </a:lnTo>
                  <a:lnTo>
                    <a:pt x="88" y="17"/>
                  </a:lnTo>
                  <a:lnTo>
                    <a:pt x="80" y="19"/>
                  </a:lnTo>
                  <a:lnTo>
                    <a:pt x="72" y="21"/>
                  </a:lnTo>
                  <a:lnTo>
                    <a:pt x="65" y="24"/>
                  </a:lnTo>
                  <a:lnTo>
                    <a:pt x="59" y="27"/>
                  </a:lnTo>
                  <a:lnTo>
                    <a:pt x="53" y="31"/>
                  </a:lnTo>
                  <a:lnTo>
                    <a:pt x="46" y="35"/>
                  </a:lnTo>
                  <a:lnTo>
                    <a:pt x="41" y="40"/>
                  </a:lnTo>
                  <a:lnTo>
                    <a:pt x="36" y="46"/>
                  </a:lnTo>
                  <a:lnTo>
                    <a:pt x="32" y="51"/>
                  </a:lnTo>
                  <a:lnTo>
                    <a:pt x="28" y="58"/>
                  </a:lnTo>
                  <a:lnTo>
                    <a:pt x="24" y="64"/>
                  </a:lnTo>
                  <a:lnTo>
                    <a:pt x="22" y="72"/>
                  </a:lnTo>
                  <a:lnTo>
                    <a:pt x="20" y="79"/>
                  </a:lnTo>
                  <a:lnTo>
                    <a:pt x="19" y="86"/>
                  </a:lnTo>
                  <a:lnTo>
                    <a:pt x="18" y="95"/>
                  </a:lnTo>
                  <a:lnTo>
                    <a:pt x="18" y="311"/>
                  </a:lnTo>
                  <a:lnTo>
                    <a:pt x="59" y="311"/>
                  </a:lnTo>
                  <a:lnTo>
                    <a:pt x="59" y="95"/>
                  </a:lnTo>
                  <a:lnTo>
                    <a:pt x="60" y="87"/>
                  </a:lnTo>
                  <a:lnTo>
                    <a:pt x="62" y="80"/>
                  </a:lnTo>
                  <a:lnTo>
                    <a:pt x="65" y="74"/>
                  </a:lnTo>
                  <a:lnTo>
                    <a:pt x="69" y="69"/>
                  </a:lnTo>
                  <a:lnTo>
                    <a:pt x="76" y="64"/>
                  </a:lnTo>
                  <a:lnTo>
                    <a:pt x="82" y="60"/>
                  </a:lnTo>
                  <a:lnTo>
                    <a:pt x="88" y="58"/>
                  </a:lnTo>
                  <a:lnTo>
                    <a:pt x="95" y="58"/>
                  </a:lnTo>
                  <a:lnTo>
                    <a:pt x="193" y="58"/>
                  </a:lnTo>
                  <a:lnTo>
                    <a:pt x="201" y="58"/>
                  </a:lnTo>
                  <a:lnTo>
                    <a:pt x="207" y="60"/>
                  </a:lnTo>
                  <a:lnTo>
                    <a:pt x="213" y="64"/>
                  </a:lnTo>
                  <a:lnTo>
                    <a:pt x="219" y="69"/>
                  </a:lnTo>
                  <a:lnTo>
                    <a:pt x="224" y="74"/>
                  </a:lnTo>
                  <a:lnTo>
                    <a:pt x="227" y="80"/>
                  </a:lnTo>
                  <a:lnTo>
                    <a:pt x="229" y="87"/>
                  </a:lnTo>
                  <a:lnTo>
                    <a:pt x="230" y="95"/>
                  </a:lnTo>
                  <a:lnTo>
                    <a:pt x="230" y="132"/>
                  </a:lnTo>
                  <a:lnTo>
                    <a:pt x="229" y="135"/>
                  </a:lnTo>
                  <a:lnTo>
                    <a:pt x="227" y="139"/>
                  </a:lnTo>
                  <a:lnTo>
                    <a:pt x="224" y="141"/>
                  </a:lnTo>
                  <a:lnTo>
                    <a:pt x="221" y="142"/>
                  </a:lnTo>
                  <a:lnTo>
                    <a:pt x="218" y="141"/>
                  </a:lnTo>
                  <a:lnTo>
                    <a:pt x="214" y="139"/>
                  </a:lnTo>
                  <a:lnTo>
                    <a:pt x="212" y="135"/>
                  </a:lnTo>
                  <a:lnTo>
                    <a:pt x="211" y="132"/>
                  </a:lnTo>
                  <a:lnTo>
                    <a:pt x="211" y="95"/>
                  </a:lnTo>
                  <a:lnTo>
                    <a:pt x="211" y="91"/>
                  </a:lnTo>
                  <a:lnTo>
                    <a:pt x="210" y="87"/>
                  </a:lnTo>
                  <a:lnTo>
                    <a:pt x="208" y="84"/>
                  </a:lnTo>
                  <a:lnTo>
                    <a:pt x="206" y="81"/>
                  </a:lnTo>
                  <a:lnTo>
                    <a:pt x="203" y="79"/>
                  </a:lnTo>
                  <a:lnTo>
                    <a:pt x="200" y="77"/>
                  </a:lnTo>
                  <a:lnTo>
                    <a:pt x="197" y="76"/>
                  </a:lnTo>
                  <a:lnTo>
                    <a:pt x="193" y="76"/>
                  </a:lnTo>
                  <a:lnTo>
                    <a:pt x="95" y="76"/>
                  </a:lnTo>
                  <a:lnTo>
                    <a:pt x="92" y="76"/>
                  </a:lnTo>
                  <a:lnTo>
                    <a:pt x="88" y="77"/>
                  </a:lnTo>
                  <a:lnTo>
                    <a:pt x="85" y="79"/>
                  </a:lnTo>
                  <a:lnTo>
                    <a:pt x="83" y="81"/>
                  </a:lnTo>
                  <a:lnTo>
                    <a:pt x="80" y="84"/>
                  </a:lnTo>
                  <a:lnTo>
                    <a:pt x="79" y="87"/>
                  </a:lnTo>
                  <a:lnTo>
                    <a:pt x="78" y="91"/>
                  </a:lnTo>
                  <a:lnTo>
                    <a:pt x="77" y="95"/>
                  </a:lnTo>
                  <a:lnTo>
                    <a:pt x="77" y="320"/>
                  </a:lnTo>
                  <a:lnTo>
                    <a:pt x="77" y="323"/>
                  </a:lnTo>
                  <a:lnTo>
                    <a:pt x="75" y="326"/>
                  </a:lnTo>
                  <a:lnTo>
                    <a:pt x="71" y="329"/>
                  </a:lnTo>
                  <a:lnTo>
                    <a:pt x="68" y="3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8" name="Freeform 10">
              <a:extLst>
                <a:ext uri="{FF2B5EF4-FFF2-40B4-BE49-F238E27FC236}">
                  <a16:creationId xmlns:a16="http://schemas.microsoft.com/office/drawing/2014/main" id="{73F44813-65E2-4648-818E-6305F83DF3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0751" y="3305176"/>
              <a:ext cx="484188" cy="388938"/>
            </a:xfrm>
            <a:custGeom>
              <a:avLst/>
              <a:gdLst>
                <a:gd name="T0" fmla="*/ 19 w 915"/>
                <a:gd name="T1" fmla="*/ 414 h 734"/>
                <a:gd name="T2" fmla="*/ 505 w 915"/>
                <a:gd name="T3" fmla="*/ 418 h 734"/>
                <a:gd name="T4" fmla="*/ 510 w 915"/>
                <a:gd name="T5" fmla="*/ 427 h 734"/>
                <a:gd name="T6" fmla="*/ 897 w 915"/>
                <a:gd name="T7" fmla="*/ 715 h 734"/>
                <a:gd name="T8" fmla="*/ 574 w 915"/>
                <a:gd name="T9" fmla="*/ 97 h 734"/>
                <a:gd name="T10" fmla="*/ 583 w 915"/>
                <a:gd name="T11" fmla="*/ 70 h 734"/>
                <a:gd name="T12" fmla="*/ 601 w 915"/>
                <a:gd name="T13" fmla="*/ 47 h 734"/>
                <a:gd name="T14" fmla="*/ 624 w 915"/>
                <a:gd name="T15" fmla="*/ 30 h 734"/>
                <a:gd name="T16" fmla="*/ 651 w 915"/>
                <a:gd name="T17" fmla="*/ 20 h 734"/>
                <a:gd name="T18" fmla="*/ 680 w 915"/>
                <a:gd name="T19" fmla="*/ 17 h 734"/>
                <a:gd name="T20" fmla="*/ 704 w 915"/>
                <a:gd name="T21" fmla="*/ 24 h 734"/>
                <a:gd name="T22" fmla="*/ 726 w 915"/>
                <a:gd name="T23" fmla="*/ 34 h 734"/>
                <a:gd name="T24" fmla="*/ 733 w 915"/>
                <a:gd name="T25" fmla="*/ 39 h 734"/>
                <a:gd name="T26" fmla="*/ 755 w 915"/>
                <a:gd name="T27" fmla="*/ 64 h 734"/>
                <a:gd name="T28" fmla="*/ 762 w 915"/>
                <a:gd name="T29" fmla="*/ 75 h 734"/>
                <a:gd name="T30" fmla="*/ 768 w 915"/>
                <a:gd name="T31" fmla="*/ 95 h 734"/>
                <a:gd name="T32" fmla="*/ 771 w 915"/>
                <a:gd name="T33" fmla="*/ 118 h 734"/>
                <a:gd name="T34" fmla="*/ 572 w 915"/>
                <a:gd name="T35" fmla="*/ 118 h 734"/>
                <a:gd name="T36" fmla="*/ 817 w 915"/>
                <a:gd name="T37" fmla="*/ 20 h 734"/>
                <a:gd name="T38" fmla="*/ 845 w 915"/>
                <a:gd name="T39" fmla="*/ 30 h 734"/>
                <a:gd name="T40" fmla="*/ 868 w 915"/>
                <a:gd name="T41" fmla="*/ 47 h 734"/>
                <a:gd name="T42" fmla="*/ 885 w 915"/>
                <a:gd name="T43" fmla="*/ 70 h 734"/>
                <a:gd name="T44" fmla="*/ 895 w 915"/>
                <a:gd name="T45" fmla="*/ 97 h 734"/>
                <a:gd name="T46" fmla="*/ 897 w 915"/>
                <a:gd name="T47" fmla="*/ 410 h 734"/>
                <a:gd name="T48" fmla="*/ 789 w 915"/>
                <a:gd name="T49" fmla="*/ 105 h 734"/>
                <a:gd name="T50" fmla="*/ 786 w 915"/>
                <a:gd name="T51" fmla="*/ 92 h 734"/>
                <a:gd name="T52" fmla="*/ 777 w 915"/>
                <a:gd name="T53" fmla="*/ 65 h 734"/>
                <a:gd name="T54" fmla="*/ 762 w 915"/>
                <a:gd name="T55" fmla="*/ 43 h 734"/>
                <a:gd name="T56" fmla="*/ 761 w 915"/>
                <a:gd name="T57" fmla="*/ 25 h 734"/>
                <a:gd name="T58" fmla="*/ 797 w 915"/>
                <a:gd name="T59" fmla="*/ 17 h 734"/>
                <a:gd name="T60" fmla="*/ 781 w 915"/>
                <a:gd name="T61" fmla="*/ 1 h 734"/>
                <a:gd name="T62" fmla="*/ 757 w 915"/>
                <a:gd name="T63" fmla="*/ 7 h 734"/>
                <a:gd name="T64" fmla="*/ 735 w 915"/>
                <a:gd name="T65" fmla="*/ 17 h 734"/>
                <a:gd name="T66" fmla="*/ 727 w 915"/>
                <a:gd name="T67" fmla="*/ 13 h 734"/>
                <a:gd name="T68" fmla="*/ 704 w 915"/>
                <a:gd name="T69" fmla="*/ 4 h 734"/>
                <a:gd name="T70" fmla="*/ 680 w 915"/>
                <a:gd name="T71" fmla="*/ 0 h 734"/>
                <a:gd name="T72" fmla="*/ 648 w 915"/>
                <a:gd name="T73" fmla="*/ 2 h 734"/>
                <a:gd name="T74" fmla="*/ 616 w 915"/>
                <a:gd name="T75" fmla="*/ 13 h 734"/>
                <a:gd name="T76" fmla="*/ 588 w 915"/>
                <a:gd name="T77" fmla="*/ 34 h 734"/>
                <a:gd name="T78" fmla="*/ 568 w 915"/>
                <a:gd name="T79" fmla="*/ 61 h 734"/>
                <a:gd name="T80" fmla="*/ 556 w 915"/>
                <a:gd name="T81" fmla="*/ 94 h 734"/>
                <a:gd name="T82" fmla="*/ 553 w 915"/>
                <a:gd name="T83" fmla="*/ 410 h 734"/>
                <a:gd name="T84" fmla="*/ 522 w 915"/>
                <a:gd name="T85" fmla="*/ 198 h 734"/>
                <a:gd name="T86" fmla="*/ 513 w 915"/>
                <a:gd name="T87" fmla="*/ 192 h 734"/>
                <a:gd name="T88" fmla="*/ 14 w 915"/>
                <a:gd name="T89" fmla="*/ 195 h 734"/>
                <a:gd name="T90" fmla="*/ 0 w 915"/>
                <a:gd name="T91" fmla="*/ 414 h 734"/>
                <a:gd name="T92" fmla="*/ 3 w 915"/>
                <a:gd name="T93" fmla="*/ 730 h 734"/>
                <a:gd name="T94" fmla="*/ 906 w 915"/>
                <a:gd name="T95" fmla="*/ 734 h 734"/>
                <a:gd name="T96" fmla="*/ 914 w 915"/>
                <a:gd name="T97" fmla="*/ 727 h 734"/>
                <a:gd name="T98" fmla="*/ 915 w 915"/>
                <a:gd name="T99" fmla="*/ 105 h 734"/>
                <a:gd name="T100" fmla="*/ 906 w 915"/>
                <a:gd name="T101" fmla="*/ 72 h 734"/>
                <a:gd name="T102" fmla="*/ 888 w 915"/>
                <a:gd name="T103" fmla="*/ 43 h 734"/>
                <a:gd name="T104" fmla="*/ 863 w 915"/>
                <a:gd name="T105" fmla="*/ 20 h 734"/>
                <a:gd name="T106" fmla="*/ 833 w 915"/>
                <a:gd name="T107" fmla="*/ 5 h 734"/>
                <a:gd name="T108" fmla="*/ 797 w 915"/>
                <a:gd name="T109" fmla="*/ 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15" h="734">
                  <a:moveTo>
                    <a:pt x="897" y="715"/>
                  </a:moveTo>
                  <a:lnTo>
                    <a:pt x="19" y="715"/>
                  </a:lnTo>
                  <a:lnTo>
                    <a:pt x="19" y="414"/>
                  </a:lnTo>
                  <a:lnTo>
                    <a:pt x="30" y="211"/>
                  </a:lnTo>
                  <a:lnTo>
                    <a:pt x="505" y="211"/>
                  </a:lnTo>
                  <a:lnTo>
                    <a:pt x="505" y="418"/>
                  </a:lnTo>
                  <a:lnTo>
                    <a:pt x="505" y="422"/>
                  </a:lnTo>
                  <a:lnTo>
                    <a:pt x="507" y="425"/>
                  </a:lnTo>
                  <a:lnTo>
                    <a:pt x="510" y="427"/>
                  </a:lnTo>
                  <a:lnTo>
                    <a:pt x="513" y="428"/>
                  </a:lnTo>
                  <a:lnTo>
                    <a:pt x="897" y="428"/>
                  </a:lnTo>
                  <a:lnTo>
                    <a:pt x="897" y="715"/>
                  </a:lnTo>
                  <a:close/>
                  <a:moveTo>
                    <a:pt x="572" y="118"/>
                  </a:moveTo>
                  <a:lnTo>
                    <a:pt x="572" y="107"/>
                  </a:lnTo>
                  <a:lnTo>
                    <a:pt x="574" y="97"/>
                  </a:lnTo>
                  <a:lnTo>
                    <a:pt x="576" y="87"/>
                  </a:lnTo>
                  <a:lnTo>
                    <a:pt x="579" y="78"/>
                  </a:lnTo>
                  <a:lnTo>
                    <a:pt x="583" y="70"/>
                  </a:lnTo>
                  <a:lnTo>
                    <a:pt x="588" y="61"/>
                  </a:lnTo>
                  <a:lnTo>
                    <a:pt x="595" y="54"/>
                  </a:lnTo>
                  <a:lnTo>
                    <a:pt x="601" y="47"/>
                  </a:lnTo>
                  <a:lnTo>
                    <a:pt x="607" y="40"/>
                  </a:lnTo>
                  <a:lnTo>
                    <a:pt x="616" y="34"/>
                  </a:lnTo>
                  <a:lnTo>
                    <a:pt x="624" y="30"/>
                  </a:lnTo>
                  <a:lnTo>
                    <a:pt x="632" y="25"/>
                  </a:lnTo>
                  <a:lnTo>
                    <a:pt x="642" y="22"/>
                  </a:lnTo>
                  <a:lnTo>
                    <a:pt x="651" y="20"/>
                  </a:lnTo>
                  <a:lnTo>
                    <a:pt x="662" y="17"/>
                  </a:lnTo>
                  <a:lnTo>
                    <a:pt x="671" y="17"/>
                  </a:lnTo>
                  <a:lnTo>
                    <a:pt x="680" y="17"/>
                  </a:lnTo>
                  <a:lnTo>
                    <a:pt x="689" y="18"/>
                  </a:lnTo>
                  <a:lnTo>
                    <a:pt x="696" y="21"/>
                  </a:lnTo>
                  <a:lnTo>
                    <a:pt x="704" y="24"/>
                  </a:lnTo>
                  <a:lnTo>
                    <a:pt x="712" y="27"/>
                  </a:lnTo>
                  <a:lnTo>
                    <a:pt x="719" y="30"/>
                  </a:lnTo>
                  <a:lnTo>
                    <a:pt x="726" y="34"/>
                  </a:lnTo>
                  <a:lnTo>
                    <a:pt x="733" y="39"/>
                  </a:lnTo>
                  <a:lnTo>
                    <a:pt x="733" y="39"/>
                  </a:lnTo>
                  <a:lnTo>
                    <a:pt x="733" y="39"/>
                  </a:lnTo>
                  <a:lnTo>
                    <a:pt x="742" y="47"/>
                  </a:lnTo>
                  <a:lnTo>
                    <a:pt x="749" y="55"/>
                  </a:lnTo>
                  <a:lnTo>
                    <a:pt x="755" y="64"/>
                  </a:lnTo>
                  <a:lnTo>
                    <a:pt x="761" y="74"/>
                  </a:lnTo>
                  <a:lnTo>
                    <a:pt x="761" y="74"/>
                  </a:lnTo>
                  <a:lnTo>
                    <a:pt x="762" y="75"/>
                  </a:lnTo>
                  <a:lnTo>
                    <a:pt x="765" y="83"/>
                  </a:lnTo>
                  <a:lnTo>
                    <a:pt x="768" y="93"/>
                  </a:lnTo>
                  <a:lnTo>
                    <a:pt x="768" y="95"/>
                  </a:lnTo>
                  <a:lnTo>
                    <a:pt x="769" y="96"/>
                  </a:lnTo>
                  <a:lnTo>
                    <a:pt x="771" y="106"/>
                  </a:lnTo>
                  <a:lnTo>
                    <a:pt x="771" y="118"/>
                  </a:lnTo>
                  <a:lnTo>
                    <a:pt x="771" y="410"/>
                  </a:lnTo>
                  <a:lnTo>
                    <a:pt x="572" y="410"/>
                  </a:lnTo>
                  <a:lnTo>
                    <a:pt x="572" y="118"/>
                  </a:lnTo>
                  <a:close/>
                  <a:moveTo>
                    <a:pt x="797" y="17"/>
                  </a:moveTo>
                  <a:lnTo>
                    <a:pt x="808" y="17"/>
                  </a:lnTo>
                  <a:lnTo>
                    <a:pt x="817" y="20"/>
                  </a:lnTo>
                  <a:lnTo>
                    <a:pt x="827" y="22"/>
                  </a:lnTo>
                  <a:lnTo>
                    <a:pt x="836" y="25"/>
                  </a:lnTo>
                  <a:lnTo>
                    <a:pt x="845" y="30"/>
                  </a:lnTo>
                  <a:lnTo>
                    <a:pt x="854" y="34"/>
                  </a:lnTo>
                  <a:lnTo>
                    <a:pt x="861" y="40"/>
                  </a:lnTo>
                  <a:lnTo>
                    <a:pt x="868" y="47"/>
                  </a:lnTo>
                  <a:lnTo>
                    <a:pt x="874" y="54"/>
                  </a:lnTo>
                  <a:lnTo>
                    <a:pt x="880" y="61"/>
                  </a:lnTo>
                  <a:lnTo>
                    <a:pt x="885" y="70"/>
                  </a:lnTo>
                  <a:lnTo>
                    <a:pt x="889" y="78"/>
                  </a:lnTo>
                  <a:lnTo>
                    <a:pt x="893" y="87"/>
                  </a:lnTo>
                  <a:lnTo>
                    <a:pt x="895" y="97"/>
                  </a:lnTo>
                  <a:lnTo>
                    <a:pt x="896" y="107"/>
                  </a:lnTo>
                  <a:lnTo>
                    <a:pt x="897" y="118"/>
                  </a:lnTo>
                  <a:lnTo>
                    <a:pt x="897" y="410"/>
                  </a:lnTo>
                  <a:lnTo>
                    <a:pt x="789" y="410"/>
                  </a:lnTo>
                  <a:lnTo>
                    <a:pt x="789" y="118"/>
                  </a:lnTo>
                  <a:lnTo>
                    <a:pt x="789" y="105"/>
                  </a:lnTo>
                  <a:lnTo>
                    <a:pt x="787" y="93"/>
                  </a:lnTo>
                  <a:lnTo>
                    <a:pt x="787" y="93"/>
                  </a:lnTo>
                  <a:lnTo>
                    <a:pt x="786" y="92"/>
                  </a:lnTo>
                  <a:lnTo>
                    <a:pt x="784" y="82"/>
                  </a:lnTo>
                  <a:lnTo>
                    <a:pt x="781" y="74"/>
                  </a:lnTo>
                  <a:lnTo>
                    <a:pt x="777" y="65"/>
                  </a:lnTo>
                  <a:lnTo>
                    <a:pt x="772" y="57"/>
                  </a:lnTo>
                  <a:lnTo>
                    <a:pt x="768" y="50"/>
                  </a:lnTo>
                  <a:lnTo>
                    <a:pt x="762" y="43"/>
                  </a:lnTo>
                  <a:lnTo>
                    <a:pt x="757" y="36"/>
                  </a:lnTo>
                  <a:lnTo>
                    <a:pt x="749" y="30"/>
                  </a:lnTo>
                  <a:lnTo>
                    <a:pt x="761" y="25"/>
                  </a:lnTo>
                  <a:lnTo>
                    <a:pt x="772" y="21"/>
                  </a:lnTo>
                  <a:lnTo>
                    <a:pt x="785" y="18"/>
                  </a:lnTo>
                  <a:lnTo>
                    <a:pt x="797" y="17"/>
                  </a:lnTo>
                  <a:close/>
                  <a:moveTo>
                    <a:pt x="797" y="0"/>
                  </a:moveTo>
                  <a:lnTo>
                    <a:pt x="789" y="0"/>
                  </a:lnTo>
                  <a:lnTo>
                    <a:pt x="781" y="1"/>
                  </a:lnTo>
                  <a:lnTo>
                    <a:pt x="772" y="2"/>
                  </a:lnTo>
                  <a:lnTo>
                    <a:pt x="765" y="4"/>
                  </a:lnTo>
                  <a:lnTo>
                    <a:pt x="757" y="7"/>
                  </a:lnTo>
                  <a:lnTo>
                    <a:pt x="749" y="10"/>
                  </a:lnTo>
                  <a:lnTo>
                    <a:pt x="742" y="13"/>
                  </a:lnTo>
                  <a:lnTo>
                    <a:pt x="735" y="17"/>
                  </a:lnTo>
                  <a:lnTo>
                    <a:pt x="735" y="17"/>
                  </a:lnTo>
                  <a:lnTo>
                    <a:pt x="735" y="17"/>
                  </a:lnTo>
                  <a:lnTo>
                    <a:pt x="727" y="13"/>
                  </a:lnTo>
                  <a:lnTo>
                    <a:pt x="720" y="10"/>
                  </a:lnTo>
                  <a:lnTo>
                    <a:pt x="713" y="7"/>
                  </a:lnTo>
                  <a:lnTo>
                    <a:pt x="704" y="4"/>
                  </a:lnTo>
                  <a:lnTo>
                    <a:pt x="697" y="2"/>
                  </a:lnTo>
                  <a:lnTo>
                    <a:pt x="689" y="1"/>
                  </a:lnTo>
                  <a:lnTo>
                    <a:pt x="680" y="0"/>
                  </a:lnTo>
                  <a:lnTo>
                    <a:pt x="671" y="0"/>
                  </a:lnTo>
                  <a:lnTo>
                    <a:pt x="659" y="0"/>
                  </a:lnTo>
                  <a:lnTo>
                    <a:pt x="648" y="2"/>
                  </a:lnTo>
                  <a:lnTo>
                    <a:pt x="637" y="5"/>
                  </a:lnTo>
                  <a:lnTo>
                    <a:pt x="625" y="9"/>
                  </a:lnTo>
                  <a:lnTo>
                    <a:pt x="616" y="13"/>
                  </a:lnTo>
                  <a:lnTo>
                    <a:pt x="605" y="20"/>
                  </a:lnTo>
                  <a:lnTo>
                    <a:pt x="597" y="27"/>
                  </a:lnTo>
                  <a:lnTo>
                    <a:pt x="588" y="34"/>
                  </a:lnTo>
                  <a:lnTo>
                    <a:pt x="580" y="43"/>
                  </a:lnTo>
                  <a:lnTo>
                    <a:pt x="574" y="52"/>
                  </a:lnTo>
                  <a:lnTo>
                    <a:pt x="568" y="61"/>
                  </a:lnTo>
                  <a:lnTo>
                    <a:pt x="562" y="72"/>
                  </a:lnTo>
                  <a:lnTo>
                    <a:pt x="558" y="82"/>
                  </a:lnTo>
                  <a:lnTo>
                    <a:pt x="556" y="94"/>
                  </a:lnTo>
                  <a:lnTo>
                    <a:pt x="554" y="105"/>
                  </a:lnTo>
                  <a:lnTo>
                    <a:pt x="553" y="118"/>
                  </a:lnTo>
                  <a:lnTo>
                    <a:pt x="553" y="410"/>
                  </a:lnTo>
                  <a:lnTo>
                    <a:pt x="523" y="410"/>
                  </a:lnTo>
                  <a:lnTo>
                    <a:pt x="523" y="201"/>
                  </a:lnTo>
                  <a:lnTo>
                    <a:pt x="522" y="198"/>
                  </a:lnTo>
                  <a:lnTo>
                    <a:pt x="520" y="195"/>
                  </a:lnTo>
                  <a:lnTo>
                    <a:pt x="518" y="193"/>
                  </a:lnTo>
                  <a:lnTo>
                    <a:pt x="513" y="192"/>
                  </a:lnTo>
                  <a:lnTo>
                    <a:pt x="21" y="192"/>
                  </a:lnTo>
                  <a:lnTo>
                    <a:pt x="18" y="193"/>
                  </a:lnTo>
                  <a:lnTo>
                    <a:pt x="14" y="195"/>
                  </a:lnTo>
                  <a:lnTo>
                    <a:pt x="13" y="197"/>
                  </a:lnTo>
                  <a:lnTo>
                    <a:pt x="12" y="200"/>
                  </a:lnTo>
                  <a:lnTo>
                    <a:pt x="0" y="414"/>
                  </a:lnTo>
                  <a:lnTo>
                    <a:pt x="0" y="724"/>
                  </a:lnTo>
                  <a:lnTo>
                    <a:pt x="1" y="727"/>
                  </a:lnTo>
                  <a:lnTo>
                    <a:pt x="3" y="730"/>
                  </a:lnTo>
                  <a:lnTo>
                    <a:pt x="6" y="732"/>
                  </a:lnTo>
                  <a:lnTo>
                    <a:pt x="9" y="734"/>
                  </a:lnTo>
                  <a:lnTo>
                    <a:pt x="906" y="734"/>
                  </a:lnTo>
                  <a:lnTo>
                    <a:pt x="910" y="732"/>
                  </a:lnTo>
                  <a:lnTo>
                    <a:pt x="913" y="730"/>
                  </a:lnTo>
                  <a:lnTo>
                    <a:pt x="914" y="727"/>
                  </a:lnTo>
                  <a:lnTo>
                    <a:pt x="915" y="724"/>
                  </a:lnTo>
                  <a:lnTo>
                    <a:pt x="915" y="118"/>
                  </a:lnTo>
                  <a:lnTo>
                    <a:pt x="915" y="105"/>
                  </a:lnTo>
                  <a:lnTo>
                    <a:pt x="913" y="94"/>
                  </a:lnTo>
                  <a:lnTo>
                    <a:pt x="910" y="82"/>
                  </a:lnTo>
                  <a:lnTo>
                    <a:pt x="906" y="72"/>
                  </a:lnTo>
                  <a:lnTo>
                    <a:pt x="901" y="61"/>
                  </a:lnTo>
                  <a:lnTo>
                    <a:pt x="895" y="52"/>
                  </a:lnTo>
                  <a:lnTo>
                    <a:pt x="888" y="43"/>
                  </a:lnTo>
                  <a:lnTo>
                    <a:pt x="881" y="34"/>
                  </a:lnTo>
                  <a:lnTo>
                    <a:pt x="872" y="27"/>
                  </a:lnTo>
                  <a:lnTo>
                    <a:pt x="863" y="20"/>
                  </a:lnTo>
                  <a:lnTo>
                    <a:pt x="854" y="13"/>
                  </a:lnTo>
                  <a:lnTo>
                    <a:pt x="843" y="9"/>
                  </a:lnTo>
                  <a:lnTo>
                    <a:pt x="833" y="5"/>
                  </a:lnTo>
                  <a:lnTo>
                    <a:pt x="821" y="2"/>
                  </a:lnTo>
                  <a:lnTo>
                    <a:pt x="810" y="0"/>
                  </a:lnTo>
                  <a:lnTo>
                    <a:pt x="79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9" name="Freeform 11">
              <a:extLst>
                <a:ext uri="{FF2B5EF4-FFF2-40B4-BE49-F238E27FC236}">
                  <a16:creationId xmlns:a16="http://schemas.microsoft.com/office/drawing/2014/main" id="{E43B2331-17ED-410B-A03B-E61CAFB765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7263" y="3452813"/>
              <a:ext cx="203200" cy="52388"/>
            </a:xfrm>
            <a:custGeom>
              <a:avLst/>
              <a:gdLst>
                <a:gd name="T0" fmla="*/ 367 w 386"/>
                <a:gd name="T1" fmla="*/ 83 h 101"/>
                <a:gd name="T2" fmla="*/ 17 w 386"/>
                <a:gd name="T3" fmla="*/ 83 h 101"/>
                <a:gd name="T4" fmla="*/ 17 w 386"/>
                <a:gd name="T5" fmla="*/ 18 h 101"/>
                <a:gd name="T6" fmla="*/ 367 w 386"/>
                <a:gd name="T7" fmla="*/ 18 h 101"/>
                <a:gd name="T8" fmla="*/ 367 w 386"/>
                <a:gd name="T9" fmla="*/ 83 h 101"/>
                <a:gd name="T10" fmla="*/ 376 w 386"/>
                <a:gd name="T11" fmla="*/ 0 h 101"/>
                <a:gd name="T12" fmla="*/ 9 w 386"/>
                <a:gd name="T13" fmla="*/ 0 h 101"/>
                <a:gd name="T14" fmla="*/ 5 w 386"/>
                <a:gd name="T15" fmla="*/ 1 h 101"/>
                <a:gd name="T16" fmla="*/ 3 w 386"/>
                <a:gd name="T17" fmla="*/ 2 h 101"/>
                <a:gd name="T18" fmla="*/ 1 w 386"/>
                <a:gd name="T19" fmla="*/ 6 h 101"/>
                <a:gd name="T20" fmla="*/ 0 w 386"/>
                <a:gd name="T21" fmla="*/ 9 h 101"/>
                <a:gd name="T22" fmla="*/ 0 w 386"/>
                <a:gd name="T23" fmla="*/ 92 h 101"/>
                <a:gd name="T24" fmla="*/ 1 w 386"/>
                <a:gd name="T25" fmla="*/ 95 h 101"/>
                <a:gd name="T26" fmla="*/ 3 w 386"/>
                <a:gd name="T27" fmla="*/ 98 h 101"/>
                <a:gd name="T28" fmla="*/ 5 w 386"/>
                <a:gd name="T29" fmla="*/ 101 h 101"/>
                <a:gd name="T30" fmla="*/ 9 w 386"/>
                <a:gd name="T31" fmla="*/ 101 h 101"/>
                <a:gd name="T32" fmla="*/ 376 w 386"/>
                <a:gd name="T33" fmla="*/ 101 h 101"/>
                <a:gd name="T34" fmla="*/ 380 w 386"/>
                <a:gd name="T35" fmla="*/ 101 h 101"/>
                <a:gd name="T36" fmla="*/ 383 w 386"/>
                <a:gd name="T37" fmla="*/ 98 h 101"/>
                <a:gd name="T38" fmla="*/ 385 w 386"/>
                <a:gd name="T39" fmla="*/ 95 h 101"/>
                <a:gd name="T40" fmla="*/ 386 w 386"/>
                <a:gd name="T41" fmla="*/ 92 h 101"/>
                <a:gd name="T42" fmla="*/ 386 w 386"/>
                <a:gd name="T43" fmla="*/ 9 h 101"/>
                <a:gd name="T44" fmla="*/ 385 w 386"/>
                <a:gd name="T45" fmla="*/ 6 h 101"/>
                <a:gd name="T46" fmla="*/ 383 w 386"/>
                <a:gd name="T47" fmla="*/ 2 h 101"/>
                <a:gd name="T48" fmla="*/ 380 w 386"/>
                <a:gd name="T49" fmla="*/ 1 h 101"/>
                <a:gd name="T50" fmla="*/ 376 w 386"/>
                <a:gd name="T5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86" h="101">
                  <a:moveTo>
                    <a:pt x="367" y="83"/>
                  </a:moveTo>
                  <a:lnTo>
                    <a:pt x="17" y="83"/>
                  </a:lnTo>
                  <a:lnTo>
                    <a:pt x="17" y="18"/>
                  </a:lnTo>
                  <a:lnTo>
                    <a:pt x="367" y="18"/>
                  </a:lnTo>
                  <a:lnTo>
                    <a:pt x="367" y="83"/>
                  </a:lnTo>
                  <a:close/>
                  <a:moveTo>
                    <a:pt x="376" y="0"/>
                  </a:moveTo>
                  <a:lnTo>
                    <a:pt x="9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6"/>
                  </a:lnTo>
                  <a:lnTo>
                    <a:pt x="0" y="9"/>
                  </a:lnTo>
                  <a:lnTo>
                    <a:pt x="0" y="92"/>
                  </a:lnTo>
                  <a:lnTo>
                    <a:pt x="1" y="95"/>
                  </a:lnTo>
                  <a:lnTo>
                    <a:pt x="3" y="98"/>
                  </a:lnTo>
                  <a:lnTo>
                    <a:pt x="5" y="101"/>
                  </a:lnTo>
                  <a:lnTo>
                    <a:pt x="9" y="101"/>
                  </a:lnTo>
                  <a:lnTo>
                    <a:pt x="376" y="101"/>
                  </a:lnTo>
                  <a:lnTo>
                    <a:pt x="380" y="101"/>
                  </a:lnTo>
                  <a:lnTo>
                    <a:pt x="383" y="98"/>
                  </a:lnTo>
                  <a:lnTo>
                    <a:pt x="385" y="95"/>
                  </a:lnTo>
                  <a:lnTo>
                    <a:pt x="386" y="92"/>
                  </a:lnTo>
                  <a:lnTo>
                    <a:pt x="386" y="9"/>
                  </a:lnTo>
                  <a:lnTo>
                    <a:pt x="385" y="6"/>
                  </a:lnTo>
                  <a:lnTo>
                    <a:pt x="383" y="2"/>
                  </a:lnTo>
                  <a:lnTo>
                    <a:pt x="380" y="1"/>
                  </a:lnTo>
                  <a:lnTo>
                    <a:pt x="3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850935" y="350638"/>
            <a:ext cx="10972800" cy="438061"/>
          </a:xfrm>
        </p:spPr>
        <p:txBody>
          <a:bodyPr/>
          <a:lstStyle/>
          <a:p>
            <a:pPr algn="l"/>
            <a:r>
              <a:rPr lang="ru-RU" altLang="ru-RU" sz="2400" b="1" dirty="0">
                <a:latin typeface="Century Gothic" panose="020B0502020202020204" pitchFamily="34" charset="0"/>
              </a:rPr>
              <a:t>Актуальность</a:t>
            </a:r>
          </a:p>
        </p:txBody>
      </p:sp>
      <p:grpSp>
        <p:nvGrpSpPr>
          <p:cNvPr id="638" name="Группа 637"/>
          <p:cNvGrpSpPr/>
          <p:nvPr/>
        </p:nvGrpSpPr>
        <p:grpSpPr>
          <a:xfrm>
            <a:off x="1685837" y="2247314"/>
            <a:ext cx="8379332" cy="2564628"/>
            <a:chOff x="-46602" y="1878072"/>
            <a:chExt cx="8379332" cy="2730648"/>
          </a:xfrm>
        </p:grpSpPr>
        <p:grpSp>
          <p:nvGrpSpPr>
            <p:cNvPr id="619" name="blokchein"/>
            <p:cNvGrpSpPr>
              <a:grpSpLocks noChangeAspect="1"/>
            </p:cNvGrpSpPr>
            <p:nvPr/>
          </p:nvGrpSpPr>
          <p:grpSpPr>
            <a:xfrm>
              <a:off x="724806" y="1878072"/>
              <a:ext cx="7161058" cy="2730648"/>
              <a:chOff x="4833695" y="4065854"/>
              <a:chExt cx="398463" cy="400773"/>
            </a:xfrm>
            <a:solidFill>
              <a:srgbClr val="149DA4">
                <a:alpha val="23137"/>
              </a:srgbClr>
            </a:solidFill>
          </p:grpSpPr>
          <p:sp>
            <p:nvSpPr>
              <p:cNvPr id="620" name="Freeform 170"/>
              <p:cNvSpPr>
                <a:spLocks/>
              </p:cNvSpPr>
              <p:nvPr/>
            </p:nvSpPr>
            <p:spPr bwMode="auto">
              <a:xfrm>
                <a:off x="4962283" y="4129354"/>
                <a:ext cx="53975" cy="7938"/>
              </a:xfrm>
              <a:custGeom>
                <a:avLst/>
                <a:gdLst>
                  <a:gd name="T0" fmla="*/ 126 w 136"/>
                  <a:gd name="T1" fmla="*/ 20 h 20"/>
                  <a:gd name="T2" fmla="*/ 10 w 136"/>
                  <a:gd name="T3" fmla="*/ 20 h 20"/>
                  <a:gd name="T4" fmla="*/ 7 w 136"/>
                  <a:gd name="T5" fmla="*/ 19 h 20"/>
                  <a:gd name="T6" fmla="*/ 4 w 136"/>
                  <a:gd name="T7" fmla="*/ 16 h 20"/>
                  <a:gd name="T8" fmla="*/ 2 w 136"/>
                  <a:gd name="T9" fmla="*/ 13 h 20"/>
                  <a:gd name="T10" fmla="*/ 0 w 136"/>
                  <a:gd name="T11" fmla="*/ 10 h 20"/>
                  <a:gd name="T12" fmla="*/ 2 w 136"/>
                  <a:gd name="T13" fmla="*/ 5 h 20"/>
                  <a:gd name="T14" fmla="*/ 4 w 136"/>
                  <a:gd name="T15" fmla="*/ 2 h 20"/>
                  <a:gd name="T16" fmla="*/ 7 w 136"/>
                  <a:gd name="T17" fmla="*/ 0 h 20"/>
                  <a:gd name="T18" fmla="*/ 10 w 136"/>
                  <a:gd name="T19" fmla="*/ 0 h 20"/>
                  <a:gd name="T20" fmla="*/ 126 w 136"/>
                  <a:gd name="T21" fmla="*/ 0 h 20"/>
                  <a:gd name="T22" fmla="*/ 130 w 136"/>
                  <a:gd name="T23" fmla="*/ 0 h 20"/>
                  <a:gd name="T24" fmla="*/ 132 w 136"/>
                  <a:gd name="T25" fmla="*/ 2 h 20"/>
                  <a:gd name="T26" fmla="*/ 134 w 136"/>
                  <a:gd name="T27" fmla="*/ 5 h 20"/>
                  <a:gd name="T28" fmla="*/ 136 w 136"/>
                  <a:gd name="T29" fmla="*/ 10 h 20"/>
                  <a:gd name="T30" fmla="*/ 134 w 136"/>
                  <a:gd name="T31" fmla="*/ 13 h 20"/>
                  <a:gd name="T32" fmla="*/ 132 w 136"/>
                  <a:gd name="T33" fmla="*/ 16 h 20"/>
                  <a:gd name="T34" fmla="*/ 130 w 136"/>
                  <a:gd name="T35" fmla="*/ 19 h 20"/>
                  <a:gd name="T36" fmla="*/ 126 w 136"/>
                  <a:gd name="T3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6" h="20">
                    <a:moveTo>
                      <a:pt x="126" y="20"/>
                    </a:moveTo>
                    <a:lnTo>
                      <a:pt x="10" y="20"/>
                    </a:lnTo>
                    <a:lnTo>
                      <a:pt x="7" y="19"/>
                    </a:lnTo>
                    <a:lnTo>
                      <a:pt x="4" y="16"/>
                    </a:lnTo>
                    <a:lnTo>
                      <a:pt x="2" y="13"/>
                    </a:lnTo>
                    <a:lnTo>
                      <a:pt x="0" y="10"/>
                    </a:lnTo>
                    <a:lnTo>
                      <a:pt x="2" y="5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26" y="0"/>
                    </a:lnTo>
                    <a:lnTo>
                      <a:pt x="130" y="0"/>
                    </a:lnTo>
                    <a:lnTo>
                      <a:pt x="132" y="2"/>
                    </a:lnTo>
                    <a:lnTo>
                      <a:pt x="134" y="5"/>
                    </a:lnTo>
                    <a:lnTo>
                      <a:pt x="136" y="10"/>
                    </a:lnTo>
                    <a:lnTo>
                      <a:pt x="134" y="13"/>
                    </a:lnTo>
                    <a:lnTo>
                      <a:pt x="132" y="16"/>
                    </a:lnTo>
                    <a:lnTo>
                      <a:pt x="130" y="19"/>
                    </a:lnTo>
                    <a:lnTo>
                      <a:pt x="126" y="20"/>
                    </a:lnTo>
                    <a:close/>
                  </a:path>
                </a:pathLst>
              </a:custGeom>
              <a:grpFill/>
              <a:ln w="9525">
                <a:solidFill>
                  <a:srgbClr val="7A468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b="1"/>
              </a:p>
            </p:txBody>
          </p:sp>
          <p:sp>
            <p:nvSpPr>
              <p:cNvPr id="621" name="Freeform 171"/>
              <p:cNvSpPr>
                <a:spLocks/>
              </p:cNvSpPr>
              <p:nvPr/>
            </p:nvSpPr>
            <p:spPr bwMode="auto">
              <a:xfrm>
                <a:off x="5049595" y="4129354"/>
                <a:ext cx="53975" cy="7938"/>
              </a:xfrm>
              <a:custGeom>
                <a:avLst/>
                <a:gdLst>
                  <a:gd name="T0" fmla="*/ 126 w 135"/>
                  <a:gd name="T1" fmla="*/ 20 h 20"/>
                  <a:gd name="T2" fmla="*/ 10 w 135"/>
                  <a:gd name="T3" fmla="*/ 20 h 20"/>
                  <a:gd name="T4" fmla="*/ 6 w 135"/>
                  <a:gd name="T5" fmla="*/ 19 h 20"/>
                  <a:gd name="T6" fmla="*/ 3 w 135"/>
                  <a:gd name="T7" fmla="*/ 16 h 20"/>
                  <a:gd name="T8" fmla="*/ 0 w 135"/>
                  <a:gd name="T9" fmla="*/ 13 h 20"/>
                  <a:gd name="T10" fmla="*/ 0 w 135"/>
                  <a:gd name="T11" fmla="*/ 10 h 20"/>
                  <a:gd name="T12" fmla="*/ 0 w 135"/>
                  <a:gd name="T13" fmla="*/ 5 h 20"/>
                  <a:gd name="T14" fmla="*/ 3 w 135"/>
                  <a:gd name="T15" fmla="*/ 2 h 20"/>
                  <a:gd name="T16" fmla="*/ 6 w 135"/>
                  <a:gd name="T17" fmla="*/ 0 h 20"/>
                  <a:gd name="T18" fmla="*/ 10 w 135"/>
                  <a:gd name="T19" fmla="*/ 0 h 20"/>
                  <a:gd name="T20" fmla="*/ 126 w 135"/>
                  <a:gd name="T21" fmla="*/ 0 h 20"/>
                  <a:gd name="T22" fmla="*/ 129 w 135"/>
                  <a:gd name="T23" fmla="*/ 0 h 20"/>
                  <a:gd name="T24" fmla="*/ 132 w 135"/>
                  <a:gd name="T25" fmla="*/ 2 h 20"/>
                  <a:gd name="T26" fmla="*/ 134 w 135"/>
                  <a:gd name="T27" fmla="*/ 5 h 20"/>
                  <a:gd name="T28" fmla="*/ 135 w 135"/>
                  <a:gd name="T29" fmla="*/ 10 h 20"/>
                  <a:gd name="T30" fmla="*/ 134 w 135"/>
                  <a:gd name="T31" fmla="*/ 13 h 20"/>
                  <a:gd name="T32" fmla="*/ 132 w 135"/>
                  <a:gd name="T33" fmla="*/ 16 h 20"/>
                  <a:gd name="T34" fmla="*/ 129 w 135"/>
                  <a:gd name="T35" fmla="*/ 19 h 20"/>
                  <a:gd name="T36" fmla="*/ 126 w 135"/>
                  <a:gd name="T3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5" h="20">
                    <a:moveTo>
                      <a:pt x="126" y="20"/>
                    </a:moveTo>
                    <a:lnTo>
                      <a:pt x="10" y="20"/>
                    </a:lnTo>
                    <a:lnTo>
                      <a:pt x="6" y="19"/>
                    </a:lnTo>
                    <a:lnTo>
                      <a:pt x="3" y="16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3" y="2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26" y="0"/>
                    </a:lnTo>
                    <a:lnTo>
                      <a:pt x="129" y="0"/>
                    </a:lnTo>
                    <a:lnTo>
                      <a:pt x="132" y="2"/>
                    </a:lnTo>
                    <a:lnTo>
                      <a:pt x="134" y="5"/>
                    </a:lnTo>
                    <a:lnTo>
                      <a:pt x="135" y="10"/>
                    </a:lnTo>
                    <a:lnTo>
                      <a:pt x="134" y="13"/>
                    </a:lnTo>
                    <a:lnTo>
                      <a:pt x="132" y="16"/>
                    </a:lnTo>
                    <a:lnTo>
                      <a:pt x="129" y="19"/>
                    </a:lnTo>
                    <a:lnTo>
                      <a:pt x="126" y="20"/>
                    </a:lnTo>
                    <a:close/>
                  </a:path>
                </a:pathLst>
              </a:custGeom>
              <a:grpFill/>
              <a:ln w="9525">
                <a:solidFill>
                  <a:srgbClr val="7A468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b="1"/>
              </a:p>
            </p:txBody>
          </p:sp>
          <p:sp>
            <p:nvSpPr>
              <p:cNvPr id="622" name="Freeform 172"/>
              <p:cNvSpPr>
                <a:spLocks noEditPoints="1"/>
              </p:cNvSpPr>
              <p:nvPr/>
            </p:nvSpPr>
            <p:spPr bwMode="auto">
              <a:xfrm>
                <a:off x="4995620" y="4103347"/>
                <a:ext cx="74613" cy="64654"/>
              </a:xfrm>
              <a:custGeom>
                <a:avLst/>
                <a:gdLst>
                  <a:gd name="T0" fmla="*/ 45 w 188"/>
                  <a:gd name="T1" fmla="*/ 20 h 120"/>
                  <a:gd name="T2" fmla="*/ 33 w 188"/>
                  <a:gd name="T3" fmla="*/ 25 h 120"/>
                  <a:gd name="T4" fmla="*/ 25 w 188"/>
                  <a:gd name="T5" fmla="*/ 34 h 120"/>
                  <a:gd name="T6" fmla="*/ 20 w 188"/>
                  <a:gd name="T7" fmla="*/ 45 h 120"/>
                  <a:gd name="T8" fmla="*/ 20 w 188"/>
                  <a:gd name="T9" fmla="*/ 70 h 120"/>
                  <a:gd name="T10" fmla="*/ 22 w 188"/>
                  <a:gd name="T11" fmla="*/ 82 h 120"/>
                  <a:gd name="T12" fmla="*/ 29 w 188"/>
                  <a:gd name="T13" fmla="*/ 92 h 120"/>
                  <a:gd name="T14" fmla="*/ 39 w 188"/>
                  <a:gd name="T15" fmla="*/ 98 h 120"/>
                  <a:gd name="T16" fmla="*/ 51 w 188"/>
                  <a:gd name="T17" fmla="*/ 101 h 120"/>
                  <a:gd name="T18" fmla="*/ 144 w 188"/>
                  <a:gd name="T19" fmla="*/ 101 h 120"/>
                  <a:gd name="T20" fmla="*/ 155 w 188"/>
                  <a:gd name="T21" fmla="*/ 96 h 120"/>
                  <a:gd name="T22" fmla="*/ 163 w 188"/>
                  <a:gd name="T23" fmla="*/ 87 h 120"/>
                  <a:gd name="T24" fmla="*/ 168 w 188"/>
                  <a:gd name="T25" fmla="*/ 76 h 120"/>
                  <a:gd name="T26" fmla="*/ 168 w 188"/>
                  <a:gd name="T27" fmla="*/ 51 h 120"/>
                  <a:gd name="T28" fmla="*/ 166 w 188"/>
                  <a:gd name="T29" fmla="*/ 39 h 120"/>
                  <a:gd name="T30" fmla="*/ 159 w 188"/>
                  <a:gd name="T31" fmla="*/ 29 h 120"/>
                  <a:gd name="T32" fmla="*/ 149 w 188"/>
                  <a:gd name="T33" fmla="*/ 23 h 120"/>
                  <a:gd name="T34" fmla="*/ 137 w 188"/>
                  <a:gd name="T35" fmla="*/ 19 h 120"/>
                  <a:gd name="T36" fmla="*/ 137 w 188"/>
                  <a:gd name="T37" fmla="*/ 120 h 120"/>
                  <a:gd name="T38" fmla="*/ 41 w 188"/>
                  <a:gd name="T39" fmla="*/ 119 h 120"/>
                  <a:gd name="T40" fmla="*/ 22 w 188"/>
                  <a:gd name="T41" fmla="*/ 112 h 120"/>
                  <a:gd name="T42" fmla="*/ 9 w 188"/>
                  <a:gd name="T43" fmla="*/ 98 h 120"/>
                  <a:gd name="T44" fmla="*/ 1 w 188"/>
                  <a:gd name="T45" fmla="*/ 80 h 120"/>
                  <a:gd name="T46" fmla="*/ 0 w 188"/>
                  <a:gd name="T47" fmla="*/ 51 h 120"/>
                  <a:gd name="T48" fmla="*/ 4 w 188"/>
                  <a:gd name="T49" fmla="*/ 31 h 120"/>
                  <a:gd name="T50" fmla="*/ 14 w 188"/>
                  <a:gd name="T51" fmla="*/ 15 h 120"/>
                  <a:gd name="T52" fmla="*/ 31 w 188"/>
                  <a:gd name="T53" fmla="*/ 4 h 120"/>
                  <a:gd name="T54" fmla="*/ 51 w 188"/>
                  <a:gd name="T55" fmla="*/ 0 h 120"/>
                  <a:gd name="T56" fmla="*/ 147 w 188"/>
                  <a:gd name="T57" fmla="*/ 1 h 120"/>
                  <a:gd name="T58" fmla="*/ 166 w 188"/>
                  <a:gd name="T59" fmla="*/ 8 h 120"/>
                  <a:gd name="T60" fmla="*/ 179 w 188"/>
                  <a:gd name="T61" fmla="*/ 23 h 120"/>
                  <a:gd name="T62" fmla="*/ 187 w 188"/>
                  <a:gd name="T63" fmla="*/ 40 h 120"/>
                  <a:gd name="T64" fmla="*/ 188 w 188"/>
                  <a:gd name="T65" fmla="*/ 70 h 120"/>
                  <a:gd name="T66" fmla="*/ 184 w 188"/>
                  <a:gd name="T67" fmla="*/ 90 h 120"/>
                  <a:gd name="T68" fmla="*/ 173 w 188"/>
                  <a:gd name="T69" fmla="*/ 106 h 120"/>
                  <a:gd name="T70" fmla="*/ 157 w 188"/>
                  <a:gd name="T71" fmla="*/ 117 h 120"/>
                  <a:gd name="T72" fmla="*/ 137 w 188"/>
                  <a:gd name="T73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88" h="120">
                    <a:moveTo>
                      <a:pt x="51" y="19"/>
                    </a:moveTo>
                    <a:lnTo>
                      <a:pt x="45" y="20"/>
                    </a:lnTo>
                    <a:lnTo>
                      <a:pt x="39" y="23"/>
                    </a:lnTo>
                    <a:lnTo>
                      <a:pt x="33" y="25"/>
                    </a:lnTo>
                    <a:lnTo>
                      <a:pt x="29" y="29"/>
                    </a:lnTo>
                    <a:lnTo>
                      <a:pt x="25" y="34"/>
                    </a:lnTo>
                    <a:lnTo>
                      <a:pt x="22" y="39"/>
                    </a:lnTo>
                    <a:lnTo>
                      <a:pt x="20" y="45"/>
                    </a:lnTo>
                    <a:lnTo>
                      <a:pt x="20" y="51"/>
                    </a:lnTo>
                    <a:lnTo>
                      <a:pt x="20" y="70"/>
                    </a:lnTo>
                    <a:lnTo>
                      <a:pt x="20" y="76"/>
                    </a:lnTo>
                    <a:lnTo>
                      <a:pt x="22" y="82"/>
                    </a:lnTo>
                    <a:lnTo>
                      <a:pt x="25" y="87"/>
                    </a:lnTo>
                    <a:lnTo>
                      <a:pt x="29" y="92"/>
                    </a:lnTo>
                    <a:lnTo>
                      <a:pt x="33" y="96"/>
                    </a:lnTo>
                    <a:lnTo>
                      <a:pt x="39" y="98"/>
                    </a:lnTo>
                    <a:lnTo>
                      <a:pt x="45" y="101"/>
                    </a:lnTo>
                    <a:lnTo>
                      <a:pt x="51" y="101"/>
                    </a:lnTo>
                    <a:lnTo>
                      <a:pt x="137" y="101"/>
                    </a:lnTo>
                    <a:lnTo>
                      <a:pt x="144" y="101"/>
                    </a:lnTo>
                    <a:lnTo>
                      <a:pt x="149" y="98"/>
                    </a:lnTo>
                    <a:lnTo>
                      <a:pt x="155" y="96"/>
                    </a:lnTo>
                    <a:lnTo>
                      <a:pt x="159" y="92"/>
                    </a:lnTo>
                    <a:lnTo>
                      <a:pt x="163" y="87"/>
                    </a:lnTo>
                    <a:lnTo>
                      <a:pt x="166" y="82"/>
                    </a:lnTo>
                    <a:lnTo>
                      <a:pt x="168" y="76"/>
                    </a:lnTo>
                    <a:lnTo>
                      <a:pt x="168" y="70"/>
                    </a:lnTo>
                    <a:lnTo>
                      <a:pt x="168" y="51"/>
                    </a:lnTo>
                    <a:lnTo>
                      <a:pt x="168" y="45"/>
                    </a:lnTo>
                    <a:lnTo>
                      <a:pt x="166" y="39"/>
                    </a:lnTo>
                    <a:lnTo>
                      <a:pt x="163" y="34"/>
                    </a:lnTo>
                    <a:lnTo>
                      <a:pt x="159" y="29"/>
                    </a:lnTo>
                    <a:lnTo>
                      <a:pt x="155" y="25"/>
                    </a:lnTo>
                    <a:lnTo>
                      <a:pt x="149" y="23"/>
                    </a:lnTo>
                    <a:lnTo>
                      <a:pt x="144" y="20"/>
                    </a:lnTo>
                    <a:lnTo>
                      <a:pt x="137" y="19"/>
                    </a:lnTo>
                    <a:lnTo>
                      <a:pt x="51" y="19"/>
                    </a:lnTo>
                    <a:close/>
                    <a:moveTo>
                      <a:pt x="137" y="120"/>
                    </a:moveTo>
                    <a:lnTo>
                      <a:pt x="51" y="120"/>
                    </a:lnTo>
                    <a:lnTo>
                      <a:pt x="41" y="119"/>
                    </a:lnTo>
                    <a:lnTo>
                      <a:pt x="31" y="117"/>
                    </a:lnTo>
                    <a:lnTo>
                      <a:pt x="22" y="112"/>
                    </a:lnTo>
                    <a:lnTo>
                      <a:pt x="14" y="106"/>
                    </a:lnTo>
                    <a:lnTo>
                      <a:pt x="9" y="98"/>
                    </a:lnTo>
                    <a:lnTo>
                      <a:pt x="4" y="90"/>
                    </a:lnTo>
                    <a:lnTo>
                      <a:pt x="1" y="80"/>
                    </a:lnTo>
                    <a:lnTo>
                      <a:pt x="0" y="70"/>
                    </a:lnTo>
                    <a:lnTo>
                      <a:pt x="0" y="51"/>
                    </a:lnTo>
                    <a:lnTo>
                      <a:pt x="1" y="40"/>
                    </a:lnTo>
                    <a:lnTo>
                      <a:pt x="4" y="31"/>
                    </a:lnTo>
                    <a:lnTo>
                      <a:pt x="9" y="23"/>
                    </a:lnTo>
                    <a:lnTo>
                      <a:pt x="14" y="15"/>
                    </a:lnTo>
                    <a:lnTo>
                      <a:pt x="22" y="8"/>
                    </a:lnTo>
                    <a:lnTo>
                      <a:pt x="31" y="4"/>
                    </a:lnTo>
                    <a:lnTo>
                      <a:pt x="41" y="1"/>
                    </a:lnTo>
                    <a:lnTo>
                      <a:pt x="51" y="0"/>
                    </a:lnTo>
                    <a:lnTo>
                      <a:pt x="137" y="0"/>
                    </a:lnTo>
                    <a:lnTo>
                      <a:pt x="147" y="1"/>
                    </a:lnTo>
                    <a:lnTo>
                      <a:pt x="157" y="4"/>
                    </a:lnTo>
                    <a:lnTo>
                      <a:pt x="166" y="8"/>
                    </a:lnTo>
                    <a:lnTo>
                      <a:pt x="173" y="15"/>
                    </a:lnTo>
                    <a:lnTo>
                      <a:pt x="179" y="23"/>
                    </a:lnTo>
                    <a:lnTo>
                      <a:pt x="184" y="31"/>
                    </a:lnTo>
                    <a:lnTo>
                      <a:pt x="187" y="40"/>
                    </a:lnTo>
                    <a:lnTo>
                      <a:pt x="188" y="51"/>
                    </a:lnTo>
                    <a:lnTo>
                      <a:pt x="188" y="70"/>
                    </a:lnTo>
                    <a:lnTo>
                      <a:pt x="187" y="80"/>
                    </a:lnTo>
                    <a:lnTo>
                      <a:pt x="184" y="90"/>
                    </a:lnTo>
                    <a:lnTo>
                      <a:pt x="179" y="98"/>
                    </a:lnTo>
                    <a:lnTo>
                      <a:pt x="173" y="106"/>
                    </a:lnTo>
                    <a:lnTo>
                      <a:pt x="166" y="112"/>
                    </a:lnTo>
                    <a:lnTo>
                      <a:pt x="157" y="117"/>
                    </a:lnTo>
                    <a:lnTo>
                      <a:pt x="147" y="119"/>
                    </a:lnTo>
                    <a:lnTo>
                      <a:pt x="137" y="120"/>
                    </a:lnTo>
                    <a:close/>
                  </a:path>
                </a:pathLst>
              </a:custGeom>
              <a:grpFill/>
              <a:ln w="9525">
                <a:solidFill>
                  <a:srgbClr val="7A468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b="1"/>
              </a:p>
            </p:txBody>
          </p:sp>
          <p:sp>
            <p:nvSpPr>
              <p:cNvPr id="623" name="Freeform 173"/>
              <p:cNvSpPr>
                <a:spLocks/>
              </p:cNvSpPr>
              <p:nvPr/>
            </p:nvSpPr>
            <p:spPr bwMode="auto">
              <a:xfrm>
                <a:off x="4962283" y="4391291"/>
                <a:ext cx="53975" cy="7938"/>
              </a:xfrm>
              <a:custGeom>
                <a:avLst/>
                <a:gdLst>
                  <a:gd name="T0" fmla="*/ 126 w 136"/>
                  <a:gd name="T1" fmla="*/ 20 h 20"/>
                  <a:gd name="T2" fmla="*/ 10 w 136"/>
                  <a:gd name="T3" fmla="*/ 20 h 20"/>
                  <a:gd name="T4" fmla="*/ 7 w 136"/>
                  <a:gd name="T5" fmla="*/ 19 h 20"/>
                  <a:gd name="T6" fmla="*/ 4 w 136"/>
                  <a:gd name="T7" fmla="*/ 16 h 20"/>
                  <a:gd name="T8" fmla="*/ 2 w 136"/>
                  <a:gd name="T9" fmla="*/ 13 h 20"/>
                  <a:gd name="T10" fmla="*/ 0 w 136"/>
                  <a:gd name="T11" fmla="*/ 10 h 20"/>
                  <a:gd name="T12" fmla="*/ 2 w 136"/>
                  <a:gd name="T13" fmla="*/ 5 h 20"/>
                  <a:gd name="T14" fmla="*/ 4 w 136"/>
                  <a:gd name="T15" fmla="*/ 2 h 20"/>
                  <a:gd name="T16" fmla="*/ 7 w 136"/>
                  <a:gd name="T17" fmla="*/ 1 h 20"/>
                  <a:gd name="T18" fmla="*/ 10 w 136"/>
                  <a:gd name="T19" fmla="*/ 0 h 20"/>
                  <a:gd name="T20" fmla="*/ 126 w 136"/>
                  <a:gd name="T21" fmla="*/ 0 h 20"/>
                  <a:gd name="T22" fmla="*/ 130 w 136"/>
                  <a:gd name="T23" fmla="*/ 1 h 20"/>
                  <a:gd name="T24" fmla="*/ 132 w 136"/>
                  <a:gd name="T25" fmla="*/ 2 h 20"/>
                  <a:gd name="T26" fmla="*/ 134 w 136"/>
                  <a:gd name="T27" fmla="*/ 5 h 20"/>
                  <a:gd name="T28" fmla="*/ 136 w 136"/>
                  <a:gd name="T29" fmla="*/ 10 h 20"/>
                  <a:gd name="T30" fmla="*/ 134 w 136"/>
                  <a:gd name="T31" fmla="*/ 13 h 20"/>
                  <a:gd name="T32" fmla="*/ 132 w 136"/>
                  <a:gd name="T33" fmla="*/ 16 h 20"/>
                  <a:gd name="T34" fmla="*/ 130 w 136"/>
                  <a:gd name="T35" fmla="*/ 19 h 20"/>
                  <a:gd name="T36" fmla="*/ 126 w 136"/>
                  <a:gd name="T3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6" h="20">
                    <a:moveTo>
                      <a:pt x="126" y="20"/>
                    </a:moveTo>
                    <a:lnTo>
                      <a:pt x="10" y="20"/>
                    </a:lnTo>
                    <a:lnTo>
                      <a:pt x="7" y="19"/>
                    </a:lnTo>
                    <a:lnTo>
                      <a:pt x="4" y="16"/>
                    </a:lnTo>
                    <a:lnTo>
                      <a:pt x="2" y="13"/>
                    </a:lnTo>
                    <a:lnTo>
                      <a:pt x="0" y="10"/>
                    </a:lnTo>
                    <a:lnTo>
                      <a:pt x="2" y="5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10" y="0"/>
                    </a:lnTo>
                    <a:lnTo>
                      <a:pt x="126" y="0"/>
                    </a:lnTo>
                    <a:lnTo>
                      <a:pt x="130" y="1"/>
                    </a:lnTo>
                    <a:lnTo>
                      <a:pt x="132" y="2"/>
                    </a:lnTo>
                    <a:lnTo>
                      <a:pt x="134" y="5"/>
                    </a:lnTo>
                    <a:lnTo>
                      <a:pt x="136" y="10"/>
                    </a:lnTo>
                    <a:lnTo>
                      <a:pt x="134" y="13"/>
                    </a:lnTo>
                    <a:lnTo>
                      <a:pt x="132" y="16"/>
                    </a:lnTo>
                    <a:lnTo>
                      <a:pt x="130" y="19"/>
                    </a:lnTo>
                    <a:lnTo>
                      <a:pt x="126" y="20"/>
                    </a:lnTo>
                    <a:close/>
                  </a:path>
                </a:pathLst>
              </a:custGeom>
              <a:grpFill/>
              <a:ln w="9525">
                <a:solidFill>
                  <a:srgbClr val="7A468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b="1"/>
              </a:p>
            </p:txBody>
          </p:sp>
          <p:sp>
            <p:nvSpPr>
              <p:cNvPr id="624" name="Freeform 174"/>
              <p:cNvSpPr>
                <a:spLocks/>
              </p:cNvSpPr>
              <p:nvPr/>
            </p:nvSpPr>
            <p:spPr bwMode="auto">
              <a:xfrm>
                <a:off x="5049595" y="4391291"/>
                <a:ext cx="53975" cy="7938"/>
              </a:xfrm>
              <a:custGeom>
                <a:avLst/>
                <a:gdLst>
                  <a:gd name="T0" fmla="*/ 126 w 135"/>
                  <a:gd name="T1" fmla="*/ 20 h 20"/>
                  <a:gd name="T2" fmla="*/ 10 w 135"/>
                  <a:gd name="T3" fmla="*/ 20 h 20"/>
                  <a:gd name="T4" fmla="*/ 6 w 135"/>
                  <a:gd name="T5" fmla="*/ 19 h 20"/>
                  <a:gd name="T6" fmla="*/ 3 w 135"/>
                  <a:gd name="T7" fmla="*/ 16 h 20"/>
                  <a:gd name="T8" fmla="*/ 0 w 135"/>
                  <a:gd name="T9" fmla="*/ 13 h 20"/>
                  <a:gd name="T10" fmla="*/ 0 w 135"/>
                  <a:gd name="T11" fmla="*/ 10 h 20"/>
                  <a:gd name="T12" fmla="*/ 0 w 135"/>
                  <a:gd name="T13" fmla="*/ 5 h 20"/>
                  <a:gd name="T14" fmla="*/ 3 w 135"/>
                  <a:gd name="T15" fmla="*/ 2 h 20"/>
                  <a:gd name="T16" fmla="*/ 6 w 135"/>
                  <a:gd name="T17" fmla="*/ 1 h 20"/>
                  <a:gd name="T18" fmla="*/ 10 w 135"/>
                  <a:gd name="T19" fmla="*/ 0 h 20"/>
                  <a:gd name="T20" fmla="*/ 126 w 135"/>
                  <a:gd name="T21" fmla="*/ 0 h 20"/>
                  <a:gd name="T22" fmla="*/ 129 w 135"/>
                  <a:gd name="T23" fmla="*/ 1 h 20"/>
                  <a:gd name="T24" fmla="*/ 132 w 135"/>
                  <a:gd name="T25" fmla="*/ 2 h 20"/>
                  <a:gd name="T26" fmla="*/ 134 w 135"/>
                  <a:gd name="T27" fmla="*/ 5 h 20"/>
                  <a:gd name="T28" fmla="*/ 135 w 135"/>
                  <a:gd name="T29" fmla="*/ 10 h 20"/>
                  <a:gd name="T30" fmla="*/ 134 w 135"/>
                  <a:gd name="T31" fmla="*/ 13 h 20"/>
                  <a:gd name="T32" fmla="*/ 132 w 135"/>
                  <a:gd name="T33" fmla="*/ 16 h 20"/>
                  <a:gd name="T34" fmla="*/ 129 w 135"/>
                  <a:gd name="T35" fmla="*/ 19 h 20"/>
                  <a:gd name="T36" fmla="*/ 126 w 135"/>
                  <a:gd name="T3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5" h="20">
                    <a:moveTo>
                      <a:pt x="126" y="20"/>
                    </a:moveTo>
                    <a:lnTo>
                      <a:pt x="10" y="20"/>
                    </a:lnTo>
                    <a:lnTo>
                      <a:pt x="6" y="19"/>
                    </a:lnTo>
                    <a:lnTo>
                      <a:pt x="3" y="16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3" y="2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126" y="0"/>
                    </a:lnTo>
                    <a:lnTo>
                      <a:pt x="129" y="1"/>
                    </a:lnTo>
                    <a:lnTo>
                      <a:pt x="132" y="2"/>
                    </a:lnTo>
                    <a:lnTo>
                      <a:pt x="134" y="5"/>
                    </a:lnTo>
                    <a:lnTo>
                      <a:pt x="135" y="10"/>
                    </a:lnTo>
                    <a:lnTo>
                      <a:pt x="134" y="13"/>
                    </a:lnTo>
                    <a:lnTo>
                      <a:pt x="132" y="16"/>
                    </a:lnTo>
                    <a:lnTo>
                      <a:pt x="129" y="19"/>
                    </a:lnTo>
                    <a:lnTo>
                      <a:pt x="126" y="20"/>
                    </a:lnTo>
                    <a:close/>
                  </a:path>
                </a:pathLst>
              </a:custGeom>
              <a:grpFill/>
              <a:ln w="9525">
                <a:solidFill>
                  <a:srgbClr val="7A468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b="1"/>
              </a:p>
            </p:txBody>
          </p:sp>
          <p:sp>
            <p:nvSpPr>
              <p:cNvPr id="625" name="Freeform 175"/>
              <p:cNvSpPr>
                <a:spLocks noEditPoints="1"/>
              </p:cNvSpPr>
              <p:nvPr/>
            </p:nvSpPr>
            <p:spPr bwMode="auto">
              <a:xfrm>
                <a:off x="4997332" y="4360559"/>
                <a:ext cx="74613" cy="68105"/>
              </a:xfrm>
              <a:custGeom>
                <a:avLst/>
                <a:gdLst>
                  <a:gd name="T0" fmla="*/ 45 w 188"/>
                  <a:gd name="T1" fmla="*/ 19 h 119"/>
                  <a:gd name="T2" fmla="*/ 33 w 188"/>
                  <a:gd name="T3" fmla="*/ 24 h 119"/>
                  <a:gd name="T4" fmla="*/ 25 w 188"/>
                  <a:gd name="T5" fmla="*/ 33 h 119"/>
                  <a:gd name="T6" fmla="*/ 20 w 188"/>
                  <a:gd name="T7" fmla="*/ 44 h 119"/>
                  <a:gd name="T8" fmla="*/ 20 w 188"/>
                  <a:gd name="T9" fmla="*/ 69 h 119"/>
                  <a:gd name="T10" fmla="*/ 22 w 188"/>
                  <a:gd name="T11" fmla="*/ 81 h 119"/>
                  <a:gd name="T12" fmla="*/ 29 w 188"/>
                  <a:gd name="T13" fmla="*/ 91 h 119"/>
                  <a:gd name="T14" fmla="*/ 39 w 188"/>
                  <a:gd name="T15" fmla="*/ 97 h 119"/>
                  <a:gd name="T16" fmla="*/ 51 w 188"/>
                  <a:gd name="T17" fmla="*/ 101 h 119"/>
                  <a:gd name="T18" fmla="*/ 144 w 188"/>
                  <a:gd name="T19" fmla="*/ 100 h 119"/>
                  <a:gd name="T20" fmla="*/ 155 w 188"/>
                  <a:gd name="T21" fmla="*/ 95 h 119"/>
                  <a:gd name="T22" fmla="*/ 163 w 188"/>
                  <a:gd name="T23" fmla="*/ 86 h 119"/>
                  <a:gd name="T24" fmla="*/ 168 w 188"/>
                  <a:gd name="T25" fmla="*/ 75 h 119"/>
                  <a:gd name="T26" fmla="*/ 168 w 188"/>
                  <a:gd name="T27" fmla="*/ 50 h 119"/>
                  <a:gd name="T28" fmla="*/ 166 w 188"/>
                  <a:gd name="T29" fmla="*/ 38 h 119"/>
                  <a:gd name="T30" fmla="*/ 159 w 188"/>
                  <a:gd name="T31" fmla="*/ 28 h 119"/>
                  <a:gd name="T32" fmla="*/ 149 w 188"/>
                  <a:gd name="T33" fmla="*/ 22 h 119"/>
                  <a:gd name="T34" fmla="*/ 137 w 188"/>
                  <a:gd name="T35" fmla="*/ 18 h 119"/>
                  <a:gd name="T36" fmla="*/ 137 w 188"/>
                  <a:gd name="T37" fmla="*/ 119 h 119"/>
                  <a:gd name="T38" fmla="*/ 41 w 188"/>
                  <a:gd name="T39" fmla="*/ 118 h 119"/>
                  <a:gd name="T40" fmla="*/ 22 w 188"/>
                  <a:gd name="T41" fmla="*/ 111 h 119"/>
                  <a:gd name="T42" fmla="*/ 9 w 188"/>
                  <a:gd name="T43" fmla="*/ 97 h 119"/>
                  <a:gd name="T44" fmla="*/ 1 w 188"/>
                  <a:gd name="T45" fmla="*/ 79 h 119"/>
                  <a:gd name="T46" fmla="*/ 0 w 188"/>
                  <a:gd name="T47" fmla="*/ 50 h 119"/>
                  <a:gd name="T48" fmla="*/ 4 w 188"/>
                  <a:gd name="T49" fmla="*/ 30 h 119"/>
                  <a:gd name="T50" fmla="*/ 14 w 188"/>
                  <a:gd name="T51" fmla="*/ 14 h 119"/>
                  <a:gd name="T52" fmla="*/ 31 w 188"/>
                  <a:gd name="T53" fmla="*/ 3 h 119"/>
                  <a:gd name="T54" fmla="*/ 51 w 188"/>
                  <a:gd name="T55" fmla="*/ 0 h 119"/>
                  <a:gd name="T56" fmla="*/ 147 w 188"/>
                  <a:gd name="T57" fmla="*/ 1 h 119"/>
                  <a:gd name="T58" fmla="*/ 166 w 188"/>
                  <a:gd name="T59" fmla="*/ 8 h 119"/>
                  <a:gd name="T60" fmla="*/ 179 w 188"/>
                  <a:gd name="T61" fmla="*/ 22 h 119"/>
                  <a:gd name="T62" fmla="*/ 187 w 188"/>
                  <a:gd name="T63" fmla="*/ 40 h 119"/>
                  <a:gd name="T64" fmla="*/ 188 w 188"/>
                  <a:gd name="T65" fmla="*/ 69 h 119"/>
                  <a:gd name="T66" fmla="*/ 184 w 188"/>
                  <a:gd name="T67" fmla="*/ 89 h 119"/>
                  <a:gd name="T68" fmla="*/ 173 w 188"/>
                  <a:gd name="T69" fmla="*/ 105 h 119"/>
                  <a:gd name="T70" fmla="*/ 157 w 188"/>
                  <a:gd name="T71" fmla="*/ 116 h 119"/>
                  <a:gd name="T72" fmla="*/ 137 w 188"/>
                  <a:gd name="T73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88" h="119">
                    <a:moveTo>
                      <a:pt x="51" y="18"/>
                    </a:moveTo>
                    <a:lnTo>
                      <a:pt x="45" y="19"/>
                    </a:lnTo>
                    <a:lnTo>
                      <a:pt x="39" y="22"/>
                    </a:lnTo>
                    <a:lnTo>
                      <a:pt x="33" y="24"/>
                    </a:lnTo>
                    <a:lnTo>
                      <a:pt x="29" y="28"/>
                    </a:lnTo>
                    <a:lnTo>
                      <a:pt x="25" y="33"/>
                    </a:lnTo>
                    <a:lnTo>
                      <a:pt x="22" y="38"/>
                    </a:lnTo>
                    <a:lnTo>
                      <a:pt x="20" y="44"/>
                    </a:lnTo>
                    <a:lnTo>
                      <a:pt x="20" y="50"/>
                    </a:lnTo>
                    <a:lnTo>
                      <a:pt x="20" y="69"/>
                    </a:lnTo>
                    <a:lnTo>
                      <a:pt x="20" y="75"/>
                    </a:lnTo>
                    <a:lnTo>
                      <a:pt x="22" y="81"/>
                    </a:lnTo>
                    <a:lnTo>
                      <a:pt x="25" y="86"/>
                    </a:lnTo>
                    <a:lnTo>
                      <a:pt x="29" y="91"/>
                    </a:lnTo>
                    <a:lnTo>
                      <a:pt x="33" y="95"/>
                    </a:lnTo>
                    <a:lnTo>
                      <a:pt x="39" y="97"/>
                    </a:lnTo>
                    <a:lnTo>
                      <a:pt x="45" y="100"/>
                    </a:lnTo>
                    <a:lnTo>
                      <a:pt x="51" y="101"/>
                    </a:lnTo>
                    <a:lnTo>
                      <a:pt x="137" y="101"/>
                    </a:lnTo>
                    <a:lnTo>
                      <a:pt x="144" y="100"/>
                    </a:lnTo>
                    <a:lnTo>
                      <a:pt x="149" y="97"/>
                    </a:lnTo>
                    <a:lnTo>
                      <a:pt x="155" y="95"/>
                    </a:lnTo>
                    <a:lnTo>
                      <a:pt x="159" y="91"/>
                    </a:lnTo>
                    <a:lnTo>
                      <a:pt x="163" y="86"/>
                    </a:lnTo>
                    <a:lnTo>
                      <a:pt x="166" y="81"/>
                    </a:lnTo>
                    <a:lnTo>
                      <a:pt x="168" y="75"/>
                    </a:lnTo>
                    <a:lnTo>
                      <a:pt x="168" y="69"/>
                    </a:lnTo>
                    <a:lnTo>
                      <a:pt x="168" y="50"/>
                    </a:lnTo>
                    <a:lnTo>
                      <a:pt x="168" y="44"/>
                    </a:lnTo>
                    <a:lnTo>
                      <a:pt x="166" y="38"/>
                    </a:lnTo>
                    <a:lnTo>
                      <a:pt x="163" y="33"/>
                    </a:lnTo>
                    <a:lnTo>
                      <a:pt x="159" y="28"/>
                    </a:lnTo>
                    <a:lnTo>
                      <a:pt x="155" y="24"/>
                    </a:lnTo>
                    <a:lnTo>
                      <a:pt x="149" y="22"/>
                    </a:lnTo>
                    <a:lnTo>
                      <a:pt x="144" y="19"/>
                    </a:lnTo>
                    <a:lnTo>
                      <a:pt x="137" y="18"/>
                    </a:lnTo>
                    <a:lnTo>
                      <a:pt x="51" y="18"/>
                    </a:lnTo>
                    <a:close/>
                    <a:moveTo>
                      <a:pt x="137" y="119"/>
                    </a:moveTo>
                    <a:lnTo>
                      <a:pt x="51" y="119"/>
                    </a:lnTo>
                    <a:lnTo>
                      <a:pt x="41" y="118"/>
                    </a:lnTo>
                    <a:lnTo>
                      <a:pt x="31" y="116"/>
                    </a:lnTo>
                    <a:lnTo>
                      <a:pt x="22" y="111"/>
                    </a:lnTo>
                    <a:lnTo>
                      <a:pt x="14" y="105"/>
                    </a:lnTo>
                    <a:lnTo>
                      <a:pt x="9" y="97"/>
                    </a:lnTo>
                    <a:lnTo>
                      <a:pt x="4" y="89"/>
                    </a:lnTo>
                    <a:lnTo>
                      <a:pt x="1" y="79"/>
                    </a:lnTo>
                    <a:lnTo>
                      <a:pt x="0" y="69"/>
                    </a:lnTo>
                    <a:lnTo>
                      <a:pt x="0" y="50"/>
                    </a:lnTo>
                    <a:lnTo>
                      <a:pt x="1" y="40"/>
                    </a:lnTo>
                    <a:lnTo>
                      <a:pt x="4" y="30"/>
                    </a:lnTo>
                    <a:lnTo>
                      <a:pt x="9" y="22"/>
                    </a:lnTo>
                    <a:lnTo>
                      <a:pt x="14" y="14"/>
                    </a:lnTo>
                    <a:lnTo>
                      <a:pt x="22" y="8"/>
                    </a:lnTo>
                    <a:lnTo>
                      <a:pt x="31" y="3"/>
                    </a:lnTo>
                    <a:lnTo>
                      <a:pt x="41" y="1"/>
                    </a:lnTo>
                    <a:lnTo>
                      <a:pt x="51" y="0"/>
                    </a:lnTo>
                    <a:lnTo>
                      <a:pt x="137" y="0"/>
                    </a:lnTo>
                    <a:lnTo>
                      <a:pt x="147" y="1"/>
                    </a:lnTo>
                    <a:lnTo>
                      <a:pt x="157" y="3"/>
                    </a:lnTo>
                    <a:lnTo>
                      <a:pt x="166" y="8"/>
                    </a:lnTo>
                    <a:lnTo>
                      <a:pt x="173" y="14"/>
                    </a:lnTo>
                    <a:lnTo>
                      <a:pt x="179" y="22"/>
                    </a:lnTo>
                    <a:lnTo>
                      <a:pt x="184" y="30"/>
                    </a:lnTo>
                    <a:lnTo>
                      <a:pt x="187" y="40"/>
                    </a:lnTo>
                    <a:lnTo>
                      <a:pt x="188" y="50"/>
                    </a:lnTo>
                    <a:lnTo>
                      <a:pt x="188" y="69"/>
                    </a:lnTo>
                    <a:lnTo>
                      <a:pt x="187" y="79"/>
                    </a:lnTo>
                    <a:lnTo>
                      <a:pt x="184" y="89"/>
                    </a:lnTo>
                    <a:lnTo>
                      <a:pt x="179" y="97"/>
                    </a:lnTo>
                    <a:lnTo>
                      <a:pt x="173" y="105"/>
                    </a:lnTo>
                    <a:lnTo>
                      <a:pt x="166" y="111"/>
                    </a:lnTo>
                    <a:lnTo>
                      <a:pt x="157" y="116"/>
                    </a:lnTo>
                    <a:lnTo>
                      <a:pt x="147" y="118"/>
                    </a:lnTo>
                    <a:lnTo>
                      <a:pt x="137" y="119"/>
                    </a:lnTo>
                    <a:close/>
                  </a:path>
                </a:pathLst>
              </a:custGeom>
              <a:grpFill/>
              <a:ln w="9525">
                <a:solidFill>
                  <a:srgbClr val="7A468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b="1"/>
              </a:p>
            </p:txBody>
          </p:sp>
          <p:sp>
            <p:nvSpPr>
              <p:cNvPr id="626" name="Freeform 176"/>
              <p:cNvSpPr>
                <a:spLocks/>
              </p:cNvSpPr>
              <p:nvPr/>
            </p:nvSpPr>
            <p:spPr bwMode="auto">
              <a:xfrm>
                <a:off x="4897195" y="4194441"/>
                <a:ext cx="7938" cy="53975"/>
              </a:xfrm>
              <a:custGeom>
                <a:avLst/>
                <a:gdLst>
                  <a:gd name="T0" fmla="*/ 10 w 20"/>
                  <a:gd name="T1" fmla="*/ 136 h 136"/>
                  <a:gd name="T2" fmla="*/ 5 w 20"/>
                  <a:gd name="T3" fmla="*/ 134 h 136"/>
                  <a:gd name="T4" fmla="*/ 3 w 20"/>
                  <a:gd name="T5" fmla="*/ 132 h 136"/>
                  <a:gd name="T6" fmla="*/ 1 w 20"/>
                  <a:gd name="T7" fmla="*/ 129 h 136"/>
                  <a:gd name="T8" fmla="*/ 0 w 20"/>
                  <a:gd name="T9" fmla="*/ 126 h 136"/>
                  <a:gd name="T10" fmla="*/ 0 w 20"/>
                  <a:gd name="T11" fmla="*/ 10 h 136"/>
                  <a:gd name="T12" fmla="*/ 1 w 20"/>
                  <a:gd name="T13" fmla="*/ 6 h 136"/>
                  <a:gd name="T14" fmla="*/ 3 w 20"/>
                  <a:gd name="T15" fmla="*/ 4 h 136"/>
                  <a:gd name="T16" fmla="*/ 5 w 20"/>
                  <a:gd name="T17" fmla="*/ 2 h 136"/>
                  <a:gd name="T18" fmla="*/ 10 w 20"/>
                  <a:gd name="T19" fmla="*/ 0 h 136"/>
                  <a:gd name="T20" fmla="*/ 13 w 20"/>
                  <a:gd name="T21" fmla="*/ 2 h 136"/>
                  <a:gd name="T22" fmla="*/ 16 w 20"/>
                  <a:gd name="T23" fmla="*/ 4 h 136"/>
                  <a:gd name="T24" fmla="*/ 19 w 20"/>
                  <a:gd name="T25" fmla="*/ 6 h 136"/>
                  <a:gd name="T26" fmla="*/ 20 w 20"/>
                  <a:gd name="T27" fmla="*/ 10 h 136"/>
                  <a:gd name="T28" fmla="*/ 20 w 20"/>
                  <a:gd name="T29" fmla="*/ 126 h 136"/>
                  <a:gd name="T30" fmla="*/ 19 w 20"/>
                  <a:gd name="T31" fmla="*/ 129 h 136"/>
                  <a:gd name="T32" fmla="*/ 16 w 20"/>
                  <a:gd name="T33" fmla="*/ 132 h 136"/>
                  <a:gd name="T34" fmla="*/ 13 w 20"/>
                  <a:gd name="T35" fmla="*/ 134 h 136"/>
                  <a:gd name="T36" fmla="*/ 10 w 20"/>
                  <a:gd name="T37" fmla="*/ 13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0" h="136">
                    <a:moveTo>
                      <a:pt x="10" y="136"/>
                    </a:moveTo>
                    <a:lnTo>
                      <a:pt x="5" y="134"/>
                    </a:lnTo>
                    <a:lnTo>
                      <a:pt x="3" y="132"/>
                    </a:lnTo>
                    <a:lnTo>
                      <a:pt x="1" y="129"/>
                    </a:lnTo>
                    <a:lnTo>
                      <a:pt x="0" y="126"/>
                    </a:lnTo>
                    <a:lnTo>
                      <a:pt x="0" y="10"/>
                    </a:lnTo>
                    <a:lnTo>
                      <a:pt x="1" y="6"/>
                    </a:lnTo>
                    <a:lnTo>
                      <a:pt x="3" y="4"/>
                    </a:lnTo>
                    <a:lnTo>
                      <a:pt x="5" y="2"/>
                    </a:lnTo>
                    <a:lnTo>
                      <a:pt x="10" y="0"/>
                    </a:lnTo>
                    <a:lnTo>
                      <a:pt x="13" y="2"/>
                    </a:lnTo>
                    <a:lnTo>
                      <a:pt x="16" y="4"/>
                    </a:lnTo>
                    <a:lnTo>
                      <a:pt x="19" y="6"/>
                    </a:lnTo>
                    <a:lnTo>
                      <a:pt x="20" y="10"/>
                    </a:lnTo>
                    <a:lnTo>
                      <a:pt x="20" y="126"/>
                    </a:lnTo>
                    <a:lnTo>
                      <a:pt x="19" y="129"/>
                    </a:lnTo>
                    <a:lnTo>
                      <a:pt x="16" y="132"/>
                    </a:lnTo>
                    <a:lnTo>
                      <a:pt x="13" y="134"/>
                    </a:lnTo>
                    <a:lnTo>
                      <a:pt x="10" y="136"/>
                    </a:lnTo>
                    <a:close/>
                  </a:path>
                </a:pathLst>
              </a:custGeom>
              <a:grpFill/>
              <a:ln w="9525">
                <a:solidFill>
                  <a:srgbClr val="7A468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b="1"/>
              </a:p>
            </p:txBody>
          </p:sp>
          <p:sp>
            <p:nvSpPr>
              <p:cNvPr id="627" name="Freeform 177"/>
              <p:cNvSpPr>
                <a:spLocks/>
              </p:cNvSpPr>
              <p:nvPr/>
            </p:nvSpPr>
            <p:spPr bwMode="auto">
              <a:xfrm>
                <a:off x="4897195" y="4281754"/>
                <a:ext cx="7938" cy="53975"/>
              </a:xfrm>
              <a:custGeom>
                <a:avLst/>
                <a:gdLst>
                  <a:gd name="T0" fmla="*/ 10 w 20"/>
                  <a:gd name="T1" fmla="*/ 135 h 135"/>
                  <a:gd name="T2" fmla="*/ 5 w 20"/>
                  <a:gd name="T3" fmla="*/ 135 h 135"/>
                  <a:gd name="T4" fmla="*/ 3 w 20"/>
                  <a:gd name="T5" fmla="*/ 133 h 135"/>
                  <a:gd name="T6" fmla="*/ 1 w 20"/>
                  <a:gd name="T7" fmla="*/ 130 h 135"/>
                  <a:gd name="T8" fmla="*/ 0 w 20"/>
                  <a:gd name="T9" fmla="*/ 125 h 135"/>
                  <a:gd name="T10" fmla="*/ 0 w 20"/>
                  <a:gd name="T11" fmla="*/ 10 h 135"/>
                  <a:gd name="T12" fmla="*/ 1 w 20"/>
                  <a:gd name="T13" fmla="*/ 7 h 135"/>
                  <a:gd name="T14" fmla="*/ 3 w 20"/>
                  <a:gd name="T15" fmla="*/ 4 h 135"/>
                  <a:gd name="T16" fmla="*/ 5 w 20"/>
                  <a:gd name="T17" fmla="*/ 1 h 135"/>
                  <a:gd name="T18" fmla="*/ 10 w 20"/>
                  <a:gd name="T19" fmla="*/ 0 h 135"/>
                  <a:gd name="T20" fmla="*/ 13 w 20"/>
                  <a:gd name="T21" fmla="*/ 1 h 135"/>
                  <a:gd name="T22" fmla="*/ 16 w 20"/>
                  <a:gd name="T23" fmla="*/ 4 h 135"/>
                  <a:gd name="T24" fmla="*/ 19 w 20"/>
                  <a:gd name="T25" fmla="*/ 7 h 135"/>
                  <a:gd name="T26" fmla="*/ 20 w 20"/>
                  <a:gd name="T27" fmla="*/ 10 h 135"/>
                  <a:gd name="T28" fmla="*/ 20 w 20"/>
                  <a:gd name="T29" fmla="*/ 125 h 135"/>
                  <a:gd name="T30" fmla="*/ 19 w 20"/>
                  <a:gd name="T31" fmla="*/ 130 h 135"/>
                  <a:gd name="T32" fmla="*/ 16 w 20"/>
                  <a:gd name="T33" fmla="*/ 133 h 135"/>
                  <a:gd name="T34" fmla="*/ 13 w 20"/>
                  <a:gd name="T35" fmla="*/ 135 h 135"/>
                  <a:gd name="T36" fmla="*/ 10 w 20"/>
                  <a:gd name="T37" fmla="*/ 135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0" h="135">
                    <a:moveTo>
                      <a:pt x="10" y="135"/>
                    </a:moveTo>
                    <a:lnTo>
                      <a:pt x="5" y="135"/>
                    </a:lnTo>
                    <a:lnTo>
                      <a:pt x="3" y="133"/>
                    </a:lnTo>
                    <a:lnTo>
                      <a:pt x="1" y="130"/>
                    </a:lnTo>
                    <a:lnTo>
                      <a:pt x="0" y="125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3" y="4"/>
                    </a:lnTo>
                    <a:lnTo>
                      <a:pt x="5" y="1"/>
                    </a:lnTo>
                    <a:lnTo>
                      <a:pt x="10" y="0"/>
                    </a:lnTo>
                    <a:lnTo>
                      <a:pt x="13" y="1"/>
                    </a:lnTo>
                    <a:lnTo>
                      <a:pt x="16" y="4"/>
                    </a:lnTo>
                    <a:lnTo>
                      <a:pt x="19" y="7"/>
                    </a:lnTo>
                    <a:lnTo>
                      <a:pt x="20" y="10"/>
                    </a:lnTo>
                    <a:lnTo>
                      <a:pt x="20" y="125"/>
                    </a:lnTo>
                    <a:lnTo>
                      <a:pt x="19" y="130"/>
                    </a:lnTo>
                    <a:lnTo>
                      <a:pt x="16" y="133"/>
                    </a:lnTo>
                    <a:lnTo>
                      <a:pt x="13" y="135"/>
                    </a:lnTo>
                    <a:lnTo>
                      <a:pt x="10" y="135"/>
                    </a:lnTo>
                    <a:close/>
                  </a:path>
                </a:pathLst>
              </a:custGeom>
              <a:grpFill/>
              <a:ln w="9525">
                <a:solidFill>
                  <a:srgbClr val="7A468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b="1"/>
              </a:p>
            </p:txBody>
          </p:sp>
          <p:sp>
            <p:nvSpPr>
              <p:cNvPr id="628" name="Freeform 178"/>
              <p:cNvSpPr>
                <a:spLocks noEditPoints="1"/>
              </p:cNvSpPr>
              <p:nvPr/>
            </p:nvSpPr>
            <p:spPr bwMode="auto">
              <a:xfrm>
                <a:off x="4877341" y="4227779"/>
                <a:ext cx="47625" cy="74613"/>
              </a:xfrm>
              <a:custGeom>
                <a:avLst/>
                <a:gdLst>
                  <a:gd name="T0" fmla="*/ 45 w 121"/>
                  <a:gd name="T1" fmla="*/ 20 h 188"/>
                  <a:gd name="T2" fmla="*/ 34 w 121"/>
                  <a:gd name="T3" fmla="*/ 24 h 188"/>
                  <a:gd name="T4" fmla="*/ 25 w 121"/>
                  <a:gd name="T5" fmla="*/ 33 h 188"/>
                  <a:gd name="T6" fmla="*/ 21 w 121"/>
                  <a:gd name="T7" fmla="*/ 44 h 188"/>
                  <a:gd name="T8" fmla="*/ 20 w 121"/>
                  <a:gd name="T9" fmla="*/ 136 h 188"/>
                  <a:gd name="T10" fmla="*/ 22 w 121"/>
                  <a:gd name="T11" fmla="*/ 149 h 188"/>
                  <a:gd name="T12" fmla="*/ 30 w 121"/>
                  <a:gd name="T13" fmla="*/ 159 h 188"/>
                  <a:gd name="T14" fmla="*/ 40 w 121"/>
                  <a:gd name="T15" fmla="*/ 166 h 188"/>
                  <a:gd name="T16" fmla="*/ 52 w 121"/>
                  <a:gd name="T17" fmla="*/ 168 h 188"/>
                  <a:gd name="T18" fmla="*/ 77 w 121"/>
                  <a:gd name="T19" fmla="*/ 167 h 188"/>
                  <a:gd name="T20" fmla="*/ 88 w 121"/>
                  <a:gd name="T21" fmla="*/ 163 h 188"/>
                  <a:gd name="T22" fmla="*/ 97 w 121"/>
                  <a:gd name="T23" fmla="*/ 154 h 188"/>
                  <a:gd name="T24" fmla="*/ 101 w 121"/>
                  <a:gd name="T25" fmla="*/ 143 h 188"/>
                  <a:gd name="T26" fmla="*/ 101 w 121"/>
                  <a:gd name="T27" fmla="*/ 51 h 188"/>
                  <a:gd name="T28" fmla="*/ 99 w 121"/>
                  <a:gd name="T29" fmla="*/ 39 h 188"/>
                  <a:gd name="T30" fmla="*/ 92 w 121"/>
                  <a:gd name="T31" fmla="*/ 29 h 188"/>
                  <a:gd name="T32" fmla="*/ 83 w 121"/>
                  <a:gd name="T33" fmla="*/ 22 h 188"/>
                  <a:gd name="T34" fmla="*/ 70 w 121"/>
                  <a:gd name="T35" fmla="*/ 19 h 188"/>
                  <a:gd name="T36" fmla="*/ 70 w 121"/>
                  <a:gd name="T37" fmla="*/ 188 h 188"/>
                  <a:gd name="T38" fmla="*/ 41 w 121"/>
                  <a:gd name="T39" fmla="*/ 187 h 188"/>
                  <a:gd name="T40" fmla="*/ 23 w 121"/>
                  <a:gd name="T41" fmla="*/ 179 h 188"/>
                  <a:gd name="T42" fmla="*/ 9 w 121"/>
                  <a:gd name="T43" fmla="*/ 165 h 188"/>
                  <a:gd name="T44" fmla="*/ 1 w 121"/>
                  <a:gd name="T45" fmla="*/ 147 h 188"/>
                  <a:gd name="T46" fmla="*/ 0 w 121"/>
                  <a:gd name="T47" fmla="*/ 51 h 188"/>
                  <a:gd name="T48" fmla="*/ 5 w 121"/>
                  <a:gd name="T49" fmla="*/ 31 h 188"/>
                  <a:gd name="T50" fmla="*/ 15 w 121"/>
                  <a:gd name="T51" fmla="*/ 14 h 188"/>
                  <a:gd name="T52" fmla="*/ 32 w 121"/>
                  <a:gd name="T53" fmla="*/ 3 h 188"/>
                  <a:gd name="T54" fmla="*/ 52 w 121"/>
                  <a:gd name="T55" fmla="*/ 0 h 188"/>
                  <a:gd name="T56" fmla="*/ 80 w 121"/>
                  <a:gd name="T57" fmla="*/ 1 h 188"/>
                  <a:gd name="T58" fmla="*/ 99 w 121"/>
                  <a:gd name="T59" fmla="*/ 8 h 188"/>
                  <a:gd name="T60" fmla="*/ 112 w 121"/>
                  <a:gd name="T61" fmla="*/ 22 h 188"/>
                  <a:gd name="T62" fmla="*/ 120 w 121"/>
                  <a:gd name="T63" fmla="*/ 41 h 188"/>
                  <a:gd name="T64" fmla="*/ 121 w 121"/>
                  <a:gd name="T65" fmla="*/ 136 h 188"/>
                  <a:gd name="T66" fmla="*/ 118 w 121"/>
                  <a:gd name="T67" fmla="*/ 156 h 188"/>
                  <a:gd name="T68" fmla="*/ 107 w 121"/>
                  <a:gd name="T69" fmla="*/ 173 h 188"/>
                  <a:gd name="T70" fmla="*/ 90 w 121"/>
                  <a:gd name="T71" fmla="*/ 184 h 188"/>
                  <a:gd name="T72" fmla="*/ 70 w 121"/>
                  <a:gd name="T7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1" h="188">
                    <a:moveTo>
                      <a:pt x="52" y="19"/>
                    </a:moveTo>
                    <a:lnTo>
                      <a:pt x="45" y="20"/>
                    </a:lnTo>
                    <a:lnTo>
                      <a:pt x="40" y="22"/>
                    </a:lnTo>
                    <a:lnTo>
                      <a:pt x="34" y="24"/>
                    </a:lnTo>
                    <a:lnTo>
                      <a:pt x="30" y="29"/>
                    </a:lnTo>
                    <a:lnTo>
                      <a:pt x="25" y="33"/>
                    </a:lnTo>
                    <a:lnTo>
                      <a:pt x="22" y="39"/>
                    </a:lnTo>
                    <a:lnTo>
                      <a:pt x="21" y="44"/>
                    </a:lnTo>
                    <a:lnTo>
                      <a:pt x="20" y="51"/>
                    </a:lnTo>
                    <a:lnTo>
                      <a:pt x="20" y="136"/>
                    </a:lnTo>
                    <a:lnTo>
                      <a:pt x="21" y="143"/>
                    </a:lnTo>
                    <a:lnTo>
                      <a:pt x="22" y="149"/>
                    </a:lnTo>
                    <a:lnTo>
                      <a:pt x="25" y="154"/>
                    </a:lnTo>
                    <a:lnTo>
                      <a:pt x="30" y="159"/>
                    </a:lnTo>
                    <a:lnTo>
                      <a:pt x="34" y="163"/>
                    </a:lnTo>
                    <a:lnTo>
                      <a:pt x="40" y="166"/>
                    </a:lnTo>
                    <a:lnTo>
                      <a:pt x="45" y="167"/>
                    </a:lnTo>
                    <a:lnTo>
                      <a:pt x="52" y="168"/>
                    </a:lnTo>
                    <a:lnTo>
                      <a:pt x="70" y="168"/>
                    </a:lnTo>
                    <a:lnTo>
                      <a:pt x="77" y="167"/>
                    </a:lnTo>
                    <a:lnTo>
                      <a:pt x="83" y="166"/>
                    </a:lnTo>
                    <a:lnTo>
                      <a:pt x="88" y="163"/>
                    </a:lnTo>
                    <a:lnTo>
                      <a:pt x="92" y="159"/>
                    </a:lnTo>
                    <a:lnTo>
                      <a:pt x="97" y="154"/>
                    </a:lnTo>
                    <a:lnTo>
                      <a:pt x="99" y="149"/>
                    </a:lnTo>
                    <a:lnTo>
                      <a:pt x="101" y="143"/>
                    </a:lnTo>
                    <a:lnTo>
                      <a:pt x="101" y="136"/>
                    </a:lnTo>
                    <a:lnTo>
                      <a:pt x="101" y="51"/>
                    </a:lnTo>
                    <a:lnTo>
                      <a:pt x="101" y="44"/>
                    </a:lnTo>
                    <a:lnTo>
                      <a:pt x="99" y="39"/>
                    </a:lnTo>
                    <a:lnTo>
                      <a:pt x="97" y="33"/>
                    </a:lnTo>
                    <a:lnTo>
                      <a:pt x="92" y="29"/>
                    </a:lnTo>
                    <a:lnTo>
                      <a:pt x="88" y="24"/>
                    </a:lnTo>
                    <a:lnTo>
                      <a:pt x="83" y="22"/>
                    </a:lnTo>
                    <a:lnTo>
                      <a:pt x="77" y="20"/>
                    </a:lnTo>
                    <a:lnTo>
                      <a:pt x="70" y="19"/>
                    </a:lnTo>
                    <a:lnTo>
                      <a:pt x="52" y="19"/>
                    </a:lnTo>
                    <a:close/>
                    <a:moveTo>
                      <a:pt x="70" y="188"/>
                    </a:moveTo>
                    <a:lnTo>
                      <a:pt x="52" y="188"/>
                    </a:lnTo>
                    <a:lnTo>
                      <a:pt x="41" y="187"/>
                    </a:lnTo>
                    <a:lnTo>
                      <a:pt x="32" y="184"/>
                    </a:lnTo>
                    <a:lnTo>
                      <a:pt x="23" y="179"/>
                    </a:lnTo>
                    <a:lnTo>
                      <a:pt x="15" y="173"/>
                    </a:lnTo>
                    <a:lnTo>
                      <a:pt x="9" y="165"/>
                    </a:lnTo>
                    <a:lnTo>
                      <a:pt x="5" y="156"/>
                    </a:lnTo>
                    <a:lnTo>
                      <a:pt x="1" y="147"/>
                    </a:lnTo>
                    <a:lnTo>
                      <a:pt x="0" y="136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5" y="31"/>
                    </a:lnTo>
                    <a:lnTo>
                      <a:pt x="9" y="22"/>
                    </a:lnTo>
                    <a:lnTo>
                      <a:pt x="15" y="14"/>
                    </a:lnTo>
                    <a:lnTo>
                      <a:pt x="23" y="8"/>
                    </a:lnTo>
                    <a:lnTo>
                      <a:pt x="32" y="3"/>
                    </a:lnTo>
                    <a:lnTo>
                      <a:pt x="41" y="1"/>
                    </a:lnTo>
                    <a:lnTo>
                      <a:pt x="52" y="0"/>
                    </a:lnTo>
                    <a:lnTo>
                      <a:pt x="70" y="0"/>
                    </a:lnTo>
                    <a:lnTo>
                      <a:pt x="80" y="1"/>
                    </a:lnTo>
                    <a:lnTo>
                      <a:pt x="90" y="3"/>
                    </a:lnTo>
                    <a:lnTo>
                      <a:pt x="99" y="8"/>
                    </a:lnTo>
                    <a:lnTo>
                      <a:pt x="107" y="14"/>
                    </a:lnTo>
                    <a:lnTo>
                      <a:pt x="112" y="22"/>
                    </a:lnTo>
                    <a:lnTo>
                      <a:pt x="118" y="31"/>
                    </a:lnTo>
                    <a:lnTo>
                      <a:pt x="120" y="41"/>
                    </a:lnTo>
                    <a:lnTo>
                      <a:pt x="121" y="51"/>
                    </a:lnTo>
                    <a:lnTo>
                      <a:pt x="121" y="136"/>
                    </a:lnTo>
                    <a:lnTo>
                      <a:pt x="120" y="147"/>
                    </a:lnTo>
                    <a:lnTo>
                      <a:pt x="118" y="156"/>
                    </a:lnTo>
                    <a:lnTo>
                      <a:pt x="112" y="165"/>
                    </a:lnTo>
                    <a:lnTo>
                      <a:pt x="107" y="173"/>
                    </a:lnTo>
                    <a:lnTo>
                      <a:pt x="99" y="179"/>
                    </a:lnTo>
                    <a:lnTo>
                      <a:pt x="90" y="184"/>
                    </a:lnTo>
                    <a:lnTo>
                      <a:pt x="80" y="187"/>
                    </a:lnTo>
                    <a:lnTo>
                      <a:pt x="70" y="188"/>
                    </a:lnTo>
                    <a:close/>
                  </a:path>
                </a:pathLst>
              </a:custGeom>
              <a:grpFill/>
              <a:ln w="9525">
                <a:solidFill>
                  <a:srgbClr val="7A468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b="1" dirty="0"/>
              </a:p>
            </p:txBody>
          </p:sp>
          <p:sp>
            <p:nvSpPr>
              <p:cNvPr id="629" name="Freeform 179"/>
              <p:cNvSpPr>
                <a:spLocks/>
              </p:cNvSpPr>
              <p:nvPr/>
            </p:nvSpPr>
            <p:spPr bwMode="auto">
              <a:xfrm>
                <a:off x="5160720" y="4194441"/>
                <a:ext cx="6350" cy="53975"/>
              </a:xfrm>
              <a:custGeom>
                <a:avLst/>
                <a:gdLst>
                  <a:gd name="T0" fmla="*/ 10 w 20"/>
                  <a:gd name="T1" fmla="*/ 136 h 136"/>
                  <a:gd name="T2" fmla="*/ 6 w 20"/>
                  <a:gd name="T3" fmla="*/ 134 h 136"/>
                  <a:gd name="T4" fmla="*/ 2 w 20"/>
                  <a:gd name="T5" fmla="*/ 132 h 136"/>
                  <a:gd name="T6" fmla="*/ 1 w 20"/>
                  <a:gd name="T7" fmla="*/ 129 h 136"/>
                  <a:gd name="T8" fmla="*/ 0 w 20"/>
                  <a:gd name="T9" fmla="*/ 126 h 136"/>
                  <a:gd name="T10" fmla="*/ 0 w 20"/>
                  <a:gd name="T11" fmla="*/ 10 h 136"/>
                  <a:gd name="T12" fmla="*/ 1 w 20"/>
                  <a:gd name="T13" fmla="*/ 6 h 136"/>
                  <a:gd name="T14" fmla="*/ 2 w 20"/>
                  <a:gd name="T15" fmla="*/ 4 h 136"/>
                  <a:gd name="T16" fmla="*/ 6 w 20"/>
                  <a:gd name="T17" fmla="*/ 2 h 136"/>
                  <a:gd name="T18" fmla="*/ 10 w 20"/>
                  <a:gd name="T19" fmla="*/ 0 h 136"/>
                  <a:gd name="T20" fmla="*/ 13 w 20"/>
                  <a:gd name="T21" fmla="*/ 2 h 136"/>
                  <a:gd name="T22" fmla="*/ 17 w 20"/>
                  <a:gd name="T23" fmla="*/ 4 h 136"/>
                  <a:gd name="T24" fmla="*/ 19 w 20"/>
                  <a:gd name="T25" fmla="*/ 6 h 136"/>
                  <a:gd name="T26" fmla="*/ 20 w 20"/>
                  <a:gd name="T27" fmla="*/ 10 h 136"/>
                  <a:gd name="T28" fmla="*/ 20 w 20"/>
                  <a:gd name="T29" fmla="*/ 126 h 136"/>
                  <a:gd name="T30" fmla="*/ 19 w 20"/>
                  <a:gd name="T31" fmla="*/ 129 h 136"/>
                  <a:gd name="T32" fmla="*/ 17 w 20"/>
                  <a:gd name="T33" fmla="*/ 132 h 136"/>
                  <a:gd name="T34" fmla="*/ 13 w 20"/>
                  <a:gd name="T35" fmla="*/ 134 h 136"/>
                  <a:gd name="T36" fmla="*/ 10 w 20"/>
                  <a:gd name="T37" fmla="*/ 13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0" h="136">
                    <a:moveTo>
                      <a:pt x="10" y="136"/>
                    </a:moveTo>
                    <a:lnTo>
                      <a:pt x="6" y="134"/>
                    </a:lnTo>
                    <a:lnTo>
                      <a:pt x="2" y="132"/>
                    </a:lnTo>
                    <a:lnTo>
                      <a:pt x="1" y="129"/>
                    </a:lnTo>
                    <a:lnTo>
                      <a:pt x="0" y="126"/>
                    </a:lnTo>
                    <a:lnTo>
                      <a:pt x="0" y="10"/>
                    </a:lnTo>
                    <a:lnTo>
                      <a:pt x="1" y="6"/>
                    </a:lnTo>
                    <a:lnTo>
                      <a:pt x="2" y="4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13" y="2"/>
                    </a:lnTo>
                    <a:lnTo>
                      <a:pt x="17" y="4"/>
                    </a:lnTo>
                    <a:lnTo>
                      <a:pt x="19" y="6"/>
                    </a:lnTo>
                    <a:lnTo>
                      <a:pt x="20" y="10"/>
                    </a:lnTo>
                    <a:lnTo>
                      <a:pt x="20" y="126"/>
                    </a:lnTo>
                    <a:lnTo>
                      <a:pt x="19" y="129"/>
                    </a:lnTo>
                    <a:lnTo>
                      <a:pt x="17" y="132"/>
                    </a:lnTo>
                    <a:lnTo>
                      <a:pt x="13" y="134"/>
                    </a:lnTo>
                    <a:lnTo>
                      <a:pt x="10" y="136"/>
                    </a:lnTo>
                    <a:close/>
                  </a:path>
                </a:pathLst>
              </a:custGeom>
              <a:grpFill/>
              <a:ln w="9525">
                <a:solidFill>
                  <a:srgbClr val="7A468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b="1"/>
              </a:p>
            </p:txBody>
          </p:sp>
          <p:sp>
            <p:nvSpPr>
              <p:cNvPr id="630" name="Freeform 180"/>
              <p:cNvSpPr>
                <a:spLocks/>
              </p:cNvSpPr>
              <p:nvPr/>
            </p:nvSpPr>
            <p:spPr bwMode="auto">
              <a:xfrm>
                <a:off x="5160720" y="4281754"/>
                <a:ext cx="6350" cy="53975"/>
              </a:xfrm>
              <a:custGeom>
                <a:avLst/>
                <a:gdLst>
                  <a:gd name="T0" fmla="*/ 10 w 20"/>
                  <a:gd name="T1" fmla="*/ 135 h 135"/>
                  <a:gd name="T2" fmla="*/ 6 w 20"/>
                  <a:gd name="T3" fmla="*/ 135 h 135"/>
                  <a:gd name="T4" fmla="*/ 2 w 20"/>
                  <a:gd name="T5" fmla="*/ 133 h 135"/>
                  <a:gd name="T6" fmla="*/ 1 w 20"/>
                  <a:gd name="T7" fmla="*/ 130 h 135"/>
                  <a:gd name="T8" fmla="*/ 0 w 20"/>
                  <a:gd name="T9" fmla="*/ 125 h 135"/>
                  <a:gd name="T10" fmla="*/ 0 w 20"/>
                  <a:gd name="T11" fmla="*/ 10 h 135"/>
                  <a:gd name="T12" fmla="*/ 1 w 20"/>
                  <a:gd name="T13" fmla="*/ 7 h 135"/>
                  <a:gd name="T14" fmla="*/ 2 w 20"/>
                  <a:gd name="T15" fmla="*/ 4 h 135"/>
                  <a:gd name="T16" fmla="*/ 6 w 20"/>
                  <a:gd name="T17" fmla="*/ 1 h 135"/>
                  <a:gd name="T18" fmla="*/ 10 w 20"/>
                  <a:gd name="T19" fmla="*/ 0 h 135"/>
                  <a:gd name="T20" fmla="*/ 13 w 20"/>
                  <a:gd name="T21" fmla="*/ 1 h 135"/>
                  <a:gd name="T22" fmla="*/ 17 w 20"/>
                  <a:gd name="T23" fmla="*/ 4 h 135"/>
                  <a:gd name="T24" fmla="*/ 19 w 20"/>
                  <a:gd name="T25" fmla="*/ 7 h 135"/>
                  <a:gd name="T26" fmla="*/ 20 w 20"/>
                  <a:gd name="T27" fmla="*/ 10 h 135"/>
                  <a:gd name="T28" fmla="*/ 20 w 20"/>
                  <a:gd name="T29" fmla="*/ 125 h 135"/>
                  <a:gd name="T30" fmla="*/ 19 w 20"/>
                  <a:gd name="T31" fmla="*/ 130 h 135"/>
                  <a:gd name="T32" fmla="*/ 17 w 20"/>
                  <a:gd name="T33" fmla="*/ 133 h 135"/>
                  <a:gd name="T34" fmla="*/ 13 w 20"/>
                  <a:gd name="T35" fmla="*/ 135 h 135"/>
                  <a:gd name="T36" fmla="*/ 10 w 20"/>
                  <a:gd name="T37" fmla="*/ 135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0" h="135">
                    <a:moveTo>
                      <a:pt x="10" y="135"/>
                    </a:moveTo>
                    <a:lnTo>
                      <a:pt x="6" y="135"/>
                    </a:lnTo>
                    <a:lnTo>
                      <a:pt x="2" y="133"/>
                    </a:lnTo>
                    <a:lnTo>
                      <a:pt x="1" y="130"/>
                    </a:lnTo>
                    <a:lnTo>
                      <a:pt x="0" y="125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4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13" y="1"/>
                    </a:lnTo>
                    <a:lnTo>
                      <a:pt x="17" y="4"/>
                    </a:lnTo>
                    <a:lnTo>
                      <a:pt x="19" y="7"/>
                    </a:lnTo>
                    <a:lnTo>
                      <a:pt x="20" y="10"/>
                    </a:lnTo>
                    <a:lnTo>
                      <a:pt x="20" y="125"/>
                    </a:lnTo>
                    <a:lnTo>
                      <a:pt x="19" y="130"/>
                    </a:lnTo>
                    <a:lnTo>
                      <a:pt x="17" y="133"/>
                    </a:lnTo>
                    <a:lnTo>
                      <a:pt x="13" y="135"/>
                    </a:lnTo>
                    <a:lnTo>
                      <a:pt x="10" y="135"/>
                    </a:lnTo>
                    <a:close/>
                  </a:path>
                </a:pathLst>
              </a:custGeom>
              <a:grpFill/>
              <a:ln w="9525">
                <a:solidFill>
                  <a:srgbClr val="7A468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b="1"/>
              </a:p>
            </p:txBody>
          </p:sp>
          <p:sp>
            <p:nvSpPr>
              <p:cNvPr id="631" name="Freeform 181"/>
              <p:cNvSpPr>
                <a:spLocks noEditPoints="1"/>
              </p:cNvSpPr>
              <p:nvPr/>
            </p:nvSpPr>
            <p:spPr bwMode="auto">
              <a:xfrm>
                <a:off x="5140061" y="4227779"/>
                <a:ext cx="47625" cy="74613"/>
              </a:xfrm>
              <a:custGeom>
                <a:avLst/>
                <a:gdLst>
                  <a:gd name="T0" fmla="*/ 45 w 121"/>
                  <a:gd name="T1" fmla="*/ 20 h 188"/>
                  <a:gd name="T2" fmla="*/ 34 w 121"/>
                  <a:gd name="T3" fmla="*/ 24 h 188"/>
                  <a:gd name="T4" fmla="*/ 26 w 121"/>
                  <a:gd name="T5" fmla="*/ 33 h 188"/>
                  <a:gd name="T6" fmla="*/ 21 w 121"/>
                  <a:gd name="T7" fmla="*/ 44 h 188"/>
                  <a:gd name="T8" fmla="*/ 20 w 121"/>
                  <a:gd name="T9" fmla="*/ 136 h 188"/>
                  <a:gd name="T10" fmla="*/ 22 w 121"/>
                  <a:gd name="T11" fmla="*/ 149 h 188"/>
                  <a:gd name="T12" fmla="*/ 29 w 121"/>
                  <a:gd name="T13" fmla="*/ 159 h 188"/>
                  <a:gd name="T14" fmla="*/ 39 w 121"/>
                  <a:gd name="T15" fmla="*/ 166 h 188"/>
                  <a:gd name="T16" fmla="*/ 51 w 121"/>
                  <a:gd name="T17" fmla="*/ 168 h 188"/>
                  <a:gd name="T18" fmla="*/ 77 w 121"/>
                  <a:gd name="T19" fmla="*/ 167 h 188"/>
                  <a:gd name="T20" fmla="*/ 88 w 121"/>
                  <a:gd name="T21" fmla="*/ 163 h 188"/>
                  <a:gd name="T22" fmla="*/ 96 w 121"/>
                  <a:gd name="T23" fmla="*/ 154 h 188"/>
                  <a:gd name="T24" fmla="*/ 101 w 121"/>
                  <a:gd name="T25" fmla="*/ 143 h 188"/>
                  <a:gd name="T26" fmla="*/ 101 w 121"/>
                  <a:gd name="T27" fmla="*/ 51 h 188"/>
                  <a:gd name="T28" fmla="*/ 99 w 121"/>
                  <a:gd name="T29" fmla="*/ 39 h 188"/>
                  <a:gd name="T30" fmla="*/ 93 w 121"/>
                  <a:gd name="T31" fmla="*/ 29 h 188"/>
                  <a:gd name="T32" fmla="*/ 83 w 121"/>
                  <a:gd name="T33" fmla="*/ 22 h 188"/>
                  <a:gd name="T34" fmla="*/ 71 w 121"/>
                  <a:gd name="T35" fmla="*/ 19 h 188"/>
                  <a:gd name="T36" fmla="*/ 71 w 121"/>
                  <a:gd name="T37" fmla="*/ 188 h 188"/>
                  <a:gd name="T38" fmla="*/ 41 w 121"/>
                  <a:gd name="T39" fmla="*/ 187 h 188"/>
                  <a:gd name="T40" fmla="*/ 23 w 121"/>
                  <a:gd name="T41" fmla="*/ 179 h 188"/>
                  <a:gd name="T42" fmla="*/ 9 w 121"/>
                  <a:gd name="T43" fmla="*/ 165 h 188"/>
                  <a:gd name="T44" fmla="*/ 1 w 121"/>
                  <a:gd name="T45" fmla="*/ 147 h 188"/>
                  <a:gd name="T46" fmla="*/ 0 w 121"/>
                  <a:gd name="T47" fmla="*/ 51 h 188"/>
                  <a:gd name="T48" fmla="*/ 5 w 121"/>
                  <a:gd name="T49" fmla="*/ 31 h 188"/>
                  <a:gd name="T50" fmla="*/ 16 w 121"/>
                  <a:gd name="T51" fmla="*/ 14 h 188"/>
                  <a:gd name="T52" fmla="*/ 31 w 121"/>
                  <a:gd name="T53" fmla="*/ 3 h 188"/>
                  <a:gd name="T54" fmla="*/ 51 w 121"/>
                  <a:gd name="T55" fmla="*/ 0 h 188"/>
                  <a:gd name="T56" fmla="*/ 81 w 121"/>
                  <a:gd name="T57" fmla="*/ 1 h 188"/>
                  <a:gd name="T58" fmla="*/ 99 w 121"/>
                  <a:gd name="T59" fmla="*/ 8 h 188"/>
                  <a:gd name="T60" fmla="*/ 112 w 121"/>
                  <a:gd name="T61" fmla="*/ 22 h 188"/>
                  <a:gd name="T62" fmla="*/ 120 w 121"/>
                  <a:gd name="T63" fmla="*/ 41 h 188"/>
                  <a:gd name="T64" fmla="*/ 121 w 121"/>
                  <a:gd name="T65" fmla="*/ 136 h 188"/>
                  <a:gd name="T66" fmla="*/ 117 w 121"/>
                  <a:gd name="T67" fmla="*/ 156 h 188"/>
                  <a:gd name="T68" fmla="*/ 106 w 121"/>
                  <a:gd name="T69" fmla="*/ 173 h 188"/>
                  <a:gd name="T70" fmla="*/ 90 w 121"/>
                  <a:gd name="T71" fmla="*/ 184 h 188"/>
                  <a:gd name="T72" fmla="*/ 71 w 121"/>
                  <a:gd name="T7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1" h="188">
                    <a:moveTo>
                      <a:pt x="51" y="19"/>
                    </a:moveTo>
                    <a:lnTo>
                      <a:pt x="45" y="20"/>
                    </a:lnTo>
                    <a:lnTo>
                      <a:pt x="39" y="22"/>
                    </a:lnTo>
                    <a:lnTo>
                      <a:pt x="34" y="24"/>
                    </a:lnTo>
                    <a:lnTo>
                      <a:pt x="29" y="29"/>
                    </a:lnTo>
                    <a:lnTo>
                      <a:pt x="26" y="33"/>
                    </a:lnTo>
                    <a:lnTo>
                      <a:pt x="22" y="39"/>
                    </a:lnTo>
                    <a:lnTo>
                      <a:pt x="21" y="44"/>
                    </a:lnTo>
                    <a:lnTo>
                      <a:pt x="20" y="51"/>
                    </a:lnTo>
                    <a:lnTo>
                      <a:pt x="20" y="136"/>
                    </a:lnTo>
                    <a:lnTo>
                      <a:pt x="21" y="143"/>
                    </a:lnTo>
                    <a:lnTo>
                      <a:pt x="22" y="149"/>
                    </a:lnTo>
                    <a:lnTo>
                      <a:pt x="26" y="154"/>
                    </a:lnTo>
                    <a:lnTo>
                      <a:pt x="29" y="159"/>
                    </a:lnTo>
                    <a:lnTo>
                      <a:pt x="34" y="163"/>
                    </a:lnTo>
                    <a:lnTo>
                      <a:pt x="39" y="166"/>
                    </a:lnTo>
                    <a:lnTo>
                      <a:pt x="45" y="167"/>
                    </a:lnTo>
                    <a:lnTo>
                      <a:pt x="51" y="168"/>
                    </a:lnTo>
                    <a:lnTo>
                      <a:pt x="71" y="168"/>
                    </a:lnTo>
                    <a:lnTo>
                      <a:pt x="77" y="167"/>
                    </a:lnTo>
                    <a:lnTo>
                      <a:pt x="83" y="166"/>
                    </a:lnTo>
                    <a:lnTo>
                      <a:pt x="88" y="163"/>
                    </a:lnTo>
                    <a:lnTo>
                      <a:pt x="93" y="159"/>
                    </a:lnTo>
                    <a:lnTo>
                      <a:pt x="96" y="154"/>
                    </a:lnTo>
                    <a:lnTo>
                      <a:pt x="99" y="149"/>
                    </a:lnTo>
                    <a:lnTo>
                      <a:pt x="101" y="143"/>
                    </a:lnTo>
                    <a:lnTo>
                      <a:pt x="101" y="136"/>
                    </a:lnTo>
                    <a:lnTo>
                      <a:pt x="101" y="51"/>
                    </a:lnTo>
                    <a:lnTo>
                      <a:pt x="101" y="44"/>
                    </a:lnTo>
                    <a:lnTo>
                      <a:pt x="99" y="39"/>
                    </a:lnTo>
                    <a:lnTo>
                      <a:pt x="96" y="33"/>
                    </a:lnTo>
                    <a:lnTo>
                      <a:pt x="93" y="29"/>
                    </a:lnTo>
                    <a:lnTo>
                      <a:pt x="88" y="24"/>
                    </a:lnTo>
                    <a:lnTo>
                      <a:pt x="83" y="22"/>
                    </a:lnTo>
                    <a:lnTo>
                      <a:pt x="77" y="20"/>
                    </a:lnTo>
                    <a:lnTo>
                      <a:pt x="71" y="19"/>
                    </a:lnTo>
                    <a:lnTo>
                      <a:pt x="51" y="19"/>
                    </a:lnTo>
                    <a:close/>
                    <a:moveTo>
                      <a:pt x="71" y="188"/>
                    </a:moveTo>
                    <a:lnTo>
                      <a:pt x="51" y="188"/>
                    </a:lnTo>
                    <a:lnTo>
                      <a:pt x="41" y="187"/>
                    </a:lnTo>
                    <a:lnTo>
                      <a:pt x="31" y="184"/>
                    </a:lnTo>
                    <a:lnTo>
                      <a:pt x="23" y="179"/>
                    </a:lnTo>
                    <a:lnTo>
                      <a:pt x="16" y="173"/>
                    </a:lnTo>
                    <a:lnTo>
                      <a:pt x="9" y="165"/>
                    </a:lnTo>
                    <a:lnTo>
                      <a:pt x="5" y="156"/>
                    </a:lnTo>
                    <a:lnTo>
                      <a:pt x="1" y="147"/>
                    </a:lnTo>
                    <a:lnTo>
                      <a:pt x="0" y="136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5" y="31"/>
                    </a:lnTo>
                    <a:lnTo>
                      <a:pt x="9" y="22"/>
                    </a:lnTo>
                    <a:lnTo>
                      <a:pt x="16" y="14"/>
                    </a:lnTo>
                    <a:lnTo>
                      <a:pt x="23" y="8"/>
                    </a:lnTo>
                    <a:lnTo>
                      <a:pt x="31" y="3"/>
                    </a:lnTo>
                    <a:lnTo>
                      <a:pt x="41" y="1"/>
                    </a:lnTo>
                    <a:lnTo>
                      <a:pt x="51" y="0"/>
                    </a:lnTo>
                    <a:lnTo>
                      <a:pt x="71" y="0"/>
                    </a:lnTo>
                    <a:lnTo>
                      <a:pt x="81" y="1"/>
                    </a:lnTo>
                    <a:lnTo>
                      <a:pt x="90" y="3"/>
                    </a:lnTo>
                    <a:lnTo>
                      <a:pt x="99" y="8"/>
                    </a:lnTo>
                    <a:lnTo>
                      <a:pt x="106" y="14"/>
                    </a:lnTo>
                    <a:lnTo>
                      <a:pt x="112" y="22"/>
                    </a:lnTo>
                    <a:lnTo>
                      <a:pt x="117" y="31"/>
                    </a:lnTo>
                    <a:lnTo>
                      <a:pt x="120" y="41"/>
                    </a:lnTo>
                    <a:lnTo>
                      <a:pt x="121" y="51"/>
                    </a:lnTo>
                    <a:lnTo>
                      <a:pt x="121" y="136"/>
                    </a:lnTo>
                    <a:lnTo>
                      <a:pt x="120" y="147"/>
                    </a:lnTo>
                    <a:lnTo>
                      <a:pt x="117" y="156"/>
                    </a:lnTo>
                    <a:lnTo>
                      <a:pt x="112" y="165"/>
                    </a:lnTo>
                    <a:lnTo>
                      <a:pt x="106" y="173"/>
                    </a:lnTo>
                    <a:lnTo>
                      <a:pt x="99" y="179"/>
                    </a:lnTo>
                    <a:lnTo>
                      <a:pt x="90" y="184"/>
                    </a:lnTo>
                    <a:lnTo>
                      <a:pt x="81" y="187"/>
                    </a:lnTo>
                    <a:lnTo>
                      <a:pt x="71" y="188"/>
                    </a:lnTo>
                    <a:close/>
                  </a:path>
                </a:pathLst>
              </a:custGeom>
              <a:grpFill/>
              <a:ln w="9525">
                <a:solidFill>
                  <a:srgbClr val="7A468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b="1"/>
              </a:p>
            </p:txBody>
          </p:sp>
          <p:sp>
            <p:nvSpPr>
              <p:cNvPr id="632" name="Freeform 182"/>
              <p:cNvSpPr>
                <a:spLocks noEditPoints="1"/>
              </p:cNvSpPr>
              <p:nvPr/>
            </p:nvSpPr>
            <p:spPr bwMode="auto">
              <a:xfrm>
                <a:off x="4833695" y="4065854"/>
                <a:ext cx="142875" cy="136525"/>
              </a:xfrm>
              <a:custGeom>
                <a:avLst/>
                <a:gdLst>
                  <a:gd name="T0" fmla="*/ 20 w 343"/>
                  <a:gd name="T1" fmla="*/ 323 h 343"/>
                  <a:gd name="T2" fmla="*/ 323 w 343"/>
                  <a:gd name="T3" fmla="*/ 323 h 343"/>
                  <a:gd name="T4" fmla="*/ 323 w 343"/>
                  <a:gd name="T5" fmla="*/ 19 h 343"/>
                  <a:gd name="T6" fmla="*/ 20 w 343"/>
                  <a:gd name="T7" fmla="*/ 19 h 343"/>
                  <a:gd name="T8" fmla="*/ 20 w 343"/>
                  <a:gd name="T9" fmla="*/ 323 h 343"/>
                  <a:gd name="T10" fmla="*/ 333 w 343"/>
                  <a:gd name="T11" fmla="*/ 343 h 343"/>
                  <a:gd name="T12" fmla="*/ 10 w 343"/>
                  <a:gd name="T13" fmla="*/ 343 h 343"/>
                  <a:gd name="T14" fmla="*/ 6 w 343"/>
                  <a:gd name="T15" fmla="*/ 342 h 343"/>
                  <a:gd name="T16" fmla="*/ 3 w 343"/>
                  <a:gd name="T17" fmla="*/ 340 h 343"/>
                  <a:gd name="T18" fmla="*/ 2 w 343"/>
                  <a:gd name="T19" fmla="*/ 337 h 343"/>
                  <a:gd name="T20" fmla="*/ 0 w 343"/>
                  <a:gd name="T21" fmla="*/ 333 h 343"/>
                  <a:gd name="T22" fmla="*/ 0 w 343"/>
                  <a:gd name="T23" fmla="*/ 9 h 343"/>
                  <a:gd name="T24" fmla="*/ 2 w 343"/>
                  <a:gd name="T25" fmla="*/ 6 h 343"/>
                  <a:gd name="T26" fmla="*/ 3 w 343"/>
                  <a:gd name="T27" fmla="*/ 3 h 343"/>
                  <a:gd name="T28" fmla="*/ 6 w 343"/>
                  <a:gd name="T29" fmla="*/ 0 h 343"/>
                  <a:gd name="T30" fmla="*/ 10 w 343"/>
                  <a:gd name="T31" fmla="*/ 0 h 343"/>
                  <a:gd name="T32" fmla="*/ 333 w 343"/>
                  <a:gd name="T33" fmla="*/ 0 h 343"/>
                  <a:gd name="T34" fmla="*/ 338 w 343"/>
                  <a:gd name="T35" fmla="*/ 0 h 343"/>
                  <a:gd name="T36" fmla="*/ 340 w 343"/>
                  <a:gd name="T37" fmla="*/ 3 h 343"/>
                  <a:gd name="T38" fmla="*/ 342 w 343"/>
                  <a:gd name="T39" fmla="*/ 6 h 343"/>
                  <a:gd name="T40" fmla="*/ 343 w 343"/>
                  <a:gd name="T41" fmla="*/ 9 h 343"/>
                  <a:gd name="T42" fmla="*/ 343 w 343"/>
                  <a:gd name="T43" fmla="*/ 333 h 343"/>
                  <a:gd name="T44" fmla="*/ 342 w 343"/>
                  <a:gd name="T45" fmla="*/ 337 h 343"/>
                  <a:gd name="T46" fmla="*/ 340 w 343"/>
                  <a:gd name="T47" fmla="*/ 340 h 343"/>
                  <a:gd name="T48" fmla="*/ 338 w 343"/>
                  <a:gd name="T49" fmla="*/ 342 h 343"/>
                  <a:gd name="T50" fmla="*/ 333 w 343"/>
                  <a:gd name="T51" fmla="*/ 343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43" h="343">
                    <a:moveTo>
                      <a:pt x="20" y="323"/>
                    </a:moveTo>
                    <a:lnTo>
                      <a:pt x="323" y="323"/>
                    </a:lnTo>
                    <a:lnTo>
                      <a:pt x="323" y="19"/>
                    </a:lnTo>
                    <a:lnTo>
                      <a:pt x="20" y="19"/>
                    </a:lnTo>
                    <a:lnTo>
                      <a:pt x="20" y="323"/>
                    </a:lnTo>
                    <a:close/>
                    <a:moveTo>
                      <a:pt x="333" y="343"/>
                    </a:moveTo>
                    <a:lnTo>
                      <a:pt x="10" y="343"/>
                    </a:lnTo>
                    <a:lnTo>
                      <a:pt x="6" y="342"/>
                    </a:lnTo>
                    <a:lnTo>
                      <a:pt x="3" y="340"/>
                    </a:lnTo>
                    <a:lnTo>
                      <a:pt x="2" y="337"/>
                    </a:lnTo>
                    <a:lnTo>
                      <a:pt x="0" y="333"/>
                    </a:lnTo>
                    <a:lnTo>
                      <a:pt x="0" y="9"/>
                    </a:lnTo>
                    <a:lnTo>
                      <a:pt x="2" y="6"/>
                    </a:lnTo>
                    <a:lnTo>
                      <a:pt x="3" y="3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333" y="0"/>
                    </a:lnTo>
                    <a:lnTo>
                      <a:pt x="338" y="0"/>
                    </a:lnTo>
                    <a:lnTo>
                      <a:pt x="340" y="3"/>
                    </a:lnTo>
                    <a:lnTo>
                      <a:pt x="342" y="6"/>
                    </a:lnTo>
                    <a:lnTo>
                      <a:pt x="343" y="9"/>
                    </a:lnTo>
                    <a:lnTo>
                      <a:pt x="343" y="333"/>
                    </a:lnTo>
                    <a:lnTo>
                      <a:pt x="342" y="337"/>
                    </a:lnTo>
                    <a:lnTo>
                      <a:pt x="340" y="340"/>
                    </a:lnTo>
                    <a:lnTo>
                      <a:pt x="338" y="342"/>
                    </a:lnTo>
                    <a:lnTo>
                      <a:pt x="333" y="343"/>
                    </a:lnTo>
                    <a:close/>
                  </a:path>
                </a:pathLst>
              </a:custGeom>
              <a:grpFill/>
              <a:ln w="9525">
                <a:solidFill>
                  <a:srgbClr val="7A468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b="1"/>
              </a:p>
            </p:txBody>
          </p:sp>
          <p:sp>
            <p:nvSpPr>
              <p:cNvPr id="633" name="Freeform 183"/>
              <p:cNvSpPr>
                <a:spLocks noEditPoints="1"/>
              </p:cNvSpPr>
              <p:nvPr/>
            </p:nvSpPr>
            <p:spPr bwMode="auto">
              <a:xfrm>
                <a:off x="5095633" y="4065854"/>
                <a:ext cx="136525" cy="136525"/>
              </a:xfrm>
              <a:custGeom>
                <a:avLst/>
                <a:gdLst>
                  <a:gd name="T0" fmla="*/ 19 w 342"/>
                  <a:gd name="T1" fmla="*/ 323 h 343"/>
                  <a:gd name="T2" fmla="*/ 323 w 342"/>
                  <a:gd name="T3" fmla="*/ 323 h 343"/>
                  <a:gd name="T4" fmla="*/ 323 w 342"/>
                  <a:gd name="T5" fmla="*/ 19 h 343"/>
                  <a:gd name="T6" fmla="*/ 19 w 342"/>
                  <a:gd name="T7" fmla="*/ 19 h 343"/>
                  <a:gd name="T8" fmla="*/ 19 w 342"/>
                  <a:gd name="T9" fmla="*/ 323 h 343"/>
                  <a:gd name="T10" fmla="*/ 333 w 342"/>
                  <a:gd name="T11" fmla="*/ 343 h 343"/>
                  <a:gd name="T12" fmla="*/ 10 w 342"/>
                  <a:gd name="T13" fmla="*/ 343 h 343"/>
                  <a:gd name="T14" fmla="*/ 5 w 342"/>
                  <a:gd name="T15" fmla="*/ 342 h 343"/>
                  <a:gd name="T16" fmla="*/ 2 w 342"/>
                  <a:gd name="T17" fmla="*/ 340 h 343"/>
                  <a:gd name="T18" fmla="*/ 0 w 342"/>
                  <a:gd name="T19" fmla="*/ 337 h 343"/>
                  <a:gd name="T20" fmla="*/ 0 w 342"/>
                  <a:gd name="T21" fmla="*/ 333 h 343"/>
                  <a:gd name="T22" fmla="*/ 0 w 342"/>
                  <a:gd name="T23" fmla="*/ 9 h 343"/>
                  <a:gd name="T24" fmla="*/ 0 w 342"/>
                  <a:gd name="T25" fmla="*/ 6 h 343"/>
                  <a:gd name="T26" fmla="*/ 2 w 342"/>
                  <a:gd name="T27" fmla="*/ 3 h 343"/>
                  <a:gd name="T28" fmla="*/ 5 w 342"/>
                  <a:gd name="T29" fmla="*/ 0 h 343"/>
                  <a:gd name="T30" fmla="*/ 10 w 342"/>
                  <a:gd name="T31" fmla="*/ 0 h 343"/>
                  <a:gd name="T32" fmla="*/ 333 w 342"/>
                  <a:gd name="T33" fmla="*/ 0 h 343"/>
                  <a:gd name="T34" fmla="*/ 336 w 342"/>
                  <a:gd name="T35" fmla="*/ 0 h 343"/>
                  <a:gd name="T36" fmla="*/ 339 w 342"/>
                  <a:gd name="T37" fmla="*/ 3 h 343"/>
                  <a:gd name="T38" fmla="*/ 341 w 342"/>
                  <a:gd name="T39" fmla="*/ 6 h 343"/>
                  <a:gd name="T40" fmla="*/ 342 w 342"/>
                  <a:gd name="T41" fmla="*/ 9 h 343"/>
                  <a:gd name="T42" fmla="*/ 342 w 342"/>
                  <a:gd name="T43" fmla="*/ 333 h 343"/>
                  <a:gd name="T44" fmla="*/ 341 w 342"/>
                  <a:gd name="T45" fmla="*/ 337 h 343"/>
                  <a:gd name="T46" fmla="*/ 339 w 342"/>
                  <a:gd name="T47" fmla="*/ 340 h 343"/>
                  <a:gd name="T48" fmla="*/ 336 w 342"/>
                  <a:gd name="T49" fmla="*/ 342 h 343"/>
                  <a:gd name="T50" fmla="*/ 333 w 342"/>
                  <a:gd name="T51" fmla="*/ 343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42" h="343">
                    <a:moveTo>
                      <a:pt x="19" y="323"/>
                    </a:moveTo>
                    <a:lnTo>
                      <a:pt x="323" y="323"/>
                    </a:lnTo>
                    <a:lnTo>
                      <a:pt x="323" y="19"/>
                    </a:lnTo>
                    <a:lnTo>
                      <a:pt x="19" y="19"/>
                    </a:lnTo>
                    <a:lnTo>
                      <a:pt x="19" y="323"/>
                    </a:lnTo>
                    <a:close/>
                    <a:moveTo>
                      <a:pt x="333" y="343"/>
                    </a:moveTo>
                    <a:lnTo>
                      <a:pt x="10" y="343"/>
                    </a:lnTo>
                    <a:lnTo>
                      <a:pt x="5" y="342"/>
                    </a:lnTo>
                    <a:lnTo>
                      <a:pt x="2" y="340"/>
                    </a:lnTo>
                    <a:lnTo>
                      <a:pt x="0" y="337"/>
                    </a:lnTo>
                    <a:lnTo>
                      <a:pt x="0" y="333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333" y="0"/>
                    </a:lnTo>
                    <a:lnTo>
                      <a:pt x="336" y="0"/>
                    </a:lnTo>
                    <a:lnTo>
                      <a:pt x="339" y="3"/>
                    </a:lnTo>
                    <a:lnTo>
                      <a:pt x="341" y="6"/>
                    </a:lnTo>
                    <a:lnTo>
                      <a:pt x="342" y="9"/>
                    </a:lnTo>
                    <a:lnTo>
                      <a:pt x="342" y="333"/>
                    </a:lnTo>
                    <a:lnTo>
                      <a:pt x="341" y="337"/>
                    </a:lnTo>
                    <a:lnTo>
                      <a:pt x="339" y="340"/>
                    </a:lnTo>
                    <a:lnTo>
                      <a:pt x="336" y="342"/>
                    </a:lnTo>
                    <a:lnTo>
                      <a:pt x="333" y="343"/>
                    </a:lnTo>
                    <a:close/>
                  </a:path>
                </a:pathLst>
              </a:custGeom>
              <a:grpFill/>
              <a:ln w="9525">
                <a:solidFill>
                  <a:srgbClr val="7A468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b="1"/>
              </a:p>
            </p:txBody>
          </p:sp>
          <p:sp>
            <p:nvSpPr>
              <p:cNvPr id="634" name="Freeform 184"/>
              <p:cNvSpPr>
                <a:spLocks noEditPoints="1"/>
              </p:cNvSpPr>
              <p:nvPr/>
            </p:nvSpPr>
            <p:spPr bwMode="auto">
              <a:xfrm>
                <a:off x="4833695" y="4328204"/>
                <a:ext cx="142875" cy="138423"/>
              </a:xfrm>
              <a:custGeom>
                <a:avLst/>
                <a:gdLst>
                  <a:gd name="T0" fmla="*/ 20 w 343"/>
                  <a:gd name="T1" fmla="*/ 324 h 343"/>
                  <a:gd name="T2" fmla="*/ 323 w 343"/>
                  <a:gd name="T3" fmla="*/ 324 h 343"/>
                  <a:gd name="T4" fmla="*/ 323 w 343"/>
                  <a:gd name="T5" fmla="*/ 19 h 343"/>
                  <a:gd name="T6" fmla="*/ 20 w 343"/>
                  <a:gd name="T7" fmla="*/ 19 h 343"/>
                  <a:gd name="T8" fmla="*/ 20 w 343"/>
                  <a:gd name="T9" fmla="*/ 324 h 343"/>
                  <a:gd name="T10" fmla="*/ 333 w 343"/>
                  <a:gd name="T11" fmla="*/ 343 h 343"/>
                  <a:gd name="T12" fmla="*/ 10 w 343"/>
                  <a:gd name="T13" fmla="*/ 343 h 343"/>
                  <a:gd name="T14" fmla="*/ 6 w 343"/>
                  <a:gd name="T15" fmla="*/ 342 h 343"/>
                  <a:gd name="T16" fmla="*/ 3 w 343"/>
                  <a:gd name="T17" fmla="*/ 340 h 343"/>
                  <a:gd name="T18" fmla="*/ 2 w 343"/>
                  <a:gd name="T19" fmla="*/ 337 h 343"/>
                  <a:gd name="T20" fmla="*/ 0 w 343"/>
                  <a:gd name="T21" fmla="*/ 333 h 343"/>
                  <a:gd name="T22" fmla="*/ 0 w 343"/>
                  <a:gd name="T23" fmla="*/ 9 h 343"/>
                  <a:gd name="T24" fmla="*/ 2 w 343"/>
                  <a:gd name="T25" fmla="*/ 6 h 343"/>
                  <a:gd name="T26" fmla="*/ 3 w 343"/>
                  <a:gd name="T27" fmla="*/ 3 h 343"/>
                  <a:gd name="T28" fmla="*/ 6 w 343"/>
                  <a:gd name="T29" fmla="*/ 1 h 343"/>
                  <a:gd name="T30" fmla="*/ 10 w 343"/>
                  <a:gd name="T31" fmla="*/ 0 h 343"/>
                  <a:gd name="T32" fmla="*/ 333 w 343"/>
                  <a:gd name="T33" fmla="*/ 0 h 343"/>
                  <a:gd name="T34" fmla="*/ 338 w 343"/>
                  <a:gd name="T35" fmla="*/ 1 h 343"/>
                  <a:gd name="T36" fmla="*/ 340 w 343"/>
                  <a:gd name="T37" fmla="*/ 3 h 343"/>
                  <a:gd name="T38" fmla="*/ 342 w 343"/>
                  <a:gd name="T39" fmla="*/ 6 h 343"/>
                  <a:gd name="T40" fmla="*/ 343 w 343"/>
                  <a:gd name="T41" fmla="*/ 9 h 343"/>
                  <a:gd name="T42" fmla="*/ 343 w 343"/>
                  <a:gd name="T43" fmla="*/ 333 h 343"/>
                  <a:gd name="T44" fmla="*/ 342 w 343"/>
                  <a:gd name="T45" fmla="*/ 337 h 343"/>
                  <a:gd name="T46" fmla="*/ 340 w 343"/>
                  <a:gd name="T47" fmla="*/ 340 h 343"/>
                  <a:gd name="T48" fmla="*/ 338 w 343"/>
                  <a:gd name="T49" fmla="*/ 342 h 343"/>
                  <a:gd name="T50" fmla="*/ 333 w 343"/>
                  <a:gd name="T51" fmla="*/ 343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43" h="343">
                    <a:moveTo>
                      <a:pt x="20" y="324"/>
                    </a:moveTo>
                    <a:lnTo>
                      <a:pt x="323" y="324"/>
                    </a:lnTo>
                    <a:lnTo>
                      <a:pt x="323" y="19"/>
                    </a:lnTo>
                    <a:lnTo>
                      <a:pt x="20" y="19"/>
                    </a:lnTo>
                    <a:lnTo>
                      <a:pt x="20" y="324"/>
                    </a:lnTo>
                    <a:close/>
                    <a:moveTo>
                      <a:pt x="333" y="343"/>
                    </a:moveTo>
                    <a:lnTo>
                      <a:pt x="10" y="343"/>
                    </a:lnTo>
                    <a:lnTo>
                      <a:pt x="6" y="342"/>
                    </a:lnTo>
                    <a:lnTo>
                      <a:pt x="3" y="340"/>
                    </a:lnTo>
                    <a:lnTo>
                      <a:pt x="2" y="337"/>
                    </a:lnTo>
                    <a:lnTo>
                      <a:pt x="0" y="333"/>
                    </a:lnTo>
                    <a:lnTo>
                      <a:pt x="0" y="9"/>
                    </a:lnTo>
                    <a:lnTo>
                      <a:pt x="2" y="6"/>
                    </a:lnTo>
                    <a:lnTo>
                      <a:pt x="3" y="3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333" y="0"/>
                    </a:lnTo>
                    <a:lnTo>
                      <a:pt x="338" y="1"/>
                    </a:lnTo>
                    <a:lnTo>
                      <a:pt x="340" y="3"/>
                    </a:lnTo>
                    <a:lnTo>
                      <a:pt x="342" y="6"/>
                    </a:lnTo>
                    <a:lnTo>
                      <a:pt x="343" y="9"/>
                    </a:lnTo>
                    <a:lnTo>
                      <a:pt x="343" y="333"/>
                    </a:lnTo>
                    <a:lnTo>
                      <a:pt x="342" y="337"/>
                    </a:lnTo>
                    <a:lnTo>
                      <a:pt x="340" y="340"/>
                    </a:lnTo>
                    <a:lnTo>
                      <a:pt x="338" y="342"/>
                    </a:lnTo>
                    <a:lnTo>
                      <a:pt x="333" y="343"/>
                    </a:lnTo>
                    <a:close/>
                  </a:path>
                </a:pathLst>
              </a:custGeom>
              <a:grpFill/>
              <a:ln w="9525">
                <a:solidFill>
                  <a:srgbClr val="7A468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b="1"/>
              </a:p>
            </p:txBody>
          </p:sp>
          <p:sp>
            <p:nvSpPr>
              <p:cNvPr id="635" name="Freeform 185"/>
              <p:cNvSpPr>
                <a:spLocks noEditPoints="1"/>
              </p:cNvSpPr>
              <p:nvPr/>
            </p:nvSpPr>
            <p:spPr bwMode="auto">
              <a:xfrm>
                <a:off x="5095633" y="4327791"/>
                <a:ext cx="136525" cy="136525"/>
              </a:xfrm>
              <a:custGeom>
                <a:avLst/>
                <a:gdLst>
                  <a:gd name="T0" fmla="*/ 19 w 342"/>
                  <a:gd name="T1" fmla="*/ 324 h 343"/>
                  <a:gd name="T2" fmla="*/ 323 w 342"/>
                  <a:gd name="T3" fmla="*/ 324 h 343"/>
                  <a:gd name="T4" fmla="*/ 323 w 342"/>
                  <a:gd name="T5" fmla="*/ 19 h 343"/>
                  <a:gd name="T6" fmla="*/ 19 w 342"/>
                  <a:gd name="T7" fmla="*/ 19 h 343"/>
                  <a:gd name="T8" fmla="*/ 19 w 342"/>
                  <a:gd name="T9" fmla="*/ 324 h 343"/>
                  <a:gd name="T10" fmla="*/ 333 w 342"/>
                  <a:gd name="T11" fmla="*/ 343 h 343"/>
                  <a:gd name="T12" fmla="*/ 10 w 342"/>
                  <a:gd name="T13" fmla="*/ 343 h 343"/>
                  <a:gd name="T14" fmla="*/ 5 w 342"/>
                  <a:gd name="T15" fmla="*/ 342 h 343"/>
                  <a:gd name="T16" fmla="*/ 2 w 342"/>
                  <a:gd name="T17" fmla="*/ 340 h 343"/>
                  <a:gd name="T18" fmla="*/ 0 w 342"/>
                  <a:gd name="T19" fmla="*/ 337 h 343"/>
                  <a:gd name="T20" fmla="*/ 0 w 342"/>
                  <a:gd name="T21" fmla="*/ 333 h 343"/>
                  <a:gd name="T22" fmla="*/ 0 w 342"/>
                  <a:gd name="T23" fmla="*/ 9 h 343"/>
                  <a:gd name="T24" fmla="*/ 0 w 342"/>
                  <a:gd name="T25" fmla="*/ 6 h 343"/>
                  <a:gd name="T26" fmla="*/ 2 w 342"/>
                  <a:gd name="T27" fmla="*/ 3 h 343"/>
                  <a:gd name="T28" fmla="*/ 5 w 342"/>
                  <a:gd name="T29" fmla="*/ 1 h 343"/>
                  <a:gd name="T30" fmla="*/ 10 w 342"/>
                  <a:gd name="T31" fmla="*/ 0 h 343"/>
                  <a:gd name="T32" fmla="*/ 333 w 342"/>
                  <a:gd name="T33" fmla="*/ 0 h 343"/>
                  <a:gd name="T34" fmla="*/ 336 w 342"/>
                  <a:gd name="T35" fmla="*/ 1 h 343"/>
                  <a:gd name="T36" fmla="*/ 339 w 342"/>
                  <a:gd name="T37" fmla="*/ 3 h 343"/>
                  <a:gd name="T38" fmla="*/ 341 w 342"/>
                  <a:gd name="T39" fmla="*/ 6 h 343"/>
                  <a:gd name="T40" fmla="*/ 342 w 342"/>
                  <a:gd name="T41" fmla="*/ 9 h 343"/>
                  <a:gd name="T42" fmla="*/ 342 w 342"/>
                  <a:gd name="T43" fmla="*/ 333 h 343"/>
                  <a:gd name="T44" fmla="*/ 341 w 342"/>
                  <a:gd name="T45" fmla="*/ 337 h 343"/>
                  <a:gd name="T46" fmla="*/ 339 w 342"/>
                  <a:gd name="T47" fmla="*/ 340 h 343"/>
                  <a:gd name="T48" fmla="*/ 336 w 342"/>
                  <a:gd name="T49" fmla="*/ 342 h 343"/>
                  <a:gd name="T50" fmla="*/ 333 w 342"/>
                  <a:gd name="T51" fmla="*/ 343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42" h="343">
                    <a:moveTo>
                      <a:pt x="19" y="324"/>
                    </a:moveTo>
                    <a:lnTo>
                      <a:pt x="323" y="324"/>
                    </a:lnTo>
                    <a:lnTo>
                      <a:pt x="323" y="19"/>
                    </a:lnTo>
                    <a:lnTo>
                      <a:pt x="19" y="19"/>
                    </a:lnTo>
                    <a:lnTo>
                      <a:pt x="19" y="324"/>
                    </a:lnTo>
                    <a:close/>
                    <a:moveTo>
                      <a:pt x="333" y="343"/>
                    </a:moveTo>
                    <a:lnTo>
                      <a:pt x="10" y="343"/>
                    </a:lnTo>
                    <a:lnTo>
                      <a:pt x="5" y="342"/>
                    </a:lnTo>
                    <a:lnTo>
                      <a:pt x="2" y="340"/>
                    </a:lnTo>
                    <a:lnTo>
                      <a:pt x="0" y="337"/>
                    </a:lnTo>
                    <a:lnTo>
                      <a:pt x="0" y="333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10" y="0"/>
                    </a:lnTo>
                    <a:lnTo>
                      <a:pt x="333" y="0"/>
                    </a:lnTo>
                    <a:lnTo>
                      <a:pt x="336" y="1"/>
                    </a:lnTo>
                    <a:lnTo>
                      <a:pt x="339" y="3"/>
                    </a:lnTo>
                    <a:lnTo>
                      <a:pt x="341" y="6"/>
                    </a:lnTo>
                    <a:lnTo>
                      <a:pt x="342" y="9"/>
                    </a:lnTo>
                    <a:lnTo>
                      <a:pt x="342" y="333"/>
                    </a:lnTo>
                    <a:lnTo>
                      <a:pt x="341" y="337"/>
                    </a:lnTo>
                    <a:lnTo>
                      <a:pt x="339" y="340"/>
                    </a:lnTo>
                    <a:lnTo>
                      <a:pt x="336" y="342"/>
                    </a:lnTo>
                    <a:lnTo>
                      <a:pt x="333" y="343"/>
                    </a:lnTo>
                    <a:close/>
                  </a:path>
                </a:pathLst>
              </a:custGeom>
              <a:grpFill/>
              <a:ln w="9525">
                <a:solidFill>
                  <a:srgbClr val="7A468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b="1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-46602" y="1955922"/>
              <a:ext cx="4123988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latin typeface="Century Gothic" panose="020B0502020202020204" pitchFamily="34" charset="0"/>
                </a:rPr>
                <a:t>Экономическое </a:t>
              </a:r>
              <a:endParaRPr lang="en-US" sz="2000" b="1" dirty="0">
                <a:latin typeface="Century Gothic" panose="020B0502020202020204" pitchFamily="34" charset="0"/>
              </a:endParaRPr>
            </a:p>
            <a:p>
              <a:pPr algn="ctr"/>
              <a:r>
                <a:rPr lang="ru-RU" sz="2000" b="1" dirty="0">
                  <a:latin typeface="Century Gothic" panose="020B0502020202020204" pitchFamily="34" charset="0"/>
                </a:rPr>
                <a:t>развитие</a:t>
              </a:r>
            </a:p>
          </p:txBody>
        </p:sp>
        <p:sp>
          <p:nvSpPr>
            <p:cNvPr id="639" name="TextBox 638"/>
            <p:cNvSpPr txBox="1"/>
            <p:nvPr/>
          </p:nvSpPr>
          <p:spPr>
            <a:xfrm>
              <a:off x="5162554" y="1959577"/>
              <a:ext cx="3032641" cy="707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latin typeface="Century Gothic" panose="020B0502020202020204" pitchFamily="34" charset="0"/>
                </a:rPr>
                <a:t>Технологические изменения</a:t>
              </a:r>
            </a:p>
          </p:txBody>
        </p:sp>
        <p:sp>
          <p:nvSpPr>
            <p:cNvPr id="636" name="TextBox 635"/>
            <p:cNvSpPr txBox="1"/>
            <p:nvPr/>
          </p:nvSpPr>
          <p:spPr>
            <a:xfrm>
              <a:off x="5028620" y="3729186"/>
              <a:ext cx="330411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900" b="1" dirty="0">
                  <a:latin typeface="Century Gothic" panose="020B0502020202020204" pitchFamily="34" charset="0"/>
                </a:rPr>
                <a:t>Промышленное развитие</a:t>
              </a:r>
            </a:p>
          </p:txBody>
        </p:sp>
        <p:sp>
          <p:nvSpPr>
            <p:cNvPr id="649" name="TextBox 648"/>
            <p:cNvSpPr txBox="1"/>
            <p:nvPr/>
          </p:nvSpPr>
          <p:spPr>
            <a:xfrm>
              <a:off x="227386" y="3739848"/>
              <a:ext cx="3640184" cy="753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latin typeface="Century Gothic" panose="020B0502020202020204" pitchFamily="34" charset="0"/>
                </a:rPr>
                <a:t>Риски и угрозы промышленности</a:t>
              </a:r>
            </a:p>
          </p:txBody>
        </p:sp>
      </p:grpSp>
      <p:sp>
        <p:nvSpPr>
          <p:cNvPr id="637" name="TextBox 636"/>
          <p:cNvSpPr txBox="1"/>
          <p:nvPr/>
        </p:nvSpPr>
        <p:spPr>
          <a:xfrm>
            <a:off x="111596" y="752884"/>
            <a:ext cx="115223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50" dirty="0">
                <a:latin typeface="Century Gothic" panose="020B0502020202020204" pitchFamily="34" charset="0"/>
              </a:rPr>
              <a:t>Развитие экономики неразрывно связано с новым этапом промышленного производства, формирующимся под влиянием технологических изменений, цифровой трансформации промышленности. </a:t>
            </a:r>
          </a:p>
          <a:p>
            <a:r>
              <a:rPr lang="ru-RU" sz="1750" b="1" dirty="0">
                <a:latin typeface="Century Gothic" panose="020B0502020202020204" pitchFamily="34" charset="0"/>
              </a:rPr>
              <a:t>Ряд ограничительных факторов препятствует выведению промышленности страны на конкурентный с экономически развитыми странами уровень.</a:t>
            </a:r>
          </a:p>
        </p:txBody>
      </p:sp>
      <p:sp>
        <p:nvSpPr>
          <p:cNvPr id="788" name="TextBox 787"/>
          <p:cNvSpPr txBox="1"/>
          <p:nvPr/>
        </p:nvSpPr>
        <p:spPr>
          <a:xfrm>
            <a:off x="123908" y="4878875"/>
            <a:ext cx="2499394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entury Gothic" panose="020B0502020202020204" pitchFamily="34" charset="0"/>
              </a:rPr>
              <a:t>Замедление экономики</a:t>
            </a:r>
          </a:p>
        </p:txBody>
      </p:sp>
      <p:sp>
        <p:nvSpPr>
          <p:cNvPr id="797" name="TextBox 796"/>
          <p:cNvSpPr txBox="1"/>
          <p:nvPr/>
        </p:nvSpPr>
        <p:spPr>
          <a:xfrm>
            <a:off x="2662481" y="5803463"/>
            <a:ext cx="2965664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entury Gothic" panose="020B0502020202020204" pitchFamily="34" charset="0"/>
              </a:rPr>
              <a:t>Финансовая нестабильность</a:t>
            </a:r>
          </a:p>
        </p:txBody>
      </p:sp>
      <p:sp>
        <p:nvSpPr>
          <p:cNvPr id="808" name="TextBox 807"/>
          <p:cNvSpPr txBox="1"/>
          <p:nvPr/>
        </p:nvSpPr>
        <p:spPr>
          <a:xfrm>
            <a:off x="2665507" y="4889006"/>
            <a:ext cx="2948570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err="1">
                <a:latin typeface="Century Gothic" panose="020B0502020202020204" pitchFamily="34" charset="0"/>
              </a:rPr>
              <a:t>Санкционные</a:t>
            </a:r>
            <a:r>
              <a:rPr lang="ru-RU" sz="1400" dirty="0">
                <a:latin typeface="Century Gothic" panose="020B0502020202020204" pitchFamily="34" charset="0"/>
              </a:rPr>
              <a:t> ограничения</a:t>
            </a:r>
          </a:p>
        </p:txBody>
      </p:sp>
      <p:sp>
        <p:nvSpPr>
          <p:cNvPr id="810" name="TextBox 809"/>
          <p:cNvSpPr txBox="1"/>
          <p:nvPr/>
        </p:nvSpPr>
        <p:spPr>
          <a:xfrm>
            <a:off x="104331" y="5246075"/>
            <a:ext cx="2518971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entury Gothic" panose="020B0502020202020204" pitchFamily="34" charset="0"/>
              </a:rPr>
              <a:t>Существующие инструменты управления</a:t>
            </a:r>
          </a:p>
        </p:txBody>
      </p:sp>
      <p:sp>
        <p:nvSpPr>
          <p:cNvPr id="813" name="TextBox 812"/>
          <p:cNvSpPr txBox="1"/>
          <p:nvPr/>
        </p:nvSpPr>
        <p:spPr>
          <a:xfrm>
            <a:off x="2662481" y="5255168"/>
            <a:ext cx="296566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entury Gothic" panose="020B0502020202020204" pitchFamily="34" charset="0"/>
              </a:rPr>
              <a:t>Эпидемиологическая обстановка</a:t>
            </a:r>
          </a:p>
        </p:txBody>
      </p:sp>
      <p:sp>
        <p:nvSpPr>
          <p:cNvPr id="814" name="TextBox 813"/>
          <p:cNvSpPr txBox="1"/>
          <p:nvPr/>
        </p:nvSpPr>
        <p:spPr>
          <a:xfrm>
            <a:off x="104330" y="5814187"/>
            <a:ext cx="2518971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entury Gothic" panose="020B0502020202020204" pitchFamily="34" charset="0"/>
              </a:rPr>
              <a:t>Кадровый дефицит</a:t>
            </a:r>
          </a:p>
        </p:txBody>
      </p:sp>
      <p:sp>
        <p:nvSpPr>
          <p:cNvPr id="800" name="TextBox 799"/>
          <p:cNvSpPr txBox="1"/>
          <p:nvPr/>
        </p:nvSpPr>
        <p:spPr>
          <a:xfrm>
            <a:off x="9708559" y="2192160"/>
            <a:ext cx="1734147" cy="307777"/>
          </a:xfrm>
          <a:prstGeom prst="rect">
            <a:avLst/>
          </a:prstGeom>
          <a:solidFill>
            <a:schemeClr val="accent3">
              <a:lumMod val="60000"/>
              <a:lumOff val="40000"/>
              <a:alpha val="5098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entury Gothic" panose="020B0502020202020204" pitchFamily="34" charset="0"/>
              </a:rPr>
              <a:t>Индустрия 4.0</a:t>
            </a:r>
          </a:p>
        </p:txBody>
      </p:sp>
      <p:sp>
        <p:nvSpPr>
          <p:cNvPr id="955" name="TextBox 954"/>
          <p:cNvSpPr txBox="1"/>
          <p:nvPr/>
        </p:nvSpPr>
        <p:spPr>
          <a:xfrm>
            <a:off x="9711097" y="2589339"/>
            <a:ext cx="1731609" cy="523220"/>
          </a:xfrm>
          <a:prstGeom prst="rect">
            <a:avLst/>
          </a:prstGeom>
          <a:solidFill>
            <a:schemeClr val="accent3">
              <a:lumMod val="60000"/>
              <a:lumOff val="40000"/>
              <a:alpha val="5098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entury Gothic" panose="020B0502020202020204" pitchFamily="34" charset="0"/>
              </a:rPr>
              <a:t>Возобновляемая энергетика</a:t>
            </a:r>
          </a:p>
        </p:txBody>
      </p:sp>
      <p:sp>
        <p:nvSpPr>
          <p:cNvPr id="956" name="TextBox 955"/>
          <p:cNvSpPr txBox="1"/>
          <p:nvPr/>
        </p:nvSpPr>
        <p:spPr>
          <a:xfrm>
            <a:off x="9704502" y="3158560"/>
            <a:ext cx="2480903" cy="307777"/>
          </a:xfrm>
          <a:prstGeom prst="rect">
            <a:avLst/>
          </a:prstGeom>
          <a:solidFill>
            <a:schemeClr val="accent3">
              <a:lumMod val="60000"/>
              <a:lumOff val="40000"/>
              <a:alpha val="5098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Климатическая повестка</a:t>
            </a:r>
          </a:p>
        </p:txBody>
      </p:sp>
      <p:sp>
        <p:nvSpPr>
          <p:cNvPr id="957" name="TextBox 956"/>
          <p:cNvSpPr txBox="1"/>
          <p:nvPr/>
        </p:nvSpPr>
        <p:spPr>
          <a:xfrm>
            <a:off x="9704502" y="3558856"/>
            <a:ext cx="2090286" cy="523220"/>
          </a:xfrm>
          <a:prstGeom prst="rect">
            <a:avLst/>
          </a:prstGeom>
          <a:solidFill>
            <a:schemeClr val="accent3">
              <a:lumMod val="60000"/>
              <a:lumOff val="40000"/>
              <a:alpha val="5098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entury Gothic" panose="020B0502020202020204" pitchFamily="34" charset="0"/>
              </a:rPr>
              <a:t>Сквозные технологии связи </a:t>
            </a:r>
            <a:r>
              <a:rPr lang="en-US" sz="1400" dirty="0">
                <a:latin typeface="Century Gothic" panose="020B0502020202020204" pitchFamily="34" charset="0"/>
              </a:rPr>
              <a:t>5G</a:t>
            </a:r>
            <a:endParaRPr lang="ru-RU" sz="1400" dirty="0">
              <a:latin typeface="Century Gothic" panose="020B0502020202020204" pitchFamily="34" charset="0"/>
            </a:endParaRPr>
          </a:p>
        </p:txBody>
      </p:sp>
      <p:sp>
        <p:nvSpPr>
          <p:cNvPr id="958" name="TextBox 957"/>
          <p:cNvSpPr txBox="1"/>
          <p:nvPr/>
        </p:nvSpPr>
        <p:spPr>
          <a:xfrm>
            <a:off x="132617" y="2833191"/>
            <a:ext cx="2242921" cy="307777"/>
          </a:xfrm>
          <a:prstGeom prst="rect">
            <a:avLst/>
          </a:prstGeom>
          <a:solidFill>
            <a:schemeClr val="accent3">
              <a:lumMod val="60000"/>
              <a:lumOff val="40000"/>
              <a:alpha val="5098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entury Gothic" panose="020B0502020202020204" pitchFamily="34" charset="0"/>
              </a:rPr>
              <a:t>Цифровая экономика</a:t>
            </a:r>
          </a:p>
        </p:txBody>
      </p:sp>
      <p:sp>
        <p:nvSpPr>
          <p:cNvPr id="959" name="TextBox 958"/>
          <p:cNvSpPr txBox="1"/>
          <p:nvPr/>
        </p:nvSpPr>
        <p:spPr>
          <a:xfrm>
            <a:off x="148447" y="2204864"/>
            <a:ext cx="2231656" cy="523220"/>
          </a:xfrm>
          <a:prstGeom prst="rect">
            <a:avLst/>
          </a:prstGeom>
          <a:solidFill>
            <a:schemeClr val="accent3">
              <a:lumMod val="60000"/>
              <a:lumOff val="40000"/>
              <a:alpha val="5098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entury Gothic" panose="020B0502020202020204" pitchFamily="34" charset="0"/>
              </a:rPr>
              <a:t>Информационно-сетевая экономика</a:t>
            </a:r>
          </a:p>
        </p:txBody>
      </p:sp>
      <p:sp>
        <p:nvSpPr>
          <p:cNvPr id="961" name="TextBox 960"/>
          <p:cNvSpPr txBox="1"/>
          <p:nvPr/>
        </p:nvSpPr>
        <p:spPr>
          <a:xfrm>
            <a:off x="111597" y="3265820"/>
            <a:ext cx="227323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entury Gothic" panose="020B0502020202020204" pitchFamily="34" charset="0"/>
              </a:rPr>
              <a:t>Доминирующий </a:t>
            </a:r>
            <a:r>
              <a:rPr lang="en-US" sz="1400" dirty="0">
                <a:latin typeface="Century Gothic" panose="020B0502020202020204" pitchFamily="34" charset="0"/>
              </a:rPr>
              <a:t>IV </a:t>
            </a:r>
            <a:r>
              <a:rPr lang="ru-RU" sz="1400" dirty="0">
                <a:latin typeface="Century Gothic" panose="020B0502020202020204" pitchFamily="34" charset="0"/>
              </a:rPr>
              <a:t>технологический уклад</a:t>
            </a:r>
          </a:p>
        </p:txBody>
      </p:sp>
      <p:sp>
        <p:nvSpPr>
          <p:cNvPr id="963" name="TextBox 962"/>
          <p:cNvSpPr txBox="1"/>
          <p:nvPr/>
        </p:nvSpPr>
        <p:spPr>
          <a:xfrm>
            <a:off x="6962308" y="4823483"/>
            <a:ext cx="1923502" cy="523220"/>
          </a:xfrm>
          <a:prstGeom prst="rect">
            <a:avLst/>
          </a:prstGeom>
          <a:solidFill>
            <a:schemeClr val="accent3">
              <a:lumMod val="60000"/>
              <a:lumOff val="40000"/>
              <a:alpha val="5098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entury Gothic" panose="020B0502020202020204" pitchFamily="34" charset="0"/>
              </a:rPr>
              <a:t>Цифровая индустриализация</a:t>
            </a:r>
          </a:p>
        </p:txBody>
      </p:sp>
      <p:sp>
        <p:nvSpPr>
          <p:cNvPr id="964" name="TextBox 963"/>
          <p:cNvSpPr txBox="1"/>
          <p:nvPr/>
        </p:nvSpPr>
        <p:spPr>
          <a:xfrm>
            <a:off x="8954180" y="4810692"/>
            <a:ext cx="3006752" cy="523220"/>
          </a:xfrm>
          <a:prstGeom prst="rect">
            <a:avLst/>
          </a:prstGeom>
          <a:solidFill>
            <a:schemeClr val="accent3">
              <a:lumMod val="60000"/>
              <a:lumOff val="40000"/>
              <a:alpha val="5098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entury Gothic" panose="020B0502020202020204" pitchFamily="34" charset="0"/>
              </a:rPr>
              <a:t>Развитие высокотехнологичных предприятий</a:t>
            </a:r>
          </a:p>
        </p:txBody>
      </p:sp>
      <p:sp>
        <p:nvSpPr>
          <p:cNvPr id="965" name="TextBox 964"/>
          <p:cNvSpPr txBox="1"/>
          <p:nvPr/>
        </p:nvSpPr>
        <p:spPr>
          <a:xfrm>
            <a:off x="6962308" y="5463394"/>
            <a:ext cx="501678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entury Gothic" panose="020B0502020202020204" pitchFamily="34" charset="0"/>
              </a:rPr>
              <a:t>Низкие темпы внедрения современных технологических и конструкторских решений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работа UNECON\2020.02.13_презентация университет 90 лет АНГЛ\ПРЕЗЕНТАЦИЯ 2021 NEW\фон белый.jpg">
            <a:extLst>
              <a:ext uri="{FF2B5EF4-FFF2-40B4-BE49-F238E27FC236}">
                <a16:creationId xmlns:a16="http://schemas.microsoft.com/office/drawing/2014/main" id="{14971522-ABFD-45AC-BFDA-6FC110223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57677"/>
            <a:ext cx="121503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92457CB-C6EE-4107-BBFE-44B3B1260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038" y="192236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6FE103C-4DC3-44F4-B559-A58EED4F0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133635"/>
            <a:ext cx="8582744" cy="1143000"/>
          </a:xfrm>
        </p:spPr>
        <p:txBody>
          <a:bodyPr/>
          <a:lstStyle/>
          <a:p>
            <a:r>
              <a:rPr lang="ru-RU" sz="2800" b="1" dirty="0">
                <a:solidFill>
                  <a:srgbClr val="008080"/>
                </a:solidFill>
              </a:rPr>
              <a:t>СИСТЕМНЫЕ ЗАДАЧИ ЦИФРОВИЗАЦИИ ПРЕДПРИЯТИЯ РЯДА ПЕРВООЧЕРЕДНОГО РЕШЕНИЯ</a:t>
            </a:r>
            <a:endParaRPr lang="ru-RU" sz="2800" dirty="0">
              <a:solidFill>
                <a:srgbClr val="00808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AABC13-A4CA-469F-B395-9BD108F32BCA}"/>
              </a:ext>
            </a:extLst>
          </p:cNvPr>
          <p:cNvSpPr/>
          <p:nvPr/>
        </p:nvSpPr>
        <p:spPr>
          <a:xfrm>
            <a:off x="1487488" y="1452206"/>
            <a:ext cx="9793088" cy="459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95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1.	Стандартизация процессов конструкторско-технологической подготовки. Для минимизации стоимости жизненного цикла (от идеи до модернизации/утилизации) технологии представления, обмена и корректной интерпретации данных для совместного использования должны быть стандартизованы: маркетинговые, конструкторско-технологические, производственные данные, данные мониторинга изделий в процессе эксплуатации, обслуживания и т.д. 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95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2.	Создание сквозного Центра Компетенций по направлениям, в который будут входить, на первом этапе, конструкторы, технологи и </a:t>
            </a:r>
            <a:r>
              <a:rPr lang="en-US" sz="1400" b="1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IT</a:t>
            </a:r>
            <a:r>
              <a:rPr lang="ru-RU" sz="1400" b="1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- специалисты из различных предприятий для обмена опытом, совместного проектирования и решений возникающих проблем, по направлениям деятельности. 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95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3.	Подготовка кадров путем проведения апробаций и тестирования новых программных продуктов, или других передовых технологий в области проектирования и цифровых двойников.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95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4.	Создание инфраструктуры для проведения апробации инновационных технологий. 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95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5.	Создание инструментов мотивации деятельности персонала в интересах интеграции.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95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6.	Поиск путей хронического недофинансирования развития автоматизированных систем управления проектированием и КТПП в рамках отдельных предприятий.  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95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7.	Создание системы автоматизированного информационного обмена. 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95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8.	Создание </a:t>
            </a:r>
            <a:r>
              <a:rPr lang="en-US" sz="1400" b="1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IT</a:t>
            </a:r>
            <a:r>
              <a:rPr lang="ru-RU" sz="1400" b="1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-инфраструктуры и АРМ с достаточным уровнем применения инженерного программного обеспечения, с наличием необходимой серверной </a:t>
            </a:r>
            <a:r>
              <a:rPr lang="en-US" sz="1400" b="1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IT</a:t>
            </a:r>
            <a:r>
              <a:rPr lang="ru-RU" sz="1400" b="1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-инфраструктуры для установки и настройки программного обеспечения. 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95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9.	Формирование достаточного уровня зрелости процессов цифрового проектирования, в том числе с использованием суперкомпьютерных вычислений, предполагающих наличие </a:t>
            </a:r>
            <a:br>
              <a:rPr lang="ru-RU" sz="1400" b="1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3D моделей компонентов, входящих в изделие и 3D моделей производственных полуфабрикатов для их изготовления, а также – с применением расчётных моделей CAE на их базе.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6833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работа UNECON\2020.02.13_презентация университет 90 лет АНГЛ\ПРЕЗЕНТАЦИЯ 2021 NEW\фон белый.jpg">
            <a:extLst>
              <a:ext uri="{FF2B5EF4-FFF2-40B4-BE49-F238E27FC236}">
                <a16:creationId xmlns:a16="http://schemas.microsoft.com/office/drawing/2014/main" id="{670F265C-1060-4585-B205-6A5242AC2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57677"/>
            <a:ext cx="121503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92457CB-C6EE-4107-BBFE-44B3B1260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038" y="192236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6FE103C-4DC3-44F4-B559-A58EED4F0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2" y="360845"/>
            <a:ext cx="8582744" cy="1143000"/>
          </a:xfrm>
        </p:spPr>
        <p:txBody>
          <a:bodyPr/>
          <a:lstStyle/>
          <a:p>
            <a:r>
              <a:rPr lang="ru-RU" sz="2800" b="1" dirty="0">
                <a:solidFill>
                  <a:srgbClr val="006666"/>
                </a:solidFill>
              </a:rPr>
              <a:t>КЛЮЧЕВЫЕ ВОПРОСЫ ЦИФРОВИЗАЦИИ ПРОМЫШЛЕННЫХ ПРЕДПРИЯТИЙ</a:t>
            </a:r>
            <a:endParaRPr lang="ru-RU" sz="2800" dirty="0">
              <a:solidFill>
                <a:srgbClr val="006666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AABC13-A4CA-469F-B395-9BD108F32BCA}"/>
              </a:ext>
            </a:extLst>
          </p:cNvPr>
          <p:cNvSpPr/>
          <p:nvPr/>
        </p:nvSpPr>
        <p:spPr>
          <a:xfrm>
            <a:off x="1487488" y="1452206"/>
            <a:ext cx="9793088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95000"/>
              </a:lnSpc>
              <a:spcAft>
                <a:spcPts val="0"/>
              </a:spcAft>
            </a:pPr>
            <a:r>
              <a:rPr lang="ru-RU" sz="2000" b="1" cap="small" dirty="0"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 </a:t>
            </a:r>
          </a:p>
          <a:p>
            <a:pPr indent="270510" algn="just">
              <a:lnSpc>
                <a:spcPct val="95000"/>
              </a:lnSpc>
              <a:spcAft>
                <a:spcPts val="0"/>
              </a:spcAft>
            </a:pPr>
            <a:r>
              <a:rPr lang="ru-RU" sz="2000" b="1" cap="small" dirty="0"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По направлению «</a:t>
            </a:r>
            <a:r>
              <a:rPr lang="ru-RU" sz="2000" b="1" cap="small" dirty="0">
                <a:solidFill>
                  <a:srgbClr val="006666"/>
                </a:solidFill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Кадры»</a:t>
            </a:r>
            <a:r>
              <a:rPr lang="ru-RU" sz="2000" b="1" cap="small" dirty="0"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 необходимо обеспечить возможность привлечения и мотивации  сотрудников  предприятий  для  решения  задач,  стоящих  перед предприятием.</a:t>
            </a:r>
          </a:p>
          <a:p>
            <a:pPr indent="270510" algn="just">
              <a:lnSpc>
                <a:spcPct val="95000"/>
              </a:lnSpc>
              <a:spcAft>
                <a:spcPts val="0"/>
              </a:spcAft>
            </a:pPr>
            <a:endParaRPr lang="ru-RU" sz="2000" b="1" cap="small" dirty="0">
              <a:latin typeface="Consolas" panose="020B0609020204030204" pitchFamily="49" charset="0"/>
              <a:ea typeface="Arial Unicode MS" panose="020B0604020202020204" pitchFamily="34" charset="-128"/>
              <a:cs typeface="Consolas" panose="020B0609020204030204" pitchFamily="49" charset="0"/>
            </a:endParaRPr>
          </a:p>
          <a:p>
            <a:pPr indent="270510" algn="just">
              <a:lnSpc>
                <a:spcPct val="95000"/>
              </a:lnSpc>
              <a:spcAft>
                <a:spcPts val="0"/>
              </a:spcAft>
            </a:pPr>
            <a:r>
              <a:rPr lang="ru-RU" sz="2000" b="1" cap="small" dirty="0"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 По направлению «</a:t>
            </a:r>
            <a:r>
              <a:rPr lang="ru-RU" sz="2000" b="1" cap="small" dirty="0">
                <a:solidFill>
                  <a:srgbClr val="006666"/>
                </a:solidFill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Применения отечественного ПО</a:t>
            </a:r>
            <a:r>
              <a:rPr lang="ru-RU" sz="2000" b="1" cap="small" dirty="0"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» необходимо проведение регулярных  консультаций,  участвовать  в  разработке  и  тестировании отечественного  программного  обеспечения  на  системной  основе  совместно  с  Минпромторг, ГК, РФЯЦ и др.</a:t>
            </a:r>
          </a:p>
          <a:p>
            <a:pPr indent="270510" algn="just">
              <a:lnSpc>
                <a:spcPct val="95000"/>
              </a:lnSpc>
              <a:spcAft>
                <a:spcPts val="0"/>
              </a:spcAft>
            </a:pPr>
            <a:r>
              <a:rPr lang="ru-RU" sz="2000" b="1" cap="small" dirty="0"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  </a:t>
            </a:r>
          </a:p>
          <a:p>
            <a:pPr indent="270510" algn="just">
              <a:lnSpc>
                <a:spcPct val="95000"/>
              </a:lnSpc>
              <a:spcAft>
                <a:spcPts val="0"/>
              </a:spcAft>
            </a:pPr>
            <a:r>
              <a:rPr lang="ru-RU" sz="2000" b="1" cap="small" dirty="0"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Направлению  «</a:t>
            </a:r>
            <a:r>
              <a:rPr lang="ru-RU" sz="2000" b="1" cap="small" dirty="0">
                <a:solidFill>
                  <a:srgbClr val="006666"/>
                </a:solidFill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Информационной  безопасности</a:t>
            </a:r>
            <a:r>
              <a:rPr lang="ru-RU" sz="2000" b="1" cap="small" dirty="0"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»  (ИБ)  необходимо  уделить особое внимание, учесть уровень ограниченности передаваемой информации при проектировании ИТ инфраструктуры и создать центр мониторинга событий ИБ, интегрированный с регуляторами и ГК. </a:t>
            </a:r>
            <a:endParaRPr lang="ru-RU" sz="2000" cap="small" dirty="0">
              <a:effectLst/>
              <a:latin typeface="Consolas" panose="020B0609020204030204" pitchFamily="49" charset="0"/>
              <a:ea typeface="Calibri" panose="020F0502020204030204" pitchFamily="34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7785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17125E-22ED-4887-8288-F5570B381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32" y="879773"/>
            <a:ext cx="8798768" cy="1143000"/>
          </a:xfrm>
        </p:spPr>
        <p:txBody>
          <a:bodyPr/>
          <a:lstStyle/>
          <a:p>
            <a:r>
              <a:rPr lang="ru-RU" sz="2400" b="1" dirty="0"/>
              <a:t>Распоряжение Правительства РФ от 6 ноября 2021 г. N 3142-р </a:t>
            </a:r>
            <a:br>
              <a:rPr lang="ru-RU" sz="2400" b="1" dirty="0"/>
            </a:br>
            <a:r>
              <a:rPr lang="ru-RU" sz="2400" b="1" dirty="0"/>
              <a:t>Об утверждении стратегического направления в области цифровой трансформации обрабатывающих отраслей промышленности</a:t>
            </a:r>
            <a:br>
              <a:rPr lang="ru-RU" sz="2400" b="1" dirty="0"/>
            </a:b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FA576D-1D26-4C17-993E-4BAE4DA37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319934"/>
            <a:ext cx="10972800" cy="2515294"/>
          </a:xfrm>
        </p:spPr>
        <p:txBody>
          <a:bodyPr/>
          <a:lstStyle/>
          <a:p>
            <a:pPr marL="0" indent="0">
              <a:buNone/>
            </a:pPr>
            <a:r>
              <a:rPr lang="ru-RU" sz="2000" cap="small" dirty="0"/>
              <a:t>В ходе реализации стратегического направления будут внедрены следующие технологии:</a:t>
            </a:r>
          </a:p>
          <a:p>
            <a:pPr marL="896938"/>
            <a:r>
              <a:rPr lang="ru-RU" sz="2000" cap="small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искусственный интеллект;</a:t>
            </a:r>
          </a:p>
          <a:p>
            <a:pPr marL="896938"/>
            <a:r>
              <a:rPr lang="ru-RU" sz="2000" cap="small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производственные технологии;</a:t>
            </a:r>
          </a:p>
          <a:p>
            <a:pPr marL="896938"/>
            <a:r>
              <a:rPr lang="ru-RU" sz="2000" cap="small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робототехника и сенсорика;</a:t>
            </a:r>
          </a:p>
          <a:p>
            <a:pPr marL="896938"/>
            <a:r>
              <a:rPr lang="ru-RU" sz="2000" cap="small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коммуникационные интернет-технологии;</a:t>
            </a:r>
          </a:p>
          <a:p>
            <a:pPr marL="896938"/>
            <a:r>
              <a:rPr lang="ru-RU" sz="2000" cap="small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вещей;</a:t>
            </a:r>
          </a:p>
          <a:p>
            <a:pPr marL="896938"/>
            <a:r>
              <a:rPr lang="ru-RU" sz="2000" cap="small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технологии виртуальной и дополненной реальности.</a:t>
            </a:r>
            <a:endParaRPr lang="en-US" sz="2000" cap="small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2000" cap="small" dirty="0"/>
          </a:p>
          <a:p>
            <a:endParaRPr lang="ru-RU" sz="2000" cap="small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A2241D-CFFB-46A1-928E-1F52B24A6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616" y="290763"/>
            <a:ext cx="1732010" cy="173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940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17125E-22ED-4887-8288-F5570B381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32" y="879773"/>
            <a:ext cx="8798768" cy="1143000"/>
          </a:xfrm>
        </p:spPr>
        <p:txBody>
          <a:bodyPr/>
          <a:lstStyle/>
          <a:p>
            <a:r>
              <a:rPr lang="ru-RU" sz="2400" b="1" dirty="0"/>
              <a:t>Распоряжение Правительства РФ от 6 ноября 2021 г. N 3142-р </a:t>
            </a:r>
            <a:br>
              <a:rPr lang="ru-RU" sz="2400" b="1" dirty="0"/>
            </a:br>
            <a:r>
              <a:rPr lang="ru-RU" sz="2400" b="1" dirty="0"/>
              <a:t>Об утверждении стратегического направления в области цифровой трансформации обрабатывающих отраслей промышленности</a:t>
            </a:r>
            <a:br>
              <a:rPr lang="ru-RU" sz="2400" b="1" dirty="0"/>
            </a:b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A2241D-CFFB-46A1-928E-1F52B24A6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616" y="290763"/>
            <a:ext cx="1732010" cy="17320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3A7328-CD8B-4DCE-BA54-C46EB4E2C252}"/>
              </a:ext>
            </a:extLst>
          </p:cNvPr>
          <p:cNvSpPr txBox="1"/>
          <p:nvPr/>
        </p:nvSpPr>
        <p:spPr>
          <a:xfrm>
            <a:off x="911424" y="2038917"/>
            <a:ext cx="1101722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cap="small" dirty="0">
                <a:solidFill>
                  <a:srgbClr val="006666"/>
                </a:solidFill>
              </a:rPr>
              <a:t>ПЯТЬ ГЛАВНЫХ ПРОЕКТОВ ОБЛАСТИ ЦИФРОВИЗАЦИИ</a:t>
            </a:r>
          </a:p>
          <a:p>
            <a:pPr marL="342900" indent="-342900">
              <a:buAutoNum type="arabicPeriod"/>
            </a:pPr>
            <a:r>
              <a:rPr lang="ru-RU" sz="1800" cap="small" dirty="0"/>
              <a:t>Формирование эффективной инфраструктуры и системы поддержки внедрения отечественного программного обеспечения и программно-аппаратных комплексов </a:t>
            </a:r>
          </a:p>
          <a:p>
            <a:pPr algn="ctr"/>
            <a:r>
              <a:rPr lang="ru-RU" sz="1800" b="1" cap="small" dirty="0">
                <a:solidFill>
                  <a:srgbClr val="006666"/>
                </a:solidFill>
              </a:rPr>
              <a:t>(проект «Умное производство»).</a:t>
            </a:r>
          </a:p>
          <a:p>
            <a:r>
              <a:rPr lang="ru-RU" sz="1800" cap="small" dirty="0"/>
              <a:t>2. Создание национальной системы стандартизации и сертификации, базирующейся на технологиях виртуальных испытаний </a:t>
            </a:r>
          </a:p>
          <a:p>
            <a:pPr algn="ctr"/>
            <a:r>
              <a:rPr lang="ru-RU" sz="1800" b="1" cap="small" dirty="0">
                <a:solidFill>
                  <a:srgbClr val="006666"/>
                </a:solidFill>
              </a:rPr>
              <a:t>(проект «Цифровой инжиниринг»).</a:t>
            </a:r>
          </a:p>
          <a:p>
            <a:r>
              <a:rPr lang="ru-RU" sz="1800" cap="small" dirty="0"/>
              <a:t>3. Переход к </a:t>
            </a:r>
            <a:r>
              <a:rPr lang="ru-RU" sz="1800" cap="small" dirty="0" err="1"/>
              <a:t>кастомизированной</a:t>
            </a:r>
            <a:r>
              <a:rPr lang="ru-RU" sz="1800" cap="small" dirty="0"/>
              <a:t> промышленной продукции и ремонтам по состоянию </a:t>
            </a:r>
          </a:p>
          <a:p>
            <a:pPr algn="ctr"/>
            <a:r>
              <a:rPr lang="ru-RU" sz="1800" b="1" cap="small" dirty="0">
                <a:solidFill>
                  <a:srgbClr val="006666"/>
                </a:solidFill>
              </a:rPr>
              <a:t>(проект «Продукция будущего»).</a:t>
            </a:r>
          </a:p>
          <a:p>
            <a:r>
              <a:rPr lang="ru-RU" sz="1800" cap="small" dirty="0"/>
              <a:t>4. Формирование новой модели занятости в промышленности</a:t>
            </a:r>
          </a:p>
          <a:p>
            <a:pPr algn="ctr"/>
            <a:r>
              <a:rPr lang="ru-RU" sz="1800" b="1" cap="small" dirty="0">
                <a:solidFill>
                  <a:srgbClr val="006666"/>
                </a:solidFill>
              </a:rPr>
              <a:t> (проект «Новая модель занятости»).</a:t>
            </a:r>
          </a:p>
          <a:p>
            <a:r>
              <a:rPr lang="ru-RU" sz="1800" cap="small" dirty="0"/>
              <a:t>5. Переход к цифровому государственному управлению </a:t>
            </a:r>
          </a:p>
          <a:p>
            <a:pPr algn="ctr"/>
            <a:r>
              <a:rPr lang="ru-RU" sz="1800" b="1" cap="small" dirty="0">
                <a:solidFill>
                  <a:srgbClr val="006666"/>
                </a:solidFill>
              </a:rPr>
              <a:t>(Ведомственная программа цифровой трансформации Минпромторга России).</a:t>
            </a:r>
          </a:p>
        </p:txBody>
      </p:sp>
    </p:spTree>
    <p:extLst>
      <p:ext uri="{BB962C8B-B14F-4D97-AF65-F5344CB8AC3E}">
        <p14:creationId xmlns:p14="http://schemas.microsoft.com/office/powerpoint/2010/main" val="28710484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17125E-22ED-4887-8288-F5570B381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584" y="457200"/>
            <a:ext cx="9230816" cy="1143000"/>
          </a:xfrm>
        </p:spPr>
        <p:txBody>
          <a:bodyPr/>
          <a:lstStyle/>
          <a:p>
            <a:r>
              <a:rPr lang="ru-RU" sz="2400" b="1" dirty="0"/>
              <a:t>Распоряжение Правительства РФ от 6 ноября 2021 г. N 3142-р </a:t>
            </a:r>
            <a:br>
              <a:rPr lang="ru-RU" sz="2400" b="1" dirty="0"/>
            </a:br>
            <a:r>
              <a:rPr lang="ru-RU" sz="2400" b="1" dirty="0"/>
              <a:t>Об утверждении стратегического направления в области цифровой трансформации обрабатывающих отраслей промышленности</a:t>
            </a:r>
            <a:br>
              <a:rPr lang="ru-RU" sz="2400" b="1" dirty="0"/>
            </a:b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FA576D-1D26-4C17-993E-4BAE4DA37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000" b="1" cap="small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планам Минпромторга, реализация этой стратегии приведет к тому, что к 2024 году :</a:t>
            </a:r>
          </a:p>
          <a:p>
            <a:r>
              <a:rPr lang="ru-RU" sz="2000" cap="small" dirty="0"/>
              <a:t>30% высококвалифицированных работников, занятых в промышленности, будут получать заказы с использованием цифровых платформ (маркетплейсов);</a:t>
            </a:r>
          </a:p>
          <a:p>
            <a:r>
              <a:rPr lang="ru-RU" sz="2000" cap="small" dirty="0"/>
              <a:t> На 25% будут сокращены затраты на обслуживание высокотехнологичной продукции за счет перехода от «ремонта по регламенту» к «ремонту по состоянию» и использования технологии предиктивной аналитики. </a:t>
            </a:r>
          </a:p>
          <a:p>
            <a:r>
              <a:rPr lang="ru-RU" sz="2000" cap="small" dirty="0"/>
              <a:t>На 50% будет повышена фондоотдача за счет использования кооперационных цепочек;</a:t>
            </a:r>
          </a:p>
          <a:p>
            <a:r>
              <a:rPr lang="ru-RU" sz="2000" cap="small" dirty="0"/>
              <a:t>На 45% сокращено время вынужденного простоя производственных мощностей;</a:t>
            </a:r>
          </a:p>
          <a:p>
            <a:r>
              <a:rPr lang="ru-RU" sz="2000" cap="small" dirty="0"/>
              <a:t>В 1,5 раза сокращены сроки вывода высокотехнологичной продукции на рынок за счет признания результатов виртуальных испытаний;</a:t>
            </a:r>
          </a:p>
          <a:p>
            <a:r>
              <a:rPr lang="ru-RU" sz="2000" cap="small" dirty="0"/>
              <a:t>На 30% снижены сроки окупаемости инвестиций в российские промышленные предприятия;</a:t>
            </a:r>
          </a:p>
          <a:p>
            <a:r>
              <a:rPr lang="ru-RU" sz="2000" cap="small" dirty="0"/>
              <a:t>Создана биржа мощностей промышленных предприятий на базе ГИСП.</a:t>
            </a:r>
          </a:p>
          <a:p>
            <a:pPr marL="0" indent="0">
              <a:buNone/>
            </a:pPr>
            <a:r>
              <a:rPr lang="ru-RU" sz="2000" b="1" cap="small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1 января 2022 года Минпромторгом будут сформированы не менее 550 цифровых паспортов системообразующих промышленных предприятий, к концу 2024-го — не менее 9 тыс.</a:t>
            </a:r>
          </a:p>
          <a:p>
            <a:endParaRPr lang="ru-RU" sz="2000" cap="small" dirty="0"/>
          </a:p>
          <a:p>
            <a:endParaRPr lang="ru-RU" sz="2000" cap="small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A3864A-D297-46C7-9E0D-959CD7D4A6D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360" y="20641"/>
            <a:ext cx="1732010" cy="173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572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17125E-22ED-4887-8288-F5570B381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584" y="457200"/>
            <a:ext cx="9230816" cy="1143000"/>
          </a:xfrm>
        </p:spPr>
        <p:txBody>
          <a:bodyPr/>
          <a:lstStyle/>
          <a:p>
            <a:r>
              <a:rPr lang="ru-RU" sz="2400" b="1" dirty="0"/>
              <a:t>Распоряжение Правительства РФ от 6 ноября 2021 г. N 3142-р </a:t>
            </a:r>
            <a:br>
              <a:rPr lang="ru-RU" sz="2400" b="1" dirty="0"/>
            </a:br>
            <a:r>
              <a:rPr lang="ru-RU" sz="2400" b="1" dirty="0"/>
              <a:t>Об утверждении стратегического направления в области цифровой трансформации обрабатывающих отраслей промышленности</a:t>
            </a:r>
            <a:br>
              <a:rPr lang="ru-RU" sz="2400" b="1" dirty="0"/>
            </a:b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FA576D-1D26-4C17-993E-4BAE4DA37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1800" b="1" cap="small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ЦЕНТР СТРАТЕГИИ </a:t>
            </a:r>
            <a:r>
              <a:rPr lang="ru-RU" sz="1800" cap="small" dirty="0">
                <a:solidFill>
                  <a:srgbClr val="000000"/>
                </a:solidFill>
                <a:latin typeface="Consolas" panose="020B0609020204030204" pitchFamily="49" charset="0"/>
              </a:rPr>
              <a:t>составляет проект «Умное производство» — в его рамках будет сформирована инфраструктура поддержки внедрения российского ПО и программно-аппаратных комплексов. По словам премьер-министра Михаила </a:t>
            </a:r>
            <a:r>
              <a:rPr lang="ru-RU" sz="1800" cap="small" dirty="0" err="1">
                <a:solidFill>
                  <a:srgbClr val="000000"/>
                </a:solidFill>
                <a:latin typeface="Consolas" panose="020B0609020204030204" pitchFamily="49" charset="0"/>
              </a:rPr>
              <a:t>Мишустина</a:t>
            </a:r>
            <a:r>
              <a:rPr lang="ru-RU" sz="1800" cap="small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ru-RU" sz="1800" b="1" cap="small" dirty="0">
                <a:solidFill>
                  <a:srgbClr val="006666"/>
                </a:solidFill>
                <a:latin typeface="Consolas" panose="020B0609020204030204" pitchFamily="49" charset="0"/>
              </a:rPr>
              <a:t>финансовая поддержка отечественных проектов в области промышленного ПО вырастет в четыре раза</a:t>
            </a:r>
            <a:r>
              <a:rPr lang="ru-RU" sz="1800" cap="small" dirty="0">
                <a:solidFill>
                  <a:srgbClr val="000000"/>
                </a:solidFill>
                <a:latin typeface="Consolas" panose="020B0609020204030204" pitchFamily="49" charset="0"/>
              </a:rPr>
              <a:t>. </a:t>
            </a:r>
          </a:p>
          <a:p>
            <a:pPr marL="0" indent="0" algn="just">
              <a:buNone/>
            </a:pPr>
            <a:r>
              <a:rPr lang="ru-RU" sz="1800" cap="small" dirty="0">
                <a:solidFill>
                  <a:srgbClr val="000000"/>
                </a:solidFill>
                <a:latin typeface="Consolas" panose="020B0609020204030204" pitchFamily="49" charset="0"/>
              </a:rPr>
              <a:t>В частности, речь идет о внедрении отечественных систем автоматизированного проектирования (</a:t>
            </a:r>
            <a:r>
              <a:rPr lang="en-US" sz="1800" cap="small" dirty="0">
                <a:solidFill>
                  <a:srgbClr val="000000"/>
                </a:solidFill>
                <a:latin typeface="Consolas" panose="020B0609020204030204" pitchFamily="49" charset="0"/>
              </a:rPr>
              <a:t>CAD</a:t>
            </a:r>
            <a:r>
              <a:rPr lang="ru-RU" sz="1800" cap="small" dirty="0">
                <a:solidFill>
                  <a:srgbClr val="000000"/>
                </a:solidFill>
                <a:latin typeface="Consolas" panose="020B0609020204030204" pitchFamily="49" charset="0"/>
              </a:rPr>
              <a:t>/CAE/CAM) и управления жизненным циклом изделий (PDM/</a:t>
            </a:r>
            <a:r>
              <a:rPr lang="en-US" sz="1800" cap="small" dirty="0">
                <a:solidFill>
                  <a:srgbClr val="000000"/>
                </a:solidFill>
                <a:latin typeface="Consolas" panose="020B0609020204030204" pitchFamily="49" charset="0"/>
              </a:rPr>
              <a:t>PLM</a:t>
            </a:r>
            <a:r>
              <a:rPr lang="ru-RU" sz="1800" cap="small" dirty="0">
                <a:solidFill>
                  <a:srgbClr val="000000"/>
                </a:solidFill>
                <a:latin typeface="Consolas" panose="020B0609020204030204" pitchFamily="49" charset="0"/>
              </a:rPr>
              <a:t>), параллельно </a:t>
            </a:r>
            <a:r>
              <a:rPr lang="ru-RU" sz="1800" b="1" cap="small" dirty="0">
                <a:solidFill>
                  <a:srgbClr val="006666"/>
                </a:solidFill>
                <a:latin typeface="Consolas" panose="020B0609020204030204" pitchFamily="49" charset="0"/>
              </a:rPr>
              <a:t>предлагается вводить ограничения на иностранные аналоги (запреты и квоты в закупках</a:t>
            </a:r>
            <a:r>
              <a:rPr lang="ru-RU" sz="1800" cap="small" dirty="0">
                <a:solidFill>
                  <a:srgbClr val="000000"/>
                </a:solidFill>
                <a:latin typeface="Consolas" panose="020B0609020204030204" pitchFamily="49" charset="0"/>
              </a:rPr>
              <a:t>).</a:t>
            </a:r>
          </a:p>
          <a:p>
            <a:pPr marL="0" indent="0" algn="just">
              <a:buNone/>
            </a:pPr>
            <a:r>
              <a:rPr lang="ru-RU" sz="1800" b="1" cap="small" dirty="0">
                <a:solidFill>
                  <a:srgbClr val="006666"/>
                </a:solidFill>
                <a:latin typeface="Consolas" panose="020B0609020204030204" pitchFamily="49" charset="0"/>
              </a:rPr>
              <a:t>ЗАДАЧАМИ ЦИФРОВОЙ ТРАНСФОРМАЦИИ ОБРАБАТЫВАЮЩИХ ОТРАСЛЕЙ ПРОМЫШЛЕННОСТИ ОПРЕДЕЛЕНЫ</a:t>
            </a:r>
            <a:r>
              <a:rPr lang="ru-RU" sz="1800" cap="small" dirty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800" cap="small" dirty="0">
                <a:solidFill>
                  <a:srgbClr val="000000"/>
                </a:solidFill>
                <a:latin typeface="Consolas" panose="020B0609020204030204" pitchFamily="49" charset="0"/>
              </a:rPr>
              <a:t>стимулирование спроса на промышленную продукцию на внутреннем рынке;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800" cap="small" dirty="0">
                <a:solidFill>
                  <a:srgbClr val="000000"/>
                </a:solidFill>
                <a:latin typeface="Consolas" panose="020B0609020204030204" pitchFamily="49" charset="0"/>
              </a:rPr>
              <a:t>формирование условий для роста инвестиций в научно-исследовательские и опытно-конструкторские работы, в том числе в разработку новых производственных технологий;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800" b="1" cap="small" dirty="0">
                <a:solidFill>
                  <a:srgbClr val="006666"/>
                </a:solidFill>
                <a:latin typeface="Consolas" panose="020B0609020204030204" pitchFamily="49" charset="0"/>
              </a:rPr>
              <a:t>формирование условий для повышения уровня кооперации между российскими предприятиями, стимулирование интеграции российских производителей в мировые цепочки поставок, стимулирование повышения производительности труда и стимулирование экспорта российской промышленной продукции.</a:t>
            </a:r>
            <a:endParaRPr lang="ru-RU" sz="1800" b="1" i="0" cap="small" dirty="0">
              <a:solidFill>
                <a:srgbClr val="006666"/>
              </a:solidFill>
              <a:effectLst/>
              <a:latin typeface="Consolas" panose="020B0609020204030204" pitchFamily="49" charset="0"/>
            </a:endParaRPr>
          </a:p>
          <a:p>
            <a:endParaRPr lang="ru-RU" cap="small" dirty="0">
              <a:latin typeface="Consolas" panose="020B0609020204030204" pitchFamily="49" charset="0"/>
            </a:endParaRPr>
          </a:p>
          <a:p>
            <a:endParaRPr lang="ru-RU" cap="small" dirty="0">
              <a:latin typeface="Consolas" panose="020B0609020204030204" pitchFamily="49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A3864A-D297-46C7-9E0D-959CD7D4A6D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360" y="20641"/>
            <a:ext cx="1732010" cy="173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331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6" name="Группа 2">
            <a:extLst>
              <a:ext uri="{FF2B5EF4-FFF2-40B4-BE49-F238E27FC236}">
                <a16:creationId xmlns:a16="http://schemas.microsoft.com/office/drawing/2014/main" id="{7EEC50DB-D66D-4946-B6E8-ECBB93230F51}"/>
              </a:ext>
            </a:extLst>
          </p:cNvPr>
          <p:cNvGrpSpPr>
            <a:grpSpLocks/>
          </p:cNvGrpSpPr>
          <p:nvPr/>
        </p:nvGrpSpPr>
        <p:grpSpPr bwMode="auto">
          <a:xfrm>
            <a:off x="0" y="-7938"/>
            <a:ext cx="573088" cy="6858001"/>
            <a:chOff x="8606689" y="0"/>
            <a:chExt cx="573481" cy="6858004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B6D4B25D-FF09-4FB8-B4AC-FE08FE36EEF6}"/>
                </a:ext>
              </a:extLst>
            </p:cNvPr>
            <p:cNvSpPr/>
            <p:nvPr/>
          </p:nvSpPr>
          <p:spPr>
            <a:xfrm>
              <a:off x="8606689" y="0"/>
              <a:ext cx="50835" cy="6858004"/>
            </a:xfrm>
            <a:prstGeom prst="rect">
              <a:avLst/>
            </a:prstGeom>
            <a:solidFill>
              <a:srgbClr val="9395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60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AE221217-6FD9-4330-A794-F965B1F54517}"/>
                </a:ext>
              </a:extLst>
            </p:cNvPr>
            <p:cNvSpPr/>
            <p:nvPr/>
          </p:nvSpPr>
          <p:spPr>
            <a:xfrm>
              <a:off x="8651169" y="0"/>
              <a:ext cx="492462" cy="6858004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600" dirty="0"/>
            </a:p>
          </p:txBody>
        </p:sp>
        <p:grpSp>
          <p:nvGrpSpPr>
            <p:cNvPr id="17420" name="Группа 15">
              <a:extLst>
                <a:ext uri="{FF2B5EF4-FFF2-40B4-BE49-F238E27FC236}">
                  <a16:creationId xmlns:a16="http://schemas.microsoft.com/office/drawing/2014/main" id="{F1F6E90C-DA30-414D-AFBA-ED87F3583F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15572" y="97490"/>
              <a:ext cx="564598" cy="529198"/>
              <a:chOff x="8516550" y="20743"/>
              <a:chExt cx="604307" cy="556184"/>
            </a:xfrm>
          </p:grpSpPr>
          <p:pic>
            <p:nvPicPr>
              <p:cNvPr id="17421" name="Рисунок 16">
                <a:extLst>
                  <a:ext uri="{FF2B5EF4-FFF2-40B4-BE49-F238E27FC236}">
                    <a16:creationId xmlns:a16="http://schemas.microsoft.com/office/drawing/2014/main" id="{478D3692-769B-43B0-8DFB-62F5F6BD6B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618"/>
              <a:stretch>
                <a:fillRect/>
              </a:stretch>
            </p:blipFill>
            <p:spPr bwMode="auto">
              <a:xfrm>
                <a:off x="8623670" y="20743"/>
                <a:ext cx="390066" cy="4146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22" name="TextBox 17">
                <a:extLst>
                  <a:ext uri="{FF2B5EF4-FFF2-40B4-BE49-F238E27FC236}">
                    <a16:creationId xmlns:a16="http://schemas.microsoft.com/office/drawing/2014/main" id="{F287144E-DB7D-41CF-8EC1-E238BCDC18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16550" y="382838"/>
                <a:ext cx="604307" cy="194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ru-RU" sz="600" b="1">
                    <a:solidFill>
                      <a:schemeClr val="bg1"/>
                    </a:solidFill>
                    <a:latin typeface="Century Gothic" panose="020B0502020202020204" pitchFamily="34" charset="0"/>
                    <a:cs typeface="Times New Roman" panose="02020603050405020304" pitchFamily="18" charset="0"/>
                  </a:rPr>
                  <a:t>unecon.ru</a:t>
                </a:r>
                <a:endParaRPr lang="ru-RU" altLang="ru-RU" sz="600" b="1">
                  <a:solidFill>
                    <a:schemeClr val="bg1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7417" name="Picture 2">
            <a:extLst>
              <a:ext uri="{FF2B5EF4-FFF2-40B4-BE49-F238E27FC236}">
                <a16:creationId xmlns:a16="http://schemas.microsoft.com/office/drawing/2014/main" id="{4713E36B-CE9D-4440-A364-6DD0ACC57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7938"/>
            <a:ext cx="1951038" cy="195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92457CB-C6EE-4107-BBFE-44B3B1260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038" y="192236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027652-1387-4D02-B339-D465B776A9C5}"/>
              </a:ext>
            </a:extLst>
          </p:cNvPr>
          <p:cNvSpPr txBox="1"/>
          <p:nvPr/>
        </p:nvSpPr>
        <p:spPr>
          <a:xfrm>
            <a:off x="2034528" y="414521"/>
            <a:ext cx="7733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6666"/>
                </a:solidFill>
              </a:rPr>
              <a:t>Инициативы Госкорпорации «Росатом» </a:t>
            </a:r>
          </a:p>
          <a:p>
            <a:pPr algn="ctr"/>
            <a:r>
              <a:rPr lang="ru-RU" sz="2400" b="1" dirty="0">
                <a:solidFill>
                  <a:srgbClr val="006666"/>
                </a:solidFill>
              </a:rPr>
              <a:t>по обеспечению технологической независимости </a:t>
            </a:r>
          </a:p>
          <a:p>
            <a:pPr algn="ctr"/>
            <a:r>
              <a:rPr lang="ru-RU" sz="2400" b="1" dirty="0">
                <a:solidFill>
                  <a:srgbClr val="006666"/>
                </a:solidFill>
              </a:rPr>
              <a:t>промышленных предприятий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AEB7FCB-48EB-4149-BFC9-AC4A62EA2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172107"/>
            <a:ext cx="2192345" cy="78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44D41D3-5760-4DD8-BCD9-6205B8DC404D}"/>
              </a:ext>
            </a:extLst>
          </p:cNvPr>
          <p:cNvSpPr/>
          <p:nvPr/>
        </p:nvSpPr>
        <p:spPr>
          <a:xfrm>
            <a:off x="984543" y="1781634"/>
            <a:ext cx="80800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cap="small" dirty="0"/>
              <a:t>Применение суперкомпьютерных технологий за рубежом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B072A74-877E-43F5-9A5C-B90EF16FA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759" y="2187102"/>
            <a:ext cx="10769639" cy="2600602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076D576-DF06-44D7-A1A4-53CA040CDEA6}"/>
              </a:ext>
            </a:extLst>
          </p:cNvPr>
          <p:cNvSpPr/>
          <p:nvPr/>
        </p:nvSpPr>
        <p:spPr>
          <a:xfrm>
            <a:off x="7596947" y="4109103"/>
            <a:ext cx="4073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cap="small" dirty="0">
                <a:solidFill>
                  <a:srgbClr val="002060"/>
                </a:solidFill>
              </a:rPr>
              <a:t>Вызов для российской промышленности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C724FBE-2090-4ED5-9580-C16705313004}"/>
              </a:ext>
            </a:extLst>
          </p:cNvPr>
          <p:cNvSpPr/>
          <p:nvPr/>
        </p:nvSpPr>
        <p:spPr>
          <a:xfrm>
            <a:off x="1487488" y="4549676"/>
            <a:ext cx="105584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cap="sm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технологической независимости предприятий ОПК и других высокотехнологичных отраслей промышленности РФ в области математического (суперкомпьютерного) моделирования и инженерного анализа как </a:t>
            </a:r>
          </a:p>
          <a:p>
            <a:r>
              <a:rPr lang="ru-RU" sz="1600" cap="sm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инструмента для обоснования работоспособности и надежности промышленных изделий и оборудования </a:t>
            </a:r>
          </a:p>
          <a:p>
            <a:endParaRPr lang="ru-RU" sz="1600" cap="small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cap="sm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78% российского рынка САЕ систем занимают зарубежные системы, в том  числе в ОПК и других критически важных отраслях промышленности, науки и образовании</a:t>
            </a:r>
          </a:p>
          <a:p>
            <a:endParaRPr lang="ru-RU" sz="1600" cap="small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cap="sm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 замещение зарубежных коммерческих CAD/САЕ систем российской  вычислительной платформой к 2030 году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7D175F9-22AF-45C9-AD83-A66A0822BE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779" y="4787703"/>
            <a:ext cx="810505" cy="18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684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92457CB-C6EE-4107-BBFE-44B3B1260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038" y="192236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027652-1387-4D02-B339-D465B776A9C5}"/>
              </a:ext>
            </a:extLst>
          </p:cNvPr>
          <p:cNvSpPr txBox="1"/>
          <p:nvPr/>
        </p:nvSpPr>
        <p:spPr>
          <a:xfrm>
            <a:off x="309418" y="372465"/>
            <a:ext cx="9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6666"/>
                </a:solidFill>
              </a:rPr>
              <a:t>КОНСОРЦИУМ РОССИЙСКИХ РАЗРАБОТЧИКОВ ИНЖЕНЕРНОГО ПО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AEB7FCB-48EB-4149-BFC9-AC4A62EA2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172107"/>
            <a:ext cx="2192345" cy="78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44D41D3-5760-4DD8-BCD9-6205B8DC404D}"/>
              </a:ext>
            </a:extLst>
          </p:cNvPr>
          <p:cNvSpPr/>
          <p:nvPr/>
        </p:nvSpPr>
        <p:spPr>
          <a:xfrm>
            <a:off x="1213944" y="1709487"/>
            <a:ext cx="47514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Цифровой продукт «Логос»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CEE81C-23FE-4763-A2D7-913FB8E5C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5409" y="1042987"/>
            <a:ext cx="6078114" cy="39701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2494B6-FB66-41AD-A229-4D8D007A87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633" y="2350094"/>
            <a:ext cx="4074815" cy="305272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DE7567-917C-442C-A766-1D9346822B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625" y="5722128"/>
            <a:ext cx="4146823" cy="9536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E06727-DE5C-45CB-85D1-78C7840692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6553" y="4941169"/>
            <a:ext cx="4203865" cy="176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923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92457CB-C6EE-4107-BBFE-44B3B1260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038" y="192236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027652-1387-4D02-B339-D465B776A9C5}"/>
              </a:ext>
            </a:extLst>
          </p:cNvPr>
          <p:cNvSpPr txBox="1"/>
          <p:nvPr/>
        </p:nvSpPr>
        <p:spPr>
          <a:xfrm>
            <a:off x="2034528" y="414521"/>
            <a:ext cx="7517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6666"/>
                </a:solidFill>
              </a:rPr>
              <a:t>Привлечение государственного финансирования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AEB7FCB-48EB-4149-BFC9-AC4A62EA2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172107"/>
            <a:ext cx="2192345" cy="78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C3248D-655D-447E-B7B8-971D952C52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1464" y="1673234"/>
            <a:ext cx="10518817" cy="439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771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6" name="Группа 2">
            <a:extLst>
              <a:ext uri="{FF2B5EF4-FFF2-40B4-BE49-F238E27FC236}">
                <a16:creationId xmlns:a16="http://schemas.microsoft.com/office/drawing/2014/main" id="{7EEC50DB-D66D-4946-B6E8-ECBB93230F51}"/>
              </a:ext>
            </a:extLst>
          </p:cNvPr>
          <p:cNvGrpSpPr>
            <a:grpSpLocks/>
          </p:cNvGrpSpPr>
          <p:nvPr/>
        </p:nvGrpSpPr>
        <p:grpSpPr bwMode="auto">
          <a:xfrm>
            <a:off x="0" y="-7938"/>
            <a:ext cx="573088" cy="6858001"/>
            <a:chOff x="8606689" y="0"/>
            <a:chExt cx="573481" cy="6858004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B6D4B25D-FF09-4FB8-B4AC-FE08FE36EEF6}"/>
                </a:ext>
              </a:extLst>
            </p:cNvPr>
            <p:cNvSpPr/>
            <p:nvPr/>
          </p:nvSpPr>
          <p:spPr>
            <a:xfrm>
              <a:off x="8606689" y="0"/>
              <a:ext cx="50835" cy="6858004"/>
            </a:xfrm>
            <a:prstGeom prst="rect">
              <a:avLst/>
            </a:prstGeom>
            <a:solidFill>
              <a:srgbClr val="9395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60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AE221217-6FD9-4330-A794-F965B1F54517}"/>
                </a:ext>
              </a:extLst>
            </p:cNvPr>
            <p:cNvSpPr/>
            <p:nvPr/>
          </p:nvSpPr>
          <p:spPr>
            <a:xfrm>
              <a:off x="8651169" y="0"/>
              <a:ext cx="492462" cy="6858004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3600" dirty="0"/>
            </a:p>
          </p:txBody>
        </p:sp>
        <p:grpSp>
          <p:nvGrpSpPr>
            <p:cNvPr id="17420" name="Группа 15">
              <a:extLst>
                <a:ext uri="{FF2B5EF4-FFF2-40B4-BE49-F238E27FC236}">
                  <a16:creationId xmlns:a16="http://schemas.microsoft.com/office/drawing/2014/main" id="{F1F6E90C-DA30-414D-AFBA-ED87F3583F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15572" y="97490"/>
              <a:ext cx="564598" cy="529198"/>
              <a:chOff x="8516550" y="20743"/>
              <a:chExt cx="604307" cy="556184"/>
            </a:xfrm>
          </p:grpSpPr>
          <p:pic>
            <p:nvPicPr>
              <p:cNvPr id="17421" name="Рисунок 16">
                <a:extLst>
                  <a:ext uri="{FF2B5EF4-FFF2-40B4-BE49-F238E27FC236}">
                    <a16:creationId xmlns:a16="http://schemas.microsoft.com/office/drawing/2014/main" id="{478D3692-769B-43B0-8DFB-62F5F6BD6B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618"/>
              <a:stretch>
                <a:fillRect/>
              </a:stretch>
            </p:blipFill>
            <p:spPr bwMode="auto">
              <a:xfrm>
                <a:off x="8623670" y="20743"/>
                <a:ext cx="390066" cy="4146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22" name="TextBox 17">
                <a:extLst>
                  <a:ext uri="{FF2B5EF4-FFF2-40B4-BE49-F238E27FC236}">
                    <a16:creationId xmlns:a16="http://schemas.microsoft.com/office/drawing/2014/main" id="{F287144E-DB7D-41CF-8EC1-E238BCDC18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16550" y="382838"/>
                <a:ext cx="604307" cy="194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ru-RU" sz="600" b="1">
                    <a:solidFill>
                      <a:schemeClr val="bg1"/>
                    </a:solidFill>
                    <a:latin typeface="Century Gothic" panose="020B0502020202020204" pitchFamily="34" charset="0"/>
                    <a:cs typeface="Times New Roman" panose="02020603050405020304" pitchFamily="18" charset="0"/>
                  </a:rPr>
                  <a:t>unecon.ru</a:t>
                </a:r>
                <a:endParaRPr lang="ru-RU" altLang="ru-RU" sz="600" b="1">
                  <a:solidFill>
                    <a:schemeClr val="bg1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7417" name="Picture 2">
            <a:extLst>
              <a:ext uri="{FF2B5EF4-FFF2-40B4-BE49-F238E27FC236}">
                <a16:creationId xmlns:a16="http://schemas.microsoft.com/office/drawing/2014/main" id="{4713E36B-CE9D-4440-A364-6DD0ACC57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7938"/>
            <a:ext cx="1951038" cy="195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92457CB-C6EE-4107-BBFE-44B3B1260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038" y="192236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6FE103C-4DC3-44F4-B559-A58EED4F0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500" y="1263223"/>
            <a:ext cx="10189132" cy="1143000"/>
          </a:xfrm>
        </p:spPr>
        <p:txBody>
          <a:bodyPr/>
          <a:lstStyle/>
          <a:p>
            <a:br>
              <a:rPr lang="ru-RU" sz="2800" b="1" dirty="0">
                <a:solidFill>
                  <a:srgbClr val="006666"/>
                </a:solidFill>
              </a:rPr>
            </a:br>
            <a:r>
              <a:rPr lang="ru-RU" sz="2800" b="1" dirty="0">
                <a:solidFill>
                  <a:srgbClr val="006666"/>
                </a:solidFill>
              </a:rPr>
              <a:t>«Проекты цифровизации для промышленных предприятий»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AABC13-A4CA-469F-B395-9BD108F32BCA}"/>
              </a:ext>
            </a:extLst>
          </p:cNvPr>
          <p:cNvSpPr/>
          <p:nvPr/>
        </p:nvSpPr>
        <p:spPr>
          <a:xfrm>
            <a:off x="1415480" y="2603831"/>
            <a:ext cx="9793088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95000"/>
              </a:lnSpc>
              <a:spcAft>
                <a:spcPts val="0"/>
              </a:spcAft>
              <a:buAutoNum type="arabicPeriod"/>
            </a:pPr>
            <a:r>
              <a:rPr lang="ru-RU" sz="2000" cap="small" dirty="0"/>
              <a:t>Системы автоматизированного проектирования; </a:t>
            </a:r>
          </a:p>
          <a:p>
            <a:pPr marL="342900" indent="-342900" algn="just">
              <a:lnSpc>
                <a:spcPct val="95000"/>
              </a:lnSpc>
              <a:spcAft>
                <a:spcPts val="0"/>
              </a:spcAft>
              <a:buAutoNum type="arabicPeriod"/>
            </a:pPr>
            <a:r>
              <a:rPr lang="ru-RU" sz="2000" cap="small" dirty="0"/>
              <a:t>Системы разработки программ для управления основным производственным оборудованием; </a:t>
            </a:r>
          </a:p>
          <a:p>
            <a:pPr marL="342900" indent="-342900" algn="just">
              <a:lnSpc>
                <a:spcPct val="95000"/>
              </a:lnSpc>
              <a:spcAft>
                <a:spcPts val="0"/>
              </a:spcAft>
              <a:buAutoNum type="arabicPeriod"/>
            </a:pPr>
            <a:r>
              <a:rPr lang="ru-RU" sz="2000" cap="small" dirty="0"/>
              <a:t>Системы, поддерживающие технологии создания цифрового двойника изделия, цифрового двойника технологического процесса; </a:t>
            </a:r>
          </a:p>
          <a:p>
            <a:pPr marL="342900" indent="-342900" algn="just">
              <a:lnSpc>
                <a:spcPct val="95000"/>
              </a:lnSpc>
              <a:spcAft>
                <a:spcPts val="0"/>
              </a:spcAft>
              <a:buAutoNum type="arabicPeriod"/>
            </a:pPr>
            <a:r>
              <a:rPr lang="ru-RU" sz="2000" cap="small" dirty="0"/>
              <a:t>Программно-технические средства и системы управления основными производственными процессами; </a:t>
            </a:r>
          </a:p>
          <a:p>
            <a:pPr marL="342900" indent="-342900" algn="just">
              <a:lnSpc>
                <a:spcPct val="95000"/>
              </a:lnSpc>
              <a:spcAft>
                <a:spcPts val="0"/>
              </a:spcAft>
              <a:buAutoNum type="arabicPeriod"/>
            </a:pPr>
            <a:r>
              <a:rPr lang="ru-RU" sz="2000" cap="small" dirty="0"/>
              <a:t>Системы промышленной автоматики и автоматизированные системы управления основными технологическими процессами; </a:t>
            </a:r>
          </a:p>
          <a:p>
            <a:pPr marL="342900" indent="-342900" algn="just">
              <a:lnSpc>
                <a:spcPct val="95000"/>
              </a:lnSpc>
              <a:spcAft>
                <a:spcPts val="0"/>
              </a:spcAft>
              <a:buAutoNum type="arabicPeriod"/>
            </a:pPr>
            <a:r>
              <a:rPr lang="ru-RU" sz="2000" cap="small" dirty="0"/>
              <a:t>Промышленные робототехнические комплексы (манипуляционные роботы); </a:t>
            </a:r>
          </a:p>
          <a:p>
            <a:pPr marL="342900" indent="-342900" algn="just">
              <a:lnSpc>
                <a:spcPct val="95000"/>
              </a:lnSpc>
              <a:spcAft>
                <a:spcPts val="0"/>
              </a:spcAft>
              <a:buAutoNum type="arabicPeriod"/>
            </a:pPr>
            <a:r>
              <a:rPr lang="ru-RU" sz="2000" cap="small" dirty="0"/>
              <a:t>Установки аддитивного производства (ЗD-принтеры). </a:t>
            </a:r>
            <a:endParaRPr lang="ru-RU" sz="2000" cap="small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E34F01C-9E1A-4880-BD56-2100A3D4D358}"/>
              </a:ext>
            </a:extLst>
          </p:cNvPr>
          <p:cNvSpPr/>
          <p:nvPr/>
        </p:nvSpPr>
        <p:spPr>
          <a:xfrm>
            <a:off x="8688288" y="290400"/>
            <a:ext cx="29523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ФОНД РАЗВИТИЯ ПРОМЫШЛЕННОСТИ САНКТ-ПЕТЕРБУРГА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B14D3D-70BB-4932-A496-8176306F4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59160" y="43332"/>
            <a:ext cx="1123950" cy="1190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027652-1387-4D02-B339-D465B776A9C5}"/>
              </a:ext>
            </a:extLst>
          </p:cNvPr>
          <p:cNvSpPr txBox="1"/>
          <p:nvPr/>
        </p:nvSpPr>
        <p:spPr>
          <a:xfrm>
            <a:off x="1793800" y="414521"/>
            <a:ext cx="6966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ЛЬГОТНОЕ КРЕДИТОВАНИЕ 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228878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:\работа UNECON\2020.02.13_презентация университет 90 лет АНГЛ\ПРЕЗЕНТАЦИЯ 2021 NEW\фон белый.jpg">
            <a:extLst>
              <a:ext uri="{FF2B5EF4-FFF2-40B4-BE49-F238E27FC236}">
                <a16:creationId xmlns:a16="http://schemas.microsoft.com/office/drawing/2014/main" id="{EBD44997-12C5-46D6-9FDD-5713B8A5F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57677"/>
            <a:ext cx="121503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7">
            <a:extLst>
              <a:ext uri="{FF2B5EF4-FFF2-40B4-BE49-F238E27FC236}">
                <a16:creationId xmlns:a16="http://schemas.microsoft.com/office/drawing/2014/main" id="{8D42388C-1D44-4B34-BD1B-028EEA2D0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AAA27A42-0ED5-4C34-8B99-3EB143A78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727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3CAE79A7-1960-4F6E-B67A-0572CFF6A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873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492AD51-7A2A-457E-9450-FC8178D18931}"/>
              </a:ext>
            </a:extLst>
          </p:cNvPr>
          <p:cNvSpPr/>
          <p:nvPr/>
        </p:nvSpPr>
        <p:spPr>
          <a:xfrm>
            <a:off x="3863752" y="819758"/>
            <a:ext cx="6336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РЕЙТИНГ СОТРУДНИЧЕСТВА БЕЛАРУСИ С РОССИЙСКИМИ РЕГИОНАМИ</a:t>
            </a:r>
            <a:endParaRPr lang="ru-RU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4607EF1-7B40-493D-A6A9-302FE85FF7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3618"/>
              </p:ext>
            </p:extLst>
          </p:nvPr>
        </p:nvGraphicFramePr>
        <p:xfrm>
          <a:off x="1703512" y="2101798"/>
          <a:ext cx="8928992" cy="42663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7040">
                  <a:extLst>
                    <a:ext uri="{9D8B030D-6E8A-4147-A177-3AD203B41FA5}">
                      <a16:colId xmlns:a16="http://schemas.microsoft.com/office/drawing/2014/main" val="3185115368"/>
                    </a:ext>
                  </a:extLst>
                </a:gridCol>
                <a:gridCol w="3927456">
                  <a:extLst>
                    <a:ext uri="{9D8B030D-6E8A-4147-A177-3AD203B41FA5}">
                      <a16:colId xmlns:a16="http://schemas.microsoft.com/office/drawing/2014/main" val="2960665498"/>
                    </a:ext>
                  </a:extLst>
                </a:gridCol>
                <a:gridCol w="542772">
                  <a:extLst>
                    <a:ext uri="{9D8B030D-6E8A-4147-A177-3AD203B41FA5}">
                      <a16:colId xmlns:a16="http://schemas.microsoft.com/office/drawing/2014/main" val="1850654958"/>
                    </a:ext>
                  </a:extLst>
                </a:gridCol>
                <a:gridCol w="3921724">
                  <a:extLst>
                    <a:ext uri="{9D8B030D-6E8A-4147-A177-3AD203B41FA5}">
                      <a16:colId xmlns:a16="http://schemas.microsoft.com/office/drawing/2014/main" val="1685150994"/>
                    </a:ext>
                  </a:extLst>
                </a:gridCol>
              </a:tblGrid>
              <a:tr h="274685">
                <a:tc gridSpan="2">
                  <a:txBody>
                    <a:bodyPr/>
                    <a:lstStyle/>
                    <a:p>
                      <a:pPr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953340"/>
                  </a:ext>
                </a:extLst>
              </a:tr>
              <a:tr h="614108">
                <a:tc gridSpan="2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ТОП – 10 российских регионов, поставляющих товары в Беларусь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ТОП – 10 российских регионов, закупающих товары из Беларуси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006917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9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Тюменская область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9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Московская область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273553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9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Смоленская область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9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Москва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757638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9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Московская область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9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Смоленская область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4447531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9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Москва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9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effectLst/>
                        </a:rPr>
                        <a:t>Санкт-Петербург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0145698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9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Республика Татарстан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9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Брянская область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3502385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9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effectLst/>
                        </a:rPr>
                        <a:t>Санкт-Петербург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9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Республика Татарстан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0304215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9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Пермский край</a:t>
                      </a:r>
                      <a:endParaRPr lang="ru-RU" sz="18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9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Кемеровская область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8637729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9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Калужская область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9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Калининградская область</a:t>
                      </a:r>
                      <a:endParaRPr lang="ru-RU" sz="18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5496271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9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Республика Башкортостан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9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Ленинградская область</a:t>
                      </a:r>
                      <a:endParaRPr lang="ru-RU" sz="18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1454371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9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Новосибирская область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9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Свердловская область</a:t>
                      </a:r>
                      <a:endParaRPr lang="ru-RU" sz="18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9267447"/>
                  </a:ext>
                </a:extLst>
              </a:tr>
              <a:tr h="307054">
                <a:tc gridSpan="2">
                  <a:txBody>
                    <a:bodyPr/>
                    <a:lstStyle/>
                    <a:p>
                      <a:pPr marL="342900" indent="-342900" algn="ctr">
                        <a:lnSpc>
                          <a:spcPct val="9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70,8% экспорта Беларуси в Россию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9449025"/>
                  </a:ext>
                </a:extLst>
              </a:tr>
            </a:tbl>
          </a:graphicData>
        </a:graphic>
      </p:graphicFrame>
      <p:pic>
        <p:nvPicPr>
          <p:cNvPr id="5122" name="Picture 2">
            <a:extLst>
              <a:ext uri="{FF2B5EF4-FFF2-40B4-BE49-F238E27FC236}">
                <a16:creationId xmlns:a16="http://schemas.microsoft.com/office/drawing/2014/main" id="{ECCBD28E-CA17-4148-9CBA-221DE927C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727"/>
          <a:stretch/>
        </p:blipFill>
        <p:spPr bwMode="auto">
          <a:xfrm>
            <a:off x="-24680" y="286485"/>
            <a:ext cx="3456384" cy="183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5923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2715E2FF-F59F-44A8-A9A8-9C1A63C58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6" y="0"/>
            <a:ext cx="2767236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92457CB-C6EE-4107-BBFE-44B3B1260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038" y="192236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6FE103C-4DC3-44F4-B559-A58EED4F0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30" y="367367"/>
            <a:ext cx="7344816" cy="1143000"/>
          </a:xfrm>
        </p:spPr>
        <p:txBody>
          <a:bodyPr/>
          <a:lstStyle/>
          <a:p>
            <a:r>
              <a:rPr lang="ru-RU" sz="2800" b="1" dirty="0">
                <a:solidFill>
                  <a:srgbClr val="008080"/>
                </a:solidFill>
              </a:rPr>
              <a:t>Цифровизация в рамках ЕАЭС</a:t>
            </a:r>
            <a:endParaRPr lang="ru-RU" sz="2800" dirty="0">
              <a:solidFill>
                <a:srgbClr val="00808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AABC13-A4CA-469F-B395-9BD108F32BCA}"/>
              </a:ext>
            </a:extLst>
          </p:cNvPr>
          <p:cNvSpPr/>
          <p:nvPr/>
        </p:nvSpPr>
        <p:spPr>
          <a:xfrm>
            <a:off x="1559496" y="1705664"/>
            <a:ext cx="104102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71463" algn="l"/>
              </a:tabLst>
            </a:pPr>
            <a:r>
              <a:rPr lang="ru-RU" sz="1600" dirty="0"/>
              <a:t>1.	Завершаются работы по созданию Информационной системы промышленности, которая откроет внутренний рынок ЕАЭС, – обеспечит промышленникам и производителям возможность работы на общей электронной площадке, видеть возможности применения своих технологий и технологий партнеров в Союзе. </a:t>
            </a:r>
          </a:p>
          <a:p>
            <a:pPr>
              <a:tabLst>
                <a:tab pos="271463" algn="l"/>
              </a:tabLst>
            </a:pPr>
            <a:r>
              <a:rPr lang="ru-RU" sz="1600" dirty="0"/>
              <a:t>2.	Произошла договоренность об общих подходах к реализации электронного трансграничного взаимодействия бизнеса c госорганами, а также с партнерами по евразийской интеграции.</a:t>
            </a:r>
          </a:p>
          <a:p>
            <a:pPr>
              <a:tabLst>
                <a:tab pos="271463" algn="l"/>
              </a:tabLst>
            </a:pPr>
            <a:r>
              <a:rPr lang="ru-RU" sz="1600" dirty="0"/>
              <a:t>3.	Введен в эксплуатацию Единый реестр программ для ЭВМ и баз данных государств – членов ЕАЭС. </a:t>
            </a:r>
          </a:p>
          <a:p>
            <a:pPr>
              <a:tabLst>
                <a:tab pos="271463" algn="l"/>
              </a:tabLst>
            </a:pPr>
            <a:r>
              <a:rPr lang="ru-RU" sz="1600" dirty="0"/>
              <a:t>4.	Утверждено Положение о формировании и функционировании евразийских технологических платформ (ЕТП).</a:t>
            </a:r>
          </a:p>
          <a:p>
            <a:pPr>
              <a:tabLst>
                <a:tab pos="271463" algn="l"/>
              </a:tabLst>
            </a:pPr>
            <a:r>
              <a:rPr lang="ru-RU" sz="1600" dirty="0"/>
              <a:t>5.	Утверждены приоритетные ЕТП по тринадцати направлениям деятельности объектов экономики, в том числе в области промышленных технологий: «Космические и геоинформационные технологии – продукты глобальной конкурентоспособности», «Евразийская суперкомпьютерная технологическая платформа», «Фотоника», «Евразийская светодиодная технологическая платформа», «Технологии добычи и переработки твердых полезных ископаемых», «Технологии пищевой и перерабатывающей промышленности АПК – продукты здорового питания», «Евразийская сельскохозяйственная технологическая платформа», «Промышленные технологии "Легкая промышленность"», «Технологии металлургии и новые материалы», «Промышленные технологии обеспечения строительной индустрии», «Светотехника», «Энергетика и электрификация», «Технологии технического обслуживания и ремонта промышленного оборудования».</a:t>
            </a:r>
          </a:p>
          <a:p>
            <a:pPr>
              <a:tabLst>
                <a:tab pos="271463" algn="l"/>
              </a:tabLst>
            </a:pPr>
            <a:r>
              <a:rPr lang="ru-RU" sz="1600" dirty="0"/>
              <a:t>На сегодняшний день ЕТП объединяют более 400 ведущих национальных научных и промышленных организаций Евразийского экономического союза.</a:t>
            </a:r>
          </a:p>
        </p:txBody>
      </p:sp>
      <p:pic>
        <p:nvPicPr>
          <p:cNvPr id="13" name="Picture 2" descr="D:\работа UNECON\2020.02.13_презентация университет 90 лет АНГЛ\ПРЕЗЕНТАЦИЯ 2021 NEW\фон белый.jpg">
            <a:extLst>
              <a:ext uri="{FF2B5EF4-FFF2-40B4-BE49-F238E27FC236}">
                <a16:creationId xmlns:a16="http://schemas.microsoft.com/office/drawing/2014/main" id="{609C4B84-8D8D-4E75-8E46-77386BD6F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57677"/>
            <a:ext cx="121503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1462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92457CB-C6EE-4107-BBFE-44B3B1260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038" y="192236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DB6DB68-23DE-4BE8-A1CC-96D01224A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7581" y="2066409"/>
            <a:ext cx="4104457" cy="1143000"/>
          </a:xfrm>
        </p:spPr>
        <p:txBody>
          <a:bodyPr/>
          <a:lstStyle/>
          <a:p>
            <a:r>
              <a:rPr lang="ru-RU" sz="1800" b="1" dirty="0">
                <a:solidFill>
                  <a:srgbClr val="008080"/>
                </a:solidFill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Сдерживающие факторы составляют комплекс технических, правовых, организационных, экономических и других условий, ключевые из которых следующие:</a:t>
            </a:r>
            <a:br>
              <a:rPr lang="ru-RU" sz="1800" dirty="0">
                <a:solidFill>
                  <a:srgbClr val="008080"/>
                </a:solidFill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</a:br>
            <a:endParaRPr lang="ru-RU" sz="1800" dirty="0">
              <a:solidFill>
                <a:srgbClr val="00808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8B0D71A-BF00-4671-901D-3618455163CB}"/>
              </a:ext>
            </a:extLst>
          </p:cNvPr>
          <p:cNvSpPr/>
          <p:nvPr/>
        </p:nvSpPr>
        <p:spPr>
          <a:xfrm>
            <a:off x="6394247" y="3429000"/>
            <a:ext cx="5316031" cy="3140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95000"/>
              </a:lnSpc>
              <a:buSzPts val="1100"/>
              <a:buFont typeface="Times New Roman" panose="02020603050405020304" pitchFamily="18" charset="0"/>
              <a:buAutoNum type="arabicPeriod"/>
            </a:pPr>
            <a:r>
              <a:rPr lang="ru-RU" b="1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Недостаточная гармонизация законодательства в результате отсутствия системных программ цифровизации большинства стран ЕАЭС.</a:t>
            </a:r>
            <a:endParaRPr lang="ru-RU" dirty="0"/>
          </a:p>
          <a:p>
            <a:pPr marL="342900" lvl="0" indent="-342900" algn="just">
              <a:lnSpc>
                <a:spcPct val="95000"/>
              </a:lnSpc>
              <a:buSzPts val="1100"/>
              <a:buFont typeface="Times New Roman" panose="02020603050405020304" pitchFamily="18" charset="0"/>
              <a:buAutoNum type="arabicPeriod"/>
            </a:pPr>
            <a:r>
              <a:rPr lang="ru-RU" b="1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Высокая стоимость технологий.</a:t>
            </a:r>
            <a:endParaRPr lang="ru-RU" dirty="0"/>
          </a:p>
          <a:p>
            <a:pPr marL="342900" lvl="0" indent="-342900" algn="just">
              <a:lnSpc>
                <a:spcPct val="95000"/>
              </a:lnSpc>
              <a:buSzPts val="1100"/>
              <a:buFont typeface="Times New Roman" panose="02020603050405020304" pitchFamily="18" charset="0"/>
              <a:buAutoNum type="arabicPeriod"/>
            </a:pPr>
            <a:r>
              <a:rPr lang="ru-RU" b="1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Консерватизм и непонимание роли цифровых технологий в трансформационных процессах чиновниками, бизнесменами и населением.</a:t>
            </a:r>
            <a:endParaRPr lang="ru-RU" dirty="0"/>
          </a:p>
          <a:p>
            <a:pPr marL="342900" lvl="0" indent="-342900" algn="just">
              <a:lnSpc>
                <a:spcPct val="95000"/>
              </a:lnSpc>
              <a:buSzPts val="1100"/>
              <a:buFont typeface="Times New Roman" panose="02020603050405020304" pitchFamily="18" charset="0"/>
              <a:buAutoNum type="arabicPeriod"/>
            </a:pPr>
            <a:r>
              <a:rPr lang="ru-RU" b="1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Отсутствие достаточного количества квалифицированных кадров в образовании и недооценка роли развития цифровых компетенций среди населения.</a:t>
            </a:r>
            <a:endParaRPr lang="ru-RU" dirty="0"/>
          </a:p>
          <a:p>
            <a:pPr marL="270510" algn="just">
              <a:lnSpc>
                <a:spcPct val="95000"/>
              </a:lnSpc>
              <a:spcAft>
                <a:spcPts val="0"/>
              </a:spcAft>
            </a:pPr>
            <a:r>
              <a:rPr lang="ru-RU" sz="1100" b="1" i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  <a:endParaRPr lang="ru-RU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ACE04CA-8707-414C-9888-6A2679F6468C}"/>
              </a:ext>
            </a:extLst>
          </p:cNvPr>
          <p:cNvSpPr/>
          <p:nvPr/>
        </p:nvSpPr>
        <p:spPr>
          <a:xfrm>
            <a:off x="1942659" y="855360"/>
            <a:ext cx="4451588" cy="246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95000"/>
              </a:lnSpc>
              <a:spcAft>
                <a:spcPts val="0"/>
              </a:spcAft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Факторами, </a:t>
            </a:r>
            <a:r>
              <a:rPr lang="ru-RU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стимулирующими цифровизацию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 является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осознание ее важности высшим руководством стран – участников ЕАЭС, создание нормативно-правовой базы цифровизации и трансграничного сотрудничества в рамках ЕАЭС, деятельность ЕАС по формированию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  <a:ea typeface="Arial Unicode MS" panose="020B0604020202020204" pitchFamily="34" charset="-128"/>
                <a:cs typeface="Consolas" panose="020B0609020204030204" pitchFamily="49" charset="0"/>
              </a:rPr>
              <a:t>ЕТП.</a:t>
            </a: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  <a:ea typeface="Calibri" panose="020F0502020204030204" pitchFamily="34" charset="0"/>
              <a:cs typeface="Consolas" panose="020B0609020204030204" pitchFamily="49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3810039-8800-48ED-81B7-0AD422B49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3716785"/>
            <a:ext cx="341987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работа UNECON\2020.02.13_презентация университет 90 лет АНГЛ\ПРЕЗЕНТАЦИЯ 2021 NEW\фон белый.jpg">
            <a:extLst>
              <a:ext uri="{FF2B5EF4-FFF2-40B4-BE49-F238E27FC236}">
                <a16:creationId xmlns:a16="http://schemas.microsoft.com/office/drawing/2014/main" id="{948FAE30-7BFF-4812-AE12-6166BF0C0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57677"/>
            <a:ext cx="121503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2420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EA5EF94-B820-4636-B618-4BB115ED4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7"/>
          <a:stretch/>
        </p:blipFill>
        <p:spPr bwMode="auto">
          <a:xfrm>
            <a:off x="-9669" y="68262"/>
            <a:ext cx="11950700" cy="672147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252803B-297E-4670-99D7-23B3318CC47C}"/>
              </a:ext>
            </a:extLst>
          </p:cNvPr>
          <p:cNvSpPr/>
          <p:nvPr/>
        </p:nvSpPr>
        <p:spPr>
          <a:xfrm>
            <a:off x="2642175" y="2967335"/>
            <a:ext cx="6907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работа UNECON\2020.02.13_презентация университет 90 лет АНГЛ\ПРЕЗЕНТАЦИЯ 2021 NEW\фон белый.jpg">
            <a:extLst>
              <a:ext uri="{FF2B5EF4-FFF2-40B4-BE49-F238E27FC236}">
                <a16:creationId xmlns:a16="http://schemas.microsoft.com/office/drawing/2014/main" id="{1BA8AD8C-0F97-4E3C-B8D3-51586FD93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8" y="-27384"/>
            <a:ext cx="121503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176B69-C3E9-4D45-9C99-E7FB02AD77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0273" r="26094" b="1"/>
          <a:stretch/>
        </p:blipFill>
        <p:spPr>
          <a:xfrm>
            <a:off x="6096000" y="166333"/>
            <a:ext cx="6083995" cy="652533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A900E-A973-4130-9743-4C78C98DC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 fontScale="90000"/>
          </a:bodyPr>
          <a:lstStyle/>
          <a:p>
            <a:r>
              <a:rPr lang="ru-RU" b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Санкт-Петербург</a:t>
            </a:r>
            <a:br>
              <a:rPr lang="ru-RU" b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ru-RU">
              <a:solidFill>
                <a:srgbClr val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A4B3B3-5232-4158-89B6-6A64E9BC1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290" y="2110109"/>
            <a:ext cx="5702710" cy="3788830"/>
          </a:xfrm>
        </p:spPr>
        <p:txBody>
          <a:bodyPr anchor="ctr">
            <a:noAutofit/>
          </a:bodyPr>
          <a:lstStyle/>
          <a:p>
            <a:pPr fontAlgn="base"/>
            <a:r>
              <a:rPr lang="ru-RU" sz="1600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Товарооборот Санкт-Петербурга и составляет более 2 млрд долларов. </a:t>
            </a:r>
          </a:p>
          <a:p>
            <a:pPr fontAlgn="base"/>
            <a:r>
              <a:rPr lang="ru-RU" sz="1600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39% экспорта из Санкт-Петербурга в Беларусь составили минеральные продукты, </a:t>
            </a:r>
          </a:p>
          <a:p>
            <a:pPr fontAlgn="base"/>
            <a:r>
              <a:rPr lang="ru-RU" sz="1600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18% - черные металлы. </a:t>
            </a:r>
          </a:p>
          <a:p>
            <a:pPr fontAlgn="base"/>
            <a:r>
              <a:rPr lang="ru-RU" sz="1600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Беларусь  снабжает Санкт-Петербург в основном товарами в категории "Молоко, яйца, мед" (31%). </a:t>
            </a:r>
          </a:p>
          <a:p>
            <a:pPr fontAlgn="base"/>
            <a:r>
              <a:rPr lang="ru-RU" sz="1600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Значительная доля белорусского экспорта в Санкт-Петербург приходится на пластмассы (7%)</a:t>
            </a:r>
          </a:p>
          <a:p>
            <a:pPr fontAlgn="base"/>
            <a:r>
              <a:rPr lang="ru-RU" sz="1600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продукцию машиностроения (6%). </a:t>
            </a:r>
          </a:p>
          <a:p>
            <a:pPr fontAlgn="base"/>
            <a:r>
              <a:rPr lang="ru-RU" sz="1600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Главными совместными предприятиями Санкт-Петербурга и РБ являются концерн "Детскосельский", вошедший в список лучших агрохозяйств России, и завод "Невский лифт".</a:t>
            </a:r>
          </a:p>
          <a:p>
            <a:pPr marL="0" indent="0">
              <a:buNone/>
            </a:pPr>
            <a:br>
              <a:rPr lang="ru-RU" sz="1600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br>
              <a:rPr lang="ru-RU" sz="1600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ru-RU" sz="1400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Данные Агентства статистики внешней торговли России</a:t>
            </a:r>
            <a:endParaRPr lang="ru-RU" sz="1600" dirty="0">
              <a:solidFill>
                <a:srgbClr val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757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работа UNECON\2020.02.13_презентация университет 90 лет АНГЛ\ПРЕЗЕНТАЦИЯ 2021 NEW\фон белый.jpg">
            <a:extLst>
              <a:ext uri="{FF2B5EF4-FFF2-40B4-BE49-F238E27FC236}">
                <a16:creationId xmlns:a16="http://schemas.microsoft.com/office/drawing/2014/main" id="{5AC67EF0-91D3-44D6-8CC9-FC9DBD1B8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57677"/>
            <a:ext cx="121503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FE25E-9B44-444E-9FA4-3AAABF96C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261995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700" b="1" kern="1200" dirty="0">
                <a:latin typeface="Consolas" panose="020B0609020204030204" pitchFamily="49" charset="0"/>
                <a:cs typeface="Consolas" panose="020B0609020204030204" pitchFamily="49" charset="0"/>
              </a:rPr>
              <a:t>Ленинградская область</a:t>
            </a:r>
            <a:br>
              <a:rPr lang="ru-RU" sz="3700" b="1" kern="12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ru-RU" sz="3700" kern="12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894E64C-D2BF-4238-B1D4-D01D263ECB0E}"/>
              </a:ext>
            </a:extLst>
          </p:cNvPr>
          <p:cNvSpPr/>
          <p:nvPr/>
        </p:nvSpPr>
        <p:spPr bwMode="auto">
          <a:xfrm>
            <a:off x="609600" y="1600201"/>
            <a:ext cx="5384800" cy="499715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Consolas" panose="020B0609020204030204" pitchFamily="49" charset="0"/>
                <a:cs typeface="Consolas" panose="020B0609020204030204" pitchFamily="49" charset="0"/>
              </a:rPr>
              <a:t>Торговый оборот региона с Республикой Беларусь в составляет около 400 млн долларов США в год. </a:t>
            </a:r>
          </a:p>
          <a:p>
            <a:pPr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Consolas" panose="020B0609020204030204" pitchFamily="49" charset="0"/>
                <a:cs typeface="Consolas" panose="020B0609020204030204" pitchFamily="49" charset="0"/>
              </a:rPr>
              <a:t>Беларусь поставляет в регион химические волокна, мясо, алюминий и железнодорожные локомотивы. </a:t>
            </a:r>
          </a:p>
          <a:p>
            <a:pPr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Consolas" panose="020B0609020204030204" pitchFamily="49" charset="0"/>
                <a:cs typeface="Consolas" panose="020B0609020204030204" pitchFamily="49" charset="0"/>
              </a:rPr>
              <a:t>Ленинградская область в больших объемах закупает сельскохозяйственную технику белорусского производства.</a:t>
            </a:r>
          </a:p>
          <a:p>
            <a:pPr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Consolas" panose="020B0609020204030204" pitchFamily="49" charset="0"/>
                <a:cs typeface="Consolas" panose="020B0609020204030204" pitchFamily="49" charset="0"/>
              </a:rPr>
              <a:t>Общий объем белорусского экспорта в Ленинградскую область около 100 млн долларов в год.</a:t>
            </a:r>
          </a:p>
          <a:p>
            <a:pPr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Consolas" panose="020B0609020204030204" pitchFamily="49" charset="0"/>
                <a:cs typeface="Consolas" panose="020B0609020204030204" pitchFamily="49" charset="0"/>
              </a:rPr>
              <a:t> Беларусь закупает у региона товаров почти на 300 млн долларов – это в основном пластмассы и химические соединения как сырье для собственного производства. </a:t>
            </a:r>
          </a:p>
          <a:p>
            <a:pPr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Consolas" panose="020B0609020204030204" pitchFamily="49" charset="0"/>
                <a:cs typeface="Consolas" panose="020B0609020204030204" pitchFamily="49" charset="0"/>
              </a:rPr>
              <a:t>Филиалы некоторых предприятий работают как раз в Ленинградской области – это представительство завода "</a:t>
            </a:r>
            <a:r>
              <a:rPr lang="ru-RU" dirty="0" err="1">
                <a:latin typeface="Consolas" panose="020B0609020204030204" pitchFamily="49" charset="0"/>
                <a:cs typeface="Consolas" panose="020B0609020204030204" pitchFamily="49" charset="0"/>
              </a:rPr>
              <a:t>Гомельстекло</a:t>
            </a:r>
            <a:r>
              <a:rPr lang="ru-RU" dirty="0">
                <a:latin typeface="Consolas" panose="020B0609020204030204" pitchFamily="49" charset="0"/>
                <a:cs typeface="Consolas" panose="020B0609020204030204" pitchFamily="49" charset="0"/>
              </a:rPr>
              <a:t>" и офис МАЗ</a:t>
            </a:r>
            <a:br>
              <a:rPr lang="ru-RU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br>
              <a:rPr lang="ru-RU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br>
              <a:rPr lang="ru-RU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br>
              <a:rPr lang="ru-RU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ru-RU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0B0EA5-B7FD-41B9-A3ED-BCC38AF3B5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83" r="14100" b="-1"/>
          <a:stretch/>
        </p:blipFill>
        <p:spPr bwMode="auto">
          <a:xfrm>
            <a:off x="6199642" y="1600201"/>
            <a:ext cx="5384800" cy="4997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9185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работа UNECON\2020.02.13_презентация университет 90 лет АНГЛ\ПРЕЗЕНТАЦИЯ 2021 NEW\фон белый.jpg">
            <a:extLst>
              <a:ext uri="{FF2B5EF4-FFF2-40B4-BE49-F238E27FC236}">
                <a16:creationId xmlns:a16="http://schemas.microsoft.com/office/drawing/2014/main" id="{0DE1BEF3-6EAB-420A-B8F6-E7515E0D4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57677"/>
            <a:ext cx="121503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F68C42-980D-4097-B7A1-DDED755E4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480" y="188640"/>
            <a:ext cx="11033101" cy="1072922"/>
          </a:xfrm>
        </p:spPr>
        <p:txBody>
          <a:bodyPr wrap="square" anchor="ctr">
            <a:normAutofit/>
          </a:bodyPr>
          <a:lstStyle/>
          <a:p>
            <a:r>
              <a:rPr lang="ru-RU" b="1">
                <a:latin typeface="Consolas" panose="020B0609020204030204" pitchFamily="49" charset="0"/>
                <a:cs typeface="Consolas" panose="020B0609020204030204" pitchFamily="49" charset="0"/>
              </a:rPr>
              <a:t>Калининградская область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C0AB98-ABA6-4C3F-9EE9-B12D7183E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276" y="1484784"/>
            <a:ext cx="6528192" cy="4248472"/>
          </a:xfrm>
        </p:spPr>
        <p:txBody>
          <a:bodyPr wrap="square" anchor="t">
            <a:noAutofit/>
          </a:bodyPr>
          <a:lstStyle/>
          <a:p>
            <a:pPr fontAlgn="base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b="1" cap="small" dirty="0">
                <a:latin typeface="Consolas" panose="020B0609020204030204" pitchFamily="49" charset="0"/>
                <a:cs typeface="Consolas" panose="020B0609020204030204" pitchFamily="49" charset="0"/>
              </a:rPr>
              <a:t>Товарооборот достигает  360 миллионов долларов.</a:t>
            </a:r>
            <a:br>
              <a:rPr lang="ru-RU" sz="1400" b="1" cap="small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br>
              <a:rPr lang="ru-RU" sz="1400" b="1" cap="small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ru-RU" sz="1400" b="1" cap="small" dirty="0">
                <a:latin typeface="Consolas" panose="020B0609020204030204" pitchFamily="49" charset="0"/>
                <a:cs typeface="Consolas" panose="020B0609020204030204" pitchFamily="49" charset="0"/>
              </a:rPr>
              <a:t>Беларусь обладает современными производствами сельскохозяйственной, грузовой, пассажирской, коммунальной и дорожно-строительной техникой, Калининградская область обладает значительным промышленным потенциалом, как регионального, так и федерального значения. Поэтому обе стороны могут не только интенсивнее торговать промышленной продукцией, но и развивать кооперацию.</a:t>
            </a:r>
          </a:p>
          <a:p>
            <a:pPr fontAlgn="base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b="1" cap="small" dirty="0">
                <a:latin typeface="Consolas" panose="020B0609020204030204" pitchFamily="49" charset="0"/>
                <a:cs typeface="Consolas" panose="020B0609020204030204" pitchFamily="49" charset="0"/>
              </a:rPr>
              <a:t>Белорусские компании на протяжении последних лет активно участвовали в возведении строительных объектов в российском регионе. Партнерами уже на многолетней основе являются такие белорусские области, как Гродненская и Минская.</a:t>
            </a:r>
          </a:p>
          <a:p>
            <a:pPr fontAlgn="base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b="1" cap="small" dirty="0">
                <a:latin typeface="Consolas" panose="020B0609020204030204" pitchFamily="49" charset="0"/>
                <a:cs typeface="Consolas" panose="020B0609020204030204" pitchFamily="49" charset="0"/>
              </a:rPr>
              <a:t>В Калининграде уделяют большое внимание развитию сотрудничества в транспортной сфере, строительстве, сельском хозяйстве и промышленности</a:t>
            </a:r>
            <a:br>
              <a:rPr lang="ru-RU" sz="1400" b="1" cap="small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ru-RU" sz="1400" b="1" cap="small" dirty="0">
                <a:latin typeface="Consolas" panose="020B0609020204030204" pitchFamily="49" charset="0"/>
                <a:cs typeface="Consolas" panose="020B0609020204030204" pitchFamily="49" charset="0"/>
              </a:rPr>
              <a:t>(поставки прицепов и полуприцепов). Также осуществляются взаимные поставки комплектующих для автомобильного производства.</a:t>
            </a:r>
          </a:p>
          <a:p>
            <a:pPr fontAlgn="base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b="1" cap="small" dirty="0">
                <a:latin typeface="Consolas" panose="020B0609020204030204" pitchFamily="49" charset="0"/>
                <a:cs typeface="Consolas" panose="020B0609020204030204" pitchFamily="49" charset="0"/>
              </a:rPr>
              <a:t>Оперативного налаживания взаимодействия с предприятием "Росморфлот" по поводу перегрузки белорусских товаров в Калининградский порт",</a:t>
            </a:r>
            <a:br>
              <a:rPr lang="ru-RU" sz="1400" b="1" cap="small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br>
              <a:rPr lang="ru-RU" sz="1400" b="1" cap="small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ru-RU" sz="1400" b="1" cap="small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42E3D45-4BA6-4343-98AD-A0647B46B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1" r="1521" b="1"/>
          <a:stretch/>
        </p:blipFill>
        <p:spPr bwMode="auto">
          <a:xfrm>
            <a:off x="6676468" y="1612574"/>
            <a:ext cx="5367256" cy="410445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224386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>
            <a:extLst>
              <a:ext uri="{FF2B5EF4-FFF2-40B4-BE49-F238E27FC236}">
                <a16:creationId xmlns:a16="http://schemas.microsoft.com/office/drawing/2014/main" id="{30B90363-D021-4E57-A8E7-57A0407D5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51" y="833562"/>
            <a:ext cx="5384800" cy="344627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" name="Picture 2" descr="D:\работа UNECON\2020.02.13_презентация университет 90 лет АНГЛ\ПРЕЗЕНТАЦИЯ 2021 NEW\фон белый.jpg">
            <a:extLst>
              <a:ext uri="{FF2B5EF4-FFF2-40B4-BE49-F238E27FC236}">
                <a16:creationId xmlns:a16="http://schemas.microsoft.com/office/drawing/2014/main" id="{98663D92-DEE6-4303-B7B5-98D7065FE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" y="14033"/>
            <a:ext cx="121503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F9769E-5262-4C49-9D9D-27A992027405}"/>
              </a:ext>
            </a:extLst>
          </p:cNvPr>
          <p:cNvSpPr txBox="1"/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ru-RU" sz="3700" b="1" kern="1200">
                <a:latin typeface="+mj-lt"/>
                <a:ea typeface="+mj-ea"/>
                <a:cs typeface="+mj-cs"/>
              </a:rPr>
              <a:t>Общие тенденции российско-белорусского сотрудничества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314B5FE8-028E-4030-9227-FA834E3108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417639"/>
            <a:ext cx="5486400" cy="4708526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sz="1800" b="1" cap="small" dirty="0"/>
              <a:t>1. </a:t>
            </a:r>
            <a:r>
              <a:rPr lang="ru-RU" sz="1800" cap="small" dirty="0"/>
              <a:t>Наиболее развивающимся сектором реальной экономики РФ является обрабатывающая промышленность. Вклад ее в ВВП страны непрерывно увеличивается и достигает вклада добывающего сектора.</a:t>
            </a: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sz="1800" b="1" cap="small" dirty="0"/>
              <a:t>2.</a:t>
            </a:r>
            <a:r>
              <a:rPr lang="ru-RU" sz="1800" cap="small" dirty="0"/>
              <a:t>Развитие сектора обрабатывающей промышленности сопровождается тенденцией роста товарооборота и корпоративных связей  между предприятиями, включая предприятия РБ.</a:t>
            </a: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sz="1800" b="1" cap="small" dirty="0"/>
              <a:t>3. </a:t>
            </a:r>
            <a:r>
              <a:rPr lang="ru-RU" sz="1800" cap="small" dirty="0"/>
              <a:t>Развитие сотрудничества особенно заметно в области высокотехнологичных секторов и IT – технологий.</a:t>
            </a: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sz="1800" b="1" cap="small" dirty="0"/>
              <a:t>4. </a:t>
            </a:r>
            <a:r>
              <a:rPr lang="ru-RU" sz="1800" cap="small" dirty="0"/>
              <a:t>Цифровая адаптация и трансформация промышленных  предприятий может быть инструментом для более тесной интеграции и создания трансграничных промышленных производств высокотехнологичной продукции, включая средства радиоэлектроники и компьютерной техники.</a:t>
            </a:r>
          </a:p>
        </p:txBody>
      </p:sp>
    </p:spTree>
    <p:extLst>
      <p:ext uri="{BB962C8B-B14F-4D97-AF65-F5344CB8AC3E}">
        <p14:creationId xmlns:p14="http://schemas.microsoft.com/office/powerpoint/2010/main" val="1333454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работа UNECON\2020.02.13_презентация университет 90 лет АНГЛ\ПРЕЗЕНТАЦИЯ 2021 NEW\фон белый.jpg">
            <a:extLst>
              <a:ext uri="{FF2B5EF4-FFF2-40B4-BE49-F238E27FC236}">
                <a16:creationId xmlns:a16="http://schemas.microsoft.com/office/drawing/2014/main" id="{98663D92-DEE6-4303-B7B5-98D7065FE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8" y="44624"/>
            <a:ext cx="121503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30B90363-D021-4E57-A8E7-57A0407D5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63" y="980728"/>
            <a:ext cx="3326160" cy="212874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F9769E-5262-4C49-9D9D-27A992027405}"/>
              </a:ext>
            </a:extLst>
          </p:cNvPr>
          <p:cNvSpPr txBox="1"/>
          <p:nvPr/>
        </p:nvSpPr>
        <p:spPr bwMode="auto">
          <a:xfrm>
            <a:off x="479376" y="24473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1254125" algn="ctr">
              <a:lnSpc>
                <a:spcPct val="90000"/>
              </a:lnSpc>
              <a:spcAft>
                <a:spcPts val="600"/>
              </a:spcAft>
            </a:pPr>
            <a:r>
              <a:rPr lang="ru-RU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Содержание исследования</a:t>
            </a:r>
            <a:endParaRPr lang="ru-RU" sz="37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314B5FE8-028E-4030-9227-FA834E3108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2948" y="1340768"/>
            <a:ext cx="11391056" cy="4708526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317875" indent="-357188">
              <a:lnSpc>
                <a:spcPct val="90000"/>
              </a:lnSpc>
            </a:pPr>
            <a:r>
              <a:rPr lang="ru-RU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теоретических основ цифровой индустриализации; </a:t>
            </a:r>
          </a:p>
          <a:p>
            <a:pPr marL="3317875" indent="-357188">
              <a:lnSpc>
                <a:spcPct val="90000"/>
              </a:lnSpc>
            </a:pPr>
            <a:r>
              <a:rPr lang="ru-RU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Выявление концептуальных основ цифровой индустриализации для стран с различными технологическими укладами; </a:t>
            </a:r>
          </a:p>
          <a:p>
            <a:pPr marL="3317875" indent="-357188">
              <a:lnSpc>
                <a:spcPct val="90000"/>
              </a:lnSpc>
            </a:pPr>
            <a:r>
              <a:rPr lang="ru-RU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Определение особенностей промышленного структурирования регионов России, уровня их экономической безопасности и «цифровой адаптации»; 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Выявления эффективности существующих мер государственной поддержки, рисков и угроз сетевого промышленного взаимодействия индустриально развитых регионов Российской Федерации с Республикой Беларусь;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Выработка рекомендаций по ф</a:t>
            </a:r>
            <a:r>
              <a:rPr lang="ru-RU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ормированию системы механизмов совершенствования промышленной политики индустриально развитых регионов Российской Федерации в контексте расширения сетевого промышленного взаимодействия с Республикой Беларусь. </a:t>
            </a:r>
          </a:p>
          <a:p>
            <a:pPr>
              <a:lnSpc>
                <a:spcPct val="90000"/>
              </a:lnSpc>
            </a:pPr>
            <a:endParaRPr lang="ru-RU" sz="2000" dirty="0">
              <a:solidFill>
                <a:srgbClr val="00000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sz="2000" dirty="0">
                <a:solidFill>
                  <a:srgbClr val="00666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Объектом исследования являются директивные и программные документы по цифровой индустриализации, действующие в отдельных странах ЕАЭС, в частности, в Российской Федерации и Республике Беларусь</a:t>
            </a:r>
            <a:endParaRPr lang="ru-RU" sz="20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727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rgbClr val="128C91"/>
            </a:gs>
            <a:gs pos="100000">
              <a:srgbClr val="51A65D"/>
            </a:gs>
          </a:gsLst>
          <a:lin ang="4980000" scaled="0"/>
        </a:gradFill>
        <a:ln>
          <a:noFill/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3330</Words>
  <Application>Microsoft Office PowerPoint</Application>
  <PresentationFormat>Широкоэкранный</PresentationFormat>
  <Paragraphs>314</Paragraphs>
  <Slides>42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0" baseType="lpstr">
      <vt:lpstr>Consolas</vt:lpstr>
      <vt:lpstr>Arial</vt:lpstr>
      <vt:lpstr>Times New Roman</vt:lpstr>
      <vt:lpstr>Helvetica Neue</vt:lpstr>
      <vt:lpstr>Century Gothic</vt:lpstr>
      <vt:lpstr>Calibri</vt:lpstr>
      <vt:lpstr>Cambria</vt:lpstr>
      <vt:lpstr>Тема Office</vt:lpstr>
      <vt:lpstr>Презентация PowerPoint</vt:lpstr>
      <vt:lpstr>Совместный российско-белорусский научный проект 2020 г. (РФФИ – БРФФИ)  «Теория модернизации промышленных комплексов Республики Беларусь и индустриально развитых регионов Российской Федерации в контексте неоиндустриализации».   </vt:lpstr>
      <vt:lpstr>Актуальность</vt:lpstr>
      <vt:lpstr>Презентация PowerPoint</vt:lpstr>
      <vt:lpstr>Санкт-Петербург </vt:lpstr>
      <vt:lpstr>Ленинградская область </vt:lpstr>
      <vt:lpstr>Калининградская область</vt:lpstr>
      <vt:lpstr>Презентация PowerPoint</vt:lpstr>
      <vt:lpstr>Презентация PowerPoint</vt:lpstr>
      <vt:lpstr>Презентация PowerPoint</vt:lpstr>
      <vt:lpstr> ПРОБЛЕМЫ ЦИФРОВОЙ ТРАНСФОРМАЦИИ </vt:lpstr>
      <vt:lpstr> ПРОБЛЕМЫ ЦИФРОВОЙ ТРАНСФОРМАЦИИ </vt:lpstr>
      <vt:lpstr> ПРОБЛЕМЫ ЦИФРОВОЙ ТРАНСФОРМАЦИИ </vt:lpstr>
      <vt:lpstr>Вопросы анкетирования включают 4 блока: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СИСТЕМНЫЕ ЗАДАЧИ ЦИФРОВИЗАЦИИ ПРЕДПРИЯТИЯ РЯДА ПЕРВООЧЕРЕДНОГО РЕШЕНИЯ</vt:lpstr>
      <vt:lpstr>КЛЮЧЕВЫЕ ВОПРОСЫ ЦИФРОВИЗАЦИИ ПРОМЫШЛЕННЫХ ПРЕДПРИЯТИЙ</vt:lpstr>
      <vt:lpstr>Распоряжение Правительства РФ от 6 ноября 2021 г. N 3142-р  Об утверждении стратегического направления в области цифровой трансформации обрабатывающих отраслей промышленности </vt:lpstr>
      <vt:lpstr>Распоряжение Правительства РФ от 6 ноября 2021 г. N 3142-р  Об утверждении стратегического направления в области цифровой трансформации обрабатывающих отраслей промышленности </vt:lpstr>
      <vt:lpstr>Распоряжение Правительства РФ от 6 ноября 2021 г. N 3142-р  Об утверждении стратегического направления в области цифровой трансформации обрабатывающих отраслей промышленности </vt:lpstr>
      <vt:lpstr>Распоряжение Правительства РФ от 6 ноября 2021 г. N 3142-р  Об утверждении стратегического направления в области цифровой трансформации обрабатывающих отраслей промышленности </vt:lpstr>
      <vt:lpstr>Презентация PowerPoint</vt:lpstr>
      <vt:lpstr>Презентация PowerPoint</vt:lpstr>
      <vt:lpstr>Презентация PowerPoint</vt:lpstr>
      <vt:lpstr> «Проекты цифровизации для промышленных предприятий»</vt:lpstr>
      <vt:lpstr>Цифровизация в рамках ЕАЭС</vt:lpstr>
      <vt:lpstr>Сдерживающие факторы составляют комплекс технических, правовых, организационных, экономических и других условий, ключевые из которых следующие: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Лепеш Г.В.</dc:creator>
  <cp:lastModifiedBy>Лепеш Г.В.</cp:lastModifiedBy>
  <cp:revision>19</cp:revision>
  <dcterms:created xsi:type="dcterms:W3CDTF">2021-12-08T12:29:31Z</dcterms:created>
  <dcterms:modified xsi:type="dcterms:W3CDTF">2021-12-09T08:11:45Z</dcterms:modified>
</cp:coreProperties>
</file>