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F89D-061D-4582-952E-7393599A434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B3C6-26D4-4057-8FE0-034F54A1C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7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6F89D-061D-4582-952E-7393599A434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2B3C6-26D4-4057-8FE0-034F54A1C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6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3600" b="1" smtClean="0">
                <a:solidFill>
                  <a:srgbClr val="253957"/>
                </a:solidFill>
                <a:latin typeface="Roboto Cn" pitchFamily="2" charset="0"/>
                <a:ea typeface="Roboto Cn" pitchFamily="2" charset="0"/>
                <a:cs typeface="+mn-cs"/>
              </a:rPr>
              <a:t/>
            </a:r>
            <a:br>
              <a:rPr lang="en-US" sz="3600" b="1" smtClean="0">
                <a:solidFill>
                  <a:srgbClr val="253957"/>
                </a:solidFill>
                <a:latin typeface="Roboto Cn" pitchFamily="2" charset="0"/>
                <a:ea typeface="Roboto Cn" pitchFamily="2" charset="0"/>
                <a:cs typeface="+mn-cs"/>
              </a:rPr>
            </a:br>
            <a:r>
              <a:rPr lang="en-US" sz="3600" b="1" smtClean="0">
                <a:solidFill>
                  <a:srgbClr val="253957"/>
                </a:solidFill>
                <a:latin typeface="Roboto Cn" pitchFamily="2" charset="0"/>
                <a:ea typeface="Roboto Cn" pitchFamily="2" charset="0"/>
                <a:cs typeface="+mn-cs"/>
              </a:rPr>
              <a:t/>
            </a:r>
            <a:br>
              <a:rPr lang="en-US" sz="3600" b="1" smtClean="0">
                <a:solidFill>
                  <a:srgbClr val="253957"/>
                </a:solidFill>
                <a:latin typeface="Roboto Cn" pitchFamily="2" charset="0"/>
                <a:ea typeface="Roboto Cn" pitchFamily="2" charset="0"/>
                <a:cs typeface="+mn-cs"/>
              </a:rPr>
            </a:br>
            <a:r>
              <a:rPr lang="ru-RU" sz="3600" b="1" smtClean="0">
                <a:solidFill>
                  <a:srgbClr val="253957"/>
                </a:solidFill>
                <a:latin typeface="Roboto Cn" pitchFamily="2" charset="0"/>
                <a:ea typeface="Roboto Cn" pitchFamily="2" charset="0"/>
                <a:cs typeface="+mn-cs"/>
              </a:rPr>
              <a:t>Меры по сохранению занятости </a:t>
            </a:r>
            <a:br>
              <a:rPr lang="ru-RU" sz="3600" b="1" smtClean="0">
                <a:solidFill>
                  <a:srgbClr val="253957"/>
                </a:solidFill>
                <a:latin typeface="Roboto Cn" pitchFamily="2" charset="0"/>
                <a:ea typeface="Roboto Cn" pitchFamily="2" charset="0"/>
                <a:cs typeface="+mn-cs"/>
              </a:rPr>
            </a:br>
            <a:r>
              <a:rPr lang="ru-RU" sz="3600" b="1" smtClean="0">
                <a:solidFill>
                  <a:srgbClr val="253957"/>
                </a:solidFill>
                <a:latin typeface="Roboto Cn" pitchFamily="2" charset="0"/>
                <a:ea typeface="Roboto Cn" pitchFamily="2" charset="0"/>
                <a:cs typeface="+mn-cs"/>
              </a:rPr>
              <a:t>в Санкт-Петербурге</a:t>
            </a:r>
            <a:br>
              <a:rPr lang="ru-RU" sz="3600" b="1" smtClean="0">
                <a:solidFill>
                  <a:srgbClr val="253957"/>
                </a:solidFill>
                <a:latin typeface="Roboto Cn" pitchFamily="2" charset="0"/>
                <a:ea typeface="Roboto Cn" pitchFamily="2" charset="0"/>
                <a:cs typeface="+mn-cs"/>
              </a:rPr>
            </a:br>
            <a:endParaRPr lang="ru-RU" sz="3600" b="1" dirty="0">
              <a:solidFill>
                <a:srgbClr val="253957"/>
              </a:solidFill>
              <a:latin typeface="Roboto Cn" pitchFamily="2" charset="0"/>
              <a:ea typeface="Roboto Cn" pitchFamily="2" charset="0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3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Динамика обращений </a:t>
            </a:r>
            <a:b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</a:br>
            <a: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за пособием по безработице, чел. в неделю</a:t>
            </a:r>
            <a:endParaRPr lang="ru-RU" sz="2400" dirty="0">
              <a:solidFill>
                <a:srgbClr val="2F5597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4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Динамика признаний безработными, </a:t>
            </a:r>
            <a:b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</a:br>
            <a: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чел. в неделю</a:t>
            </a:r>
            <a:endParaRPr lang="ru-RU" sz="2400" dirty="0">
              <a:solidFill>
                <a:srgbClr val="2F5597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7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Проект постановления Правительства Российской Федерации, направленный на помощь бюджетам   субъектов Российской Федерации в реализации дополнительных мероприятий, направленных  на снижение напряженности на рынке труда  </a:t>
            </a:r>
            <a:br>
              <a:rPr lang="ru-RU" sz="22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</a:br>
            <a:r>
              <a:rPr lang="ru-RU" sz="22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в 2020 году</a:t>
            </a:r>
            <a:br>
              <a:rPr lang="ru-RU" sz="22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</a:br>
            <a:r>
              <a:rPr lang="ru-RU" sz="22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/>
            </a:r>
            <a:br>
              <a:rPr lang="ru-RU" sz="22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</a:br>
            <a:endParaRPr lang="ru-RU" sz="2200" dirty="0">
              <a:solidFill>
                <a:srgbClr val="2F5597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8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Предложения по дополнительным </a:t>
            </a:r>
            <a:b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</a:br>
            <a: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мерам поддержки</a:t>
            </a:r>
            <a:b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</a:br>
            <a:endParaRPr lang="ru-RU" sz="2400" dirty="0">
              <a:solidFill>
                <a:srgbClr val="2F5597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5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Предложения по дополнительным </a:t>
            </a:r>
            <a:b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</a:br>
            <a: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мерам поддержки</a:t>
            </a:r>
            <a:b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</a:br>
            <a:endParaRPr lang="ru-RU" sz="2400" dirty="0">
              <a:solidFill>
                <a:srgbClr val="2F5597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5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4600" b="1" smtClean="0">
                <a:solidFill>
                  <a:srgbClr val="002060"/>
                </a:solidFill>
                <a:latin typeface="Roboto Cn" pitchFamily="2" charset="0"/>
                <a:ea typeface="Roboto Cn" pitchFamily="2" charset="0"/>
                <a:cs typeface="+mn-cs"/>
              </a:rPr>
              <a:t>Спасибо за внимание!</a:t>
            </a:r>
            <a:endParaRPr lang="ru-RU" sz="4600" b="1" dirty="0">
              <a:solidFill>
                <a:srgbClr val="002060"/>
              </a:solidFill>
              <a:latin typeface="Roboto Cn" pitchFamily="2" charset="0"/>
              <a:ea typeface="Roboto Cn" pitchFamily="2" charset="0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69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 Cn</vt:lpstr>
      <vt:lpstr>Roboto Slab</vt:lpstr>
      <vt:lpstr>Тема Office</vt:lpstr>
      <vt:lpstr>  Меры по сохранению занятости  в Санкт-Петербурге </vt:lpstr>
      <vt:lpstr>Динамика обращений  за пособием по безработице, чел. в неделю</vt:lpstr>
      <vt:lpstr>Динамика признаний безработными,  чел. в неделю</vt:lpstr>
      <vt:lpstr>Проект постановления Правительства Российской Федерации, направленный на помощь бюджетам   субъектов Российской Федерации в реализации дополнительных мероприятий, направленных  на снижение напряженности на рынке труда   в 2020 году  </vt:lpstr>
      <vt:lpstr>Предложения по дополнительным  мерам поддержки </vt:lpstr>
      <vt:lpstr>Предложения по дополнительным  мерам поддержки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Меры по сохранению занятости  в Санкт-Петербурге </dc:title>
  <dc:creator>Алексеева Мария Игоревна</dc:creator>
  <cp:lastModifiedBy>Алексеева Мария Игоревна</cp:lastModifiedBy>
  <cp:revision>1</cp:revision>
  <dcterms:created xsi:type="dcterms:W3CDTF">2020-06-18T09:24:19Z</dcterms:created>
  <dcterms:modified xsi:type="dcterms:W3CDTF">2020-06-18T09:24:19Z</dcterms:modified>
</cp:coreProperties>
</file>