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5" r:id="rId5"/>
    <p:sldId id="269" r:id="rId6"/>
    <p:sldId id="259" r:id="rId7"/>
    <p:sldId id="263" r:id="rId8"/>
    <p:sldId id="270" r:id="rId9"/>
  </p:sldIdLst>
  <p:sldSz cx="12192000" cy="6858000"/>
  <p:notesSz cx="6792913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225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3225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7F43FB9D-632F-4332-92FE-1C411D907216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6575"/>
            <a:ext cx="2943225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26575"/>
            <a:ext cx="2943225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BD4ACA8C-14F9-4497-B37E-106F9A9B4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27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0E33C-838E-420B-949A-8E4C9C2ABAD1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401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28163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04ABB-2963-4499-A5C9-46343CA7B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11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04ABB-2963-4499-A5C9-46343CA7BF1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1F37AF-F700-4C7B-A477-D35DB78F39A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EBFEA3-54C8-4033-9942-3297D8A42E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pb@arbitration-rspp.ru" TargetMode="External"/><Relationship Id="rId2" Type="http://schemas.openxmlformats.org/officeDocument/2006/relationships/hyperlink" Target="https://arbitration-rspp.ru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168B38-425A-4E8A-91A6-469F75969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399879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1"/>
                </a:solidFill>
              </a:rPr>
              <a:t>Первые итоги реформы </a:t>
            </a:r>
            <a:r>
              <a:rPr lang="ru-RU" sz="3600" b="1" dirty="0" smtClean="0">
                <a:solidFill>
                  <a:schemeClr val="tx1"/>
                </a:solidFill>
              </a:rPr>
              <a:t>системы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третейских </a:t>
            </a:r>
            <a:r>
              <a:rPr lang="ru-RU" sz="3600" b="1" dirty="0">
                <a:solidFill>
                  <a:schemeClr val="tx1"/>
                </a:solidFill>
              </a:rPr>
              <a:t>судов Российской </a:t>
            </a:r>
            <a:r>
              <a:rPr lang="ru-RU" sz="3600" b="1" dirty="0" smtClean="0">
                <a:solidFill>
                  <a:schemeClr val="tx1"/>
                </a:solidFill>
              </a:rPr>
              <a:t>Федерации</a:t>
            </a: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831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8F062C-CE68-4CF1-AFE4-4BCF4792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3341"/>
            <a:ext cx="10515600" cy="157122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Реформа системы третейских судов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D7F24B3-F5D9-4B9C-93C6-8BF5D8D25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907" y="2550017"/>
            <a:ext cx="10515600" cy="353963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22 </a:t>
            </a:r>
            <a:r>
              <a:rPr lang="ru-RU" dirty="0"/>
              <a:t>декабря 2012 г. </a:t>
            </a:r>
            <a:r>
              <a:rPr lang="ru-RU" dirty="0" smtClean="0"/>
              <a:t>Президентом </a:t>
            </a:r>
            <a:r>
              <a:rPr lang="ru-RU" dirty="0"/>
              <a:t>Российской Федерации </a:t>
            </a:r>
            <a:r>
              <a:rPr lang="ru-RU" dirty="0" smtClean="0"/>
              <a:t>было поручено Правительству </a:t>
            </a:r>
            <a:r>
              <a:rPr lang="ru-RU" dirty="0"/>
              <a:t>разработать </a:t>
            </a:r>
            <a:r>
              <a:rPr lang="ru-RU" dirty="0" smtClean="0"/>
              <a:t>комплекс </a:t>
            </a:r>
            <a:r>
              <a:rPr lang="ru-RU" dirty="0"/>
              <a:t>мер по развитию третейского судопроизводства </a:t>
            </a:r>
            <a:endParaRPr lang="ru-RU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01 сентября 2016 г. вступил в силу Федеральный закон </a:t>
            </a:r>
            <a:r>
              <a:rPr lang="ru-RU" dirty="0"/>
              <a:t>№ 382-ФЗ от 29.12.2015 «Об арбитраже (третейском разбирательстве) в Российской Федерации</a:t>
            </a:r>
            <a:r>
              <a:rPr lang="ru-RU" dirty="0" smtClean="0"/>
              <a:t>»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305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8ECD0B-5940-4D13-BF91-9C9B6E04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882"/>
            <a:ext cx="10515600" cy="3000777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Кто может администрировать третейские разбирательства в настоящее время?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70F1532-4957-4CB3-8F3D-136C041FF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66682"/>
            <a:ext cx="10515600" cy="3822969"/>
          </a:xfrm>
        </p:spPr>
        <p:txBody>
          <a:bodyPr>
            <a:normAutofit fontScale="70000" lnSpcReduction="20000"/>
          </a:bodyPr>
          <a:lstStyle/>
          <a:p>
            <a:pPr fontAlgn="base"/>
            <a:endParaRPr lang="en-US" sz="3100" dirty="0" smtClean="0"/>
          </a:p>
          <a:p>
            <a:pPr algn="just" fontAlgn="base"/>
            <a:r>
              <a:rPr lang="ru-RU" sz="3100" dirty="0" smtClean="0"/>
              <a:t>- </a:t>
            </a:r>
            <a:r>
              <a:rPr lang="ru-RU" sz="3100" dirty="0"/>
              <a:t>Международный коммерческий арбитражный суд при Торгово-промышленной палате Российской </a:t>
            </a:r>
            <a:r>
              <a:rPr lang="ru-RU" sz="3100" dirty="0" smtClean="0"/>
              <a:t>Федерации</a:t>
            </a:r>
            <a:endParaRPr lang="ru-RU" sz="3100" dirty="0"/>
          </a:p>
          <a:p>
            <a:pPr algn="just" fontAlgn="base"/>
            <a:r>
              <a:rPr lang="ru-RU" sz="3100" dirty="0"/>
              <a:t>- Морская арбитражная комиссия при Торгово-промышленной палате Российской </a:t>
            </a:r>
            <a:r>
              <a:rPr lang="ru-RU" sz="3100" dirty="0" smtClean="0"/>
              <a:t>Федерации</a:t>
            </a:r>
            <a:endParaRPr lang="ru-RU" sz="3100" dirty="0"/>
          </a:p>
          <a:p>
            <a:pPr algn="just" fontAlgn="base"/>
            <a:r>
              <a:rPr lang="ru-RU" sz="3100" dirty="0" smtClean="0"/>
              <a:t>- Арбитражный </a:t>
            </a:r>
            <a:r>
              <a:rPr lang="ru-RU" sz="3100" dirty="0"/>
              <a:t>центр при Российском союзе промышленников и </a:t>
            </a:r>
            <a:r>
              <a:rPr lang="ru-RU" sz="3100" dirty="0" smtClean="0"/>
              <a:t>предпринимателей (распоряжение </a:t>
            </a:r>
            <a:r>
              <a:rPr lang="ru-RU" sz="3100" dirty="0"/>
              <a:t>Правительства Российской Федерации от 27 апреля 2017 г. № </a:t>
            </a:r>
            <a:r>
              <a:rPr lang="ru-RU" sz="3100" dirty="0" smtClean="0"/>
              <a:t>798-р)</a:t>
            </a:r>
            <a:endParaRPr lang="ru-RU" sz="3100" dirty="0"/>
          </a:p>
          <a:p>
            <a:pPr algn="just" fontAlgn="base"/>
            <a:r>
              <a:rPr lang="ru-RU" sz="3100" dirty="0"/>
              <a:t>- Российский арбитражный центр при </a:t>
            </a:r>
            <a:r>
              <a:rPr lang="ru-RU" sz="3100" dirty="0" smtClean="0"/>
              <a:t>автономной некоммерческой организации «Российский институт </a:t>
            </a:r>
            <a:r>
              <a:rPr lang="ru-RU" sz="3100" dirty="0"/>
              <a:t>современного арбитража </a:t>
            </a:r>
            <a:r>
              <a:rPr lang="ru-RU" sz="3100" dirty="0" smtClean="0"/>
              <a:t>» (</a:t>
            </a:r>
            <a:r>
              <a:rPr lang="ru-RU" sz="3100" dirty="0"/>
              <a:t>распоряжение Правительства Российской Федерации от 27 апреля 2017 г. № 799-р</a:t>
            </a:r>
            <a:r>
              <a:rPr lang="ru-RU" sz="3100" dirty="0" smtClean="0"/>
              <a:t>)</a:t>
            </a:r>
            <a:endParaRPr lang="ru-RU" sz="3100" dirty="0"/>
          </a:p>
          <a:p>
            <a:pPr fontAlgn="base"/>
            <a:r>
              <a:rPr lang="ru-RU" sz="3100" dirty="0"/>
              <a:t> </a:t>
            </a:r>
          </a:p>
          <a:p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640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EE733B-3CDF-4CBD-BFAD-BFF8ED5F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58" y="861773"/>
            <a:ext cx="10515600" cy="127612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Для передачи дела в третейский суд сторонам необходимо</a:t>
            </a:r>
            <a:endParaRPr lang="ru-RU" sz="36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92B2DA-3ED2-4C40-A452-6FB3EDED6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09870"/>
            <a:ext cx="10515600" cy="27797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Включить текст арбитражной оговорки в договор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Заключить </a:t>
            </a:r>
            <a:r>
              <a:rPr lang="ru-RU" dirty="0"/>
              <a:t>в письменном виде отдельное арбитражное </a:t>
            </a:r>
            <a:r>
              <a:rPr lang="ru-RU" dirty="0" smtClean="0"/>
              <a:t>соглашение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В</a:t>
            </a:r>
            <a:r>
              <a:rPr lang="ru-RU" dirty="0" smtClean="0"/>
              <a:t>ключить текст арбитражного соглашения в </a:t>
            </a:r>
            <a:r>
              <a:rPr lang="ru-RU" dirty="0"/>
              <a:t>устав юридического </a:t>
            </a:r>
            <a:r>
              <a:rPr lang="ru-RU" dirty="0" smtClean="0"/>
              <a:t>лица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963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EE733B-3CDF-4CBD-BFAD-BFF8ED5F5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58" y="253350"/>
            <a:ext cx="10515600" cy="172576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Корпоративные </a:t>
            </a:r>
            <a:r>
              <a:rPr lang="ru-RU" sz="3600" b="1" dirty="0"/>
              <a:t>споры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92B2DA-3ED2-4C40-A452-6FB3EDED6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09870"/>
            <a:ext cx="10515600" cy="27797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1 февраля 2017 </a:t>
            </a:r>
            <a:r>
              <a:rPr lang="ru-RU" dirty="0" smtClean="0"/>
              <a:t>года Федеральным законом от 29.12.2015 № 382-ФЗ "Об арбитраже (третейском разбирательстве) в Российской Федерации" прямо </a:t>
            </a:r>
            <a:r>
              <a:rPr lang="ru-RU" dirty="0"/>
              <a:t>предусмотрена возможность передавать корпоративные споры в третейские суды</a:t>
            </a:r>
          </a:p>
          <a:p>
            <a:endParaRPr lang="ru-RU" dirty="0"/>
          </a:p>
          <a:p>
            <a:pPr algn="just"/>
            <a:r>
              <a:rPr lang="ru-RU" dirty="0"/>
              <a:t>Корпоративный спор - это спор, связанный с созданием юридического лица, управлением им или с участием в юридическом лице, являющемся коммерческой организацией, а также в некоммерческом партнерстве, ассоциации (союзе) коммерческих организаций, иной некоммерческой организации, объединяющей коммерческие организации и (или) индивидуальных предпринимателей, некоммерческой организации, имеющей статус саморегулируемой организации в соответствии с федеральным </a:t>
            </a:r>
            <a:r>
              <a:rPr lang="ru-RU" dirty="0" smtClean="0"/>
              <a:t>законом (ст. 225.1 АПК РФ)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622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3D3AF0-64A7-4880-9A95-D7C4980B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0914"/>
            <a:ext cx="10515600" cy="2137892"/>
          </a:xfrm>
        </p:spPr>
        <p:txBody>
          <a:bodyPr/>
          <a:lstStyle/>
          <a:p>
            <a:r>
              <a:rPr lang="ru-RU" b="1" dirty="0" smtClean="0"/>
              <a:t>Преимущества третейского разбирательства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B52278-23D1-4AC7-9D31-DCFF8FEF6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369713"/>
            <a:ext cx="10515600" cy="371993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Конфиденциальность рассмотрения дел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Компетентность арбитров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Комфортный график судебных </a:t>
            </a:r>
            <a:r>
              <a:rPr lang="ru-RU" dirty="0" smtClean="0"/>
              <a:t>заседаний, возможность производства без устных слушаний и с использованием видео-конференц-связи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Направленность третейского разбирательства на урегулирование спора, примирение сторон и сохранение их партнерских отношений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796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CA925D-79F1-48B2-8AD2-28505CBB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56142"/>
            <a:ext cx="10515600" cy="155911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Мировая практика</a:t>
            </a:r>
            <a:endParaRPr lang="ru-RU" sz="3600" b="1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EA59ED7-755B-472F-97F1-F871F22E6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24539"/>
            <a:ext cx="10515600" cy="3565111"/>
          </a:xfrm>
        </p:spPr>
        <p:txBody>
          <a:bodyPr>
            <a:normAutofit/>
          </a:bodyPr>
          <a:lstStyle/>
          <a:p>
            <a:r>
              <a:rPr lang="ru-RU" dirty="0" smtClean="0"/>
              <a:t>Нью-Йоркская конвенция </a:t>
            </a:r>
            <a:r>
              <a:rPr lang="ru-RU" dirty="0"/>
              <a:t>1958 </a:t>
            </a:r>
            <a:r>
              <a:rPr lang="ru-RU" dirty="0" smtClean="0"/>
              <a:t>года</a:t>
            </a:r>
          </a:p>
          <a:p>
            <a:r>
              <a:rPr lang="ru-RU" dirty="0" smtClean="0"/>
              <a:t>«О </a:t>
            </a:r>
            <a:r>
              <a:rPr lang="ru-RU" dirty="0"/>
              <a:t>признании и приведении в исполнение иностранных арбитражных </a:t>
            </a:r>
            <a:r>
              <a:rPr lang="ru-RU" dirty="0" smtClean="0"/>
              <a:t>решений»</a:t>
            </a:r>
          </a:p>
          <a:p>
            <a:r>
              <a:rPr lang="ru-RU" smtClean="0"/>
              <a:t>подписали </a:t>
            </a:r>
            <a:r>
              <a:rPr lang="ru-RU" dirty="0" smtClean="0"/>
              <a:t>148 государств, в том числе, </a:t>
            </a:r>
            <a:r>
              <a:rPr lang="ru-RU" smtClean="0"/>
              <a:t>Российская Федерация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82381" y="0"/>
            <a:ext cx="65273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Отделение Арбитражного центра при РСПП</a:t>
            </a:r>
            <a:br>
              <a:rPr lang="ru-RU" b="1" dirty="0"/>
            </a:br>
            <a:r>
              <a:rPr lang="ru-RU" b="1" dirty="0"/>
              <a:t>в городе Санкт-Петербурге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555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CA925D-79F1-48B2-8AD2-28505CBB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65429"/>
            <a:ext cx="10515600" cy="155911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Отделение </a:t>
            </a:r>
            <a:r>
              <a:rPr lang="ru-RU" sz="3600" b="1" dirty="0"/>
              <a:t>Арбитражного центра при РСПП</a:t>
            </a:r>
            <a:br>
              <a:rPr lang="ru-RU" sz="3600" b="1" dirty="0"/>
            </a:br>
            <a:r>
              <a:rPr lang="ru-RU" sz="3600" b="1" dirty="0"/>
              <a:t>в городе Санкт-Петербурге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EA59ED7-755B-472F-97F1-F871F22E6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24539"/>
            <a:ext cx="10515600" cy="356511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b="1" dirty="0">
                <a:solidFill>
                  <a:srgbClr val="FF0000"/>
                </a:solidFill>
                <a:sym typeface="Wingdings" panose="05000000000000000000" pitchFamily="2" charset="2"/>
              </a:rPr>
              <a:t>Вправе рассматривать все споры, </a:t>
            </a:r>
            <a:r>
              <a:rPr lang="ru-R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подведомственные</a:t>
            </a:r>
          </a:p>
          <a:p>
            <a:r>
              <a:rPr lang="ru-RU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третейским судам</a:t>
            </a:r>
            <a:r>
              <a:rPr lang="ru-RU" b="1" dirty="0">
                <a:sym typeface="Wingdings" panose="05000000000000000000" pitchFamily="2" charset="2"/>
              </a:rPr>
              <a:t/>
            </a:r>
            <a:br>
              <a:rPr lang="ru-RU" b="1" dirty="0">
                <a:sym typeface="Wingdings" panose="05000000000000000000" pitchFamily="2" charset="2"/>
              </a:rPr>
            </a:br>
            <a:endParaRPr lang="ru-RU" b="1" dirty="0"/>
          </a:p>
          <a:p>
            <a:r>
              <a:rPr lang="ru-RU" b="1" dirty="0"/>
              <a:t>Адрес: 191119, г. Санкт-Петербург, ул. Марата, 82</a:t>
            </a:r>
          </a:p>
          <a:p>
            <a:r>
              <a:rPr lang="ru-RU" b="1" dirty="0"/>
              <a:t>т. (812) </a:t>
            </a:r>
            <a:r>
              <a:rPr lang="ru-RU" b="1" dirty="0" smtClean="0"/>
              <a:t>313-96-57</a:t>
            </a:r>
            <a:endParaRPr lang="ru-RU" b="1" dirty="0"/>
          </a:p>
          <a:p>
            <a:r>
              <a:rPr lang="en-US" dirty="0">
                <a:hlinkClick r:id="rId2"/>
              </a:rPr>
              <a:t>https:</a:t>
            </a:r>
            <a:r>
              <a:rPr lang="en-US" dirty="0">
                <a:sym typeface="Wingdings" panose="05000000000000000000" pitchFamily="2" charset="2"/>
                <a:hlinkClick r:id="rId2"/>
              </a:rPr>
              <a:t>//arbitration-rspp.ru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  <a:hlinkClick r:id="rId3"/>
              </a:rPr>
              <a:t>spb@arbitration-rspp.ru</a:t>
            </a:r>
            <a:endParaRPr lang="ru-RU" dirty="0">
              <a:sym typeface="Wingdings" panose="05000000000000000000" pitchFamily="2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2381" y="6027984"/>
            <a:ext cx="652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81" cy="83001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82381" y="0"/>
            <a:ext cx="652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771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3186</TotalTime>
  <Words>347</Words>
  <Application>Microsoft Office PowerPoint</Application>
  <PresentationFormat>Широкоэкранный</PresentationFormat>
  <Paragraphs>47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Franklin Gothic Book</vt:lpstr>
      <vt:lpstr>Perpetua</vt:lpstr>
      <vt:lpstr>Wingdings</vt:lpstr>
      <vt:lpstr>Wingdings 2</vt:lpstr>
      <vt:lpstr>Справедливость</vt:lpstr>
      <vt:lpstr>       Первые итоги реформы системы третейских судов Российской Федерации      </vt:lpstr>
      <vt:lpstr>Реформа системы третейских судов </vt:lpstr>
      <vt:lpstr>Кто может администрировать третейские разбирательства в настоящее время?  </vt:lpstr>
      <vt:lpstr>Для передачи дела в третейский суд сторонам необходимо</vt:lpstr>
      <vt:lpstr>Корпоративные споры</vt:lpstr>
      <vt:lpstr>Преимущества третейского разбирательства </vt:lpstr>
      <vt:lpstr>Мировая практика</vt:lpstr>
      <vt:lpstr>Отделение Арбитражного центра при РСПП в городе Санкт-Петербурге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Третейское разбирательство как инструмент правового регулирования</dc:title>
  <dc:creator>Alex Galeev</dc:creator>
  <cp:lastModifiedBy>Windows User</cp:lastModifiedBy>
  <cp:revision>39</cp:revision>
  <cp:lastPrinted>2018-11-27T17:12:01Z</cp:lastPrinted>
  <dcterms:created xsi:type="dcterms:W3CDTF">2018-11-14T02:59:17Z</dcterms:created>
  <dcterms:modified xsi:type="dcterms:W3CDTF">2018-11-28T07:21:58Z</dcterms:modified>
</cp:coreProperties>
</file>