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2"/>
  </p:notesMasterIdLst>
  <p:sldIdLst>
    <p:sldId id="267" r:id="rId2"/>
    <p:sldId id="256" r:id="rId3"/>
    <p:sldId id="270" r:id="rId4"/>
    <p:sldId id="271" r:id="rId5"/>
    <p:sldId id="263" r:id="rId6"/>
    <p:sldId id="264" r:id="rId7"/>
    <p:sldId id="265" r:id="rId8"/>
    <p:sldId id="268" r:id="rId9"/>
    <p:sldId id="269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1" autoAdjust="0"/>
    <p:restoredTop sz="94750" autoAdjust="0"/>
  </p:normalViewPr>
  <p:slideViewPr>
    <p:cSldViewPr>
      <p:cViewPr>
        <p:scale>
          <a:sx n="60" d="100"/>
          <a:sy n="60" d="100"/>
        </p:scale>
        <p:origin x="19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98376-901C-4B6E-B759-AB5130D71C72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3C995-1010-4BCE-954F-2394E749E3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267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3C995-1010-4BCE-954F-2394E749E3B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33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524" y="1340768"/>
            <a:ext cx="8568952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ПРОФЕССИОНАЛЬНЫЕ СТАНДАРТЫ </a:t>
            </a:r>
          </a:p>
          <a:p>
            <a:pPr algn="ctr">
              <a:lnSpc>
                <a:spcPct val="150000"/>
              </a:lnSpc>
            </a:pP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 ОСНОВА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РАЗРАБОТКИ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ОБРАЗОВАТЕЛЬНЫХ ПРОГРАММ</a:t>
            </a:r>
          </a:p>
          <a:p>
            <a:pPr algn="ctr">
              <a:lnSpc>
                <a:spcPct val="150000"/>
              </a:lnSpc>
            </a:pP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8" t="2766" r="26230" b="35117"/>
          <a:stretch>
            <a:fillRect/>
          </a:stretch>
        </p:blipFill>
        <p:spPr bwMode="auto">
          <a:xfrm>
            <a:off x="3584199" y="4005064"/>
            <a:ext cx="1975603" cy="1383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73" y="5661248"/>
            <a:ext cx="896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Директор по персоналу ГУП «Водоканал Санкт – Петербурга»        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      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 Павел Михайлов  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                                                         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59802" y="6366285"/>
            <a:ext cx="3518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Mihailov_PB@vodokanal.spb.ru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9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8924" y="1997839"/>
            <a:ext cx="7426153" cy="286232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СПАСИБО </a:t>
            </a:r>
          </a:p>
          <a:p>
            <a:pPr algn="ctr">
              <a:lnSpc>
                <a:spcPct val="150000"/>
              </a:lnSpc>
            </a:pPr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ЗА ВНИМАНИЕ!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444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96752"/>
            <a:ext cx="91440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100" b="1" dirty="0">
                <a:solidFill>
                  <a:srgbClr val="002060"/>
                </a:solidFill>
              </a:rPr>
              <a:t>УТВЕРЖДЕНО ПРОФЕССИОНАЛЬНЫХ СТАНДАРТОВ В </a:t>
            </a:r>
            <a:r>
              <a:rPr lang="ru-RU" sz="1100" b="1" dirty="0" smtClean="0">
                <a:solidFill>
                  <a:srgbClr val="002060"/>
                </a:solidFill>
              </a:rPr>
              <a:t>ОБЛАСТИ ВОДОСНАБЖЕНИЯ И ВОДООТВЕДЕНИЯ: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</a:endParaRP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sz="1050" dirty="0" smtClean="0">
              <a:solidFill>
                <a:srgbClr val="002060"/>
              </a:solidFill>
            </a:endParaRPr>
          </a:p>
          <a:p>
            <a:endParaRPr lang="ru-RU" sz="1050" dirty="0" smtClean="0">
              <a:solidFill>
                <a:srgbClr val="002060"/>
              </a:solidFill>
            </a:endParaRPr>
          </a:p>
          <a:p>
            <a:r>
              <a:rPr lang="ru-RU" sz="1200" b="1" dirty="0" smtClean="0">
                <a:solidFill>
                  <a:srgbClr val="002060"/>
                </a:solidFill>
              </a:rPr>
              <a:t>ПРОФЕССИОНАЛЬНЫЕ СТАНДАРТЫ,  ПРЕДЛОЖЕННЫЕ СПЕЦИАЛИСТАМИ ВОДОКАНАЛА САНКТ-ПЕТЕРБУРГА К РАЗРАБОТКЕ В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  <a:r>
              <a:rPr lang="ru-RU" sz="1200" b="1" dirty="0" smtClean="0">
                <a:solidFill>
                  <a:srgbClr val="002060"/>
                </a:solidFill>
              </a:rPr>
              <a:t> ГОДУ:</a:t>
            </a:r>
          </a:p>
          <a:p>
            <a:endParaRPr lang="ru-RU" sz="700" b="1" dirty="0" smtClean="0">
              <a:solidFill>
                <a:srgbClr val="FF0000"/>
              </a:solidFill>
            </a:endParaRP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b="1" dirty="0" smtClean="0">
                <a:solidFill>
                  <a:srgbClr val="FF0000"/>
                </a:solidFill>
              </a:rPr>
              <a:t>Слесарь аварийно-восстановительных работ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Лаборант </a:t>
            </a:r>
            <a:r>
              <a:rPr lang="ru-RU" sz="1200" dirty="0">
                <a:solidFill>
                  <a:srgbClr val="002060"/>
                </a:solidFill>
              </a:rPr>
              <a:t>химико-бактериологического анализа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Специалист </a:t>
            </a:r>
            <a:r>
              <a:rPr lang="ru-RU" sz="1200" dirty="0">
                <a:solidFill>
                  <a:srgbClr val="002060"/>
                </a:solidFill>
              </a:rPr>
              <a:t>по эксплуатации и ремонту сетей водоснабжения и канализования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Обходчик </a:t>
            </a:r>
            <a:r>
              <a:rPr lang="ru-RU" sz="1200" dirty="0">
                <a:solidFill>
                  <a:srgbClr val="002060"/>
                </a:solidFill>
              </a:rPr>
              <a:t>водопроводно-канализационной сети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Оператор </a:t>
            </a:r>
            <a:r>
              <a:rPr lang="ru-RU" sz="1200" dirty="0">
                <a:solidFill>
                  <a:srgbClr val="002060"/>
                </a:solidFill>
              </a:rPr>
              <a:t>дистанционного пульта управления в водопроводно - канализационном хозяйстве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Оператор </a:t>
            </a:r>
            <a:r>
              <a:rPr lang="ru-RU" sz="1200" dirty="0">
                <a:solidFill>
                  <a:srgbClr val="002060"/>
                </a:solidFill>
              </a:rPr>
              <a:t>технологических установок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Оператор </a:t>
            </a:r>
            <a:r>
              <a:rPr lang="ru-RU" sz="1200" dirty="0">
                <a:solidFill>
                  <a:srgbClr val="002060"/>
                </a:solidFill>
              </a:rPr>
              <a:t>котельной в водопроводно - канализационном хозяйстве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Оператор </a:t>
            </a:r>
            <a:r>
              <a:rPr lang="ru-RU" sz="1200" dirty="0">
                <a:solidFill>
                  <a:srgbClr val="002060"/>
                </a:solidFill>
              </a:rPr>
              <a:t>на отстойниках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Специалист </a:t>
            </a:r>
            <a:r>
              <a:rPr lang="ru-RU" sz="1200" dirty="0">
                <a:solidFill>
                  <a:srgbClr val="002060"/>
                </a:solidFill>
              </a:rPr>
              <a:t>по инженерно-техническому обслуживанию сетей и сооружений</a:t>
            </a:r>
          </a:p>
          <a:p>
            <a:pPr marL="342900" indent="-342900" fontAlgn="b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>
                <a:solidFill>
                  <a:srgbClr val="002060"/>
                </a:solidFill>
              </a:rPr>
              <a:t>Слесарь-ремонтник </a:t>
            </a:r>
            <a:r>
              <a:rPr lang="ru-RU" sz="1200" dirty="0">
                <a:solidFill>
                  <a:srgbClr val="002060"/>
                </a:solidFill>
              </a:rPr>
              <a:t>на </a:t>
            </a:r>
            <a:r>
              <a:rPr lang="ru-RU" sz="1200" dirty="0" err="1">
                <a:solidFill>
                  <a:srgbClr val="002060"/>
                </a:solidFill>
              </a:rPr>
              <a:t>снегоплавильных</a:t>
            </a:r>
            <a:r>
              <a:rPr lang="ru-RU" sz="1200" dirty="0">
                <a:solidFill>
                  <a:srgbClr val="002060"/>
                </a:solidFill>
              </a:rPr>
              <a:t> пунктах </a:t>
            </a:r>
          </a:p>
          <a:p>
            <a:endParaRPr lang="ru-RU" sz="1200" b="1" dirty="0" smtClean="0">
              <a:solidFill>
                <a:srgbClr val="002060"/>
              </a:solidFill>
            </a:endParaRPr>
          </a:p>
          <a:p>
            <a:r>
              <a:rPr lang="ru-RU" sz="1200" b="1" dirty="0" smtClean="0">
                <a:solidFill>
                  <a:srgbClr val="002060"/>
                </a:solidFill>
              </a:rPr>
              <a:t>Специалистами </a:t>
            </a:r>
            <a:r>
              <a:rPr lang="ru-RU" sz="1200" b="1" dirty="0">
                <a:solidFill>
                  <a:srgbClr val="002060"/>
                </a:solidFill>
              </a:rPr>
              <a:t>предприятия подготовлены и направлены в РАВВ, ВШЭ,  Национальный совет при Президенте РФ экспертные предложения по функциональной карте профессиональных стандартов в части основных трудовых </a:t>
            </a:r>
            <a:r>
              <a:rPr lang="ru-RU" sz="1200" b="1" dirty="0" smtClean="0">
                <a:solidFill>
                  <a:srgbClr val="002060"/>
                </a:solidFill>
              </a:rPr>
              <a:t>функций</a:t>
            </a:r>
            <a:endParaRPr lang="ru-RU" sz="1600" b="1" dirty="0">
              <a:solidFill>
                <a:srgbClr val="002060"/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658" y="497592"/>
            <a:ext cx="2375277" cy="398678"/>
          </a:xfrm>
          <a:prstGeom prst="rect">
            <a:avLst/>
          </a:prstGeom>
        </p:spPr>
      </p:pic>
      <p:pic>
        <p:nvPicPr>
          <p:cNvPr id="9" name="Рисунок 8" descr="C:\Users\Kudryashova_TVik\Desktop\log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69332"/>
            <a:ext cx="1907705" cy="683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97592"/>
            <a:ext cx="513868" cy="43153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8" t="2766" r="26230" b="35117"/>
          <a:stretch>
            <a:fillRect/>
          </a:stretch>
        </p:blipFill>
        <p:spPr bwMode="auto">
          <a:xfrm>
            <a:off x="4716016" y="465118"/>
            <a:ext cx="646200" cy="4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867323" y="1700808"/>
            <a:ext cx="2375278" cy="57606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Рабочие –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24003" y="1700808"/>
            <a:ext cx="2375278" cy="57606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Специалисты - 8</a:t>
            </a:r>
          </a:p>
        </p:txBody>
      </p:sp>
      <p:pic>
        <p:nvPicPr>
          <p:cNvPr id="1026" name="Picture 2" descr="C:\Users\Kern_EV\AppData\Local\Microsoft\Windows\Temporary Internet Files\Content.IE5\G80VCEI2\Exclamation_mark_red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653" y="3068960"/>
            <a:ext cx="384433" cy="38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32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506454" y="694259"/>
            <a:ext cx="8064896" cy="4104456"/>
            <a:chOff x="179512" y="692696"/>
            <a:chExt cx="6408711" cy="3744416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179512" y="692696"/>
              <a:ext cx="6408711" cy="3744416"/>
              <a:chOff x="395532" y="886677"/>
              <a:chExt cx="9791209" cy="5976664"/>
            </a:xfrm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395532" y="886677"/>
                <a:ext cx="9791209" cy="597666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dirty="0" smtClean="0">
                    <a:solidFill>
                      <a:schemeClr val="tx2"/>
                    </a:solidFill>
                  </a:rPr>
                  <a:t>  </a:t>
                </a:r>
              </a:p>
              <a:p>
                <a:endParaRPr lang="ru-RU" dirty="0">
                  <a:solidFill>
                    <a:schemeClr val="tx2"/>
                  </a:solidFill>
                </a:endParaRPr>
              </a:p>
              <a:p>
                <a:endParaRPr lang="ru-RU" dirty="0" smtClean="0">
                  <a:solidFill>
                    <a:schemeClr val="tx2"/>
                  </a:solidFill>
                </a:endParaRPr>
              </a:p>
              <a:p>
                <a:endParaRPr lang="ru-RU" dirty="0">
                  <a:solidFill>
                    <a:schemeClr val="tx2"/>
                  </a:solidFill>
                </a:endParaRPr>
              </a:p>
              <a:p>
                <a:endParaRPr lang="ru-RU" dirty="0" smtClean="0">
                  <a:solidFill>
                    <a:schemeClr val="tx2"/>
                  </a:solidFill>
                </a:endParaRPr>
              </a:p>
              <a:p>
                <a:endParaRPr lang="ru-RU" dirty="0">
                  <a:solidFill>
                    <a:schemeClr val="tx2"/>
                  </a:solidFill>
                </a:endParaRPr>
              </a:p>
              <a:p>
                <a:endParaRPr lang="ru-RU" dirty="0" smtClean="0">
                  <a:solidFill>
                    <a:schemeClr val="tx2"/>
                  </a:solidFill>
                </a:endParaRPr>
              </a:p>
              <a:p>
                <a:r>
                  <a:rPr lang="ru-RU" sz="2000" dirty="0" smtClean="0">
                    <a:solidFill>
                      <a:schemeClr val="tx2"/>
                    </a:solidFill>
                  </a:rPr>
                  <a:t> </a:t>
                </a:r>
                <a:r>
                  <a:rPr lang="ru-RU" sz="1600" dirty="0" smtClean="0">
                    <a:solidFill>
                      <a:sysClr val="windowText" lastClr="000000"/>
                    </a:solidFill>
                  </a:rPr>
                  <a:t>Национальный совет при Президенте РФ по профессиональным квалификациям</a:t>
                </a: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>
                  <a:solidFill>
                    <a:schemeClr val="tx2"/>
                  </a:solidFill>
                </a:endParaRP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>
                  <a:solidFill>
                    <a:schemeClr val="tx2"/>
                  </a:solidFill>
                </a:endParaRP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>
                  <a:solidFill>
                    <a:schemeClr val="tx2"/>
                  </a:solidFill>
                </a:endParaRP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>
                  <a:solidFill>
                    <a:schemeClr val="tx2"/>
                  </a:solidFill>
                </a:endParaRP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>
                  <a:solidFill>
                    <a:schemeClr val="tx2"/>
                  </a:solidFill>
                </a:endParaRP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>
                  <a:solidFill>
                    <a:schemeClr val="tx2"/>
                  </a:solidFill>
                </a:endParaRPr>
              </a:p>
              <a:p>
                <a:pPr algn="ctr"/>
                <a:endParaRPr lang="ru-RU" dirty="0">
                  <a:solidFill>
                    <a:schemeClr val="tx2"/>
                  </a:solidFill>
                </a:endParaRPr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1935722" y="2380843"/>
                <a:ext cx="8228280" cy="4482498"/>
              </a:xfrm>
              <a:prstGeom prst="round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sz="1400" dirty="0" smtClean="0">
                  <a:solidFill>
                    <a:sysClr val="windowText" lastClr="000000"/>
                  </a:solidFill>
                </a:endParaRPr>
              </a:p>
              <a:p>
                <a:endParaRPr lang="ru-RU" sz="1400" dirty="0">
                  <a:solidFill>
                    <a:sysClr val="windowText" lastClr="000000"/>
                  </a:solidFill>
                </a:endParaRPr>
              </a:p>
              <a:p>
                <a:endParaRPr lang="ru-RU" sz="1400" dirty="0" smtClean="0">
                  <a:solidFill>
                    <a:sysClr val="windowText" lastClr="000000"/>
                  </a:solidFill>
                </a:endParaRPr>
              </a:p>
              <a:p>
                <a:endParaRPr lang="ru-RU" sz="1400" dirty="0">
                  <a:solidFill>
                    <a:sysClr val="windowText" lastClr="000000"/>
                  </a:solidFill>
                </a:endParaRPr>
              </a:p>
              <a:p>
                <a:endParaRPr lang="ru-RU" sz="1400" dirty="0" smtClean="0">
                  <a:solidFill>
                    <a:sysClr val="windowText" lastClr="000000"/>
                  </a:solidFill>
                </a:endParaRPr>
              </a:p>
              <a:p>
                <a:r>
                  <a:rPr lang="ru-RU" sz="1600" dirty="0" smtClean="0">
                    <a:solidFill>
                      <a:sysClr val="windowText" lastClr="000000"/>
                    </a:solidFill>
                  </a:rPr>
                  <a:t>Совет </a:t>
                </a:r>
                <a:r>
                  <a:rPr lang="ru-RU" sz="1600" dirty="0">
                    <a:solidFill>
                      <a:sysClr val="windowText" lastClr="000000"/>
                    </a:solidFill>
                  </a:rPr>
                  <a:t>по профессиональным квалификациям в </a:t>
                </a:r>
                <a:r>
                  <a:rPr lang="ru-RU" sz="1600" dirty="0" smtClean="0">
                    <a:solidFill>
                      <a:sysClr val="windowText" lastClr="000000"/>
                    </a:solidFill>
                  </a:rPr>
                  <a:t>области ЖКХ</a:t>
                </a:r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  <a:p>
                <a:pPr algn="ctr"/>
                <a:endParaRPr lang="ru-RU" dirty="0" smtClean="0"/>
              </a:p>
              <a:p>
                <a:pPr algn="ctr"/>
                <a:endParaRPr lang="ru-RU" dirty="0"/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3805954" y="3760073"/>
                <a:ext cx="6358049" cy="3072899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sz="1400" dirty="0" smtClean="0">
                  <a:solidFill>
                    <a:sysClr val="windowText" lastClr="000000"/>
                  </a:solidFill>
                </a:endParaRPr>
              </a:p>
              <a:p>
                <a:endParaRPr lang="ru-RU" sz="1400" dirty="0">
                  <a:solidFill>
                    <a:sysClr val="windowText" lastClr="000000"/>
                  </a:solidFill>
                </a:endParaRPr>
              </a:p>
              <a:p>
                <a:endParaRPr lang="ru-RU" sz="1400" dirty="0" smtClean="0">
                  <a:solidFill>
                    <a:sysClr val="windowText" lastClr="000000"/>
                  </a:solidFill>
                </a:endParaRPr>
              </a:p>
              <a:p>
                <a:endParaRPr lang="ru-RU" sz="1400" dirty="0">
                  <a:solidFill>
                    <a:sysClr val="windowText" lastClr="000000"/>
                  </a:solidFill>
                </a:endParaRPr>
              </a:p>
              <a:p>
                <a:endParaRPr lang="ru-RU" sz="1400" dirty="0" smtClean="0">
                  <a:solidFill>
                    <a:sysClr val="windowText" lastClr="000000"/>
                  </a:solidFill>
                </a:endParaRPr>
              </a:p>
              <a:p>
                <a:endParaRPr lang="ru-RU" sz="1400" dirty="0">
                  <a:solidFill>
                    <a:sysClr val="windowText" lastClr="000000"/>
                  </a:solidFill>
                </a:endParaRPr>
              </a:p>
              <a:p>
                <a:r>
                  <a:rPr lang="ru-RU" sz="1600" dirty="0" smtClean="0">
                    <a:solidFill>
                      <a:sysClr val="windowText" lastClr="000000"/>
                    </a:solidFill>
                  </a:rPr>
                  <a:t>Совет </a:t>
                </a:r>
                <a:r>
                  <a:rPr lang="ru-RU" sz="1600" dirty="0">
                    <a:solidFill>
                      <a:sysClr val="windowText" lastClr="000000"/>
                    </a:solidFill>
                  </a:rPr>
                  <a:t>по профессиональным квалификациям в области водоснабжения и </a:t>
                </a:r>
                <a:r>
                  <a:rPr lang="ru-RU" sz="1600" dirty="0" smtClean="0">
                    <a:solidFill>
                      <a:sysClr val="windowText" lastClr="000000"/>
                    </a:solidFill>
                  </a:rPr>
                  <a:t>водоотведения</a:t>
                </a:r>
                <a:r>
                  <a:rPr lang="en-US" sz="1600" dirty="0" smtClean="0">
                    <a:solidFill>
                      <a:sysClr val="windowText" lastClr="000000"/>
                    </a:solidFill>
                  </a:rPr>
                  <a:t> (</a:t>
                </a:r>
                <a:r>
                  <a:rPr lang="ru-RU" sz="1600" dirty="0" smtClean="0">
                    <a:solidFill>
                      <a:sysClr val="windowText" lastClr="000000"/>
                    </a:solidFill>
                  </a:rPr>
                  <a:t>РАВВ)</a:t>
                </a:r>
                <a:endParaRPr lang="ru-RU" sz="1600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  <a:p>
                <a:endParaRPr lang="ru-RU" dirty="0" smtClean="0">
                  <a:solidFill>
                    <a:sysClr val="windowText" lastClr="000000"/>
                  </a:solidFill>
                </a:endParaRPr>
              </a:p>
              <a:p>
                <a:endParaRPr lang="ru-RU" dirty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5" name="Скругленный прямоугольник 14"/>
            <p:cNvSpPr/>
            <p:nvPr/>
          </p:nvSpPr>
          <p:spPr>
            <a:xfrm>
              <a:off x="3779911" y="3789040"/>
              <a:ext cx="2808311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ysClr val="windowText" lastClr="000000"/>
                  </a:solidFill>
                </a:rPr>
                <a:t>ГУП «Водоканал </a:t>
              </a:r>
            </a:p>
            <a:p>
              <a:pPr algn="ctr"/>
              <a:r>
                <a:rPr lang="ru-RU" sz="1400" dirty="0" smtClean="0">
                  <a:solidFill>
                    <a:sysClr val="windowText" lastClr="000000"/>
                  </a:solidFill>
                </a:rPr>
                <a:t>Санкт-Петербурга»</a:t>
              </a:r>
              <a:endParaRPr lang="ru-RU" sz="14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608221" y="4982649"/>
            <a:ext cx="7920880" cy="14847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Представители ГУП «Водоканал Санкт-Петербурга входят в состав Совета по профессиональным квалификациям в области ВС и ВО, участвуют в разработке и </a:t>
            </a:r>
            <a:r>
              <a:rPr lang="ru-RU" sz="1600" b="1" dirty="0" err="1" smtClean="0">
                <a:solidFill>
                  <a:schemeClr val="tx2"/>
                </a:solidFill>
              </a:rPr>
              <a:t>валидации</a:t>
            </a:r>
            <a:r>
              <a:rPr lang="ru-RU" sz="1600" b="1" dirty="0" smtClean="0">
                <a:solidFill>
                  <a:schemeClr val="tx2"/>
                </a:solidFill>
              </a:rPr>
              <a:t> профессиональных стандартов и являются экспертами по разработке контрольных оценочных средств для проведения аттестационных испытаний в ЦОК.</a:t>
            </a:r>
            <a:endParaRPr lang="ru-RU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3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162770"/>
              </p:ext>
            </p:extLst>
          </p:nvPr>
        </p:nvGraphicFramePr>
        <p:xfrm>
          <a:off x="251520" y="836712"/>
          <a:ext cx="8568952" cy="489654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45024"/>
                <a:gridCol w="2123928"/>
              </a:tblGrid>
              <a:tr h="88440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В областях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</a:rPr>
                        <a:t> деятельности ГУП «Водоканал Санкт-Петербурга»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solidFill>
                            <a:schemeClr val="tx2"/>
                          </a:solidFill>
                        </a:rPr>
                        <a:t>утверждено </a:t>
                      </a:r>
                      <a:r>
                        <a:rPr lang="ru-RU" sz="2400" baseline="0" dirty="0" smtClean="0">
                          <a:solidFill>
                            <a:schemeClr val="tx2"/>
                          </a:solidFill>
                        </a:rPr>
                        <a:t>227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</a:rPr>
                        <a:t> профессиональных стандартов: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530641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Сквозные виды профессиональной деятельности</a:t>
                      </a:r>
                      <a:endParaRPr lang="ru-RU" sz="18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105</a:t>
                      </a:r>
                      <a:endParaRPr lang="ru-RU" sz="18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922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Строительство и ЖКХ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922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Финансы и экономика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922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Электроэнергетика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922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Транспорт 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614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Административно-управленческая и офисная деятельность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922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Здравоохранение 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9226">
                <a:tc>
                  <a:txBody>
                    <a:bodyPr/>
                    <a:lstStyle/>
                    <a:p>
                      <a:pPr marL="0" algn="l" defTabSz="914360" rtl="0" eaLnBrk="1" latinLnBrk="0" hangingPunct="1"/>
                      <a:r>
                        <a:rPr lang="ru-RU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Юриспруденция</a:t>
                      </a:r>
                      <a:endParaRPr lang="ru-RU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60" rtl="0" eaLnBrk="1" latinLnBrk="0" hangingPunct="1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26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73050"/>
              </p:ext>
            </p:extLst>
          </p:nvPr>
        </p:nvGraphicFramePr>
        <p:xfrm>
          <a:off x="-4142" y="407432"/>
          <a:ext cx="9143997" cy="6435653"/>
        </p:xfrm>
        <a:graphic>
          <a:graphicData uri="http://schemas.openxmlformats.org/drawingml/2006/table">
            <a:tbl>
              <a:tblPr/>
              <a:tblGrid>
                <a:gridCol w="395533"/>
                <a:gridCol w="792088"/>
                <a:gridCol w="1440160"/>
                <a:gridCol w="1080123"/>
                <a:gridCol w="1008109"/>
                <a:gridCol w="1224136"/>
                <a:gridCol w="1183974"/>
                <a:gridCol w="2019874"/>
              </a:tblGrid>
              <a:tr h="2255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Уровень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квалификации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                                               ПРОЦЕСС      ВОДООТВЕДЕНИЯ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kumimoji="0" lang="ru-RU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Уровень </a:t>
                      </a:r>
                    </a:p>
                    <a:p>
                      <a:pPr algn="ctr" fontAlgn="ctr"/>
                      <a:r>
                        <a:rPr kumimoji="0" lang="ru-RU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образования</a:t>
                      </a:r>
                      <a:endParaRPr kumimoji="0" lang="ru-RU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993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Специалист по эксплуатации очистных сооружений водоотведения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Инженер-проектировщик сооружений очистки сточных вод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Оператор на отстойниках и аэротенках систем водоотведения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Оператор на решетках, песколовках и жироловках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Оператор по доочистке и обеззараживанию очищенных стоков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Оператор по обработке сырого и илового </a:t>
                      </a:r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осадка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79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Руководство проектным подразделением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(руководитель проектной группы)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Высшее образование – программы магистратуры или </a:t>
                      </a:r>
                      <a:r>
                        <a:rPr lang="ru-RU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специалитета</a:t>
                      </a:r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дополнительные профессиональные программы, практический опыт</a:t>
                      </a:r>
                    </a:p>
                    <a:p>
                      <a:pPr algn="ctr" fontAlgn="ctr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4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Руководство структурным подразделением по эксплуатации очистных сооружений водоотведения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(начальник участка,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начальник станции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начальник цеха)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Предпроектная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подготовка сооружений очистки сточных вод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(инженер-проектировщик III категории)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______________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Подготовка проектной документации сооружений очистки сточных вод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(инженер-проектировщик II категории)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______________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Выполнение компоновочных решений и специальных расчетов сооружений очистки сточных вод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(инженер-проектировщик I категории)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Высшее образование - программы </a:t>
                      </a:r>
                      <a:r>
                        <a:rPr lang="ru-RU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бакалавриата</a:t>
                      </a:r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среднее профессиональное образование - программы подготовки специалистов среднего звена, дополнительные профессиональные программы, практический опыт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8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Обеспечение эксплуатации сооружений, технологического и вспомогательного оборудования по очистке сточных вод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(техник, техник-технолог, мастер)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Среднее</a:t>
                      </a:r>
                      <a:r>
                        <a:rPr lang="ru-RU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профессиональное образование - программы подготовки специалистов среднего звена, программы подготовки квалифицированных рабочих (служащих).</a:t>
                      </a:r>
                    </a:p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служащих, программы повышения квалификации рабочих, служащих, дополнительные профессиональные программы, практический опыт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1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Доочистка и обеззараживание сточных вод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по доочистке и обеззараживанию сточных вод 4-го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Обслуживание комплекса основного и вспомогательного оборудования по обработке сырого и илового осадка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по обработке сырого и илового осадка 4-го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Среднее профессиональное образование - программы подготовки квалифицированных рабочих (служащих)</a:t>
                      </a:r>
                    </a:p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служащих, программы повышения квалификации рабочих, служащих, практический опыт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18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Очистка сточных вод на отстойниках и аэротенках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отстойников и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аэротенков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3-го разряда, оператор отстойников и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аэротенков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Механическая очистка сточных вод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(оператор на решетках, песколовках и жироловках 3-го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Обслуживание технологического и вспомогательного оборудования доочистки и обеззараживания сточных вод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по доочистке и обеззараживанию сточных вод 3-го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Ведение технологического процесса кондиционирования и обезвоживания сырого и илового осадка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по обработке сырого и илового осадка 3-го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служащих, программы повышения квалификации рабочих, служащих (до одного года), практический опыт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Обслуживание технологического оборудования и коммуникаций отстойников и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аэротенков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отстойников и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аэротенков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Обслуживание основного и вспомогательного оборудования механической очистки сточных вод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(оператор на решетках, песколовках и жироловках 2-го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Ведение технологического процесса уплотнения и стабилизации сырого и илового осадка 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(оператор по обработке сырого и илового осадка 2-го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 (как правило, не менее 2 месяцев), практический опыт 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69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241543"/>
              </p:ext>
            </p:extLst>
          </p:nvPr>
        </p:nvGraphicFramePr>
        <p:xfrm>
          <a:off x="-24036" y="369332"/>
          <a:ext cx="9168035" cy="6488668"/>
        </p:xfrm>
        <a:graphic>
          <a:graphicData uri="http://schemas.openxmlformats.org/drawingml/2006/table">
            <a:tbl>
              <a:tblPr/>
              <a:tblGrid>
                <a:gridCol w="635596"/>
                <a:gridCol w="1224136"/>
                <a:gridCol w="1728192"/>
                <a:gridCol w="1368152"/>
                <a:gridCol w="2016224"/>
                <a:gridCol w="2195735"/>
              </a:tblGrid>
              <a:tr h="2718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Уровень квалификации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Процесс ВС и ВО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Обеспечивающие процессы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Уровень </a:t>
                      </a:r>
                    </a:p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образования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87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Специалист по химическому анализу воды в системах водоснабжения, водоотведения, теплоснабжения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Инженер-проектировщик насосных станций систем водоснабжения и водоотведения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Оператор озонаторной установки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Специалист планово-экономического сопровождения деятельности организации водоснабжения и водоотведения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4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Руководство проектным подразделением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(руководитель проектной группы)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Высшее образование – программы магистратуры или </a:t>
                      </a:r>
                      <a:r>
                        <a:rPr lang="ru-RU" sz="7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специалитета</a:t>
                      </a:r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дополнительные профессиональные программы, практический опыт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8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Руководство структурным подразделением, выполняющим работы по химическому анализу воды в системах ВС, ВО и ТС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(начальник лаборатории, ведущий инженер) 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Предпроектная</a:t>
                      </a:r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подготовка насосных станций систем водоснабжения и водоотведения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(инженер-проектировщик III категории)</a:t>
                      </a:r>
                      <a:b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________________</a:t>
                      </a:r>
                      <a:b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Подготовка проектной документации насосных станций систем водоснабжения и водоотведения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(инженер-проектировщик II категории)</a:t>
                      </a:r>
                      <a:b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_______________</a:t>
                      </a:r>
                      <a:b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Выполнение компоновочных решений и специальных расчетов насосных станций систем водоснабжения и водоотведения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(инженер-проектировщик I категории)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Руководство структурным подразделением специалистов, осуществляющих планово-экономическое сопровождение деятельности организации ВС и ВО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(ведущий специалист планово-экономического сопровождения деятельности организации, старший экономист)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Высшее образование - программы </a:t>
                      </a:r>
                      <a:r>
                        <a:rPr lang="ru-RU" sz="7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бакалавриата</a:t>
                      </a:r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среднее профессиональное образование - программы подготовки специалистов среднего звена, дополнительные профессиональные программы, практический опыт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704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Организация и осуществление работ по химическому анализу воды в системах ВС, ВО и ТС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(специалист по химическому анализу в системах ВС, ВО и ТС, химик-аналитик)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Организация комплексного экономического анализа и планирования экономической деятельности организации ВС и ВО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(специалист планово-экономического сопровождения деятельности организации, экономист)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Среднее</a:t>
                      </a:r>
                      <a:r>
                        <a:rPr lang="ru-RU" sz="7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профессиональное образование - программы подготовки специалистов среднего звена, программы подготовки квалифицированных рабочих (служащих).</a:t>
                      </a:r>
                    </a:p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служащих, программы повышения квалификации рабочих, служащих, дополнительные профессиональные программы, практический опыт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53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Осуществление подготовительных работ для проведения химического анализа воды в системах ВС, ВО и ТС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(техник-лаборант, лаборант химического анализа, лаборант химико-бактериологического анализа)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Среднее профессиональное образование - программы подготовки квалифицированных рабочих (служащих)</a:t>
                      </a:r>
                    </a:p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служащих, программы повышения квалификации рабочих, служащих, практический опыт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8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Ведение технологического процесса получения </a:t>
                      </a:r>
                      <a:r>
                        <a:rPr lang="ru-RU" sz="7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озоновоздушной</a:t>
                      </a:r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смеси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ru-RU" sz="7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озонаторщик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4-го разряда)</a:t>
                      </a:r>
                      <a:b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_______________</a:t>
                      </a:r>
                      <a:b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7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Ведение технологического процесса озонирования поверхностных, подземных и сточных вод в системах водоснабжения и водоотведения 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ru-RU" sz="7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озонаторщик</a:t>
                      </a:r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5-го разряда)</a:t>
                      </a:r>
                    </a:p>
                  </a:txBody>
                  <a:tcPr marL="3244" marR="3244" marT="32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 профессиональной подготовки по профессиям рабочих, должностям служащих, программы переподготовки рабочих, служащих, программы повышения квалификации рабочих, служащих (до одного года), практический опыт</a:t>
                      </a:r>
                    </a:p>
                  </a:txBody>
                  <a:tcPr marL="3244" marR="3244" marT="32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69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19" y="1162338"/>
            <a:ext cx="3285331" cy="7297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Создание рабочей группы по профессиональным стандартам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29177" y="1138648"/>
            <a:ext cx="3286712" cy="7534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Разработка и </a:t>
            </a:r>
            <a:r>
              <a:rPr lang="ru-RU" sz="1200" b="1" dirty="0">
                <a:solidFill>
                  <a:schemeClr val="tx2"/>
                </a:solidFill>
              </a:rPr>
              <a:t>утверждение Плана по организации применения профессиональных </a:t>
            </a:r>
            <a:r>
              <a:rPr lang="ru-RU" sz="1200" b="1" dirty="0" smtClean="0">
                <a:solidFill>
                  <a:schemeClr val="tx2"/>
                </a:solidFill>
              </a:rPr>
              <a:t>стандартов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43959"/>
            <a:ext cx="5516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Внедрение профессиональных стандартов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832437"/>
              </p:ext>
            </p:extLst>
          </p:nvPr>
        </p:nvGraphicFramePr>
        <p:xfrm>
          <a:off x="197768" y="2204864"/>
          <a:ext cx="8820472" cy="44644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4056"/>
                <a:gridCol w="8316416"/>
              </a:tblGrid>
              <a:tr h="6457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Формирование реестра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 и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профессиональных квалификаций, подлежащих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применению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51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Формирование матрицы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ПС,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отнесенных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НСПК к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сфере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деятельности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72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Мониторинг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утвержденных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и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инициирование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внесения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корректировок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54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Определение соответствия обобщенных трудовых функций утвержденных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 основным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функциям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должностей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36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Сверка наименований должностей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с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возможными наименованиями должностей (профессий) в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и утвержденными профессиональными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квалификациями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72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Актуализация должностных инструкций работников в соответствии с утвержденными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879" marR="27879" marT="0" marB="0"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2950" algn="l"/>
                        </a:tabLst>
                        <a:defRPr/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Проверка наличия у работников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документов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об образовании,  соответствующих квалификационным требованиям, установленным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ПС,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 п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одготовка предложений по обучению работников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879" marR="27879" marT="0" marB="0"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4047753" y="1409178"/>
            <a:ext cx="1080120" cy="288032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69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6206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Проблемы, возникающие при применении утвержденных </a:t>
            </a:r>
          </a:p>
          <a:p>
            <a:r>
              <a:rPr lang="ru-RU" sz="2000" b="1" dirty="0" smtClean="0">
                <a:solidFill>
                  <a:schemeClr val="tx2"/>
                </a:solidFill>
              </a:rPr>
              <a:t>профессиональных стандартов: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7817" y="4581128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41276" y="1556792"/>
            <a:ext cx="8461448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smtClean="0">
                <a:solidFill>
                  <a:schemeClr val="accent5">
                    <a:lumMod val="25000"/>
                  </a:schemeClr>
                </a:solidFill>
              </a:rPr>
              <a:t> Расхождение </a:t>
            </a:r>
            <a:r>
              <a:rPr lang="ru-RU" dirty="0">
                <a:solidFill>
                  <a:schemeClr val="accent5">
                    <a:lumMod val="25000"/>
                  </a:schemeClr>
                </a:solidFill>
              </a:rPr>
              <a:t>наименований должностей (профессий) с возможными наименованиями должностей (профессий) в </a:t>
            </a:r>
            <a:r>
              <a:rPr lang="ru-RU" dirty="0" smtClean="0">
                <a:solidFill>
                  <a:schemeClr val="accent5">
                    <a:lumMod val="25000"/>
                  </a:schemeClr>
                </a:solidFill>
              </a:rPr>
              <a:t>ПС и </a:t>
            </a:r>
            <a:r>
              <a:rPr lang="ru-RU" dirty="0">
                <a:solidFill>
                  <a:schemeClr val="accent5">
                    <a:lumMod val="25000"/>
                  </a:schemeClr>
                </a:solidFill>
              </a:rPr>
              <a:t>утвержденными профессиональными </a:t>
            </a:r>
            <a:r>
              <a:rPr lang="ru-RU" dirty="0" smtClean="0">
                <a:solidFill>
                  <a:schemeClr val="accent5">
                    <a:lumMod val="25000"/>
                  </a:schemeClr>
                </a:solidFill>
              </a:rPr>
              <a:t>квалификациями</a:t>
            </a:r>
            <a:endParaRPr 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56246" y="2636912"/>
            <a:ext cx="8461448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solidFill>
                  <a:schemeClr val="accent5">
                    <a:lumMod val="25000"/>
                  </a:schemeClr>
                </a:solidFill>
              </a:rPr>
              <a:t> Несоответствие </a:t>
            </a:r>
            <a:r>
              <a:rPr lang="ru-RU" dirty="0">
                <a:solidFill>
                  <a:schemeClr val="accent5">
                    <a:lumMod val="25000"/>
                  </a:schemeClr>
                </a:solidFill>
              </a:rPr>
              <a:t>работников квалификационным требованиям, </a:t>
            </a:r>
            <a:r>
              <a:rPr lang="ru-RU">
                <a:solidFill>
                  <a:schemeClr val="accent5">
                    <a:lumMod val="25000"/>
                  </a:schemeClr>
                </a:solidFill>
              </a:rPr>
              <a:t>установленным </a:t>
            </a:r>
            <a:r>
              <a:rPr lang="ru-RU" smtClean="0">
                <a:solidFill>
                  <a:schemeClr val="accent5">
                    <a:lumMod val="25000"/>
                  </a:schemeClr>
                </a:solidFill>
              </a:rPr>
              <a:t>ПС</a:t>
            </a:r>
            <a:endParaRPr 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41276" y="3717032"/>
            <a:ext cx="8461448" cy="29523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solidFill>
                  <a:schemeClr val="accent5">
                    <a:lumMod val="25000"/>
                  </a:schemeClr>
                </a:solidFill>
              </a:rPr>
              <a:t>Применение ПС в случаях, когда трудовая функция работника складывается из трудовых действий двух </a:t>
            </a:r>
            <a:r>
              <a:rPr lang="ru-RU" dirty="0">
                <a:solidFill>
                  <a:schemeClr val="accent5">
                    <a:lumMod val="25000"/>
                  </a:schemeClr>
                </a:solidFill>
              </a:rPr>
              <a:t>или более </a:t>
            </a:r>
            <a:endParaRPr lang="ru-RU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accent5">
                    <a:lumMod val="25000"/>
                  </a:schemeClr>
                </a:solidFill>
              </a:rPr>
              <a:t>профессиональных стандартов</a:t>
            </a:r>
          </a:p>
          <a:p>
            <a:pPr algn="ctr"/>
            <a:endParaRPr lang="ru-RU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/>
            <a:endParaRPr 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655676" y="4653135"/>
            <a:ext cx="5832648" cy="1944217"/>
            <a:chOff x="541181" y="1988840"/>
            <a:chExt cx="3744416" cy="1743040"/>
          </a:xfrm>
        </p:grpSpPr>
        <p:grpSp>
          <p:nvGrpSpPr>
            <p:cNvPr id="27" name="Группа 26"/>
            <p:cNvGrpSpPr/>
            <p:nvPr/>
          </p:nvGrpSpPr>
          <p:grpSpPr>
            <a:xfrm>
              <a:off x="541181" y="1988840"/>
              <a:ext cx="3744416" cy="1743040"/>
              <a:chOff x="179512" y="917501"/>
              <a:chExt cx="4187899" cy="2448272"/>
            </a:xfrm>
          </p:grpSpPr>
          <p:sp>
            <p:nvSpPr>
              <p:cNvPr id="31" name="Овал 30"/>
              <p:cNvSpPr/>
              <p:nvPr/>
            </p:nvSpPr>
            <p:spPr>
              <a:xfrm>
                <a:off x="179512" y="917501"/>
                <a:ext cx="2448272" cy="2448272"/>
              </a:xfrm>
              <a:prstGeom prst="ellipse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Овал 31"/>
              <p:cNvSpPr/>
              <p:nvPr/>
            </p:nvSpPr>
            <p:spPr>
              <a:xfrm>
                <a:off x="1919139" y="917501"/>
                <a:ext cx="2448272" cy="2448272"/>
              </a:xfrm>
              <a:prstGeom prst="ellipse">
                <a:avLst/>
              </a:prstGeom>
              <a:no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1104008" y="2609103"/>
              <a:ext cx="99257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ПС 1</a:t>
              </a:r>
              <a:endPara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84588" y="2598750"/>
              <a:ext cx="99257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ПС 2</a:t>
              </a:r>
              <a:endPara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594738" y="2053398"/>
              <a:ext cx="118593" cy="524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5" b="98375" l="10000" r="90000">
                        <a14:foregroundMark x1="48125" y1="12875" x2="48125" y2="12875"/>
                        <a14:foregroundMark x1="65625" y1="17875" x2="65625" y2="17875"/>
                        <a14:foregroundMark x1="68000" y1="30875" x2="68000" y2="30875"/>
                        <a14:foregroundMark x1="57625" y1="24625" x2="57625" y2="24625"/>
                        <a14:foregroundMark x1="60375" y1="31750" x2="60375" y2="31750"/>
                        <a14:foregroundMark x1="52000" y1="6125" x2="52000" y2="6125"/>
                        <a14:foregroundMark x1="48000" y1="19125" x2="48000" y2="19125"/>
                        <a14:foregroundMark x1="35250" y1="16000" x2="35250" y2="16000"/>
                        <a14:foregroundMark x1="38000" y1="23625" x2="38000" y2="23625"/>
                        <a14:foregroundMark x1="27875" y1="27625" x2="27875" y2="27625"/>
                        <a14:foregroundMark x1="34375" y1="31625" x2="34375" y2="31625"/>
                        <a14:foregroundMark x1="55500" y1="87500" x2="55500" y2="87500"/>
                        <a14:foregroundMark x1="45174" y1="89575" x2="45174" y2="89575"/>
                        <a14:backgroundMark x1="36250" y1="81625" x2="36250" y2="81625"/>
                        <a14:backgroundMark x1="52125" y1="92875" x2="52125" y2="92875"/>
                        <a14:backgroundMark x1="48375" y1="90125" x2="48375" y2="90125"/>
                        <a14:backgroundMark x1="47375" y1="83625" x2="47375" y2="83625"/>
                        <a14:backgroundMark x1="52625" y1="90250" x2="52625" y2="90250"/>
                        <a14:backgroundMark x1="63750" y1="88625" x2="63750" y2="88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546" y="5086789"/>
            <a:ext cx="1076908" cy="1076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5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ГУП «ВОДОКАНАЛ САНКТ-ПЕТЕРБУРГА»</a:t>
            </a:r>
            <a:endParaRPr lang="ru-RU" b="1" dirty="0">
              <a:ln w="11430"/>
              <a:solidFill>
                <a:schemeClr val="accent5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81605" y="743589"/>
            <a:ext cx="3176003" cy="864096"/>
            <a:chOff x="1718273" y="2366804"/>
            <a:chExt cx="5636461" cy="2222363"/>
          </a:xfrm>
          <a:scene3d>
            <a:camera prst="orthographicFront"/>
            <a:lightRig rig="flat" dir="t"/>
          </a:scene3d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1718273" y="2366804"/>
              <a:ext cx="5636461" cy="2222363"/>
            </a:xfrm>
            <a:prstGeom prst="roundRect">
              <a:avLst/>
            </a:prstGeom>
            <a:blipFill rotWithShape="0">
              <a:blip r:embed="rId2"/>
              <a:stretch>
                <a:fillRect/>
              </a:stretch>
            </a:blipFill>
            <a:sp3d z="190500"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3">
              <a:schemeClr val="accent1">
                <a:tint val="5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Скругленный прямоугольник 4"/>
            <p:cNvSpPr/>
            <p:nvPr/>
          </p:nvSpPr>
          <p:spPr>
            <a:xfrm>
              <a:off x="1826760" y="2475291"/>
              <a:ext cx="5419487" cy="2005389"/>
            </a:xfrm>
            <a:prstGeom prst="rect">
              <a:avLst/>
            </a:prstGeom>
            <a:sp3d z="1905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baseline="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707904" y="590862"/>
            <a:ext cx="5372780" cy="1169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975" algn="ctr"/>
            <a:r>
              <a:rPr lang="ru-RU" sz="1400" b="1" dirty="0">
                <a:solidFill>
                  <a:schemeClr val="tx2"/>
                </a:solidFill>
              </a:rPr>
              <a:t>Водная академия </a:t>
            </a:r>
            <a:r>
              <a:rPr lang="ru-RU" sz="1400" dirty="0">
                <a:solidFill>
                  <a:schemeClr val="tx2"/>
                </a:solidFill>
              </a:rPr>
              <a:t>– </a:t>
            </a:r>
            <a:r>
              <a:rPr lang="ru-RU" sz="1400" dirty="0" smtClean="0">
                <a:solidFill>
                  <a:schemeClr val="tx2"/>
                </a:solidFill>
              </a:rPr>
              <a:t>образовательный </a:t>
            </a:r>
            <a:r>
              <a:rPr lang="ru-RU" sz="1400" dirty="0">
                <a:solidFill>
                  <a:schemeClr val="tx2"/>
                </a:solidFill>
              </a:rPr>
              <a:t>сегмент </a:t>
            </a:r>
            <a:endParaRPr lang="ru-RU" sz="1400" dirty="0" smtClean="0">
              <a:solidFill>
                <a:schemeClr val="tx2"/>
              </a:solidFill>
            </a:endParaRPr>
          </a:p>
          <a:p>
            <a:pPr indent="180975" algn="ctr"/>
            <a:r>
              <a:rPr lang="ru-RU" sz="1400" dirty="0" smtClean="0">
                <a:solidFill>
                  <a:schemeClr val="tx2"/>
                </a:solidFill>
              </a:rPr>
              <a:t>Кластера </a:t>
            </a:r>
            <a:r>
              <a:rPr lang="ru-RU" sz="1400" dirty="0">
                <a:solidFill>
                  <a:schemeClr val="tx2"/>
                </a:solidFill>
              </a:rPr>
              <a:t>водоснабжения и водоотведения. </a:t>
            </a:r>
            <a:endParaRPr lang="ru-RU" sz="1400" dirty="0" smtClean="0">
              <a:solidFill>
                <a:schemeClr val="tx2"/>
              </a:solidFill>
            </a:endParaRPr>
          </a:p>
          <a:p>
            <a:pPr indent="180975" algn="ctr"/>
            <a:r>
              <a:rPr lang="ru-RU" sz="1400" dirty="0" smtClean="0">
                <a:solidFill>
                  <a:schemeClr val="tx2"/>
                </a:solidFill>
              </a:rPr>
              <a:t>Инициатива </a:t>
            </a:r>
            <a:r>
              <a:rPr lang="ru-RU" sz="1400" dirty="0">
                <a:solidFill>
                  <a:schemeClr val="tx2"/>
                </a:solidFill>
              </a:rPr>
              <a:t>по созданию и развитию Водной академии, принадлежащая </a:t>
            </a:r>
            <a:r>
              <a:rPr lang="ru-RU" sz="1400" dirty="0" smtClean="0">
                <a:solidFill>
                  <a:schemeClr val="tx2"/>
                </a:solidFill>
              </a:rPr>
              <a:t>ГУП «Водоканал </a:t>
            </a:r>
            <a:r>
              <a:rPr lang="ru-RU" sz="1400" dirty="0">
                <a:solidFill>
                  <a:schemeClr val="tx2"/>
                </a:solidFill>
              </a:rPr>
              <a:t>Санкт-Петербурга», поддерживается </a:t>
            </a:r>
            <a:r>
              <a:rPr lang="ru-RU" sz="1400" dirty="0" smtClean="0">
                <a:solidFill>
                  <a:schemeClr val="tx2"/>
                </a:solidFill>
              </a:rPr>
              <a:t>Правительством </a:t>
            </a:r>
            <a:r>
              <a:rPr lang="ru-RU" sz="1400" dirty="0">
                <a:solidFill>
                  <a:schemeClr val="tx2"/>
                </a:solidFill>
              </a:rPr>
              <a:t>Санкт-Петербурга и </a:t>
            </a:r>
            <a:r>
              <a:rPr lang="ru-RU" sz="1400" dirty="0" smtClean="0">
                <a:solidFill>
                  <a:schemeClr val="tx2"/>
                </a:solidFill>
              </a:rPr>
              <a:t>РАВВ.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2734" y="1956953"/>
            <a:ext cx="873794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/>
              </a:solidFill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Профессиональные стандарты </a:t>
            </a:r>
            <a:r>
              <a:rPr lang="ru-RU" b="1" dirty="0">
                <a:solidFill>
                  <a:schemeClr val="tx2"/>
                </a:solidFill>
              </a:rPr>
              <a:t>требует изменения подхода к профессиональной подготовке </a:t>
            </a:r>
            <a:r>
              <a:rPr lang="ru-RU" b="1" dirty="0" smtClean="0">
                <a:solidFill>
                  <a:schemeClr val="tx2"/>
                </a:solidFill>
              </a:rPr>
              <a:t>кадров, четко задавая необходимые компетенции</a:t>
            </a:r>
            <a:endParaRPr lang="ru-RU" b="1" dirty="0" smtClean="0">
              <a:solidFill>
                <a:schemeClr val="tx2"/>
              </a:solidFill>
            </a:endParaRPr>
          </a:p>
          <a:p>
            <a:pPr algn="ctr"/>
            <a:endParaRPr lang="ru-RU" b="1" dirty="0" smtClean="0">
              <a:solidFill>
                <a:schemeClr val="tx2"/>
              </a:solidFill>
            </a:endParaRPr>
          </a:p>
          <a:p>
            <a:pPr algn="ctr"/>
            <a:endParaRPr lang="ru-RU" b="1" dirty="0" smtClean="0">
              <a:solidFill>
                <a:schemeClr val="tx2"/>
              </a:solidFill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Ключевые компетенции для разработки образовательных программ сформулированы в обобщенных трудовых функциях профессиональных стандартов: </a:t>
            </a:r>
          </a:p>
          <a:p>
            <a:pPr algn="ctr"/>
            <a:endParaRPr lang="ru-RU" b="1" dirty="0">
              <a:solidFill>
                <a:schemeClr val="tx2"/>
              </a:solidFill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трудовые действия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 необходимые знания 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необходимые  умения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60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">
      <a:dk1>
        <a:srgbClr val="9BD5F9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DEEEFF"/>
      </a:accent5>
      <a:accent6>
        <a:srgbClr val="05E0DB"/>
      </a:accent6>
      <a:hlink>
        <a:srgbClr val="0080FF"/>
      </a:hlink>
      <a:folHlink>
        <a:srgbClr val="5EAEF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592</TotalTime>
  <Words>1321</Words>
  <Application>Microsoft Office PowerPoint</Application>
  <PresentationFormat>Экран (4:3)</PresentationFormat>
  <Paragraphs>271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Georgia</vt:lpstr>
      <vt:lpstr>Times New Roman</vt:lpstr>
      <vt:lpstr>Trebuchet MS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Керн Евгения Вадимовна</dc:creator>
  <cp:lastModifiedBy>Павел Михайлов</cp:lastModifiedBy>
  <cp:revision>66</cp:revision>
  <dcterms:created xsi:type="dcterms:W3CDTF">2016-09-20T07:10:33Z</dcterms:created>
  <dcterms:modified xsi:type="dcterms:W3CDTF">2016-09-21T11:06:48Z</dcterms:modified>
</cp:coreProperties>
</file>