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bin" ContentType="application/vnd.openxmlformats-officedocument.oleObject"/>
  <Override PartName="/ppt/notesSlides/notesSlide1.xml" ContentType="application/vnd.openxmlformats-officedocument.presentationml.notesSlide+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12"/>
  </p:notesMasterIdLst>
  <p:handoutMasterIdLst>
    <p:handoutMasterId r:id="rId13"/>
  </p:handoutMasterIdLst>
  <p:sldIdLst>
    <p:sldId id="326" r:id="rId2"/>
    <p:sldId id="491" r:id="rId3"/>
    <p:sldId id="494" r:id="rId4"/>
    <p:sldId id="493" r:id="rId5"/>
    <p:sldId id="495" r:id="rId6"/>
    <p:sldId id="492" r:id="rId7"/>
    <p:sldId id="496" r:id="rId8"/>
    <p:sldId id="505" r:id="rId9"/>
    <p:sldId id="490" r:id="rId10"/>
    <p:sldId id="401" r:id="rId11"/>
  </p:sldIdLst>
  <p:sldSz cx="9906000" cy="6858000" type="A4"/>
  <p:notesSz cx="6858000" cy="9947275"/>
  <p:defaultTextStyle>
    <a:defPPr>
      <a:defRPr lang="ru-RU"/>
    </a:defPPr>
    <a:lvl1pPr algn="l" rtl="0" fontAlgn="base">
      <a:spcBef>
        <a:spcPct val="0"/>
      </a:spcBef>
      <a:spcAft>
        <a:spcPct val="0"/>
      </a:spcAft>
      <a:defRPr sz="2800" kern="1200">
        <a:solidFill>
          <a:schemeClr val="tx1"/>
        </a:solidFill>
        <a:latin typeface="Arial" charset="0"/>
        <a:ea typeface="+mn-ea"/>
        <a:cs typeface="+mn-cs"/>
      </a:defRPr>
    </a:lvl1pPr>
    <a:lvl2pPr marL="457200" algn="l" rtl="0" fontAlgn="base">
      <a:spcBef>
        <a:spcPct val="0"/>
      </a:spcBef>
      <a:spcAft>
        <a:spcPct val="0"/>
      </a:spcAft>
      <a:defRPr sz="2800" kern="1200">
        <a:solidFill>
          <a:schemeClr val="tx1"/>
        </a:solidFill>
        <a:latin typeface="Arial" charset="0"/>
        <a:ea typeface="+mn-ea"/>
        <a:cs typeface="+mn-cs"/>
      </a:defRPr>
    </a:lvl2pPr>
    <a:lvl3pPr marL="914400" algn="l" rtl="0" fontAlgn="base">
      <a:spcBef>
        <a:spcPct val="0"/>
      </a:spcBef>
      <a:spcAft>
        <a:spcPct val="0"/>
      </a:spcAft>
      <a:defRPr sz="2800" kern="1200">
        <a:solidFill>
          <a:schemeClr val="tx1"/>
        </a:solidFill>
        <a:latin typeface="Arial" charset="0"/>
        <a:ea typeface="+mn-ea"/>
        <a:cs typeface="+mn-cs"/>
      </a:defRPr>
    </a:lvl3pPr>
    <a:lvl4pPr marL="1371600" algn="l" rtl="0" fontAlgn="base">
      <a:spcBef>
        <a:spcPct val="0"/>
      </a:spcBef>
      <a:spcAft>
        <a:spcPct val="0"/>
      </a:spcAft>
      <a:defRPr sz="2800" kern="1200">
        <a:solidFill>
          <a:schemeClr val="tx1"/>
        </a:solidFill>
        <a:latin typeface="Arial" charset="0"/>
        <a:ea typeface="+mn-ea"/>
        <a:cs typeface="+mn-cs"/>
      </a:defRPr>
    </a:lvl4pPr>
    <a:lvl5pPr marL="1828800" algn="l" rtl="0" fontAlgn="base">
      <a:spcBef>
        <a:spcPct val="0"/>
      </a:spcBef>
      <a:spcAft>
        <a:spcPct val="0"/>
      </a:spcAft>
      <a:defRPr sz="2800" kern="1200">
        <a:solidFill>
          <a:schemeClr val="tx1"/>
        </a:solidFill>
        <a:latin typeface="Arial" charset="0"/>
        <a:ea typeface="+mn-ea"/>
        <a:cs typeface="+mn-cs"/>
      </a:defRPr>
    </a:lvl5pPr>
    <a:lvl6pPr marL="2286000" algn="l" defTabSz="914400" rtl="0" eaLnBrk="1" latinLnBrk="0" hangingPunct="1">
      <a:defRPr sz="2800" kern="1200">
        <a:solidFill>
          <a:schemeClr val="tx1"/>
        </a:solidFill>
        <a:latin typeface="Arial" charset="0"/>
        <a:ea typeface="+mn-ea"/>
        <a:cs typeface="+mn-cs"/>
      </a:defRPr>
    </a:lvl6pPr>
    <a:lvl7pPr marL="2743200" algn="l" defTabSz="914400" rtl="0" eaLnBrk="1" latinLnBrk="0" hangingPunct="1">
      <a:defRPr sz="2800" kern="1200">
        <a:solidFill>
          <a:schemeClr val="tx1"/>
        </a:solidFill>
        <a:latin typeface="Arial" charset="0"/>
        <a:ea typeface="+mn-ea"/>
        <a:cs typeface="+mn-cs"/>
      </a:defRPr>
    </a:lvl7pPr>
    <a:lvl8pPr marL="3200400" algn="l" defTabSz="914400" rtl="0" eaLnBrk="1" latinLnBrk="0" hangingPunct="1">
      <a:defRPr sz="2800" kern="1200">
        <a:solidFill>
          <a:schemeClr val="tx1"/>
        </a:solidFill>
        <a:latin typeface="Arial" charset="0"/>
        <a:ea typeface="+mn-ea"/>
        <a:cs typeface="+mn-cs"/>
      </a:defRPr>
    </a:lvl8pPr>
    <a:lvl9pPr marL="3657600" algn="l" defTabSz="914400" rtl="0" eaLnBrk="1" latinLnBrk="0" hangingPunct="1">
      <a:defRPr sz="2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E0C1FF"/>
    <a:srgbClr val="DECDFF"/>
    <a:srgbClr val="003300"/>
    <a:srgbClr val="800000"/>
    <a:srgbClr val="990000"/>
    <a:srgbClr val="660066"/>
    <a:srgbClr val="FF6D6D"/>
    <a:srgbClr val="FFB9B9"/>
    <a:srgbClr val="002625"/>
    <a:srgbClr val="CC00CC"/>
  </p:clrMru>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2951" autoAdjust="0"/>
    <p:restoredTop sz="94138" autoAdjust="0"/>
  </p:normalViewPr>
  <p:slideViewPr>
    <p:cSldViewPr>
      <p:cViewPr varScale="1">
        <p:scale>
          <a:sx n="78" d="100"/>
          <a:sy n="78" d="100"/>
        </p:scale>
        <p:origin x="-426" y="-102"/>
      </p:cViewPr>
      <p:guideLst>
        <p:guide orient="horz" pos="2160"/>
        <p:guide pos="312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barChart>
        <c:barDir val="col"/>
        <c:grouping val="clustered"/>
        <c:ser>
          <c:idx val="0"/>
          <c:order val="0"/>
          <c:tx>
            <c:strRef>
              <c:f>Лист1!$B$1</c:f>
              <c:strCache>
                <c:ptCount val="1"/>
                <c:pt idx="0">
                  <c:v>Ряд 1</c:v>
                </c:pt>
              </c:strCache>
            </c:strRef>
          </c:tx>
          <c:spPr>
            <a:solidFill>
              <a:srgbClr val="7030A0"/>
            </a:solidFill>
            <a:ln>
              <a:solidFill>
                <a:schemeClr val="accent1">
                  <a:lumMod val="10000"/>
                </a:schemeClr>
              </a:solidFill>
            </a:ln>
          </c:spPr>
          <c:dLbls>
            <c:dLbl>
              <c:idx val="0"/>
              <c:layout>
                <c:manualLayout>
                  <c:x val="5.0391226371673042E-3"/>
                  <c:y val="0.32748198228870679"/>
                </c:manualLayout>
              </c:layout>
              <c:dLblPos val="outEnd"/>
              <c:showVal val="1"/>
            </c:dLbl>
            <c:txPr>
              <a:bodyPr/>
              <a:lstStyle/>
              <a:p>
                <a:pPr>
                  <a:defRPr sz="1200" b="1" i="1">
                    <a:solidFill>
                      <a:schemeClr val="tx1"/>
                    </a:solidFill>
                  </a:defRPr>
                </a:pPr>
                <a:endParaRPr lang="ru-RU"/>
              </a:p>
            </c:txPr>
            <c:dLblPos val="ctr"/>
            <c:showVal val="1"/>
          </c:dLbls>
          <c:cat>
            <c:numRef>
              <c:f>Лист1!$A$2:$A$3</c:f>
              <c:numCache>
                <c:formatCode>General</c:formatCode>
                <c:ptCount val="2"/>
                <c:pt idx="0">
                  <c:v>2012</c:v>
                </c:pt>
                <c:pt idx="1">
                  <c:v>2013</c:v>
                </c:pt>
              </c:numCache>
            </c:numRef>
          </c:cat>
          <c:val>
            <c:numRef>
              <c:f>Лист1!$B$2:$B$3</c:f>
              <c:numCache>
                <c:formatCode>General</c:formatCode>
                <c:ptCount val="2"/>
                <c:pt idx="0">
                  <c:v>3.8</c:v>
                </c:pt>
                <c:pt idx="1">
                  <c:v>1.3</c:v>
                </c:pt>
              </c:numCache>
            </c:numRef>
          </c:val>
        </c:ser>
        <c:axId val="98407168"/>
        <c:axId val="98408704"/>
      </c:barChart>
      <c:catAx>
        <c:axId val="98407168"/>
        <c:scaling>
          <c:orientation val="minMax"/>
        </c:scaling>
        <c:axPos val="b"/>
        <c:numFmt formatCode="General" sourceLinked="1"/>
        <c:tickLblPos val="nextTo"/>
        <c:txPr>
          <a:bodyPr/>
          <a:lstStyle/>
          <a:p>
            <a:pPr>
              <a:defRPr sz="1100" b="1"/>
            </a:pPr>
            <a:endParaRPr lang="ru-RU"/>
          </a:p>
        </c:txPr>
        <c:crossAx val="98408704"/>
        <c:crosses val="autoZero"/>
        <c:auto val="1"/>
        <c:lblAlgn val="ctr"/>
        <c:lblOffset val="100"/>
      </c:catAx>
      <c:valAx>
        <c:axId val="98408704"/>
        <c:scaling>
          <c:orientation val="minMax"/>
        </c:scaling>
        <c:axPos val="l"/>
        <c:majorGridlines/>
        <c:numFmt formatCode="General" sourceLinked="1"/>
        <c:tickLblPos val="nextTo"/>
        <c:txPr>
          <a:bodyPr/>
          <a:lstStyle/>
          <a:p>
            <a:pPr>
              <a:defRPr sz="900" b="1" i="1"/>
            </a:pPr>
            <a:endParaRPr lang="ru-RU"/>
          </a:p>
        </c:txPr>
        <c:crossAx val="98407168"/>
        <c:crosses val="autoZero"/>
        <c:crossBetween val="between"/>
      </c:valAx>
    </c:plotArea>
    <c:plotVisOnly val="1"/>
  </c:chart>
  <c:txPr>
    <a:bodyPr/>
    <a:lstStyle/>
    <a:p>
      <a:pPr>
        <a:defRPr sz="1800"/>
      </a:pPr>
      <a:endParaRPr lang="ru-RU"/>
    </a:p>
  </c:txPr>
  <c:externalData r:id="rId1"/>
</c:chartSpace>
</file>

<file path=ppt/drawings/_rels/vmlDrawing1.v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98475"/>
          </a:xfrm>
          <a:prstGeom prst="rect">
            <a:avLst/>
          </a:prstGeom>
          <a:noFill/>
          <a:ln w="9525">
            <a:noFill/>
            <a:miter lim="800000"/>
            <a:headEnd/>
            <a:tailEnd/>
          </a:ln>
          <a:effectLst/>
        </p:spPr>
        <p:txBody>
          <a:bodyPr vert="horz" wrap="square" lIns="91879" tIns="45939" rIns="91879" bIns="45939" numCol="1" anchor="t" anchorCtr="0" compatLnSpc="1">
            <a:prstTxWarp prst="textNoShape">
              <a:avLst/>
            </a:prstTxWarp>
          </a:bodyPr>
          <a:lstStyle>
            <a:lvl1pPr>
              <a:defRPr sz="1200"/>
            </a:lvl1pPr>
          </a:lstStyle>
          <a:p>
            <a:pPr>
              <a:defRPr/>
            </a:pPr>
            <a:endParaRPr lang="ru-RU"/>
          </a:p>
        </p:txBody>
      </p:sp>
      <p:sp>
        <p:nvSpPr>
          <p:cNvPr id="9219" name="Rectangle 3"/>
          <p:cNvSpPr>
            <a:spLocks noGrp="1" noChangeArrowheads="1"/>
          </p:cNvSpPr>
          <p:nvPr>
            <p:ph type="dt" sz="quarter" idx="1"/>
          </p:nvPr>
        </p:nvSpPr>
        <p:spPr bwMode="auto">
          <a:xfrm>
            <a:off x="3884613" y="0"/>
            <a:ext cx="2971800" cy="498475"/>
          </a:xfrm>
          <a:prstGeom prst="rect">
            <a:avLst/>
          </a:prstGeom>
          <a:noFill/>
          <a:ln w="9525">
            <a:noFill/>
            <a:miter lim="800000"/>
            <a:headEnd/>
            <a:tailEnd/>
          </a:ln>
          <a:effectLst/>
        </p:spPr>
        <p:txBody>
          <a:bodyPr vert="horz" wrap="square" lIns="91879" tIns="45939" rIns="91879" bIns="45939" numCol="1" anchor="t" anchorCtr="0" compatLnSpc="1">
            <a:prstTxWarp prst="textNoShape">
              <a:avLst/>
            </a:prstTxWarp>
          </a:bodyPr>
          <a:lstStyle>
            <a:lvl1pPr algn="r">
              <a:defRPr sz="1200"/>
            </a:lvl1pPr>
          </a:lstStyle>
          <a:p>
            <a:pPr>
              <a:defRPr/>
            </a:pPr>
            <a:endParaRPr lang="ru-RU"/>
          </a:p>
        </p:txBody>
      </p:sp>
      <p:sp>
        <p:nvSpPr>
          <p:cNvPr id="9220" name="Rectangle 4"/>
          <p:cNvSpPr>
            <a:spLocks noGrp="1" noChangeArrowheads="1"/>
          </p:cNvSpPr>
          <p:nvPr>
            <p:ph type="ftr" sz="quarter" idx="2"/>
          </p:nvPr>
        </p:nvSpPr>
        <p:spPr bwMode="auto">
          <a:xfrm>
            <a:off x="0" y="9447213"/>
            <a:ext cx="2971800" cy="498475"/>
          </a:xfrm>
          <a:prstGeom prst="rect">
            <a:avLst/>
          </a:prstGeom>
          <a:noFill/>
          <a:ln w="9525">
            <a:noFill/>
            <a:miter lim="800000"/>
            <a:headEnd/>
            <a:tailEnd/>
          </a:ln>
          <a:effectLst/>
        </p:spPr>
        <p:txBody>
          <a:bodyPr vert="horz" wrap="square" lIns="91879" tIns="45939" rIns="91879" bIns="45939" numCol="1" anchor="b" anchorCtr="0" compatLnSpc="1">
            <a:prstTxWarp prst="textNoShape">
              <a:avLst/>
            </a:prstTxWarp>
          </a:bodyPr>
          <a:lstStyle>
            <a:lvl1pPr>
              <a:defRPr sz="1200"/>
            </a:lvl1pPr>
          </a:lstStyle>
          <a:p>
            <a:pPr>
              <a:defRPr/>
            </a:pPr>
            <a:endParaRPr lang="ru-RU"/>
          </a:p>
        </p:txBody>
      </p:sp>
      <p:sp>
        <p:nvSpPr>
          <p:cNvPr id="9221" name="Rectangle 5"/>
          <p:cNvSpPr>
            <a:spLocks noGrp="1" noChangeArrowheads="1"/>
          </p:cNvSpPr>
          <p:nvPr>
            <p:ph type="sldNum" sz="quarter" idx="3"/>
          </p:nvPr>
        </p:nvSpPr>
        <p:spPr bwMode="auto">
          <a:xfrm>
            <a:off x="3884613" y="9447213"/>
            <a:ext cx="2971800" cy="498475"/>
          </a:xfrm>
          <a:prstGeom prst="rect">
            <a:avLst/>
          </a:prstGeom>
          <a:noFill/>
          <a:ln w="9525">
            <a:noFill/>
            <a:miter lim="800000"/>
            <a:headEnd/>
            <a:tailEnd/>
          </a:ln>
          <a:effectLst/>
        </p:spPr>
        <p:txBody>
          <a:bodyPr vert="horz" wrap="square" lIns="91879" tIns="45939" rIns="91879" bIns="45939" numCol="1" anchor="b" anchorCtr="0" compatLnSpc="1">
            <a:prstTxWarp prst="textNoShape">
              <a:avLst/>
            </a:prstTxWarp>
          </a:bodyPr>
          <a:lstStyle>
            <a:lvl1pPr algn="r">
              <a:defRPr sz="1200"/>
            </a:lvl1pPr>
          </a:lstStyle>
          <a:p>
            <a:pPr>
              <a:defRPr/>
            </a:pPr>
            <a:fld id="{B42FFFBB-E377-4365-9032-532578BA1BA4}" type="slidenum">
              <a:rPr lang="ru-RU"/>
              <a:pPr>
                <a:defRPr/>
              </a:pPr>
              <a:t>‹#›</a:t>
            </a:fld>
            <a:endParaRPr lang="ru-RU"/>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98475"/>
          </a:xfrm>
          <a:prstGeom prst="rect">
            <a:avLst/>
          </a:prstGeom>
          <a:noFill/>
          <a:ln w="9525">
            <a:noFill/>
            <a:miter lim="800000"/>
            <a:headEnd/>
            <a:tailEnd/>
          </a:ln>
          <a:effectLst/>
        </p:spPr>
        <p:txBody>
          <a:bodyPr vert="horz" wrap="square" lIns="91879" tIns="45939" rIns="91879" bIns="45939" numCol="1" anchor="t" anchorCtr="0" compatLnSpc="1">
            <a:prstTxWarp prst="textNoShape">
              <a:avLst/>
            </a:prstTxWarp>
          </a:bodyPr>
          <a:lstStyle>
            <a:lvl1pPr>
              <a:defRPr sz="1200"/>
            </a:lvl1pPr>
          </a:lstStyle>
          <a:p>
            <a:pPr>
              <a:defRPr/>
            </a:pPr>
            <a:endParaRPr lang="ru-RU"/>
          </a:p>
        </p:txBody>
      </p:sp>
      <p:sp>
        <p:nvSpPr>
          <p:cNvPr id="8195" name="Rectangle 3"/>
          <p:cNvSpPr>
            <a:spLocks noGrp="1" noChangeArrowheads="1"/>
          </p:cNvSpPr>
          <p:nvPr>
            <p:ph type="dt" idx="1"/>
          </p:nvPr>
        </p:nvSpPr>
        <p:spPr bwMode="auto">
          <a:xfrm>
            <a:off x="3884613" y="0"/>
            <a:ext cx="2971800" cy="498475"/>
          </a:xfrm>
          <a:prstGeom prst="rect">
            <a:avLst/>
          </a:prstGeom>
          <a:noFill/>
          <a:ln w="9525">
            <a:noFill/>
            <a:miter lim="800000"/>
            <a:headEnd/>
            <a:tailEnd/>
          </a:ln>
          <a:effectLst/>
        </p:spPr>
        <p:txBody>
          <a:bodyPr vert="horz" wrap="square" lIns="91879" tIns="45939" rIns="91879" bIns="45939" numCol="1" anchor="t" anchorCtr="0" compatLnSpc="1">
            <a:prstTxWarp prst="textNoShape">
              <a:avLst/>
            </a:prstTxWarp>
          </a:bodyPr>
          <a:lstStyle>
            <a:lvl1pPr algn="r">
              <a:defRPr sz="1200"/>
            </a:lvl1pPr>
          </a:lstStyle>
          <a:p>
            <a:pPr>
              <a:defRPr/>
            </a:pPr>
            <a:endParaRPr lang="ru-RU"/>
          </a:p>
        </p:txBody>
      </p:sp>
      <p:sp>
        <p:nvSpPr>
          <p:cNvPr id="32772" name="Rectangle 4"/>
          <p:cNvSpPr>
            <a:spLocks noGrp="1" noRot="1" noChangeAspect="1" noChangeArrowheads="1" noTextEdit="1"/>
          </p:cNvSpPr>
          <p:nvPr>
            <p:ph type="sldImg" idx="2"/>
          </p:nvPr>
        </p:nvSpPr>
        <p:spPr bwMode="auto">
          <a:xfrm>
            <a:off x="735013" y="746125"/>
            <a:ext cx="5387975" cy="3730625"/>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85800" y="4724400"/>
            <a:ext cx="5486400" cy="4476750"/>
          </a:xfrm>
          <a:prstGeom prst="rect">
            <a:avLst/>
          </a:prstGeom>
          <a:noFill/>
          <a:ln w="9525">
            <a:noFill/>
            <a:miter lim="800000"/>
            <a:headEnd/>
            <a:tailEnd/>
          </a:ln>
          <a:effectLst/>
        </p:spPr>
        <p:txBody>
          <a:bodyPr vert="horz" wrap="square" lIns="91879" tIns="45939" rIns="91879" bIns="45939"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8198" name="Rectangle 6"/>
          <p:cNvSpPr>
            <a:spLocks noGrp="1" noChangeArrowheads="1"/>
          </p:cNvSpPr>
          <p:nvPr>
            <p:ph type="ftr" sz="quarter" idx="4"/>
          </p:nvPr>
        </p:nvSpPr>
        <p:spPr bwMode="auto">
          <a:xfrm>
            <a:off x="0" y="9447213"/>
            <a:ext cx="2971800" cy="498475"/>
          </a:xfrm>
          <a:prstGeom prst="rect">
            <a:avLst/>
          </a:prstGeom>
          <a:noFill/>
          <a:ln w="9525">
            <a:noFill/>
            <a:miter lim="800000"/>
            <a:headEnd/>
            <a:tailEnd/>
          </a:ln>
          <a:effectLst/>
        </p:spPr>
        <p:txBody>
          <a:bodyPr vert="horz" wrap="square" lIns="91879" tIns="45939" rIns="91879" bIns="45939" numCol="1" anchor="b" anchorCtr="0" compatLnSpc="1">
            <a:prstTxWarp prst="textNoShape">
              <a:avLst/>
            </a:prstTxWarp>
          </a:bodyPr>
          <a:lstStyle>
            <a:lvl1pPr>
              <a:defRPr sz="1200"/>
            </a:lvl1pPr>
          </a:lstStyle>
          <a:p>
            <a:pPr>
              <a:defRPr/>
            </a:pPr>
            <a:endParaRPr lang="ru-RU"/>
          </a:p>
        </p:txBody>
      </p:sp>
      <p:sp>
        <p:nvSpPr>
          <p:cNvPr id="8199" name="Rectangle 7"/>
          <p:cNvSpPr>
            <a:spLocks noGrp="1" noChangeArrowheads="1"/>
          </p:cNvSpPr>
          <p:nvPr>
            <p:ph type="sldNum" sz="quarter" idx="5"/>
          </p:nvPr>
        </p:nvSpPr>
        <p:spPr bwMode="auto">
          <a:xfrm>
            <a:off x="3884613" y="9447213"/>
            <a:ext cx="2971800" cy="498475"/>
          </a:xfrm>
          <a:prstGeom prst="rect">
            <a:avLst/>
          </a:prstGeom>
          <a:noFill/>
          <a:ln w="9525">
            <a:noFill/>
            <a:miter lim="800000"/>
            <a:headEnd/>
            <a:tailEnd/>
          </a:ln>
          <a:effectLst/>
        </p:spPr>
        <p:txBody>
          <a:bodyPr vert="horz" wrap="square" lIns="91879" tIns="45939" rIns="91879" bIns="45939" numCol="1" anchor="b" anchorCtr="0" compatLnSpc="1">
            <a:prstTxWarp prst="textNoShape">
              <a:avLst/>
            </a:prstTxWarp>
          </a:bodyPr>
          <a:lstStyle>
            <a:lvl1pPr algn="r">
              <a:defRPr sz="1200"/>
            </a:lvl1pPr>
          </a:lstStyle>
          <a:p>
            <a:pPr>
              <a:defRPr/>
            </a:pPr>
            <a:fld id="{52448796-F450-45C3-BFEA-A282C621E8BA}"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oleObject" Target="../embeddings/oleObject6.bin"/><Relationship Id="rId5" Type="http://schemas.openxmlformats.org/officeDocument/2006/relationships/hyperlink" Target="mailto:letter@rustest.spb.ru" TargetMode="External"/><Relationship Id="rId4" Type="http://schemas.openxmlformats.org/officeDocument/2006/relationships/oleObject" Target="../embeddings/oleObject5.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3080792" y="188640"/>
            <a:ext cx="2767012" cy="517525"/>
          </a:xfrm>
          <a:prstGeom prst="rect">
            <a:avLst/>
          </a:prstGeom>
          <a:noFill/>
          <a:ln w="9525">
            <a:noFill/>
            <a:miter lim="800000"/>
            <a:headEnd/>
            <a:tailEnd/>
          </a:ln>
          <a:effectLst/>
        </p:spPr>
        <p:txBody>
          <a:bodyPr/>
          <a:lstStyle/>
          <a:p>
            <a:pPr algn="ctr">
              <a:defRPr/>
            </a:pPr>
            <a:r>
              <a:rPr lang="ru-RU" sz="1600" b="1" dirty="0">
                <a:solidFill>
                  <a:srgbClr val="3333FF"/>
                </a:solidFill>
              </a:rPr>
              <a:t>ФБУ </a:t>
            </a:r>
          </a:p>
          <a:p>
            <a:pPr algn="ctr">
              <a:defRPr/>
            </a:pPr>
            <a:r>
              <a:rPr lang="ru-RU" sz="1600" b="1" dirty="0">
                <a:solidFill>
                  <a:srgbClr val="3333FF"/>
                </a:solidFill>
              </a:rPr>
              <a:t>«ТЕСТ-С.-ПЕТЕРБУРГ»</a:t>
            </a:r>
          </a:p>
        </p:txBody>
      </p:sp>
      <p:sp>
        <p:nvSpPr>
          <p:cNvPr id="4" name="Line 3"/>
          <p:cNvSpPr>
            <a:spLocks noChangeShapeType="1"/>
          </p:cNvSpPr>
          <p:nvPr/>
        </p:nvSpPr>
        <p:spPr bwMode="auto">
          <a:xfrm>
            <a:off x="0" y="765175"/>
            <a:ext cx="9906000" cy="0"/>
          </a:xfrm>
          <a:prstGeom prst="line">
            <a:avLst/>
          </a:prstGeom>
          <a:noFill/>
          <a:ln w="28575">
            <a:solidFill>
              <a:srgbClr val="3333FF"/>
            </a:solidFill>
            <a:round/>
            <a:headEnd/>
            <a:tailEnd/>
          </a:ln>
          <a:effectLst/>
        </p:spPr>
        <p:txBody>
          <a:bodyPr/>
          <a:lstStyle/>
          <a:p>
            <a:pPr>
              <a:defRPr/>
            </a:pPr>
            <a:endParaRPr lang="ru-RU"/>
          </a:p>
        </p:txBody>
      </p:sp>
      <p:graphicFrame>
        <p:nvGraphicFramePr>
          <p:cNvPr id="5" name="Object 4"/>
          <p:cNvGraphicFramePr>
            <a:graphicFrameLocks noChangeAspect="1"/>
          </p:cNvGraphicFramePr>
          <p:nvPr/>
        </p:nvGraphicFramePr>
        <p:xfrm>
          <a:off x="6681192" y="116632"/>
          <a:ext cx="864096" cy="612775"/>
        </p:xfrm>
        <a:graphic>
          <a:graphicData uri="http://schemas.openxmlformats.org/presentationml/2006/ole">
            <p:oleObj spid="_x0000_s48130" name="CorelDRAW" r:id="rId3" imgW="1770120" imgH="1309680" progId="">
              <p:embed/>
            </p:oleObj>
          </a:graphicData>
        </a:graphic>
      </p:graphicFrame>
      <p:graphicFrame>
        <p:nvGraphicFramePr>
          <p:cNvPr id="6" name="Object 5"/>
          <p:cNvGraphicFramePr>
            <a:graphicFrameLocks noChangeAspect="1"/>
          </p:cNvGraphicFramePr>
          <p:nvPr/>
        </p:nvGraphicFramePr>
        <p:xfrm>
          <a:off x="848544" y="0"/>
          <a:ext cx="1171575" cy="764704"/>
        </p:xfrm>
        <a:graphic>
          <a:graphicData uri="http://schemas.openxmlformats.org/presentationml/2006/ole">
            <p:oleObj spid="_x0000_s48131" name="CorelDRAW" r:id="rId4" imgW="1467360" imgH="1119960" progId="">
              <p:embed/>
            </p:oleObj>
          </a:graphicData>
        </a:graphic>
      </p:graphicFrame>
      <p:sp>
        <p:nvSpPr>
          <p:cNvPr id="7" name="Line 7"/>
          <p:cNvSpPr>
            <a:spLocks noChangeShapeType="1"/>
          </p:cNvSpPr>
          <p:nvPr/>
        </p:nvSpPr>
        <p:spPr bwMode="auto">
          <a:xfrm>
            <a:off x="0" y="6510338"/>
            <a:ext cx="9906000" cy="0"/>
          </a:xfrm>
          <a:prstGeom prst="line">
            <a:avLst/>
          </a:prstGeom>
          <a:noFill/>
          <a:ln w="28575">
            <a:solidFill>
              <a:srgbClr val="3333FF"/>
            </a:solidFill>
            <a:round/>
            <a:headEnd/>
            <a:tailEnd/>
          </a:ln>
          <a:effectLst/>
        </p:spPr>
        <p:txBody>
          <a:bodyPr/>
          <a:lstStyle/>
          <a:p>
            <a:pPr>
              <a:defRPr/>
            </a:pPr>
            <a:endParaRPr lang="ru-RU"/>
          </a:p>
        </p:txBody>
      </p:sp>
      <p:grpSp>
        <p:nvGrpSpPr>
          <p:cNvPr id="8" name="Group 15"/>
          <p:cNvGrpSpPr>
            <a:grpSpLocks/>
          </p:cNvGrpSpPr>
          <p:nvPr/>
        </p:nvGrpSpPr>
        <p:grpSpPr bwMode="auto">
          <a:xfrm>
            <a:off x="1062038" y="6569075"/>
            <a:ext cx="7389812" cy="276225"/>
            <a:chOff x="617" y="4138"/>
            <a:chExt cx="4298" cy="174"/>
          </a:xfrm>
        </p:grpSpPr>
        <p:sp>
          <p:nvSpPr>
            <p:cNvPr id="9" name="Text Box 8"/>
            <p:cNvSpPr txBox="1">
              <a:spLocks noChangeArrowheads="1"/>
            </p:cNvSpPr>
            <p:nvPr/>
          </p:nvSpPr>
          <p:spPr bwMode="auto">
            <a:xfrm>
              <a:off x="617" y="4138"/>
              <a:ext cx="2599" cy="174"/>
            </a:xfrm>
            <a:prstGeom prst="rect">
              <a:avLst/>
            </a:prstGeom>
            <a:noFill/>
            <a:ln w="9525">
              <a:noFill/>
              <a:miter lim="800000"/>
              <a:headEnd/>
              <a:tailEnd/>
            </a:ln>
            <a:effectLst/>
          </p:spPr>
          <p:txBody>
            <a:bodyPr wrap="none">
              <a:spAutoFit/>
            </a:bodyPr>
            <a:lstStyle/>
            <a:p>
              <a:pPr algn="ctr">
                <a:defRPr/>
              </a:pPr>
              <a:r>
                <a:rPr lang="en-US" sz="1200" b="1">
                  <a:latin typeface="Tahoma" pitchFamily="34" charset="0"/>
                </a:rPr>
                <a:t>E-mail: </a:t>
              </a:r>
              <a:r>
                <a:rPr lang="en-US" sz="1200" b="1">
                  <a:latin typeface="Tahoma" pitchFamily="34" charset="0"/>
                  <a:hlinkClick r:id="rId5"/>
                </a:rPr>
                <a:t>letter@rustest.spb.ru</a:t>
              </a:r>
              <a:r>
                <a:rPr lang="en-US" sz="1200" b="1">
                  <a:latin typeface="Tahoma" pitchFamily="34" charset="0"/>
                </a:rPr>
                <a:t>, http: www.rustest.spb.ru</a:t>
              </a:r>
              <a:endParaRPr lang="ru-RU" sz="1200" b="1">
                <a:latin typeface="Tahoma" pitchFamily="34" charset="0"/>
              </a:endParaRPr>
            </a:p>
          </p:txBody>
        </p:sp>
        <p:graphicFrame>
          <p:nvGraphicFramePr>
            <p:cNvPr id="10" name="Object 9"/>
            <p:cNvGraphicFramePr>
              <a:graphicFrameLocks noChangeAspect="1"/>
            </p:cNvGraphicFramePr>
            <p:nvPr/>
          </p:nvGraphicFramePr>
          <p:xfrm>
            <a:off x="3424" y="4172"/>
            <a:ext cx="93" cy="91"/>
          </p:xfrm>
          <a:graphic>
            <a:graphicData uri="http://schemas.openxmlformats.org/presentationml/2006/ole">
              <p:oleObj spid="_x0000_s48132" name="CorelDRAW" r:id="rId6" imgW="1377360" imgH="1377360" progId="">
                <p:embed/>
              </p:oleObj>
            </a:graphicData>
          </a:graphic>
        </p:graphicFrame>
        <p:sp>
          <p:nvSpPr>
            <p:cNvPr id="11" name="Text Box 10"/>
            <p:cNvSpPr txBox="1">
              <a:spLocks noChangeArrowheads="1"/>
            </p:cNvSpPr>
            <p:nvPr/>
          </p:nvSpPr>
          <p:spPr bwMode="auto">
            <a:xfrm>
              <a:off x="4303" y="4142"/>
              <a:ext cx="612" cy="145"/>
            </a:xfrm>
            <a:prstGeom prst="rect">
              <a:avLst/>
            </a:prstGeom>
            <a:noFill/>
            <a:ln w="9525">
              <a:noFill/>
              <a:miter lim="800000"/>
              <a:headEnd/>
              <a:tailEnd/>
            </a:ln>
            <a:effectLst/>
          </p:spPr>
          <p:txBody>
            <a:bodyPr wrap="none">
              <a:spAutoFit/>
            </a:bodyPr>
            <a:lstStyle/>
            <a:p>
              <a:pPr>
                <a:defRPr/>
              </a:pPr>
              <a:r>
                <a:rPr lang="ru-RU" sz="900" b="1"/>
                <a:t>В.В.Окрепилов</a:t>
              </a:r>
            </a:p>
          </p:txBody>
        </p:sp>
      </p:grpSp>
      <p:sp>
        <p:nvSpPr>
          <p:cNvPr id="13" name="Text Box 14"/>
          <p:cNvSpPr txBox="1">
            <a:spLocks noChangeArrowheads="1"/>
          </p:cNvSpPr>
          <p:nvPr/>
        </p:nvSpPr>
        <p:spPr bwMode="auto">
          <a:xfrm>
            <a:off x="4572813" y="58880"/>
            <a:ext cx="5313040" cy="705824"/>
          </a:xfrm>
          <a:prstGeom prst="rect">
            <a:avLst/>
          </a:prstGeom>
          <a:noFill/>
          <a:ln w="9525">
            <a:noFill/>
            <a:miter lim="800000"/>
            <a:headEnd/>
            <a:tailEnd/>
          </a:ln>
          <a:effectLst/>
        </p:spPr>
        <p:txBody>
          <a:bodyPr/>
          <a:lstStyle/>
          <a:p>
            <a:pPr algn="ctr">
              <a:defRPr/>
            </a:pPr>
            <a:endParaRPr lang="ru-RU" sz="1000" b="1" dirty="0">
              <a:solidFill>
                <a:srgbClr val="0000FF"/>
              </a:solidFill>
              <a:latin typeface="Times New Roman" pitchFamily="18" charset="0"/>
            </a:endParaRPr>
          </a:p>
        </p:txBody>
      </p:sp>
      <p:sp>
        <p:nvSpPr>
          <p:cNvPr id="7181" name="Rectangle 13"/>
          <p:cNvSpPr>
            <a:spLocks noGrp="1" noChangeArrowheads="1"/>
          </p:cNvSpPr>
          <p:nvPr>
            <p:ph type="subTitle" sz="quarter" idx="1"/>
          </p:nvPr>
        </p:nvSpPr>
        <p:spPr>
          <a:xfrm>
            <a:off x="1315818" y="1196990"/>
            <a:ext cx="5201327" cy="720725"/>
          </a:xfrm>
        </p:spPr>
        <p:txBody>
          <a:bodyPr/>
          <a:lstStyle>
            <a:lvl1pPr marL="0" indent="0" algn="ctr">
              <a:buFont typeface="Wingdings" pitchFamily="2" charset="2"/>
              <a:buNone/>
              <a:defRPr>
                <a:solidFill>
                  <a:srgbClr val="660033"/>
                </a:solidFill>
                <a:effectLst>
                  <a:outerShdw blurRad="38100" dist="38100" dir="2700000" algn="tl">
                    <a:srgbClr val="000000"/>
                  </a:outerShdw>
                </a:effectLst>
              </a:defRPr>
            </a:lvl1pPr>
          </a:lstStyle>
          <a:p>
            <a:r>
              <a:rPr lang="ru-RU"/>
              <a:t>Образец подзаголовка</a:t>
            </a:r>
          </a:p>
        </p:txBody>
      </p:sp>
      <p:sp>
        <p:nvSpPr>
          <p:cNvPr id="14" name="Rectangle 16"/>
          <p:cNvSpPr>
            <a:spLocks noGrp="1" noChangeArrowheads="1"/>
          </p:cNvSpPr>
          <p:nvPr>
            <p:ph type="sldNum" sz="quarter" idx="10"/>
          </p:nvPr>
        </p:nvSpPr>
        <p:spPr>
          <a:xfrm>
            <a:off x="7512050" y="6496050"/>
            <a:ext cx="2311400" cy="476250"/>
          </a:xfrm>
        </p:spPr>
        <p:txBody>
          <a:bodyPr/>
          <a:lstStyle>
            <a:lvl1pPr>
              <a:defRPr/>
            </a:lvl1pPr>
          </a:lstStyle>
          <a:p>
            <a:pPr>
              <a:defRPr/>
            </a:pPr>
            <a:fld id="{39770026-7F0E-4788-8E4A-69D188427B02}" type="slidenum">
              <a:rPr lang="ru-RU"/>
              <a:pPr>
                <a:defRPr/>
              </a:pPr>
              <a:t>‹#›</a:t>
            </a:fld>
            <a:endParaRPr lang="ru-RU"/>
          </a:p>
        </p:txBody>
      </p:sp>
      <p:sp>
        <p:nvSpPr>
          <p:cNvPr id="15" name="TextBox 14"/>
          <p:cNvSpPr txBox="1"/>
          <p:nvPr userDrawn="1"/>
        </p:nvSpPr>
        <p:spPr>
          <a:xfrm>
            <a:off x="7905328" y="332656"/>
            <a:ext cx="1728192" cy="276999"/>
          </a:xfrm>
          <a:prstGeom prst="rect">
            <a:avLst/>
          </a:prstGeom>
          <a:noFill/>
        </p:spPr>
        <p:txBody>
          <a:bodyPr wrap="square" rtlCol="0">
            <a:spAutoFit/>
          </a:bodyPr>
          <a:lstStyle/>
          <a:p>
            <a:pPr algn="ctr"/>
            <a:r>
              <a:rPr lang="ru-RU" sz="1200" b="1" dirty="0" smtClean="0">
                <a:solidFill>
                  <a:schemeClr val="accent1">
                    <a:lumMod val="50000"/>
                  </a:schemeClr>
                </a:solidFill>
              </a:rPr>
              <a:t>13</a:t>
            </a:r>
            <a:r>
              <a:rPr lang="ru-RU" sz="1200" b="1" baseline="0" dirty="0" smtClean="0">
                <a:solidFill>
                  <a:schemeClr val="accent1">
                    <a:lumMod val="50000"/>
                  </a:schemeClr>
                </a:solidFill>
              </a:rPr>
              <a:t> марта 2014 г.</a:t>
            </a:r>
            <a:endParaRPr lang="ru-RU" sz="1200" b="1" dirty="0">
              <a:solidFill>
                <a:schemeClr val="accent1">
                  <a:lumMod val="50000"/>
                </a:schemeClr>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3" presetClass="entr" presetSubtype="10" fill="hold" nodeType="withEffect">
                                  <p:stCondLst>
                                    <p:cond delay="0"/>
                                  </p:stCondLst>
                                  <p:iterate type="lt">
                                    <p:tmPct val="0"/>
                                  </p:iterate>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par>
                                <p:cTn id="12" presetID="4" presetClass="entr" presetSubtype="16"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ox(in)">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4" presetClass="entr" presetSubtype="16" fill="hold" grpId="0" nodeType="withEffect" nodePh="1">
                                  <p:stCondLst>
                                    <p:cond delay="0"/>
                                  </p:stCondLst>
                                  <p:endCondLst>
                                    <p:cond evt="begin" delay="0">
                                      <p:tn val="18"/>
                                    </p:cond>
                                  </p:endCondLst>
                                  <p:childTnLst>
                                    <p:set>
                                      <p:cBhvr>
                                        <p:cTn id="19" dur="1" fill="hold">
                                          <p:stCondLst>
                                            <p:cond delay="0"/>
                                          </p:stCondLst>
                                        </p:cTn>
                                        <p:tgtEl>
                                          <p:spTgt spid="13"/>
                                        </p:tgtEl>
                                        <p:attrNameLst>
                                          <p:attrName>style.visibility</p:attrName>
                                        </p:attrNameLst>
                                      </p:cBhvr>
                                      <p:to>
                                        <p:strVal val="visible"/>
                                      </p:to>
                                    </p:set>
                                    <p:animEffect transition="in" filter="box(in)">
                                      <p:cBhvr>
                                        <p:cTn id="20" dur="500"/>
                                        <p:tgtEl>
                                          <p:spTgt spid="13"/>
                                        </p:tgtEl>
                                      </p:cBhvr>
                                    </p:animEffect>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000" fill="hold"/>
                                        <p:tgtEl>
                                          <p:spTgt spid="7"/>
                                        </p:tgtEl>
                                        <p:attrNameLst>
                                          <p:attrName>ppt_x</p:attrName>
                                        </p:attrNameLst>
                                      </p:cBhvr>
                                      <p:tavLst>
                                        <p:tav tm="0">
                                          <p:val>
                                            <p:strVal val="#ppt_x"/>
                                          </p:val>
                                        </p:tav>
                                        <p:tav tm="100000">
                                          <p:val>
                                            <p:strVal val="#ppt_x"/>
                                          </p:val>
                                        </p:tav>
                                      </p:tavLst>
                                    </p:anim>
                                    <p:anim calcmode="lin" valueType="num">
                                      <p:cBhvr additive="base">
                                        <p:cTn id="24" dur="10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7" grpId="0" animBg="1"/>
      <p:bldP spid="1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sldNum" sz="quarter" idx="10"/>
          </p:nvPr>
        </p:nvSpPr>
        <p:spPr>
          <a:ln/>
        </p:spPr>
        <p:txBody>
          <a:bodyPr/>
          <a:lstStyle>
            <a:lvl1pPr>
              <a:defRPr/>
            </a:lvl1pPr>
          </a:lstStyle>
          <a:p>
            <a:pPr>
              <a:defRPr/>
            </a:pPr>
            <a:fld id="{102DCBFE-D549-4D05-A96A-22A278DF41F3}" type="slidenum">
              <a:rPr lang="ru-RU"/>
              <a:pPr>
                <a:defRPr/>
              </a:pPr>
              <a:t>‹#›</a:t>
            </a:fld>
            <a:endParaRPr lang="ru-RU"/>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5447728" y="908050"/>
            <a:ext cx="1688625" cy="53721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380560" y="908050"/>
            <a:ext cx="4943325" cy="53721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sldNum" sz="quarter" idx="10"/>
          </p:nvPr>
        </p:nvSpPr>
        <p:spPr>
          <a:ln/>
        </p:spPr>
        <p:txBody>
          <a:bodyPr/>
          <a:lstStyle>
            <a:lvl1pPr>
              <a:defRPr/>
            </a:lvl1pPr>
          </a:lstStyle>
          <a:p>
            <a:pPr>
              <a:defRPr/>
            </a:pPr>
            <a:fld id="{3461312F-DC18-4327-B95B-BDBEA7BCD62B}" type="slidenum">
              <a:rPr lang="ru-RU"/>
              <a:pPr>
                <a:defRPr/>
              </a:pPr>
              <a:t>‹#›</a:t>
            </a:fld>
            <a:endParaRPr lang="ru-RU"/>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43053" y="2130440"/>
            <a:ext cx="8419907"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486101" y="3886200"/>
            <a:ext cx="6933813"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13"/>
          <p:cNvSpPr>
            <a:spLocks noGrp="1" noChangeArrowheads="1"/>
          </p:cNvSpPr>
          <p:nvPr>
            <p:ph type="sldNum" sz="quarter" idx="10"/>
          </p:nvPr>
        </p:nvSpPr>
        <p:spPr>
          <a:ln/>
        </p:spPr>
        <p:txBody>
          <a:bodyPr/>
          <a:lstStyle>
            <a:lvl1pPr>
              <a:defRPr/>
            </a:lvl1pPr>
          </a:lstStyle>
          <a:p>
            <a:pPr>
              <a:defRPr/>
            </a:pPr>
            <a:fld id="{5765E1D0-1BFB-40F1-9648-72D1427BBA2B}" type="slidenum">
              <a:rPr lang="ru-RU"/>
              <a:pPr>
                <a:defRPr/>
              </a:pPr>
              <a:t>‹#›</a:t>
            </a:fld>
            <a:endParaRPr lang="ru-RU"/>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sldNum" sz="quarter" idx="10"/>
          </p:nvPr>
        </p:nvSpPr>
        <p:spPr>
          <a:ln/>
        </p:spPr>
        <p:txBody>
          <a:bodyPr/>
          <a:lstStyle>
            <a:lvl1pPr>
              <a:defRPr/>
            </a:lvl1pPr>
          </a:lstStyle>
          <a:p>
            <a:pPr>
              <a:defRPr/>
            </a:pPr>
            <a:fld id="{5774DA85-EF5E-4627-9385-D24BAFF10269}" type="slidenum">
              <a:rPr lang="ru-RU"/>
              <a:pPr>
                <a:defRPr/>
              </a:pPr>
              <a:t>‹#›</a:t>
            </a:fld>
            <a:endParaRPr lang="ru-RU"/>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6963" y="4406915"/>
            <a:ext cx="6315897"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586963" y="2906713"/>
            <a:ext cx="6315897"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13"/>
          <p:cNvSpPr>
            <a:spLocks noGrp="1" noChangeArrowheads="1"/>
          </p:cNvSpPr>
          <p:nvPr>
            <p:ph type="sldNum" sz="quarter" idx="10"/>
          </p:nvPr>
        </p:nvSpPr>
        <p:spPr>
          <a:ln/>
        </p:spPr>
        <p:txBody>
          <a:bodyPr/>
          <a:lstStyle>
            <a:lvl1pPr>
              <a:defRPr/>
            </a:lvl1pPr>
          </a:lstStyle>
          <a:p>
            <a:pPr>
              <a:defRPr/>
            </a:pPr>
            <a:fld id="{858F2E82-D560-4DEB-AA7F-57EA0E2EBC2A}" type="slidenum">
              <a:rPr lang="ru-RU"/>
              <a:pPr>
                <a:defRPr/>
              </a:pPr>
              <a:t>‹#›</a:t>
            </a:fld>
            <a:endParaRPr lang="ru-RU"/>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48925" y="1814514"/>
            <a:ext cx="3281790" cy="44656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3854557" y="1814514"/>
            <a:ext cx="3281790" cy="44656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13"/>
          <p:cNvSpPr>
            <a:spLocks noGrp="1" noChangeArrowheads="1"/>
          </p:cNvSpPr>
          <p:nvPr>
            <p:ph type="sldNum" sz="quarter" idx="10"/>
          </p:nvPr>
        </p:nvSpPr>
        <p:spPr>
          <a:ln/>
        </p:spPr>
        <p:txBody>
          <a:bodyPr/>
          <a:lstStyle>
            <a:lvl1pPr>
              <a:defRPr/>
            </a:lvl1pPr>
          </a:lstStyle>
          <a:p>
            <a:pPr>
              <a:defRPr/>
            </a:pPr>
            <a:fld id="{94E71414-6782-4497-AE61-0952AC2B5DD3}" type="slidenum">
              <a:rPr lang="ru-RU"/>
              <a:pPr>
                <a:defRPr/>
              </a:pPr>
              <a:t>‹#›</a:t>
            </a:fld>
            <a:endParaRPr lang="ru-RU"/>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1526" y="274638"/>
            <a:ext cx="668742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371529" y="1535113"/>
            <a:ext cx="328307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371529" y="2174875"/>
            <a:ext cx="328307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3774575" y="1535113"/>
            <a:ext cx="32843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3774575" y="2174875"/>
            <a:ext cx="32843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3"/>
          <p:cNvSpPr>
            <a:spLocks noGrp="1" noChangeArrowheads="1"/>
          </p:cNvSpPr>
          <p:nvPr>
            <p:ph type="sldNum" sz="quarter" idx="10"/>
          </p:nvPr>
        </p:nvSpPr>
        <p:spPr>
          <a:ln/>
        </p:spPr>
        <p:txBody>
          <a:bodyPr/>
          <a:lstStyle>
            <a:lvl1pPr>
              <a:defRPr/>
            </a:lvl1pPr>
          </a:lstStyle>
          <a:p>
            <a:pPr>
              <a:defRPr/>
            </a:pPr>
            <a:fld id="{E1DB7456-DA2B-4C3C-9A21-E0BDC01A4AEC}" type="slidenum">
              <a:rPr lang="ru-RU"/>
              <a:pPr>
                <a:defRPr/>
              </a:pPr>
              <a:t>‹#›</a:t>
            </a:fld>
            <a:endParaRPr lang="ru-RU"/>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13"/>
          <p:cNvSpPr>
            <a:spLocks noGrp="1" noChangeArrowheads="1"/>
          </p:cNvSpPr>
          <p:nvPr>
            <p:ph type="sldNum" sz="quarter" idx="10"/>
          </p:nvPr>
        </p:nvSpPr>
        <p:spPr>
          <a:ln/>
        </p:spPr>
        <p:txBody>
          <a:bodyPr/>
          <a:lstStyle>
            <a:lvl1pPr>
              <a:defRPr/>
            </a:lvl1pPr>
          </a:lstStyle>
          <a:p>
            <a:pPr>
              <a:defRPr/>
            </a:pPr>
            <a:fld id="{D42F1DDE-5C2D-43A9-9C44-B237C6D91CFD}" type="slidenum">
              <a:rPr lang="ru-RU"/>
              <a:pPr>
                <a:defRPr/>
              </a:pPr>
              <a:t>‹#›</a:t>
            </a:fld>
            <a:endParaRPr lang="ru-RU"/>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3"/>
          <p:cNvSpPr>
            <a:spLocks noGrp="1" noChangeArrowheads="1"/>
          </p:cNvSpPr>
          <p:nvPr>
            <p:ph type="sldNum" sz="quarter" idx="10"/>
          </p:nvPr>
        </p:nvSpPr>
        <p:spPr>
          <a:ln/>
        </p:spPr>
        <p:txBody>
          <a:bodyPr/>
          <a:lstStyle>
            <a:lvl1pPr>
              <a:defRPr/>
            </a:lvl1pPr>
          </a:lstStyle>
          <a:p>
            <a:pPr>
              <a:defRPr/>
            </a:pPr>
            <a:fld id="{D1E541EA-4221-4762-B980-B06E80BA96B2}" type="slidenum">
              <a:rPr lang="ru-RU"/>
              <a:pPr>
                <a:defRPr/>
              </a:pPr>
              <a:t>‹#›</a:t>
            </a:fld>
            <a:endParaRPr lang="ru-RU"/>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1526" y="273050"/>
            <a:ext cx="244457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2905106" y="273065"/>
            <a:ext cx="415383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371526" y="1435103"/>
            <a:ext cx="244457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sldNum" sz="quarter" idx="10"/>
          </p:nvPr>
        </p:nvSpPr>
        <p:spPr>
          <a:ln/>
        </p:spPr>
        <p:txBody>
          <a:bodyPr/>
          <a:lstStyle>
            <a:lvl1pPr>
              <a:defRPr/>
            </a:lvl1pPr>
          </a:lstStyle>
          <a:p>
            <a:pPr>
              <a:defRPr/>
            </a:pPr>
            <a:fld id="{9902ADE6-AE91-46C6-83E9-0D8E0959C022}" type="slidenum">
              <a:rPr lang="ru-RU"/>
              <a:pPr>
                <a:defRPr/>
              </a:pPr>
              <a:t>‹#›</a:t>
            </a:fld>
            <a:endParaRPr lang="ru-RU"/>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56426" y="4800600"/>
            <a:ext cx="445828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456426" y="612775"/>
            <a:ext cx="445828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456426" y="5367338"/>
            <a:ext cx="445828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sldNum" sz="quarter" idx="10"/>
          </p:nvPr>
        </p:nvSpPr>
        <p:spPr>
          <a:ln/>
        </p:spPr>
        <p:txBody>
          <a:bodyPr/>
          <a:lstStyle>
            <a:lvl1pPr>
              <a:defRPr/>
            </a:lvl1pPr>
          </a:lstStyle>
          <a:p>
            <a:pPr>
              <a:defRPr/>
            </a:pPr>
            <a:fld id="{F60427B9-B328-4540-96FC-A3B8D13D6A3A}" type="slidenum">
              <a:rPr lang="ru-RU"/>
              <a:pPr>
                <a:defRPr/>
              </a:pPr>
              <a:t>‹#›</a:t>
            </a:fld>
            <a:endParaRPr lang="ru-RU"/>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oleObject" Target="../embeddings/oleObject3.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mailto:letter@rustest.spb.ru" TargetMode="External"/><Relationship Id="rId2" Type="http://schemas.openxmlformats.org/officeDocument/2006/relationships/slideLayout" Target="../slideLayouts/slideLayout2.xml"/><Relationship Id="rId16" Type="http://schemas.openxmlformats.org/officeDocument/2006/relationships/oleObject" Target="../embeddings/oleObject2.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1064568" y="116632"/>
            <a:ext cx="2767012" cy="517525"/>
          </a:xfrm>
          <a:prstGeom prst="rect">
            <a:avLst/>
          </a:prstGeom>
          <a:noFill/>
          <a:ln w="9525">
            <a:noFill/>
            <a:miter lim="800000"/>
            <a:headEnd/>
            <a:tailEnd/>
          </a:ln>
          <a:effectLst/>
        </p:spPr>
        <p:txBody>
          <a:bodyPr/>
          <a:lstStyle/>
          <a:p>
            <a:pPr algn="ctr">
              <a:defRPr/>
            </a:pPr>
            <a:r>
              <a:rPr lang="ru-RU" sz="1600" b="1" dirty="0">
                <a:solidFill>
                  <a:srgbClr val="3333FF"/>
                </a:solidFill>
              </a:rPr>
              <a:t>ФБУ </a:t>
            </a:r>
          </a:p>
          <a:p>
            <a:pPr algn="ctr">
              <a:defRPr/>
            </a:pPr>
            <a:r>
              <a:rPr lang="ru-RU" sz="1600" b="1" dirty="0">
                <a:solidFill>
                  <a:srgbClr val="3333FF"/>
                </a:solidFill>
              </a:rPr>
              <a:t>«ТЕСТ-С.-ПЕТЕРБУРГ»</a:t>
            </a:r>
          </a:p>
        </p:txBody>
      </p:sp>
      <p:sp>
        <p:nvSpPr>
          <p:cNvPr id="4099" name="Line 3"/>
          <p:cNvSpPr>
            <a:spLocks noChangeShapeType="1"/>
          </p:cNvSpPr>
          <p:nvPr/>
        </p:nvSpPr>
        <p:spPr bwMode="auto">
          <a:xfrm>
            <a:off x="0" y="765175"/>
            <a:ext cx="9906000" cy="0"/>
          </a:xfrm>
          <a:prstGeom prst="line">
            <a:avLst/>
          </a:prstGeom>
          <a:noFill/>
          <a:ln w="28575">
            <a:solidFill>
              <a:srgbClr val="3333FF"/>
            </a:solidFill>
            <a:round/>
            <a:headEnd/>
            <a:tailEnd/>
          </a:ln>
          <a:effectLst/>
        </p:spPr>
        <p:txBody>
          <a:bodyPr/>
          <a:lstStyle/>
          <a:p>
            <a:pPr>
              <a:defRPr/>
            </a:pPr>
            <a:endParaRPr lang="ru-RU"/>
          </a:p>
        </p:txBody>
      </p:sp>
      <p:graphicFrame>
        <p:nvGraphicFramePr>
          <p:cNvPr id="4100" name="Object 4"/>
          <p:cNvGraphicFramePr>
            <a:graphicFrameLocks noChangeAspect="1"/>
          </p:cNvGraphicFramePr>
          <p:nvPr/>
        </p:nvGraphicFramePr>
        <p:xfrm>
          <a:off x="3677939" y="82722"/>
          <a:ext cx="720080" cy="612775"/>
        </p:xfrm>
        <a:graphic>
          <a:graphicData uri="http://schemas.openxmlformats.org/presentationml/2006/ole">
            <p:oleObj spid="_x0000_s1026" name="CorelDRAW" r:id="rId15" imgW="1770120" imgH="1309680" progId="">
              <p:embed/>
            </p:oleObj>
          </a:graphicData>
        </a:graphic>
      </p:graphicFrame>
      <p:graphicFrame>
        <p:nvGraphicFramePr>
          <p:cNvPr id="4101" name="Object 5"/>
          <p:cNvGraphicFramePr>
            <a:graphicFrameLocks noChangeAspect="1"/>
          </p:cNvGraphicFramePr>
          <p:nvPr/>
        </p:nvGraphicFramePr>
        <p:xfrm>
          <a:off x="40316" y="8859"/>
          <a:ext cx="1171575" cy="764704"/>
        </p:xfrm>
        <a:graphic>
          <a:graphicData uri="http://schemas.openxmlformats.org/presentationml/2006/ole">
            <p:oleObj spid="_x0000_s1027" name="CorelDRAW" r:id="rId16" imgW="1467360" imgH="1119960" progId="">
              <p:embed/>
            </p:oleObj>
          </a:graphicData>
        </a:graphic>
      </p:graphicFrame>
      <p:sp>
        <p:nvSpPr>
          <p:cNvPr id="4103" name="Line 7"/>
          <p:cNvSpPr>
            <a:spLocks noChangeShapeType="1"/>
          </p:cNvSpPr>
          <p:nvPr/>
        </p:nvSpPr>
        <p:spPr bwMode="auto">
          <a:xfrm>
            <a:off x="0" y="6510338"/>
            <a:ext cx="9906000" cy="0"/>
          </a:xfrm>
          <a:prstGeom prst="line">
            <a:avLst/>
          </a:prstGeom>
          <a:noFill/>
          <a:ln w="28575">
            <a:solidFill>
              <a:srgbClr val="3333FF"/>
            </a:solidFill>
            <a:round/>
            <a:headEnd/>
            <a:tailEnd/>
          </a:ln>
          <a:effectLst/>
        </p:spPr>
        <p:txBody>
          <a:bodyPr/>
          <a:lstStyle/>
          <a:p>
            <a:pPr>
              <a:defRPr/>
            </a:pPr>
            <a:endParaRPr lang="ru-RU"/>
          </a:p>
        </p:txBody>
      </p:sp>
      <p:grpSp>
        <p:nvGrpSpPr>
          <p:cNvPr id="2" name="Group 19"/>
          <p:cNvGrpSpPr>
            <a:grpSpLocks/>
          </p:cNvGrpSpPr>
          <p:nvPr/>
        </p:nvGrpSpPr>
        <p:grpSpPr bwMode="auto">
          <a:xfrm>
            <a:off x="1062038" y="6569075"/>
            <a:ext cx="7389812" cy="276225"/>
            <a:chOff x="617" y="4138"/>
            <a:chExt cx="4298" cy="174"/>
          </a:xfrm>
        </p:grpSpPr>
        <p:sp>
          <p:nvSpPr>
            <p:cNvPr id="4104" name="Text Box 8"/>
            <p:cNvSpPr txBox="1">
              <a:spLocks noChangeArrowheads="1"/>
            </p:cNvSpPr>
            <p:nvPr/>
          </p:nvSpPr>
          <p:spPr bwMode="auto">
            <a:xfrm>
              <a:off x="617" y="4138"/>
              <a:ext cx="2599" cy="174"/>
            </a:xfrm>
            <a:prstGeom prst="rect">
              <a:avLst/>
            </a:prstGeom>
            <a:noFill/>
            <a:ln w="9525">
              <a:noFill/>
              <a:miter lim="800000"/>
              <a:headEnd/>
              <a:tailEnd/>
            </a:ln>
            <a:effectLst/>
          </p:spPr>
          <p:txBody>
            <a:bodyPr wrap="none">
              <a:spAutoFit/>
            </a:bodyPr>
            <a:lstStyle/>
            <a:p>
              <a:pPr algn="ctr">
                <a:defRPr/>
              </a:pPr>
              <a:r>
                <a:rPr lang="en-US" sz="1200" b="1">
                  <a:latin typeface="Tahoma" pitchFamily="34" charset="0"/>
                </a:rPr>
                <a:t>E-mail: </a:t>
              </a:r>
              <a:r>
                <a:rPr lang="en-US" sz="1200" b="1">
                  <a:latin typeface="Tahoma" pitchFamily="34" charset="0"/>
                  <a:hlinkClick r:id="rId17"/>
                </a:rPr>
                <a:t>letter@rustest.spb.ru</a:t>
              </a:r>
              <a:r>
                <a:rPr lang="en-US" sz="1200" b="1">
                  <a:latin typeface="Tahoma" pitchFamily="34" charset="0"/>
                </a:rPr>
                <a:t>, http: www.rustest.spb.ru</a:t>
              </a:r>
              <a:endParaRPr lang="ru-RU" sz="1200" b="1">
                <a:latin typeface="Tahoma" pitchFamily="34" charset="0"/>
              </a:endParaRPr>
            </a:p>
          </p:txBody>
        </p:sp>
        <p:graphicFrame>
          <p:nvGraphicFramePr>
            <p:cNvPr id="1028" name="Object 9"/>
            <p:cNvGraphicFramePr>
              <a:graphicFrameLocks noChangeAspect="1"/>
            </p:cNvGraphicFramePr>
            <p:nvPr/>
          </p:nvGraphicFramePr>
          <p:xfrm>
            <a:off x="4221" y="4172"/>
            <a:ext cx="91" cy="91"/>
          </p:xfrm>
          <a:graphic>
            <a:graphicData uri="http://schemas.openxmlformats.org/presentationml/2006/ole">
              <p:oleObj spid="_x0000_s1028" name="CorelDRAW" r:id="rId18" imgW="1377360" imgH="1377360" progId="">
                <p:embed/>
              </p:oleObj>
            </a:graphicData>
          </a:graphic>
        </p:graphicFrame>
        <p:sp>
          <p:nvSpPr>
            <p:cNvPr id="4106" name="Text Box 10"/>
            <p:cNvSpPr txBox="1">
              <a:spLocks noChangeArrowheads="1"/>
            </p:cNvSpPr>
            <p:nvPr/>
          </p:nvSpPr>
          <p:spPr bwMode="auto">
            <a:xfrm>
              <a:off x="4303" y="4142"/>
              <a:ext cx="612" cy="145"/>
            </a:xfrm>
            <a:prstGeom prst="rect">
              <a:avLst/>
            </a:prstGeom>
            <a:noFill/>
            <a:ln w="9525">
              <a:noFill/>
              <a:miter lim="800000"/>
              <a:headEnd/>
              <a:tailEnd/>
            </a:ln>
            <a:effectLst/>
          </p:spPr>
          <p:txBody>
            <a:bodyPr wrap="none">
              <a:spAutoFit/>
            </a:bodyPr>
            <a:lstStyle/>
            <a:p>
              <a:pPr>
                <a:defRPr/>
              </a:pPr>
              <a:r>
                <a:rPr lang="ru-RU" sz="900" b="1"/>
                <a:t>В.В.Окрепилов</a:t>
              </a:r>
            </a:p>
          </p:txBody>
        </p:sp>
      </p:grpSp>
      <p:sp>
        <p:nvSpPr>
          <p:cNvPr id="4109" name="Rectangle 13"/>
          <p:cNvSpPr>
            <a:spLocks noGrp="1" noChangeArrowheads="1"/>
          </p:cNvSpPr>
          <p:nvPr>
            <p:ph type="sldNum" sz="quarter" idx="4"/>
          </p:nvPr>
        </p:nvSpPr>
        <p:spPr bwMode="auto">
          <a:xfrm>
            <a:off x="7594600" y="654367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18B6C37-B93A-4CFC-8B03-D5B7F7AFEAE2}" type="slidenum">
              <a:rPr lang="ru-RU"/>
              <a:pPr>
                <a:defRPr/>
              </a:pPr>
              <a:t>‹#›</a:t>
            </a:fld>
            <a:endParaRPr lang="ru-RU"/>
          </a:p>
        </p:txBody>
      </p:sp>
      <p:sp>
        <p:nvSpPr>
          <p:cNvPr id="4110" name="Rectangle 14"/>
          <p:cNvSpPr>
            <a:spLocks noGrp="1" noChangeArrowheads="1"/>
          </p:cNvSpPr>
          <p:nvPr>
            <p:ph type="title"/>
          </p:nvPr>
        </p:nvSpPr>
        <p:spPr bwMode="auto">
          <a:xfrm>
            <a:off x="506413" y="908050"/>
            <a:ext cx="8915400" cy="8540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4111" name="Rectangle 15"/>
          <p:cNvSpPr>
            <a:spLocks noGrp="1" noChangeArrowheads="1"/>
          </p:cNvSpPr>
          <p:nvPr>
            <p:ph type="body" idx="1"/>
          </p:nvPr>
        </p:nvSpPr>
        <p:spPr bwMode="auto">
          <a:xfrm>
            <a:off x="598488" y="1814513"/>
            <a:ext cx="8915400" cy="44656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6" name="Text Box 14"/>
          <p:cNvSpPr txBox="1">
            <a:spLocks noChangeArrowheads="1"/>
          </p:cNvSpPr>
          <p:nvPr userDrawn="1"/>
        </p:nvSpPr>
        <p:spPr bwMode="auto">
          <a:xfrm>
            <a:off x="4429072" y="323"/>
            <a:ext cx="5348463" cy="764381"/>
          </a:xfrm>
          <a:prstGeom prst="rect">
            <a:avLst/>
          </a:prstGeom>
          <a:noFill/>
          <a:ln w="9525">
            <a:noFill/>
            <a:miter lim="800000"/>
            <a:headEnd/>
            <a:tailEnd/>
          </a:ln>
          <a:effectLst/>
        </p:spPr>
        <p:txBody>
          <a:bodyPr/>
          <a:lstStyle/>
          <a:p>
            <a:pPr algn="ctr">
              <a:defRPr/>
            </a:pPr>
            <a:r>
              <a:rPr lang="ru-RU" sz="1000" b="1" dirty="0" smtClean="0">
                <a:solidFill>
                  <a:srgbClr val="0000FF"/>
                </a:solidFill>
                <a:latin typeface="Times New Roman" pitchFamily="18" charset="0"/>
              </a:rPr>
              <a:t>Совместное</a:t>
            </a:r>
            <a:r>
              <a:rPr lang="ru-RU" sz="1000" b="1" baseline="0" dirty="0" smtClean="0">
                <a:solidFill>
                  <a:srgbClr val="0000FF"/>
                </a:solidFill>
                <a:latin typeface="Times New Roman" pitchFamily="18" charset="0"/>
              </a:rPr>
              <a:t> з</a:t>
            </a:r>
            <a:r>
              <a:rPr lang="ru-RU" sz="1000" b="1" dirty="0" smtClean="0">
                <a:solidFill>
                  <a:srgbClr val="0000FF"/>
                </a:solidFill>
                <a:latin typeface="Times New Roman" pitchFamily="18" charset="0"/>
              </a:rPr>
              <a:t>аседание Президиумов Общественной организации и Регионального объединения работодателей «Союз промышленников и предпринимателей </a:t>
            </a:r>
          </a:p>
          <a:p>
            <a:pPr algn="ctr">
              <a:defRPr/>
            </a:pPr>
            <a:r>
              <a:rPr lang="ru-RU" sz="1000" b="1" dirty="0" smtClean="0">
                <a:solidFill>
                  <a:srgbClr val="0000FF"/>
                </a:solidFill>
                <a:latin typeface="Times New Roman" pitchFamily="18" charset="0"/>
              </a:rPr>
              <a:t>Санкт-Петербурга» и Регионального объединения работодателей </a:t>
            </a:r>
          </a:p>
          <a:p>
            <a:pPr algn="ctr">
              <a:defRPr/>
            </a:pPr>
            <a:r>
              <a:rPr lang="ru-RU" sz="1000" b="1" dirty="0" smtClean="0">
                <a:solidFill>
                  <a:srgbClr val="0000FF"/>
                </a:solidFill>
                <a:latin typeface="Times New Roman" pitchFamily="18" charset="0"/>
              </a:rPr>
              <a:t>«Союз промышленников и предпринимателей Ленинградской области»,    13.03.2014 г.</a:t>
            </a:r>
            <a:endParaRPr lang="ru-RU" sz="1000" b="1" dirty="0">
              <a:solidFill>
                <a:srgbClr val="0000FF"/>
              </a:solidFill>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873"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Lst>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additive="base">
                                        <p:cTn id="7" dur="1000" fill="hold"/>
                                        <p:tgtEl>
                                          <p:spTgt spid="4099"/>
                                        </p:tgtEl>
                                        <p:attrNameLst>
                                          <p:attrName>ppt_x</p:attrName>
                                        </p:attrNameLst>
                                      </p:cBhvr>
                                      <p:tavLst>
                                        <p:tav tm="0">
                                          <p:val>
                                            <p:strVal val="1+#ppt_w/2"/>
                                          </p:val>
                                        </p:tav>
                                        <p:tav tm="100000">
                                          <p:val>
                                            <p:strVal val="#ppt_x"/>
                                          </p:val>
                                        </p:tav>
                                      </p:tavLst>
                                    </p:anim>
                                    <p:anim calcmode="lin" valueType="num">
                                      <p:cBhvr additive="base">
                                        <p:cTn id="8" dur="1000" fill="hold"/>
                                        <p:tgtEl>
                                          <p:spTgt spid="4099"/>
                                        </p:tgtEl>
                                        <p:attrNameLst>
                                          <p:attrName>ppt_y</p:attrName>
                                        </p:attrNameLst>
                                      </p:cBhvr>
                                      <p:tavLst>
                                        <p:tav tm="0">
                                          <p:val>
                                            <p:strVal val="#ppt_y"/>
                                          </p:val>
                                        </p:tav>
                                        <p:tav tm="100000">
                                          <p:val>
                                            <p:strVal val="#ppt_y"/>
                                          </p:val>
                                        </p:tav>
                                      </p:tavLst>
                                    </p:anim>
                                  </p:childTnLst>
                                </p:cTn>
                              </p:par>
                              <p:par>
                                <p:cTn id="9" presetID="3" presetClass="entr" presetSubtype="10" fill="hold" nodeType="withEffect">
                                  <p:stCondLst>
                                    <p:cond delay="0"/>
                                  </p:stCondLst>
                                  <p:iterate type="lt">
                                    <p:tmPct val="0"/>
                                  </p:iterate>
                                  <p:childTnLst>
                                    <p:set>
                                      <p:cBhvr>
                                        <p:cTn id="10" dur="1" fill="hold">
                                          <p:stCondLst>
                                            <p:cond delay="0"/>
                                          </p:stCondLst>
                                        </p:cTn>
                                        <p:tgtEl>
                                          <p:spTgt spid="4101"/>
                                        </p:tgtEl>
                                        <p:attrNameLst>
                                          <p:attrName>style.visibility</p:attrName>
                                        </p:attrNameLst>
                                      </p:cBhvr>
                                      <p:to>
                                        <p:strVal val="visible"/>
                                      </p:to>
                                    </p:set>
                                    <p:animEffect transition="in" filter="blinds(horizontal)">
                                      <p:cBhvr>
                                        <p:cTn id="11" dur="1000"/>
                                        <p:tgtEl>
                                          <p:spTgt spid="4101"/>
                                        </p:tgtEl>
                                      </p:cBhvr>
                                    </p:animEffect>
                                  </p:childTnLst>
                                </p:cTn>
                              </p:par>
                              <p:par>
                                <p:cTn id="12" presetID="4" presetClass="entr" presetSubtype="16" fill="hold" grpId="0" nodeType="with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box(in)">
                                      <p:cBhvr>
                                        <p:cTn id="14" dur="500"/>
                                        <p:tgtEl>
                                          <p:spTgt spid="4098"/>
                                        </p:tgtEl>
                                      </p:cBhvr>
                                    </p:animEffect>
                                  </p:childTnLst>
                                </p:cTn>
                              </p:par>
                              <p:par>
                                <p:cTn id="15" presetID="10"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500"/>
                                        <p:tgtEl>
                                          <p:spTgt spid="4100"/>
                                        </p:tgtEl>
                                      </p:cBhvr>
                                    </p:animEffect>
                                  </p:childTnLst>
                                </p:cTn>
                              </p:par>
                              <p:par>
                                <p:cTn id="18" presetID="2" presetClass="entr" presetSubtype="4" fill="hold" grpId="0" nodeType="withEffect">
                                  <p:stCondLst>
                                    <p:cond delay="0"/>
                                  </p:stCondLst>
                                  <p:childTnLst>
                                    <p:set>
                                      <p:cBhvr>
                                        <p:cTn id="19" dur="1" fill="hold">
                                          <p:stCondLst>
                                            <p:cond delay="0"/>
                                          </p:stCondLst>
                                        </p:cTn>
                                        <p:tgtEl>
                                          <p:spTgt spid="4103"/>
                                        </p:tgtEl>
                                        <p:attrNameLst>
                                          <p:attrName>style.visibility</p:attrName>
                                        </p:attrNameLst>
                                      </p:cBhvr>
                                      <p:to>
                                        <p:strVal val="visible"/>
                                      </p:to>
                                    </p:set>
                                    <p:anim calcmode="lin" valueType="num">
                                      <p:cBhvr additive="base">
                                        <p:cTn id="20" dur="500" fill="hold"/>
                                        <p:tgtEl>
                                          <p:spTgt spid="4103"/>
                                        </p:tgtEl>
                                        <p:attrNameLst>
                                          <p:attrName>ppt_x</p:attrName>
                                        </p:attrNameLst>
                                      </p:cBhvr>
                                      <p:tavLst>
                                        <p:tav tm="0">
                                          <p:val>
                                            <p:strVal val="#ppt_x"/>
                                          </p:val>
                                        </p:tav>
                                        <p:tav tm="100000">
                                          <p:val>
                                            <p:strVal val="#ppt_x"/>
                                          </p:val>
                                        </p:tav>
                                      </p:tavLst>
                                    </p:anim>
                                    <p:anim calcmode="lin" valueType="num">
                                      <p:cBhvr additive="base">
                                        <p:cTn id="21" dur="500" fill="hold"/>
                                        <p:tgtEl>
                                          <p:spTgt spid="410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4109"/>
                                        </p:tgtEl>
                                        <p:attrNameLst>
                                          <p:attrName>style.visibility</p:attrName>
                                        </p:attrNameLst>
                                      </p:cBhvr>
                                      <p:to>
                                        <p:strVal val="visible"/>
                                      </p:to>
                                    </p:set>
                                    <p:anim calcmode="lin" valueType="num">
                                      <p:cBhvr additive="base">
                                        <p:cTn id="28" dur="500" fill="hold"/>
                                        <p:tgtEl>
                                          <p:spTgt spid="4109"/>
                                        </p:tgtEl>
                                        <p:attrNameLst>
                                          <p:attrName>ppt_x</p:attrName>
                                        </p:attrNameLst>
                                      </p:cBhvr>
                                      <p:tavLst>
                                        <p:tav tm="0">
                                          <p:val>
                                            <p:strVal val="#ppt_x"/>
                                          </p:val>
                                        </p:tav>
                                        <p:tav tm="100000">
                                          <p:val>
                                            <p:strVal val="#ppt_x"/>
                                          </p:val>
                                        </p:tav>
                                      </p:tavLst>
                                    </p:anim>
                                    <p:anim calcmode="lin" valueType="num">
                                      <p:cBhvr additive="base">
                                        <p:cTn id="29" dur="500" fill="hold"/>
                                        <p:tgtEl>
                                          <p:spTgt spid="4109"/>
                                        </p:tgtEl>
                                        <p:attrNameLst>
                                          <p:attrName>ppt_y</p:attrName>
                                        </p:attrNameLst>
                                      </p:cBhvr>
                                      <p:tavLst>
                                        <p:tav tm="0">
                                          <p:val>
                                            <p:strVal val="1+#ppt_h/2"/>
                                          </p:val>
                                        </p:tav>
                                        <p:tav tm="100000">
                                          <p:val>
                                            <p:strVal val="#ppt_y"/>
                                          </p:val>
                                        </p:tav>
                                      </p:tavLst>
                                    </p:anim>
                                  </p:childTnLst>
                                </p:cTn>
                              </p:par>
                              <p:par>
                                <p:cTn id="30" presetID="4" presetClass="entr" presetSubtype="16"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ox(in)">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4099" grpId="0" animBg="1"/>
      <p:bldP spid="4103" grpId="0" animBg="1"/>
      <p:bldP spid="4109" grpId="0"/>
      <p:bldP spid="16" grpId="0"/>
    </p:bldLst>
  </p:timing>
  <p:hf hdr="0" ftr="0" dt="0"/>
  <p:txStyles>
    <p:titleStyle>
      <a:lvl1pPr algn="ctr" rtl="0" eaLnBrk="0" fontAlgn="base" hangingPunct="0">
        <a:spcBef>
          <a:spcPct val="0"/>
        </a:spcBef>
        <a:spcAft>
          <a:spcPct val="0"/>
        </a:spcAft>
        <a:defRPr sz="2800" b="1">
          <a:solidFill>
            <a:srgbClr val="660033"/>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2800" b="1">
          <a:solidFill>
            <a:srgbClr val="660033"/>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2800" b="1">
          <a:solidFill>
            <a:srgbClr val="660033"/>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2800" b="1">
          <a:solidFill>
            <a:srgbClr val="660033"/>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2800" b="1">
          <a:solidFill>
            <a:srgbClr val="660033"/>
          </a:solidFill>
          <a:effectLst>
            <a:outerShdw blurRad="38100" dist="38100" dir="2700000" algn="tl">
              <a:srgbClr val="000000"/>
            </a:outerShdw>
          </a:effectLst>
          <a:latin typeface="Arial" charset="0"/>
        </a:defRPr>
      </a:lvl5pPr>
      <a:lvl6pPr marL="457200" algn="ctr" rtl="0" fontAlgn="base">
        <a:spcBef>
          <a:spcPct val="0"/>
        </a:spcBef>
        <a:spcAft>
          <a:spcPct val="0"/>
        </a:spcAft>
        <a:defRPr sz="2800" b="1">
          <a:solidFill>
            <a:srgbClr val="660033"/>
          </a:solidFill>
          <a:effectLst>
            <a:outerShdw blurRad="38100" dist="38100" dir="2700000" algn="tl">
              <a:srgbClr val="000000"/>
            </a:outerShdw>
          </a:effectLst>
          <a:latin typeface="Arial" charset="0"/>
        </a:defRPr>
      </a:lvl6pPr>
      <a:lvl7pPr marL="914400" algn="ctr" rtl="0" fontAlgn="base">
        <a:spcBef>
          <a:spcPct val="0"/>
        </a:spcBef>
        <a:spcAft>
          <a:spcPct val="0"/>
        </a:spcAft>
        <a:defRPr sz="2800" b="1">
          <a:solidFill>
            <a:srgbClr val="660033"/>
          </a:solidFill>
          <a:effectLst>
            <a:outerShdw blurRad="38100" dist="38100" dir="2700000" algn="tl">
              <a:srgbClr val="000000"/>
            </a:outerShdw>
          </a:effectLst>
          <a:latin typeface="Arial" charset="0"/>
        </a:defRPr>
      </a:lvl7pPr>
      <a:lvl8pPr marL="1371600" algn="ctr" rtl="0" fontAlgn="base">
        <a:spcBef>
          <a:spcPct val="0"/>
        </a:spcBef>
        <a:spcAft>
          <a:spcPct val="0"/>
        </a:spcAft>
        <a:defRPr sz="2800" b="1">
          <a:solidFill>
            <a:srgbClr val="660033"/>
          </a:solidFill>
          <a:effectLst>
            <a:outerShdw blurRad="38100" dist="38100" dir="2700000" algn="tl">
              <a:srgbClr val="000000"/>
            </a:outerShdw>
          </a:effectLst>
          <a:latin typeface="Arial" charset="0"/>
        </a:defRPr>
      </a:lvl8pPr>
      <a:lvl9pPr marL="1828800" algn="ctr" rtl="0" fontAlgn="base">
        <a:spcBef>
          <a:spcPct val="0"/>
        </a:spcBef>
        <a:spcAft>
          <a:spcPct val="0"/>
        </a:spcAft>
        <a:defRPr sz="2800" b="1">
          <a:solidFill>
            <a:srgbClr val="660033"/>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b="1">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FFFFFF"/>
            </a:outerShdw>
          </a:effectLst>
          <a:latin typeface="Tahoma" pitchFamily="34" charset="0"/>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FFFFFF"/>
            </a:outerShdw>
          </a:effectLst>
          <a:latin typeface="Tahoma" pitchFamily="34" charset="0"/>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FFFFFF"/>
            </a:outerShdw>
          </a:effectLst>
          <a:latin typeface="Tahoma" pitchFamily="34" charset="0"/>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FFFFFF"/>
            </a:outerShdw>
          </a:effectLst>
          <a:latin typeface="Tahoma" pitchFamily="34" charset="0"/>
        </a:defRPr>
      </a:lvl5pPr>
      <a:lvl6pPr marL="25146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FFFFFF"/>
            </a:outerShdw>
          </a:effectLst>
          <a:latin typeface="Tahoma" pitchFamily="34" charset="0"/>
        </a:defRPr>
      </a:lvl6pPr>
      <a:lvl7pPr marL="29718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FFFFFF"/>
            </a:outerShdw>
          </a:effectLst>
          <a:latin typeface="Tahoma" pitchFamily="34" charset="0"/>
        </a:defRPr>
      </a:lvl7pPr>
      <a:lvl8pPr marL="34290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FFFFFF"/>
            </a:outerShdw>
          </a:effectLst>
          <a:latin typeface="Tahoma" pitchFamily="34" charset="0"/>
        </a:defRPr>
      </a:lvl8pPr>
      <a:lvl9pPr marL="38862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FFFFFF"/>
            </a:outerShdw>
          </a:effectLst>
          <a:latin typeface="Tahoma" pitchFamily="34"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cstate="print">
            <a:lum bright="43000" contrast="-50000"/>
          </a:blip>
          <a:srcRect/>
          <a:stretch>
            <a:fillRect/>
          </a:stretch>
        </p:blipFill>
        <p:spPr bwMode="auto">
          <a:xfrm>
            <a:off x="0" y="789272"/>
            <a:ext cx="9906000" cy="5707780"/>
          </a:xfrm>
          <a:prstGeom prst="rect">
            <a:avLst/>
          </a:prstGeom>
          <a:noFill/>
          <a:ln w="9525">
            <a:noFill/>
            <a:miter lim="800000"/>
            <a:headEnd/>
            <a:tailEnd/>
          </a:ln>
        </p:spPr>
      </p:pic>
      <p:sp>
        <p:nvSpPr>
          <p:cNvPr id="176131" name="Rectangle 3"/>
          <p:cNvSpPr>
            <a:spLocks noGrp="1" noChangeArrowheads="1"/>
          </p:cNvSpPr>
          <p:nvPr>
            <p:ph type="subTitle" idx="1"/>
          </p:nvPr>
        </p:nvSpPr>
        <p:spPr>
          <a:xfrm>
            <a:off x="272480" y="908720"/>
            <a:ext cx="9289032" cy="4176464"/>
          </a:xfrm>
        </p:spPr>
        <p:txBody>
          <a:bodyPr/>
          <a:lstStyle/>
          <a:p>
            <a:pPr>
              <a:spcBef>
                <a:spcPts val="0"/>
              </a:spcBef>
              <a:defRPr/>
            </a:pPr>
            <a:r>
              <a:rPr lang="ru-RU" sz="3000" dirty="0" smtClean="0">
                <a:solidFill>
                  <a:schemeClr val="tx1"/>
                </a:solidFill>
                <a:effectLst>
                  <a:outerShdw blurRad="38100" dist="38100" dir="2700000" algn="tl">
                    <a:srgbClr val="000000">
                      <a:alpha val="43137"/>
                    </a:srgbClr>
                  </a:outerShdw>
                </a:effectLst>
                <a:latin typeface="Times New Roman" pitchFamily="18" charset="0"/>
              </a:rPr>
              <a:t>Совместное заседание Президиумов </a:t>
            </a:r>
          </a:p>
          <a:p>
            <a:pPr>
              <a:spcBef>
                <a:spcPts val="0"/>
              </a:spcBef>
              <a:defRPr/>
            </a:pPr>
            <a:r>
              <a:rPr lang="ru-RU" sz="3000" dirty="0" smtClean="0">
                <a:solidFill>
                  <a:schemeClr val="tx1"/>
                </a:solidFill>
                <a:effectLst>
                  <a:outerShdw blurRad="38100" dist="38100" dir="2700000" algn="tl">
                    <a:srgbClr val="000000">
                      <a:alpha val="43137"/>
                    </a:srgbClr>
                  </a:outerShdw>
                </a:effectLst>
                <a:latin typeface="Times New Roman" pitchFamily="18" charset="0"/>
              </a:rPr>
              <a:t>Общественной организации и Регионального объединения работодателей </a:t>
            </a:r>
          </a:p>
          <a:p>
            <a:pPr>
              <a:spcBef>
                <a:spcPts val="0"/>
              </a:spcBef>
              <a:defRPr/>
            </a:pPr>
            <a:r>
              <a:rPr lang="ru-RU" sz="3000" dirty="0" smtClean="0">
                <a:solidFill>
                  <a:schemeClr val="tx1"/>
                </a:solidFill>
                <a:effectLst>
                  <a:outerShdw blurRad="38100" dist="38100" dir="2700000" algn="tl">
                    <a:srgbClr val="000000">
                      <a:alpha val="43137"/>
                    </a:srgbClr>
                  </a:outerShdw>
                </a:effectLst>
                <a:latin typeface="Times New Roman" pitchFamily="18" charset="0"/>
              </a:rPr>
              <a:t>«Союз промышленников и предпринимателей </a:t>
            </a:r>
          </a:p>
          <a:p>
            <a:pPr>
              <a:spcBef>
                <a:spcPts val="0"/>
              </a:spcBef>
              <a:defRPr/>
            </a:pPr>
            <a:r>
              <a:rPr lang="ru-RU" sz="3000" dirty="0" smtClean="0">
                <a:solidFill>
                  <a:schemeClr val="tx1"/>
                </a:solidFill>
                <a:effectLst>
                  <a:outerShdw blurRad="38100" dist="38100" dir="2700000" algn="tl">
                    <a:srgbClr val="000000">
                      <a:alpha val="43137"/>
                    </a:srgbClr>
                  </a:outerShdw>
                </a:effectLst>
                <a:latin typeface="Times New Roman" pitchFamily="18" charset="0"/>
              </a:rPr>
              <a:t>Санкт-Петербурга» </a:t>
            </a:r>
          </a:p>
          <a:p>
            <a:pPr>
              <a:spcBef>
                <a:spcPts val="0"/>
              </a:spcBef>
              <a:defRPr/>
            </a:pPr>
            <a:r>
              <a:rPr lang="ru-RU" sz="3000" dirty="0" smtClean="0">
                <a:solidFill>
                  <a:schemeClr val="tx1"/>
                </a:solidFill>
                <a:effectLst>
                  <a:outerShdw blurRad="38100" dist="38100" dir="2700000" algn="tl">
                    <a:srgbClr val="000000">
                      <a:alpha val="43137"/>
                    </a:srgbClr>
                  </a:outerShdw>
                </a:effectLst>
                <a:latin typeface="Times New Roman" pitchFamily="18" charset="0"/>
              </a:rPr>
              <a:t>и </a:t>
            </a:r>
          </a:p>
          <a:p>
            <a:pPr>
              <a:spcBef>
                <a:spcPts val="0"/>
              </a:spcBef>
              <a:defRPr/>
            </a:pPr>
            <a:r>
              <a:rPr lang="ru-RU" sz="3000" dirty="0" smtClean="0">
                <a:solidFill>
                  <a:schemeClr val="tx1"/>
                </a:solidFill>
                <a:effectLst>
                  <a:outerShdw blurRad="38100" dist="38100" dir="2700000" algn="tl">
                    <a:srgbClr val="000000">
                      <a:alpha val="43137"/>
                    </a:srgbClr>
                  </a:outerShdw>
                </a:effectLst>
                <a:latin typeface="Times New Roman" pitchFamily="18" charset="0"/>
              </a:rPr>
              <a:t>Регионального объединения работодателей </a:t>
            </a:r>
          </a:p>
          <a:p>
            <a:pPr>
              <a:spcBef>
                <a:spcPts val="0"/>
              </a:spcBef>
              <a:defRPr/>
            </a:pPr>
            <a:r>
              <a:rPr lang="ru-RU" sz="3000" dirty="0" smtClean="0">
                <a:solidFill>
                  <a:schemeClr val="tx1"/>
                </a:solidFill>
                <a:effectLst>
                  <a:outerShdw blurRad="38100" dist="38100" dir="2700000" algn="tl">
                    <a:srgbClr val="000000">
                      <a:alpha val="43137"/>
                    </a:srgbClr>
                  </a:outerShdw>
                </a:effectLst>
                <a:latin typeface="Times New Roman" pitchFamily="18" charset="0"/>
              </a:rPr>
              <a:t>«Союз промышленников и предпринимателей Ленинградской области»</a:t>
            </a:r>
            <a:endParaRPr lang="ru-RU" sz="3000" dirty="0">
              <a:solidFill>
                <a:schemeClr val="tx1"/>
              </a:solidFill>
              <a:effectLst>
                <a:outerShdw blurRad="38100" dist="38100" dir="2700000" algn="tl">
                  <a:srgbClr val="000000">
                    <a:alpha val="43137"/>
                  </a:srgbClr>
                </a:outerShdw>
              </a:effectLst>
              <a:latin typeface="Times New Roman" pitchFamily="18" charset="0"/>
            </a:endParaRPr>
          </a:p>
        </p:txBody>
      </p:sp>
      <p:sp>
        <p:nvSpPr>
          <p:cNvPr id="4" name="Text Box 4"/>
          <p:cNvSpPr txBox="1">
            <a:spLocks noChangeArrowheads="1"/>
          </p:cNvSpPr>
          <p:nvPr/>
        </p:nvSpPr>
        <p:spPr bwMode="auto">
          <a:xfrm>
            <a:off x="1568624" y="5157192"/>
            <a:ext cx="8207375" cy="1323975"/>
          </a:xfrm>
          <a:prstGeom prst="rect">
            <a:avLst/>
          </a:prstGeom>
          <a:noFill/>
          <a:ln w="9525" algn="ctr">
            <a:noFill/>
            <a:miter lim="800000"/>
            <a:headEnd/>
            <a:tailEnd/>
          </a:ln>
        </p:spPr>
        <p:txBody>
          <a:bodyPr>
            <a:spAutoFit/>
          </a:bodyPr>
          <a:lstStyle/>
          <a:p>
            <a:pPr algn="r"/>
            <a:r>
              <a:rPr lang="ru-RU" sz="2000" b="1" i="1" dirty="0"/>
              <a:t>Окрепилов В.В. </a:t>
            </a:r>
            <a:endParaRPr lang="ru-RU" sz="2000" b="1" dirty="0"/>
          </a:p>
          <a:p>
            <a:pPr algn="r"/>
            <a:r>
              <a:rPr lang="ru-RU" sz="2000" b="1" i="1" dirty="0">
                <a:solidFill>
                  <a:srgbClr val="0000FF"/>
                </a:solidFill>
              </a:rPr>
              <a:t>академик РАН</a:t>
            </a:r>
            <a:r>
              <a:rPr lang="ru-RU" sz="2000" b="1" dirty="0">
                <a:solidFill>
                  <a:srgbClr val="0000FF"/>
                </a:solidFill>
              </a:rPr>
              <a:t>,</a:t>
            </a:r>
          </a:p>
          <a:p>
            <a:pPr algn="r"/>
            <a:r>
              <a:rPr lang="ru-RU" sz="2000" b="1" i="1" dirty="0">
                <a:solidFill>
                  <a:srgbClr val="0000FF"/>
                </a:solidFill>
              </a:rPr>
              <a:t>генеральный директор </a:t>
            </a:r>
          </a:p>
          <a:p>
            <a:pPr algn="r"/>
            <a:r>
              <a:rPr lang="ru-RU" sz="2000" b="1" i="1" dirty="0">
                <a:solidFill>
                  <a:srgbClr val="0000FF"/>
                </a:solidFill>
              </a:rPr>
              <a:t>ФБУ «Тест-С.-Петербург»</a:t>
            </a: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Picture 4" descr="D:\Все документы\МАТЕРИАЛЫ О ФБУ\ЗДАНИе ФБУ.png"/>
          <p:cNvPicPr>
            <a:picLocks noChangeAspect="1" noChangeArrowheads="1"/>
          </p:cNvPicPr>
          <p:nvPr/>
        </p:nvPicPr>
        <p:blipFill>
          <a:blip r:embed="rId2" cstate="print"/>
          <a:srcRect/>
          <a:stretch>
            <a:fillRect/>
          </a:stretch>
        </p:blipFill>
        <p:spPr bwMode="auto">
          <a:xfrm>
            <a:off x="22225" y="776288"/>
            <a:ext cx="9872663" cy="5701514"/>
          </a:xfrm>
          <a:prstGeom prst="rect">
            <a:avLst/>
          </a:prstGeom>
          <a:noFill/>
          <a:ln w="9525">
            <a:noFill/>
            <a:miter lim="800000"/>
            <a:headEnd/>
            <a:tailEnd/>
          </a:ln>
        </p:spPr>
      </p:pic>
      <p:sp>
        <p:nvSpPr>
          <p:cNvPr id="4" name="Rectangle 3"/>
          <p:cNvSpPr txBox="1">
            <a:spLocks noChangeArrowheads="1"/>
          </p:cNvSpPr>
          <p:nvPr/>
        </p:nvSpPr>
        <p:spPr bwMode="auto">
          <a:xfrm>
            <a:off x="622300" y="3068638"/>
            <a:ext cx="8915400" cy="1108075"/>
          </a:xfrm>
          <a:prstGeom prst="rect">
            <a:avLst/>
          </a:prstGeom>
          <a:noFill/>
          <a:ln w="9525">
            <a:noFill/>
            <a:miter lim="800000"/>
            <a:headEnd/>
            <a:tailEnd/>
          </a:ln>
          <a:effectLst/>
        </p:spPr>
        <p:txBody>
          <a:bodyPr/>
          <a:lstStyle/>
          <a:p>
            <a:pPr marL="342900" indent="-342900" algn="ctr">
              <a:spcBef>
                <a:spcPct val="20000"/>
              </a:spcBef>
              <a:buClr>
                <a:schemeClr val="hlink"/>
              </a:buClr>
              <a:buSzPct val="65000"/>
              <a:buFont typeface="Wingdings" pitchFamily="2" charset="2"/>
              <a:buNone/>
              <a:defRPr/>
            </a:pPr>
            <a:r>
              <a:rPr lang="ru-RU" sz="5000" b="1" i="1" kern="0" dirty="0">
                <a:solidFill>
                  <a:schemeClr val="tx2">
                    <a:lumMod val="60000"/>
                    <a:lumOff val="40000"/>
                  </a:schemeClr>
                </a:solidFill>
                <a:effectLst>
                  <a:outerShdw blurRad="38100" dist="38100" dir="2700000" algn="tl">
                    <a:srgbClr val="000000">
                      <a:alpha val="43137"/>
                    </a:srgbClr>
                  </a:outerShdw>
                </a:effectLst>
                <a:latin typeface="+mn-lt"/>
              </a:rPr>
              <a:t>Благодарю за внимание!</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Номер слайда 3"/>
          <p:cNvSpPr txBox="1">
            <a:spLocks noGrp="1"/>
          </p:cNvSpPr>
          <p:nvPr/>
        </p:nvSpPr>
        <p:spPr bwMode="auto">
          <a:xfrm>
            <a:off x="7594600" y="6543675"/>
            <a:ext cx="2311400" cy="476250"/>
          </a:xfrm>
          <a:prstGeom prst="rect">
            <a:avLst/>
          </a:prstGeom>
          <a:noFill/>
          <a:ln w="9525">
            <a:noFill/>
            <a:miter lim="800000"/>
            <a:headEnd/>
            <a:tailEnd/>
          </a:ln>
        </p:spPr>
        <p:txBody>
          <a:bodyPr/>
          <a:lstStyle/>
          <a:p>
            <a:pPr algn="r"/>
            <a:fld id="{944925A4-A80D-4C6E-8FC1-573F451B48EF}" type="slidenum">
              <a:rPr lang="ru-RU" sz="1400"/>
              <a:pPr algn="r"/>
              <a:t>2</a:t>
            </a:fld>
            <a:endParaRPr lang="ru-RU" sz="1400"/>
          </a:p>
        </p:txBody>
      </p:sp>
      <p:sp>
        <p:nvSpPr>
          <p:cNvPr id="6" name="Заголовок 1"/>
          <p:cNvSpPr txBox="1">
            <a:spLocks/>
          </p:cNvSpPr>
          <p:nvPr/>
        </p:nvSpPr>
        <p:spPr bwMode="auto">
          <a:xfrm>
            <a:off x="416496" y="908720"/>
            <a:ext cx="9001001" cy="1152128"/>
          </a:xfrm>
          <a:prstGeom prst="rect">
            <a:avLst/>
          </a:prstGeom>
          <a:noFill/>
          <a:ln w="9525">
            <a:noFill/>
            <a:miter lim="800000"/>
            <a:headEnd/>
            <a:tailEnd/>
          </a:ln>
          <a:effectLst/>
        </p:spPr>
        <p:txBody>
          <a:bodyPr anchor="ctr"/>
          <a:lstStyle/>
          <a:p>
            <a:pPr algn="just" eaLnBrk="0" hangingPunct="0">
              <a:defRPr/>
            </a:pPr>
            <a:endParaRPr lang="ru-RU" sz="2000" b="1" kern="0" cap="all" dirty="0">
              <a:solidFill>
                <a:srgbClr val="660033"/>
              </a:solidFill>
              <a:latin typeface="+mj-lt"/>
              <a:ea typeface="+mj-ea"/>
              <a:cs typeface="+mj-cs"/>
            </a:endParaRPr>
          </a:p>
        </p:txBody>
      </p:sp>
      <p:sp>
        <p:nvSpPr>
          <p:cNvPr id="22534" name="Номер слайда 6"/>
          <p:cNvSpPr>
            <a:spLocks noGrp="1"/>
          </p:cNvSpPr>
          <p:nvPr>
            <p:ph type="sldNum" sz="quarter" idx="10"/>
          </p:nvPr>
        </p:nvSpPr>
        <p:spPr/>
        <p:txBody>
          <a:bodyPr/>
          <a:lstStyle/>
          <a:p>
            <a:pPr>
              <a:defRPr/>
            </a:pPr>
            <a:fld id="{9D342140-E4A2-4EC3-8E72-A2D12C4A10FD}" type="slidenum">
              <a:rPr lang="ru-RU" smtClean="0"/>
              <a:pPr>
                <a:defRPr/>
              </a:pPr>
              <a:t>2</a:t>
            </a:fld>
            <a:endParaRPr lang="ru-RU" smtClean="0"/>
          </a:p>
        </p:txBody>
      </p:sp>
      <p:sp>
        <p:nvSpPr>
          <p:cNvPr id="7" name="Горизонтальный свиток 6"/>
          <p:cNvSpPr/>
          <p:nvPr/>
        </p:nvSpPr>
        <p:spPr bwMode="auto">
          <a:xfrm>
            <a:off x="128464" y="5013176"/>
            <a:ext cx="9505056" cy="1152128"/>
          </a:xfrm>
          <a:prstGeom prst="horizontalScroll">
            <a:avLst/>
          </a:prstGeom>
          <a:gradFill>
            <a:gsLst>
              <a:gs pos="0">
                <a:srgbClr val="5E9EFF">
                  <a:alpha val="0"/>
                </a:srgbClr>
              </a:gs>
              <a:gs pos="39999">
                <a:srgbClr val="85C2FF"/>
              </a:gs>
              <a:gs pos="70000">
                <a:srgbClr val="C4D6EB"/>
              </a:gs>
              <a:gs pos="100000">
                <a:srgbClr val="FFEBFA"/>
              </a:gs>
            </a:gsLst>
            <a:path path="shape">
              <a:fillToRect l="50000" t="50000" r="50000" b="50000"/>
            </a:path>
          </a:gradFill>
          <a:ln w="25400" cap="flat" cmpd="sng" algn="ctr">
            <a:solidFill>
              <a:schemeClr val="accent1">
                <a:lumMod val="2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indent="722313" algn="just"/>
            <a:r>
              <a:rPr lang="ru-RU" sz="2200" b="1" i="1" dirty="0" smtClean="0">
                <a:solidFill>
                  <a:schemeClr val="accent1">
                    <a:lumMod val="25000"/>
                  </a:schemeClr>
                </a:solidFill>
                <a:latin typeface="Times New Roman" pitchFamily="18" charset="0"/>
                <a:cs typeface="Times New Roman" pitchFamily="18" charset="0"/>
              </a:rPr>
              <a:t>Ускорение темпов экономического роста отечественной экономики является не только необходимым, но и возможным</a:t>
            </a:r>
            <a:endParaRPr kumimoji="0" lang="ru-RU" sz="2200" b="1" i="1" u="none" strike="noStrike" cap="none" normalizeH="0" baseline="0" dirty="0" smtClean="0">
              <a:ln>
                <a:noFill/>
              </a:ln>
              <a:solidFill>
                <a:schemeClr val="accent1">
                  <a:lumMod val="25000"/>
                </a:schemeClr>
              </a:solidFill>
              <a:effectLst/>
              <a:latin typeface="Arial" charset="0"/>
            </a:endParaRPr>
          </a:p>
        </p:txBody>
      </p:sp>
      <p:sp>
        <p:nvSpPr>
          <p:cNvPr id="11" name="Стрелка вниз 10"/>
          <p:cNvSpPr/>
          <p:nvPr/>
        </p:nvSpPr>
        <p:spPr bwMode="auto">
          <a:xfrm>
            <a:off x="2720752" y="4365104"/>
            <a:ext cx="720080" cy="648072"/>
          </a:xfrm>
          <a:prstGeom prst="downArrow">
            <a:avLst/>
          </a:prstGeom>
          <a:solidFill>
            <a:srgbClr val="FF0000"/>
          </a:solidFill>
          <a:ln w="22225"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p:txBody>
      </p:sp>
      <p:sp>
        <p:nvSpPr>
          <p:cNvPr id="58369" name="Rectangle 1"/>
          <p:cNvSpPr>
            <a:spLocks noChangeArrowheads="1"/>
          </p:cNvSpPr>
          <p:nvPr/>
        </p:nvSpPr>
        <p:spPr bwMode="auto">
          <a:xfrm>
            <a:off x="48024" y="864179"/>
            <a:ext cx="5913087" cy="3585597"/>
          </a:xfrm>
          <a:prstGeom prst="rect">
            <a:avLst/>
          </a:prstGeom>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0"/>
            <a:tileRect r="-100000" b="-100000"/>
          </a:gradFill>
          <a:ln w="22225">
            <a:solidFill>
              <a:srgbClr val="FF000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ts val="600"/>
              </a:spcBef>
              <a:spcAft>
                <a:spcPct val="0"/>
              </a:spcAft>
              <a:buClrTx/>
              <a:buSzTx/>
              <a:buFontTx/>
              <a:buNone/>
              <a:tabLst/>
            </a:pPr>
            <a:endParaRPr kumimoji="0" lang="ru-RU" sz="1500" b="1" i="0" u="sng" strike="noStrike" cap="all" normalizeH="0" dirty="0" smtClean="0">
              <a:ln>
                <a:noFill/>
              </a:ln>
              <a:solidFill>
                <a:srgbClr val="C00000"/>
              </a:solidFill>
              <a:effectLst/>
              <a:latin typeface="+mn-lt"/>
              <a:ea typeface="Calibri" pitchFamily="34" charset="0"/>
              <a:cs typeface="Times New Roman" pitchFamily="18" charset="0"/>
            </a:endParaRPr>
          </a:p>
          <a:p>
            <a:pPr marL="0" marR="0" lvl="0" indent="450850" algn="just" defTabSz="914400" rtl="0" eaLnBrk="1" fontAlgn="base" latinLnBrk="0" hangingPunct="1">
              <a:lnSpc>
                <a:spcPct val="100000"/>
              </a:lnSpc>
              <a:spcBef>
                <a:spcPts val="600"/>
              </a:spcBef>
              <a:spcAft>
                <a:spcPct val="0"/>
              </a:spcAft>
              <a:buClrTx/>
              <a:buSzTx/>
              <a:buFontTx/>
              <a:buNone/>
              <a:tabLst/>
            </a:pPr>
            <a:r>
              <a:rPr kumimoji="0" lang="ru-RU" sz="1500" b="1" i="0" u="sng" strike="noStrike" cap="all" normalizeH="0" dirty="0" smtClean="0">
                <a:ln>
                  <a:noFill/>
                </a:ln>
                <a:solidFill>
                  <a:srgbClr val="C00000"/>
                </a:solidFill>
                <a:effectLst/>
                <a:latin typeface="+mn-lt"/>
                <a:ea typeface="Calibri" pitchFamily="34" charset="0"/>
                <a:cs typeface="Times New Roman" pitchFamily="18" charset="0"/>
              </a:rPr>
              <a:t>18 февраля</a:t>
            </a:r>
            <a:r>
              <a:rPr kumimoji="0" lang="ru-RU" sz="1500" b="1" i="0" u="none" strike="noStrike" cap="all" normalizeH="0" dirty="0" smtClean="0">
                <a:ln>
                  <a:noFill/>
                </a:ln>
                <a:solidFill>
                  <a:srgbClr val="C00000"/>
                </a:solidFill>
                <a:effectLst/>
                <a:latin typeface="+mn-lt"/>
                <a:ea typeface="Calibri" pitchFamily="34" charset="0"/>
                <a:cs typeface="Times New Roman" pitchFamily="18" charset="0"/>
              </a:rPr>
              <a:t> – Президиум Российской академии наук </a:t>
            </a:r>
          </a:p>
          <a:p>
            <a:pPr lvl="0" indent="450850" algn="just">
              <a:spcBef>
                <a:spcPts val="600"/>
              </a:spcBef>
            </a:pPr>
            <a:r>
              <a:rPr lang="ru-RU" sz="1500" dirty="0" smtClean="0">
                <a:latin typeface="+mn-lt"/>
                <a:ea typeface="Calibri" pitchFamily="34" charset="0"/>
                <a:cs typeface="Times New Roman" pitchFamily="18" charset="0"/>
              </a:rPr>
              <a:t>Доклад </a:t>
            </a:r>
            <a:r>
              <a:rPr lang="ru-RU" sz="1600" dirty="0" smtClean="0"/>
              <a:t>заместитель министра экономического развития России </a:t>
            </a:r>
            <a:r>
              <a:rPr kumimoji="0" lang="ru-RU" sz="1500" i="0" u="none" strike="noStrike" cap="none" normalizeH="0" baseline="0" dirty="0" smtClean="0">
                <a:ln>
                  <a:noFill/>
                </a:ln>
                <a:solidFill>
                  <a:schemeClr val="tx1"/>
                </a:solidFill>
                <a:effectLst/>
                <a:latin typeface="+mn-lt"/>
                <a:ea typeface="Calibri" pitchFamily="34" charset="0"/>
                <a:cs typeface="Times New Roman" pitchFamily="18" charset="0"/>
              </a:rPr>
              <a:t>А.Н. </a:t>
            </a:r>
            <a:r>
              <a:rPr kumimoji="0" lang="ru-RU" sz="1500" i="0" u="none" strike="noStrike" cap="none" normalizeH="0" baseline="0" dirty="0" err="1" smtClean="0">
                <a:ln>
                  <a:noFill/>
                </a:ln>
                <a:solidFill>
                  <a:schemeClr val="tx1"/>
                </a:solidFill>
                <a:effectLst/>
                <a:latin typeface="+mn-lt"/>
                <a:ea typeface="Calibri" pitchFamily="34" charset="0"/>
                <a:cs typeface="Times New Roman" pitchFamily="18" charset="0"/>
              </a:rPr>
              <a:t>Клепача</a:t>
            </a:r>
            <a:r>
              <a:rPr kumimoji="0" lang="ru-RU" sz="1500" i="0" u="none" strike="noStrike" cap="none" normalizeH="0" baseline="0" dirty="0" smtClean="0">
                <a:ln>
                  <a:noFill/>
                </a:ln>
                <a:solidFill>
                  <a:schemeClr val="tx1"/>
                </a:solidFill>
                <a:effectLst/>
                <a:latin typeface="+mn-lt"/>
                <a:ea typeface="Calibri" pitchFamily="34" charset="0"/>
                <a:cs typeface="Times New Roman" pitchFamily="18" charset="0"/>
              </a:rPr>
              <a:t> </a:t>
            </a:r>
            <a:r>
              <a:rPr kumimoji="0" lang="ru-RU" sz="1500" b="1" i="1" u="none" strike="noStrike" cap="none" normalizeH="0" baseline="0" dirty="0" smtClean="0">
                <a:ln>
                  <a:noFill/>
                </a:ln>
                <a:solidFill>
                  <a:schemeClr val="tx1"/>
                </a:solidFill>
                <a:effectLst/>
                <a:latin typeface="+mn-lt"/>
                <a:ea typeface="Calibri" pitchFamily="34" charset="0"/>
                <a:cs typeface="Times New Roman" pitchFamily="18" charset="0"/>
              </a:rPr>
              <a:t>«Экономическая политика </a:t>
            </a:r>
            <a:br>
              <a:rPr kumimoji="0" lang="ru-RU" sz="1500" b="1" i="1" u="none" strike="noStrike" cap="none" normalizeH="0" baseline="0" dirty="0" smtClean="0">
                <a:ln>
                  <a:noFill/>
                </a:ln>
                <a:solidFill>
                  <a:schemeClr val="tx1"/>
                </a:solidFill>
                <a:effectLst/>
                <a:latin typeface="+mn-lt"/>
                <a:ea typeface="Calibri" pitchFamily="34" charset="0"/>
                <a:cs typeface="Times New Roman" pitchFamily="18" charset="0"/>
              </a:rPr>
            </a:br>
            <a:r>
              <a:rPr kumimoji="0" lang="ru-RU" sz="1500" b="1" i="1" u="none" strike="noStrike" cap="none" normalizeH="0" baseline="0" dirty="0" smtClean="0">
                <a:ln>
                  <a:noFill/>
                </a:ln>
                <a:solidFill>
                  <a:schemeClr val="tx1"/>
                </a:solidFill>
                <a:effectLst/>
                <a:latin typeface="+mn-lt"/>
                <a:ea typeface="Calibri" pitchFamily="34" charset="0"/>
                <a:cs typeface="Times New Roman" pitchFamily="18" charset="0"/>
              </a:rPr>
              <a:t>и долгосрочный прогноз экономического роста в России»</a:t>
            </a:r>
          </a:p>
          <a:p>
            <a:pPr lvl="0" indent="450850" algn="just">
              <a:spcBef>
                <a:spcPts val="600"/>
              </a:spcBef>
            </a:pPr>
            <a:endParaRPr kumimoji="0" lang="ru-RU" sz="1500" b="1" i="1" u="none" strike="noStrike" cap="none" normalizeH="0" baseline="0" dirty="0" smtClean="0">
              <a:ln>
                <a:noFill/>
              </a:ln>
              <a:solidFill>
                <a:schemeClr val="tx1"/>
              </a:solidFill>
              <a:effectLst/>
              <a:latin typeface="+mn-lt"/>
              <a:ea typeface="Calibri" pitchFamily="34" charset="0"/>
              <a:cs typeface="Times New Roman" pitchFamily="18" charset="0"/>
            </a:endParaRPr>
          </a:p>
          <a:p>
            <a:pPr lvl="0" indent="450850" algn="just">
              <a:spcBef>
                <a:spcPts val="600"/>
              </a:spcBef>
            </a:pPr>
            <a:r>
              <a:rPr lang="ru-RU" sz="1500" b="1" u="sng" cap="all" dirty="0" smtClean="0">
                <a:solidFill>
                  <a:srgbClr val="C00000"/>
                </a:solidFill>
                <a:latin typeface="+mn-lt"/>
                <a:ea typeface="Calibri" pitchFamily="34" charset="0"/>
                <a:cs typeface="Times New Roman" pitchFamily="18" charset="0"/>
              </a:rPr>
              <a:t>19 февраля</a:t>
            </a:r>
            <a:r>
              <a:rPr lang="ru-RU" sz="1500" b="1" cap="all" dirty="0" smtClean="0">
                <a:solidFill>
                  <a:srgbClr val="C00000"/>
                </a:solidFill>
                <a:latin typeface="+mn-lt"/>
                <a:ea typeface="Calibri" pitchFamily="34" charset="0"/>
                <a:cs typeface="Times New Roman" pitchFamily="18" charset="0"/>
              </a:rPr>
              <a:t> - </a:t>
            </a:r>
            <a:r>
              <a:rPr lang="ru-RU" sz="1500" b="1" cap="all" dirty="0" smtClean="0">
                <a:solidFill>
                  <a:srgbClr val="C00000"/>
                </a:solidFill>
                <a:latin typeface="+mn-lt"/>
                <a:cs typeface="Times New Roman" pitchFamily="18" charset="0"/>
              </a:rPr>
              <a:t>встреча Президента Российской Федерации В. В. Путина с делегацией ученых Российской Академии наук. </a:t>
            </a:r>
          </a:p>
          <a:p>
            <a:pPr lvl="0" indent="450850" algn="just">
              <a:spcBef>
                <a:spcPts val="600"/>
              </a:spcBef>
            </a:pPr>
            <a:r>
              <a:rPr lang="ru-RU" sz="1500" dirty="0" smtClean="0">
                <a:latin typeface="+mn-lt"/>
                <a:cs typeface="Times New Roman" pitchFamily="18" charset="0"/>
              </a:rPr>
              <a:t>Доклад Президента РАН В.Е. </a:t>
            </a:r>
            <a:r>
              <a:rPr lang="ru-RU" sz="1500" dirty="0" err="1" smtClean="0">
                <a:latin typeface="+mn-lt"/>
                <a:cs typeface="Times New Roman" pitchFamily="18" charset="0"/>
              </a:rPr>
              <a:t>Фортова</a:t>
            </a:r>
            <a:r>
              <a:rPr lang="ru-RU" sz="1500" dirty="0" smtClean="0">
                <a:latin typeface="+mn-lt"/>
                <a:cs typeface="Times New Roman" pitchFamily="18" charset="0"/>
              </a:rPr>
              <a:t> </a:t>
            </a:r>
            <a:r>
              <a:rPr lang="ru-RU" sz="1500" b="1" i="1" dirty="0" smtClean="0">
                <a:latin typeface="+mn-lt"/>
                <a:cs typeface="Times New Roman" pitchFamily="18" charset="0"/>
              </a:rPr>
              <a:t>«Россия на пути </a:t>
            </a:r>
            <a:br>
              <a:rPr lang="ru-RU" sz="1500" b="1" i="1" dirty="0" smtClean="0">
                <a:latin typeface="+mn-lt"/>
                <a:cs typeface="Times New Roman" pitchFamily="18" charset="0"/>
              </a:rPr>
            </a:br>
            <a:r>
              <a:rPr lang="ru-RU" sz="1500" b="1" i="1" dirty="0" smtClean="0">
                <a:latin typeface="+mn-lt"/>
                <a:cs typeface="Times New Roman" pitchFamily="18" charset="0"/>
              </a:rPr>
              <a:t>к современной динамичной и эффективной экономике»</a:t>
            </a:r>
          </a:p>
          <a:p>
            <a:pPr lvl="0" indent="450850" algn="just">
              <a:spcBef>
                <a:spcPts val="600"/>
              </a:spcBef>
            </a:pPr>
            <a:endParaRPr kumimoji="0" lang="ru-RU" sz="15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4" name="Рисунок 13"/>
          <p:cNvPicPr/>
          <p:nvPr/>
        </p:nvPicPr>
        <p:blipFill>
          <a:blip r:embed="rId2" cstate="print"/>
          <a:stretch>
            <a:fillRect/>
          </a:stretch>
        </p:blipFill>
        <p:spPr>
          <a:xfrm>
            <a:off x="6033120" y="1052736"/>
            <a:ext cx="3672408" cy="2736304"/>
          </a:xfrm>
          <a:prstGeom prst="rect">
            <a:avLst/>
          </a:prstGeom>
          <a:ln w="15875">
            <a:solidFill>
              <a:schemeClr val="accent1">
                <a:lumMod val="25000"/>
              </a:schemeClr>
            </a:solidFill>
          </a:ln>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cstate="print">
            <a:lum bright="20000" contrast="-20000"/>
          </a:blip>
          <a:srcRect/>
          <a:stretch>
            <a:fillRect/>
          </a:stretch>
        </p:blipFill>
        <p:spPr bwMode="auto">
          <a:xfrm>
            <a:off x="0" y="764704"/>
            <a:ext cx="9906000" cy="5715000"/>
          </a:xfrm>
          <a:prstGeom prst="rect">
            <a:avLst/>
          </a:prstGeom>
          <a:noFill/>
          <a:ln w="9525">
            <a:noFill/>
            <a:miter lim="800000"/>
            <a:headEnd/>
            <a:tailEnd/>
          </a:ln>
        </p:spPr>
      </p:pic>
      <p:sp>
        <p:nvSpPr>
          <p:cNvPr id="2" name="Номер слайда 1"/>
          <p:cNvSpPr>
            <a:spLocks noGrp="1"/>
          </p:cNvSpPr>
          <p:nvPr>
            <p:ph type="sldNum" sz="quarter" idx="10"/>
          </p:nvPr>
        </p:nvSpPr>
        <p:spPr/>
        <p:txBody>
          <a:bodyPr/>
          <a:lstStyle/>
          <a:p>
            <a:pPr>
              <a:defRPr/>
            </a:pPr>
            <a:fld id="{D1E541EA-4221-4762-B980-B06E80BA96B2}" type="slidenum">
              <a:rPr lang="ru-RU" smtClean="0"/>
              <a:pPr>
                <a:defRPr/>
              </a:pPr>
              <a:t>3</a:t>
            </a:fld>
            <a:endParaRPr lang="ru-RU"/>
          </a:p>
        </p:txBody>
      </p:sp>
      <p:sp>
        <p:nvSpPr>
          <p:cNvPr id="8" name="Прямоугольник 7"/>
          <p:cNvSpPr/>
          <p:nvPr/>
        </p:nvSpPr>
        <p:spPr>
          <a:xfrm>
            <a:off x="3872880" y="1772816"/>
            <a:ext cx="5760640" cy="3016210"/>
          </a:xfrm>
          <a:prstGeom prst="rect">
            <a:avLst/>
          </a:prstGeom>
          <a:ln w="22225">
            <a:solidFill>
              <a:schemeClr val="tx2">
                <a:lumMod val="50000"/>
              </a:schemeClr>
            </a:solidFill>
            <a:prstDash val="sysDot"/>
          </a:ln>
        </p:spPr>
        <p:txBody>
          <a:bodyPr wrap="square">
            <a:spAutoFit/>
          </a:bodyPr>
          <a:lstStyle/>
          <a:p>
            <a:pPr marL="514350" indent="-514350">
              <a:buClr>
                <a:srgbClr val="000066"/>
              </a:buClr>
              <a:buFont typeface="+mj-lt"/>
              <a:buAutoNum type="arabicPeriod"/>
            </a:pPr>
            <a:r>
              <a:rPr lang="ru-RU" sz="1800" b="1" dirty="0" smtClean="0">
                <a:solidFill>
                  <a:srgbClr val="C00000"/>
                </a:solidFill>
              </a:rPr>
              <a:t>Инвестиционная «пауза»</a:t>
            </a:r>
          </a:p>
          <a:p>
            <a:pPr marL="179388" indent="557213" algn="just"/>
            <a:r>
              <a:rPr lang="ru-RU" sz="1400" dirty="0" smtClean="0"/>
              <a:t>(Публичные компании с государственным участием завершили ряд крупных инвестиционных проектов, не начиная новых, сопоставимых по масштабу)</a:t>
            </a:r>
          </a:p>
          <a:p>
            <a:pPr marL="179388" indent="557213" algn="just">
              <a:buFont typeface="+mj-lt"/>
              <a:buAutoNum type="arabicPeriod"/>
            </a:pPr>
            <a:endParaRPr lang="ru-RU" sz="1000" dirty="0" smtClean="0"/>
          </a:p>
          <a:p>
            <a:pPr marL="514350" indent="-514350">
              <a:buClr>
                <a:srgbClr val="000066"/>
              </a:buClr>
              <a:buFont typeface="+mj-lt"/>
              <a:buAutoNum type="arabicPeriod" startAt="2"/>
            </a:pPr>
            <a:r>
              <a:rPr lang="ru-RU" sz="1800" b="1" dirty="0" smtClean="0">
                <a:solidFill>
                  <a:srgbClr val="C00000"/>
                </a:solidFill>
              </a:rPr>
              <a:t>Высокая стоимость кредитов под оборотный капитал </a:t>
            </a:r>
          </a:p>
          <a:p>
            <a:pPr marL="179388" indent="557213" algn="just"/>
            <a:r>
              <a:rPr lang="ru-RU" sz="1400" dirty="0" smtClean="0"/>
              <a:t>(Существующие высокие ставки по кредитам для нефинансовых организаций негативно воздействовали не только на инвестиционную, но и на производственную активность, через снижение доступности финансирования текущих производственных затрат, особенно у предприятий с длительным производственным циклом) </a:t>
            </a:r>
          </a:p>
        </p:txBody>
      </p:sp>
      <p:graphicFrame>
        <p:nvGraphicFramePr>
          <p:cNvPr id="9" name="Диаграмма 8"/>
          <p:cNvGraphicFramePr/>
          <p:nvPr/>
        </p:nvGraphicFramePr>
        <p:xfrm>
          <a:off x="200472" y="2060848"/>
          <a:ext cx="3528392" cy="2232248"/>
        </p:xfrm>
        <a:graphic>
          <a:graphicData uri="http://schemas.openxmlformats.org/drawingml/2006/chart">
            <c:chart xmlns:c="http://schemas.openxmlformats.org/drawingml/2006/chart" xmlns:r="http://schemas.openxmlformats.org/officeDocument/2006/relationships" r:id="rId3"/>
          </a:graphicData>
        </a:graphic>
      </p:graphicFrame>
      <p:sp>
        <p:nvSpPr>
          <p:cNvPr id="4" name="Прямоугольник 3"/>
          <p:cNvSpPr/>
          <p:nvPr/>
        </p:nvSpPr>
        <p:spPr>
          <a:xfrm>
            <a:off x="560512" y="1628800"/>
            <a:ext cx="2880320" cy="288032"/>
          </a:xfrm>
          <a:prstGeom prst="rect">
            <a:avLst/>
          </a:prstGeom>
        </p:spPr>
        <p:txBody>
          <a:bodyPr wrap="square">
            <a:spAutoFit/>
          </a:bodyPr>
          <a:lstStyle/>
          <a:p>
            <a:pPr algn="ctr" defTabSz="858838" eaLnBrk="0" hangingPunct="0">
              <a:buClr>
                <a:schemeClr val="folHlink"/>
              </a:buClr>
              <a:buFont typeface="Wingdings" pitchFamily="2" charset="2"/>
              <a:buNone/>
              <a:tabLst>
                <a:tab pos="2784475" algn="r"/>
              </a:tabLst>
              <a:defRPr/>
            </a:pPr>
            <a:r>
              <a:rPr lang="ru-RU" sz="1200" b="1" u="sng" kern="0" cap="all" dirty="0" smtClean="0">
                <a:solidFill>
                  <a:srgbClr val="660033"/>
                </a:solidFill>
                <a:latin typeface="+mj-lt"/>
                <a:ea typeface="+mj-ea"/>
                <a:cs typeface="+mj-cs"/>
              </a:rPr>
              <a:t>темпы роста ВВП </a:t>
            </a:r>
          </a:p>
        </p:txBody>
      </p:sp>
      <p:sp>
        <p:nvSpPr>
          <p:cNvPr id="10" name="TextBox 9"/>
          <p:cNvSpPr txBox="1"/>
          <p:nvPr/>
        </p:nvSpPr>
        <p:spPr>
          <a:xfrm>
            <a:off x="3224808" y="1916832"/>
            <a:ext cx="1008112" cy="246221"/>
          </a:xfrm>
          <a:prstGeom prst="rect">
            <a:avLst/>
          </a:prstGeom>
          <a:noFill/>
        </p:spPr>
        <p:txBody>
          <a:bodyPr wrap="square" rtlCol="0">
            <a:spAutoFit/>
          </a:bodyPr>
          <a:lstStyle/>
          <a:p>
            <a:r>
              <a:rPr lang="ru-RU" sz="1000" b="1" dirty="0" smtClean="0"/>
              <a:t>%</a:t>
            </a:r>
            <a:endParaRPr lang="ru-RU" sz="1000" b="1" dirty="0"/>
          </a:p>
        </p:txBody>
      </p:sp>
      <p:cxnSp>
        <p:nvCxnSpPr>
          <p:cNvPr id="12" name="Прямая соединительная линия 11"/>
          <p:cNvCxnSpPr/>
          <p:nvPr/>
        </p:nvCxnSpPr>
        <p:spPr bwMode="auto">
          <a:xfrm>
            <a:off x="272480" y="3068960"/>
            <a:ext cx="3312368" cy="0"/>
          </a:xfrm>
          <a:prstGeom prst="line">
            <a:avLst/>
          </a:prstGeom>
          <a:solidFill>
            <a:schemeClr val="accent1"/>
          </a:solidFill>
          <a:ln w="25400" cap="flat" cmpd="sng" algn="ctr">
            <a:solidFill>
              <a:srgbClr val="FF0000"/>
            </a:solidFill>
            <a:prstDash val="sysDash"/>
            <a:round/>
            <a:headEnd type="none" w="med" len="med"/>
            <a:tailEnd type="none" w="med" len="med"/>
          </a:ln>
          <a:effectLst/>
        </p:spPr>
      </p:cxnSp>
      <p:sp>
        <p:nvSpPr>
          <p:cNvPr id="7" name="Прямоугольник 6"/>
          <p:cNvSpPr/>
          <p:nvPr/>
        </p:nvSpPr>
        <p:spPr>
          <a:xfrm>
            <a:off x="128464" y="4365104"/>
            <a:ext cx="2952328" cy="230832"/>
          </a:xfrm>
          <a:prstGeom prst="rect">
            <a:avLst/>
          </a:prstGeom>
        </p:spPr>
        <p:txBody>
          <a:bodyPr wrap="square">
            <a:spAutoFit/>
          </a:bodyPr>
          <a:lstStyle/>
          <a:p>
            <a:r>
              <a:rPr lang="ru-RU" sz="900" b="1" dirty="0" smtClean="0">
                <a:solidFill>
                  <a:srgbClr val="FF0000"/>
                </a:solidFill>
              </a:rPr>
              <a:t>----</a:t>
            </a:r>
            <a:r>
              <a:rPr lang="ru-RU" sz="900" dirty="0" smtClean="0"/>
              <a:t> минимально приемлемые темпы роста ВВП</a:t>
            </a:r>
            <a:endParaRPr lang="ru-RU" sz="900" dirty="0"/>
          </a:p>
        </p:txBody>
      </p:sp>
      <p:sp>
        <p:nvSpPr>
          <p:cNvPr id="13" name="Горизонтальный свиток 12"/>
          <p:cNvSpPr/>
          <p:nvPr/>
        </p:nvSpPr>
        <p:spPr bwMode="auto">
          <a:xfrm>
            <a:off x="215091" y="4869160"/>
            <a:ext cx="9418429" cy="1398924"/>
          </a:xfrm>
          <a:prstGeom prst="horizontalScroll">
            <a:avLst/>
          </a:prstGeom>
          <a:gradFill>
            <a:gsLst>
              <a:gs pos="0">
                <a:srgbClr val="5E9EFF">
                  <a:alpha val="0"/>
                </a:srgbClr>
              </a:gs>
              <a:gs pos="39999">
                <a:srgbClr val="85C2FF"/>
              </a:gs>
              <a:gs pos="70000">
                <a:srgbClr val="C4D6EB"/>
              </a:gs>
              <a:gs pos="100000">
                <a:srgbClr val="FFEBFA"/>
              </a:gs>
            </a:gsLst>
            <a:path path="shape">
              <a:fillToRect l="50000" t="50000" r="50000" b="50000"/>
            </a:path>
          </a:gradFill>
          <a:ln w="25400" cap="flat" cmpd="sng" algn="ctr">
            <a:solidFill>
              <a:schemeClr val="accent1">
                <a:lumMod val="2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indent="539750" algn="just"/>
            <a:r>
              <a:rPr lang="ru-RU" sz="1500" b="1" dirty="0" smtClean="0">
                <a:solidFill>
                  <a:schemeClr val="accent1">
                    <a:lumMod val="25000"/>
                  </a:schemeClr>
                </a:solidFill>
                <a:latin typeface="Times New Roman" pitchFamily="18" charset="0"/>
                <a:cs typeface="Times New Roman" pitchFamily="18" charset="0"/>
              </a:rPr>
              <a:t>Существующих темпов нам хватит лишь на покрытие вынужденных расходов на ликвидацию последствий техногенных катастроф, на аварийные ремонты, которые обусловлены критическим устареванием жилищного фонда, инфраструктурных объектов, основного капитала во многих секторах промышленности.</a:t>
            </a:r>
            <a:endParaRPr lang="ru-RU" sz="1500" b="1" dirty="0">
              <a:solidFill>
                <a:schemeClr val="accent1">
                  <a:lumMod val="25000"/>
                </a:schemeClr>
              </a:solidFill>
              <a:latin typeface="Times New Roman" pitchFamily="18" charset="0"/>
              <a:cs typeface="Times New Roman" pitchFamily="18" charset="0"/>
            </a:endParaRPr>
          </a:p>
        </p:txBody>
      </p:sp>
      <p:sp>
        <p:nvSpPr>
          <p:cNvPr id="14" name="Прямоугольник 13"/>
          <p:cNvSpPr/>
          <p:nvPr/>
        </p:nvSpPr>
        <p:spPr>
          <a:xfrm>
            <a:off x="632520" y="1052736"/>
            <a:ext cx="9001000" cy="400110"/>
          </a:xfrm>
          <a:prstGeom prst="rect">
            <a:avLst/>
          </a:prstGeom>
        </p:spPr>
        <p:txBody>
          <a:bodyPr wrap="square">
            <a:spAutoFit/>
          </a:bodyPr>
          <a:lstStyle/>
          <a:p>
            <a:pPr algn="ctr"/>
            <a:r>
              <a:rPr lang="ru-RU" sz="2000" b="1" u="sng" cap="all" dirty="0" smtClean="0">
                <a:solidFill>
                  <a:srgbClr val="C00000"/>
                </a:solidFill>
              </a:rPr>
              <a:t>Замедление экономической динамики обусловлено: </a:t>
            </a:r>
            <a:endParaRPr lang="ru-RU" sz="2000" b="1" u="sng" cap="all" dirty="0">
              <a:solidFill>
                <a:srgbClr val="C00000"/>
              </a:solidFill>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lum bright="34000" contrast="-39000"/>
          </a:blip>
          <a:srcRect b="3064"/>
          <a:stretch>
            <a:fillRect/>
          </a:stretch>
        </p:blipFill>
        <p:spPr bwMode="auto">
          <a:xfrm>
            <a:off x="-1" y="764703"/>
            <a:ext cx="9950245" cy="5732341"/>
          </a:xfrm>
          <a:prstGeom prst="rect">
            <a:avLst/>
          </a:prstGeom>
          <a:noFill/>
          <a:ln w="9525">
            <a:noFill/>
            <a:miter lim="800000"/>
            <a:headEnd/>
            <a:tailEnd/>
          </a:ln>
        </p:spPr>
      </p:pic>
      <p:sp>
        <p:nvSpPr>
          <p:cNvPr id="2" name="Номер слайда 1"/>
          <p:cNvSpPr>
            <a:spLocks noGrp="1"/>
          </p:cNvSpPr>
          <p:nvPr>
            <p:ph type="sldNum" sz="quarter" idx="10"/>
          </p:nvPr>
        </p:nvSpPr>
        <p:spPr/>
        <p:txBody>
          <a:bodyPr/>
          <a:lstStyle/>
          <a:p>
            <a:pPr>
              <a:defRPr/>
            </a:pPr>
            <a:fld id="{D1E541EA-4221-4762-B980-B06E80BA96B2}" type="slidenum">
              <a:rPr lang="ru-RU" smtClean="0"/>
              <a:pPr>
                <a:defRPr/>
              </a:pPr>
              <a:t>4</a:t>
            </a:fld>
            <a:endParaRPr lang="ru-RU"/>
          </a:p>
        </p:txBody>
      </p:sp>
      <p:sp>
        <p:nvSpPr>
          <p:cNvPr id="4" name="TextBox 3"/>
          <p:cNvSpPr txBox="1"/>
          <p:nvPr/>
        </p:nvSpPr>
        <p:spPr>
          <a:xfrm>
            <a:off x="128464" y="908720"/>
            <a:ext cx="9561512" cy="1015663"/>
          </a:xfrm>
          <a:prstGeom prst="rect">
            <a:avLst/>
          </a:prstGeom>
          <a:noFill/>
        </p:spPr>
        <p:txBody>
          <a:bodyPr wrap="square" rtlCol="0">
            <a:spAutoFit/>
          </a:bodyPr>
          <a:lstStyle/>
          <a:p>
            <a:pPr algn="ctr"/>
            <a:r>
              <a:rPr lang="ru-RU" sz="2000" b="1" u="sng" kern="0" cap="all" dirty="0" smtClean="0">
                <a:solidFill>
                  <a:srgbClr val="660033"/>
                </a:solidFill>
                <a:latin typeface="+mj-lt"/>
                <a:ea typeface="+mj-ea"/>
                <a:cs typeface="+mj-cs"/>
              </a:rPr>
              <a:t>Какая установка должна быть положена в основу экономической политики: «меньше тратить» или «больше зарабатывать»? </a:t>
            </a:r>
          </a:p>
        </p:txBody>
      </p:sp>
      <p:grpSp>
        <p:nvGrpSpPr>
          <p:cNvPr id="6" name="Группа 24"/>
          <p:cNvGrpSpPr>
            <a:grpSpLocks/>
          </p:cNvGrpSpPr>
          <p:nvPr/>
        </p:nvGrpSpPr>
        <p:grpSpPr bwMode="auto">
          <a:xfrm>
            <a:off x="2576736" y="2204864"/>
            <a:ext cx="4464496" cy="2736304"/>
            <a:chOff x="323528" y="1177622"/>
            <a:chExt cx="8497888" cy="4790949"/>
          </a:xfrm>
        </p:grpSpPr>
        <p:pic>
          <p:nvPicPr>
            <p:cNvPr id="7" name="Picture 3" descr="C:\Users\OZharikova\Desktop\5d5bb212a5b7.png"/>
            <p:cNvPicPr>
              <a:picLocks noChangeAspect="1" noChangeArrowheads="1"/>
            </p:cNvPicPr>
            <p:nvPr/>
          </p:nvPicPr>
          <p:blipFill>
            <a:blip r:embed="rId3" cstate="print">
              <a:lum/>
            </a:blip>
            <a:srcRect/>
            <a:stretch>
              <a:fillRect/>
            </a:stretch>
          </p:blipFill>
          <p:spPr bwMode="auto">
            <a:xfrm>
              <a:off x="323528" y="1177622"/>
              <a:ext cx="8497888" cy="4411618"/>
            </a:xfrm>
            <a:prstGeom prst="rect">
              <a:avLst/>
            </a:prstGeom>
            <a:noFill/>
            <a:ln w="9525">
              <a:noFill/>
              <a:miter lim="800000"/>
              <a:headEnd/>
              <a:tailEnd/>
            </a:ln>
          </p:spPr>
        </p:pic>
        <p:sp>
          <p:nvSpPr>
            <p:cNvPr id="8" name="Прямоугольник 7"/>
            <p:cNvSpPr/>
            <p:nvPr/>
          </p:nvSpPr>
          <p:spPr bwMode="auto">
            <a:xfrm>
              <a:off x="533025" y="5577887"/>
              <a:ext cx="8034635" cy="390684"/>
            </a:xfrm>
            <a:prstGeom prst="rect">
              <a:avLst/>
            </a:prstGeom>
            <a:solidFill>
              <a:srgbClr val="CEA774"/>
            </a:solidFill>
            <a:ln w="9525" cap="flat" cmpd="sng" algn="ctr">
              <a:noFill/>
              <a:prstDash val="solid"/>
              <a:round/>
              <a:headEnd type="none" w="med" len="med"/>
              <a:tailEnd type="none" w="med" len="med"/>
            </a:ln>
            <a:effectLst/>
          </p:spPr>
          <p:txBody>
            <a:bodyPr/>
            <a:lstStyle/>
            <a:p>
              <a:pPr algn="ctr">
                <a:defRPr/>
              </a:pPr>
              <a:endParaRPr lang="ru-RU" sz="2000" b="1" cap="all" dirty="0">
                <a:solidFill>
                  <a:srgbClr val="3366FF"/>
                </a:solidFill>
                <a:effectLst>
                  <a:outerShdw blurRad="38100" dist="38100" dir="2700000" algn="tl">
                    <a:srgbClr val="000000">
                      <a:alpha val="43137"/>
                    </a:srgbClr>
                  </a:outerShdw>
                </a:effectLst>
                <a:cs typeface="+mn-cs"/>
              </a:endParaRPr>
            </a:p>
          </p:txBody>
        </p:sp>
      </p:grpSp>
      <p:sp>
        <p:nvSpPr>
          <p:cNvPr id="9" name="Rectangle 20"/>
          <p:cNvSpPr>
            <a:spLocks noChangeArrowheads="1"/>
          </p:cNvSpPr>
          <p:nvPr/>
        </p:nvSpPr>
        <p:spPr bwMode="auto">
          <a:xfrm>
            <a:off x="848544" y="2564904"/>
            <a:ext cx="2160587" cy="1700212"/>
          </a:xfrm>
          <a:prstGeom prst="rect">
            <a:avLst/>
          </a:prstGeom>
          <a:noFill/>
          <a:ln w="19050">
            <a:noFill/>
            <a:miter lim="800000"/>
            <a:headEnd/>
            <a:tailEnd/>
          </a:ln>
        </p:spPr>
        <p:txBody>
          <a:bodyPr wrap="none" anchor="ctr"/>
          <a:lstStyle/>
          <a:p>
            <a:pPr algn="ctr">
              <a:defRPr/>
            </a:pPr>
            <a:endParaRPr lang="ru-RU" sz="1400" dirty="0"/>
          </a:p>
          <a:p>
            <a:pPr algn="ctr">
              <a:defRPr/>
            </a:pPr>
            <a:endParaRPr lang="ru-RU" sz="1400" dirty="0"/>
          </a:p>
          <a:p>
            <a:pPr algn="ctr">
              <a:defRPr/>
            </a:pPr>
            <a:endParaRPr lang="ru-RU" sz="1400" dirty="0"/>
          </a:p>
          <a:p>
            <a:pPr algn="ctr">
              <a:defRPr/>
            </a:pPr>
            <a:endParaRPr lang="ru-RU" sz="1400" dirty="0"/>
          </a:p>
          <a:p>
            <a:pPr algn="ctr">
              <a:defRPr/>
            </a:pPr>
            <a:endParaRPr lang="ru-RU" sz="1400" dirty="0"/>
          </a:p>
          <a:p>
            <a:pPr algn="ctr">
              <a:defRPr/>
            </a:pPr>
            <a:endParaRPr lang="ru-RU" sz="1400" dirty="0"/>
          </a:p>
          <a:p>
            <a:pPr algn="ctr">
              <a:defRPr/>
            </a:pPr>
            <a:r>
              <a:rPr lang="ru-RU" sz="1400" b="1" u="sng" cap="all" dirty="0">
                <a:solidFill>
                  <a:srgbClr val="FF0000"/>
                </a:solidFill>
              </a:rPr>
              <a:t>Меньше </a:t>
            </a:r>
            <a:r>
              <a:rPr lang="ru-RU" sz="1400" b="1" u="sng" cap="all" dirty="0" smtClean="0">
                <a:solidFill>
                  <a:srgbClr val="FF0000"/>
                </a:solidFill>
              </a:rPr>
              <a:t>тратить</a:t>
            </a:r>
            <a:r>
              <a:rPr lang="ru-RU" sz="1400" b="1" u="sng" cap="all" dirty="0">
                <a:solidFill>
                  <a:srgbClr val="FF0000"/>
                </a:solidFill>
              </a:rPr>
              <a:t/>
            </a:r>
            <a:br>
              <a:rPr lang="ru-RU" sz="1400" b="1" u="sng" cap="all" dirty="0">
                <a:solidFill>
                  <a:srgbClr val="FF0000"/>
                </a:solidFill>
              </a:rPr>
            </a:br>
            <a:endParaRPr lang="ru-RU" sz="1400" b="1" u="sng" cap="all" dirty="0">
              <a:solidFill>
                <a:srgbClr val="FF0000"/>
              </a:solidFill>
            </a:endParaRPr>
          </a:p>
          <a:p>
            <a:pPr algn="ctr">
              <a:defRPr/>
            </a:pPr>
            <a:endParaRPr lang="ru-RU" sz="1400" b="1" dirty="0">
              <a:solidFill>
                <a:srgbClr val="006600"/>
              </a:solidFill>
            </a:endParaRPr>
          </a:p>
          <a:p>
            <a:pPr algn="ctr">
              <a:defRPr/>
            </a:pPr>
            <a:endParaRPr lang="ru-RU" sz="1400" dirty="0"/>
          </a:p>
          <a:p>
            <a:pPr algn="ctr">
              <a:defRPr/>
            </a:pPr>
            <a:endParaRPr lang="ru-RU" sz="1400" dirty="0"/>
          </a:p>
          <a:p>
            <a:pPr algn="ctr">
              <a:defRPr/>
            </a:pPr>
            <a:endParaRPr lang="ru-RU" sz="1400" dirty="0"/>
          </a:p>
          <a:p>
            <a:pPr algn="ctr">
              <a:defRPr/>
            </a:pPr>
            <a:endParaRPr lang="ru-RU" sz="1400" dirty="0"/>
          </a:p>
          <a:p>
            <a:pPr algn="ctr">
              <a:defRPr/>
            </a:pPr>
            <a:endParaRPr lang="ru-RU" sz="1400" dirty="0"/>
          </a:p>
        </p:txBody>
      </p:sp>
      <p:sp>
        <p:nvSpPr>
          <p:cNvPr id="10" name="Rectangle 21"/>
          <p:cNvSpPr>
            <a:spLocks noChangeArrowheads="1"/>
          </p:cNvSpPr>
          <p:nvPr/>
        </p:nvSpPr>
        <p:spPr bwMode="auto">
          <a:xfrm>
            <a:off x="6753200" y="2492896"/>
            <a:ext cx="2232025" cy="1503362"/>
          </a:xfrm>
          <a:prstGeom prst="rect">
            <a:avLst/>
          </a:prstGeom>
          <a:noFill/>
          <a:ln w="19050">
            <a:noFill/>
            <a:miter lim="800000"/>
            <a:headEnd/>
            <a:tailEnd/>
          </a:ln>
        </p:spPr>
        <p:txBody>
          <a:bodyPr wrap="none" anchor="ctr"/>
          <a:lstStyle/>
          <a:p>
            <a:pPr algn="ctr">
              <a:defRPr/>
            </a:pPr>
            <a:endParaRPr lang="ru-RU" sz="1400" dirty="0"/>
          </a:p>
          <a:p>
            <a:pPr algn="ctr">
              <a:defRPr/>
            </a:pPr>
            <a:endParaRPr lang="ru-RU" sz="1400" dirty="0"/>
          </a:p>
          <a:p>
            <a:pPr algn="ctr">
              <a:defRPr/>
            </a:pPr>
            <a:endParaRPr lang="ru-RU" sz="1400" dirty="0"/>
          </a:p>
          <a:p>
            <a:pPr algn="ctr">
              <a:defRPr/>
            </a:pPr>
            <a:endParaRPr lang="ru-RU" sz="1400" dirty="0"/>
          </a:p>
          <a:p>
            <a:pPr algn="ctr">
              <a:defRPr/>
            </a:pPr>
            <a:endParaRPr lang="ru-RU" sz="1400" dirty="0"/>
          </a:p>
          <a:p>
            <a:pPr algn="ctr">
              <a:defRPr/>
            </a:pPr>
            <a:endParaRPr lang="ru-RU" sz="1400" dirty="0"/>
          </a:p>
          <a:p>
            <a:pPr algn="ctr">
              <a:defRPr/>
            </a:pPr>
            <a:endParaRPr lang="ru-RU" sz="1400" dirty="0"/>
          </a:p>
          <a:p>
            <a:pPr algn="ctr">
              <a:defRPr/>
            </a:pPr>
            <a:endParaRPr lang="ru-RU" sz="1400" dirty="0"/>
          </a:p>
          <a:p>
            <a:pPr algn="ctr">
              <a:defRPr/>
            </a:pPr>
            <a:endParaRPr lang="ru-RU" sz="1400" dirty="0"/>
          </a:p>
          <a:p>
            <a:pPr algn="ctr">
              <a:defRPr/>
            </a:pPr>
            <a:endParaRPr lang="ru-RU" sz="1400" dirty="0"/>
          </a:p>
          <a:p>
            <a:pPr algn="ctr">
              <a:defRPr/>
            </a:pPr>
            <a:endParaRPr lang="ru-RU" sz="1400" dirty="0"/>
          </a:p>
          <a:p>
            <a:pPr algn="ctr">
              <a:defRPr/>
            </a:pPr>
            <a:r>
              <a:rPr lang="ru-RU" sz="1400" b="1" u="sng" cap="all" dirty="0">
                <a:solidFill>
                  <a:srgbClr val="3366FF"/>
                </a:solidFill>
              </a:rPr>
              <a:t>Больше </a:t>
            </a:r>
            <a:r>
              <a:rPr lang="ru-RU" sz="1400" b="1" u="sng" cap="all" dirty="0" smtClean="0">
                <a:solidFill>
                  <a:srgbClr val="3366FF"/>
                </a:solidFill>
              </a:rPr>
              <a:t>зарабатывать</a:t>
            </a:r>
            <a:endParaRPr lang="ru-RU" sz="1400" b="1" dirty="0">
              <a:solidFill>
                <a:srgbClr val="FF0000"/>
              </a:solidFill>
            </a:endParaRPr>
          </a:p>
          <a:p>
            <a:pPr algn="ctr">
              <a:defRPr/>
            </a:pPr>
            <a:endParaRPr lang="ru-RU" sz="1400" dirty="0"/>
          </a:p>
          <a:p>
            <a:pPr algn="ctr">
              <a:defRPr/>
            </a:pPr>
            <a:endParaRPr lang="ru-RU" sz="1400" dirty="0"/>
          </a:p>
          <a:p>
            <a:pPr algn="ctr">
              <a:defRPr/>
            </a:pPr>
            <a:endParaRPr lang="ru-RU" sz="1400" dirty="0"/>
          </a:p>
          <a:p>
            <a:pPr algn="ctr">
              <a:defRPr/>
            </a:pPr>
            <a:endParaRPr lang="ru-RU" sz="1400" dirty="0"/>
          </a:p>
          <a:p>
            <a:pPr algn="ctr">
              <a:defRPr/>
            </a:pPr>
            <a:endParaRPr lang="ru-RU" sz="1400" dirty="0"/>
          </a:p>
          <a:p>
            <a:pPr algn="ctr">
              <a:defRPr/>
            </a:pPr>
            <a:endParaRPr lang="ru-RU" sz="1400" dirty="0"/>
          </a:p>
          <a:p>
            <a:pPr algn="ctr">
              <a:defRPr/>
            </a:pPr>
            <a:endParaRPr lang="ru-RU" sz="1400" dirty="0"/>
          </a:p>
          <a:p>
            <a:pPr algn="ctr">
              <a:defRPr/>
            </a:pPr>
            <a:endParaRPr lang="ru-RU" sz="1400" dirty="0"/>
          </a:p>
          <a:p>
            <a:pPr algn="ctr">
              <a:defRPr/>
            </a:pPr>
            <a:endParaRPr lang="ru-RU" sz="1400" dirty="0"/>
          </a:p>
          <a:p>
            <a:pPr algn="ctr">
              <a:defRPr/>
            </a:pPr>
            <a:endParaRPr lang="ru-RU" sz="1400" dirty="0"/>
          </a:p>
        </p:txBody>
      </p:sp>
      <p:sp>
        <p:nvSpPr>
          <p:cNvPr id="11" name="Горизонтальный свиток 10"/>
          <p:cNvSpPr/>
          <p:nvPr/>
        </p:nvSpPr>
        <p:spPr bwMode="auto">
          <a:xfrm>
            <a:off x="102990" y="4909765"/>
            <a:ext cx="9690909" cy="1440160"/>
          </a:xfrm>
          <a:prstGeom prst="horizontalScroll">
            <a:avLst/>
          </a:prstGeom>
          <a:gradFill>
            <a:gsLst>
              <a:gs pos="0">
                <a:srgbClr val="5E9EFF">
                  <a:alpha val="0"/>
                </a:srgbClr>
              </a:gs>
              <a:gs pos="39999">
                <a:srgbClr val="85C2FF"/>
              </a:gs>
              <a:gs pos="70000">
                <a:srgbClr val="C4D6EB"/>
              </a:gs>
              <a:gs pos="100000">
                <a:srgbClr val="FFEBFA"/>
              </a:gs>
            </a:gsLst>
            <a:path path="shape">
              <a:fillToRect l="50000" t="50000" r="50000" b="50000"/>
            </a:path>
          </a:gradFill>
          <a:ln w="25400" cap="flat" cmpd="sng" algn="ctr">
            <a:solidFill>
              <a:schemeClr val="accent1">
                <a:lumMod val="2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indent="539750" algn="just"/>
            <a:r>
              <a:rPr lang="ru-RU" sz="1800" b="1" dirty="0" smtClean="0">
                <a:solidFill>
                  <a:schemeClr val="accent1">
                    <a:lumMod val="25000"/>
                  </a:schemeClr>
                </a:solidFill>
                <a:latin typeface="Times New Roman" pitchFamily="18" charset="0"/>
                <a:cs typeface="Times New Roman" pitchFamily="18" charset="0"/>
              </a:rPr>
              <a:t>Масштаб стоящих перед страной задач, и ресурсные возможности нашей экономики позволяют перейти в режим развития, которому соответствуют среднегодовые темпы прироста ВВП 5-5,5% в 2014-2030 годах.</a:t>
            </a: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lum bright="20000" contrast="-20000"/>
          </a:blip>
          <a:srcRect/>
          <a:stretch>
            <a:fillRect/>
          </a:stretch>
        </p:blipFill>
        <p:spPr bwMode="auto">
          <a:xfrm>
            <a:off x="20816" y="792216"/>
            <a:ext cx="9885184" cy="5697359"/>
          </a:xfrm>
          <a:prstGeom prst="rect">
            <a:avLst/>
          </a:prstGeom>
          <a:noFill/>
          <a:ln w="9525">
            <a:noFill/>
            <a:miter lim="800000"/>
            <a:headEnd/>
            <a:tailEnd/>
          </a:ln>
        </p:spPr>
      </p:pic>
      <p:sp>
        <p:nvSpPr>
          <p:cNvPr id="2" name="Номер слайда 1"/>
          <p:cNvSpPr>
            <a:spLocks noGrp="1"/>
          </p:cNvSpPr>
          <p:nvPr>
            <p:ph type="sldNum" sz="quarter" idx="10"/>
          </p:nvPr>
        </p:nvSpPr>
        <p:spPr/>
        <p:txBody>
          <a:bodyPr/>
          <a:lstStyle/>
          <a:p>
            <a:pPr>
              <a:defRPr/>
            </a:pPr>
            <a:fld id="{D1E541EA-4221-4762-B980-B06E80BA96B2}" type="slidenum">
              <a:rPr lang="ru-RU" smtClean="0"/>
              <a:pPr>
                <a:defRPr/>
              </a:pPr>
              <a:t>5</a:t>
            </a:fld>
            <a:endParaRPr lang="ru-RU"/>
          </a:p>
        </p:txBody>
      </p:sp>
      <p:sp>
        <p:nvSpPr>
          <p:cNvPr id="8" name="Прямоугольник 7"/>
          <p:cNvSpPr/>
          <p:nvPr/>
        </p:nvSpPr>
        <p:spPr>
          <a:xfrm>
            <a:off x="344488" y="836712"/>
            <a:ext cx="9289032" cy="461665"/>
          </a:xfrm>
          <a:prstGeom prst="rect">
            <a:avLst/>
          </a:prstGeom>
        </p:spPr>
        <p:txBody>
          <a:bodyPr wrap="square">
            <a:spAutoFit/>
          </a:bodyPr>
          <a:lstStyle/>
          <a:p>
            <a:pPr algn="ctr"/>
            <a:r>
              <a:rPr lang="ru-RU" sz="2400" b="1" u="sng" cap="all" dirty="0" err="1" smtClean="0">
                <a:solidFill>
                  <a:srgbClr val="C00000"/>
                </a:solidFill>
              </a:rPr>
              <a:t>внутриориентированный</a:t>
            </a:r>
            <a:r>
              <a:rPr lang="ru-RU" sz="2400" b="1" u="sng" cap="all" dirty="0" smtClean="0">
                <a:solidFill>
                  <a:srgbClr val="C00000"/>
                </a:solidFill>
              </a:rPr>
              <a:t> инвестиционный рост:</a:t>
            </a:r>
            <a:endParaRPr lang="ru-RU" sz="2400" cap="all" dirty="0">
              <a:solidFill>
                <a:srgbClr val="C00000"/>
              </a:solidFill>
            </a:endParaRPr>
          </a:p>
        </p:txBody>
      </p:sp>
      <p:sp>
        <p:nvSpPr>
          <p:cNvPr id="61441" name="Rectangle 1"/>
          <p:cNvSpPr>
            <a:spLocks noChangeArrowheads="1"/>
          </p:cNvSpPr>
          <p:nvPr/>
        </p:nvSpPr>
        <p:spPr bwMode="auto">
          <a:xfrm>
            <a:off x="200472" y="1484784"/>
            <a:ext cx="9577064"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50000"/>
              </a:lnSpc>
              <a:spcBef>
                <a:spcPts val="600"/>
              </a:spcBef>
              <a:spcAft>
                <a:spcPct val="0"/>
              </a:spcAft>
              <a:buClr>
                <a:schemeClr val="accent1">
                  <a:lumMod val="50000"/>
                </a:schemeClr>
              </a:buClr>
              <a:buSzPct val="112000"/>
              <a:buFont typeface="+mj-lt"/>
              <a:buAutoNum type="arabicPeriod"/>
              <a:tabLst/>
            </a:pPr>
            <a:r>
              <a:rPr kumimoji="0" lang="ru-RU" sz="1600" b="1" i="0" u="none" strike="noStrike" cap="none" normalizeH="0" baseline="0" dirty="0" smtClean="0">
                <a:ln>
                  <a:noFill/>
                </a:ln>
                <a:solidFill>
                  <a:schemeClr val="tx1"/>
                </a:solidFill>
                <a:effectLst/>
                <a:latin typeface="+mn-lt"/>
                <a:ea typeface="Calibri" pitchFamily="34" charset="0"/>
                <a:cs typeface="Times New Roman" pitchFamily="18" charset="0"/>
              </a:rPr>
              <a:t>Восстановление объемов инвестиций публичных компаний с государственным участием до уровня 2012 года</a:t>
            </a:r>
            <a:r>
              <a:rPr kumimoji="0" lang="ru-RU" sz="1600" b="0" i="0" u="none" strike="noStrike" cap="none" normalizeH="0" baseline="0" dirty="0" smtClean="0">
                <a:ln>
                  <a:noFill/>
                </a:ln>
                <a:solidFill>
                  <a:schemeClr val="tx1"/>
                </a:solidFill>
                <a:effectLst/>
                <a:latin typeface="+mn-lt"/>
                <a:ea typeface="Calibri" pitchFamily="34" charset="0"/>
                <a:cs typeface="Times New Roman" pitchFamily="18" charset="0"/>
              </a:rPr>
              <a:t> - позволит в условиях 2014 года повысить темпы прироста ВВП до 3,5%. </a:t>
            </a:r>
            <a:endParaRPr kumimoji="0" lang="ru-RU" sz="1600" b="0" i="0" u="none" strike="noStrike" cap="none" normalizeH="0" baseline="0" dirty="0" smtClean="0">
              <a:ln>
                <a:noFill/>
              </a:ln>
              <a:solidFill>
                <a:schemeClr val="tx1"/>
              </a:solidFill>
              <a:effectLst/>
              <a:latin typeface="+mn-lt"/>
              <a:cs typeface="Times New Roman" pitchFamily="18" charset="0"/>
            </a:endParaRPr>
          </a:p>
          <a:p>
            <a:pPr marL="0" marR="0" lvl="0" indent="450850" algn="just" defTabSz="914400" rtl="0" eaLnBrk="0" fontAlgn="base" latinLnBrk="0" hangingPunct="0">
              <a:lnSpc>
                <a:spcPct val="150000"/>
              </a:lnSpc>
              <a:spcBef>
                <a:spcPts val="600"/>
              </a:spcBef>
              <a:spcAft>
                <a:spcPct val="0"/>
              </a:spcAft>
              <a:buClr>
                <a:schemeClr val="accent1">
                  <a:lumMod val="50000"/>
                </a:schemeClr>
              </a:buClr>
              <a:buSzPct val="112000"/>
              <a:buFont typeface="+mj-lt"/>
              <a:buAutoNum type="arabicPeriod"/>
              <a:tabLst/>
            </a:pPr>
            <a:r>
              <a:rPr kumimoji="0" lang="ru-RU" sz="1600" b="1" i="0" u="none" strike="noStrike" cap="none" normalizeH="0" baseline="0" dirty="0" smtClean="0">
                <a:ln>
                  <a:noFill/>
                </a:ln>
                <a:solidFill>
                  <a:schemeClr val="tx1"/>
                </a:solidFill>
                <a:effectLst/>
                <a:latin typeface="+mn-lt"/>
                <a:ea typeface="Calibri" pitchFamily="34" charset="0"/>
                <a:cs typeface="Times New Roman" pitchFamily="18" charset="0"/>
              </a:rPr>
              <a:t>Усиление загрузки производственных мощностей</a:t>
            </a:r>
            <a:r>
              <a:rPr kumimoji="0" lang="ru-RU" sz="1600" b="0" i="0" u="none" strike="noStrike" cap="none" normalizeH="0" baseline="0" dirty="0" smtClean="0">
                <a:ln>
                  <a:noFill/>
                </a:ln>
                <a:solidFill>
                  <a:schemeClr val="tx1"/>
                </a:solidFill>
                <a:effectLst/>
                <a:latin typeface="+mn-lt"/>
                <a:ea typeface="Calibri" pitchFamily="34" charset="0"/>
                <a:cs typeface="Times New Roman" pitchFamily="18" charset="0"/>
              </a:rPr>
              <a:t> (сегодня уровень их загрузки </a:t>
            </a:r>
            <a:br>
              <a:rPr kumimoji="0" lang="ru-RU" sz="1600" b="0" i="0" u="none" strike="noStrike" cap="none" normalizeH="0" baseline="0" dirty="0" smtClean="0">
                <a:ln>
                  <a:noFill/>
                </a:ln>
                <a:solidFill>
                  <a:schemeClr val="tx1"/>
                </a:solidFill>
                <a:effectLst/>
                <a:latin typeface="+mn-lt"/>
                <a:ea typeface="Calibri" pitchFamily="34" charset="0"/>
                <a:cs typeface="Times New Roman" pitchFamily="18" charset="0"/>
              </a:rPr>
            </a:br>
            <a:r>
              <a:rPr kumimoji="0" lang="ru-RU" sz="1600" b="0" i="0" u="none" strike="noStrike" cap="none" normalizeH="0" baseline="0" dirty="0" smtClean="0">
                <a:ln>
                  <a:noFill/>
                </a:ln>
                <a:solidFill>
                  <a:schemeClr val="tx1"/>
                </a:solidFill>
                <a:effectLst/>
                <a:latin typeface="+mn-lt"/>
                <a:ea typeface="Calibri" pitchFamily="34" charset="0"/>
                <a:cs typeface="Times New Roman" pitchFamily="18" charset="0"/>
              </a:rPr>
              <a:t>в обрабатывающих производствах в целом не превышает 60%: машиностроение - 55%, производство строительных материалов – 65%, химическое производство - 65%, и т.д.) </a:t>
            </a:r>
            <a:endParaRPr kumimoji="0" lang="ru-RU" sz="1600" b="0" i="0" u="none" strike="noStrike" cap="none" normalizeH="0" baseline="0" dirty="0" smtClean="0">
              <a:ln>
                <a:noFill/>
              </a:ln>
              <a:solidFill>
                <a:schemeClr val="tx1"/>
              </a:solidFill>
              <a:effectLst/>
              <a:latin typeface="+mn-lt"/>
              <a:cs typeface="Times New Roman" pitchFamily="18" charset="0"/>
            </a:endParaRPr>
          </a:p>
          <a:p>
            <a:pPr marL="0" marR="0" lvl="0" indent="450850" algn="just" defTabSz="914400" rtl="0" eaLnBrk="0" fontAlgn="base" latinLnBrk="0" hangingPunct="0">
              <a:lnSpc>
                <a:spcPct val="150000"/>
              </a:lnSpc>
              <a:spcBef>
                <a:spcPts val="600"/>
              </a:spcBef>
              <a:spcAft>
                <a:spcPct val="0"/>
              </a:spcAft>
              <a:buClr>
                <a:schemeClr val="accent1">
                  <a:lumMod val="50000"/>
                </a:schemeClr>
              </a:buClr>
              <a:buSzPct val="112000"/>
              <a:buFont typeface="+mj-lt"/>
              <a:buAutoNum type="arabicPeriod"/>
              <a:tabLst/>
            </a:pPr>
            <a:r>
              <a:rPr kumimoji="0" lang="ru-RU" sz="1600" b="1" i="0" u="none" strike="noStrike" cap="none" normalizeH="0" baseline="0" dirty="0" smtClean="0">
                <a:ln>
                  <a:noFill/>
                </a:ln>
                <a:solidFill>
                  <a:schemeClr val="tx1"/>
                </a:solidFill>
                <a:effectLst/>
                <a:latin typeface="+mn-lt"/>
                <a:ea typeface="Calibri" pitchFamily="34" charset="0"/>
                <a:cs typeface="Times New Roman" pitchFamily="18" charset="0"/>
              </a:rPr>
              <a:t>Реализация проектов развития оборонно-промышленного, авиакосмического </a:t>
            </a:r>
            <a:br>
              <a:rPr kumimoji="0" lang="ru-RU" sz="1600" b="1" i="0" u="none" strike="noStrike" cap="none" normalizeH="0" baseline="0" dirty="0" smtClean="0">
                <a:ln>
                  <a:noFill/>
                </a:ln>
                <a:solidFill>
                  <a:schemeClr val="tx1"/>
                </a:solidFill>
                <a:effectLst/>
                <a:latin typeface="+mn-lt"/>
                <a:ea typeface="Calibri" pitchFamily="34" charset="0"/>
                <a:cs typeface="Times New Roman" pitchFamily="18" charset="0"/>
              </a:rPr>
            </a:br>
            <a:r>
              <a:rPr kumimoji="0" lang="ru-RU" sz="1600" b="1" i="0" u="none" strike="noStrike" cap="none" normalizeH="0" baseline="0" dirty="0" smtClean="0">
                <a:ln>
                  <a:noFill/>
                </a:ln>
                <a:solidFill>
                  <a:schemeClr val="tx1"/>
                </a:solidFill>
                <a:effectLst/>
                <a:latin typeface="+mn-lt"/>
                <a:ea typeface="Calibri" pitchFamily="34" charset="0"/>
                <a:cs typeface="Times New Roman" pitchFamily="18" charset="0"/>
              </a:rPr>
              <a:t>и атомного комплексов</a:t>
            </a:r>
            <a:r>
              <a:rPr kumimoji="0" lang="ru-RU" sz="1600" b="0" i="0" u="none" strike="noStrike" cap="none" normalizeH="0" baseline="0" dirty="0" smtClean="0">
                <a:ln>
                  <a:noFill/>
                </a:ln>
                <a:solidFill>
                  <a:schemeClr val="tx1"/>
                </a:solidFill>
                <a:effectLst/>
                <a:latin typeface="+mn-lt"/>
                <a:ea typeface="Calibri" pitchFamily="34" charset="0"/>
                <a:cs typeface="Times New Roman" pitchFamily="18" charset="0"/>
              </a:rPr>
              <a:t>. </a:t>
            </a:r>
          </a:p>
          <a:p>
            <a:pPr marL="0" marR="0" lvl="0" indent="450850" algn="just" defTabSz="914400" rtl="0" eaLnBrk="0" fontAlgn="base" latinLnBrk="0" hangingPunct="0">
              <a:lnSpc>
                <a:spcPct val="150000"/>
              </a:lnSpc>
              <a:spcBef>
                <a:spcPts val="600"/>
              </a:spcBef>
              <a:spcAft>
                <a:spcPct val="0"/>
              </a:spcAft>
              <a:buClr>
                <a:schemeClr val="accent1">
                  <a:lumMod val="50000"/>
                </a:schemeClr>
              </a:buClr>
              <a:buSzPct val="112000"/>
              <a:buFont typeface="+mj-lt"/>
              <a:buAutoNum type="arabicPeriod"/>
              <a:tabLst/>
            </a:pPr>
            <a:r>
              <a:rPr kumimoji="0" lang="ru-RU" sz="1600" b="1" i="0" u="none" strike="noStrike" cap="none" normalizeH="0" baseline="0" dirty="0" smtClean="0">
                <a:ln>
                  <a:noFill/>
                </a:ln>
                <a:solidFill>
                  <a:schemeClr val="tx1"/>
                </a:solidFill>
                <a:effectLst/>
                <a:latin typeface="+mn-lt"/>
                <a:ea typeface="Calibri" pitchFamily="34" charset="0"/>
                <a:cs typeface="Times New Roman" pitchFamily="18" charset="0"/>
              </a:rPr>
              <a:t>Увеличение масштабов строительства жилья</a:t>
            </a:r>
            <a:r>
              <a:rPr kumimoji="0" lang="ru-RU" sz="1600" b="0" i="0" u="none" strike="noStrike" cap="none" normalizeH="0" baseline="0" dirty="0" smtClean="0">
                <a:ln>
                  <a:noFill/>
                </a:ln>
                <a:solidFill>
                  <a:schemeClr val="tx1"/>
                </a:solidFill>
                <a:effectLst/>
                <a:latin typeface="+mn-lt"/>
                <a:ea typeface="Calibri" pitchFamily="34" charset="0"/>
                <a:cs typeface="Times New Roman" pitchFamily="18" charset="0"/>
              </a:rPr>
              <a:t> (например, удвоение к 2020 году ежегодных вводов жилья от текущего их уровня позволит повысить среднегодовые темпы прироста ВВП </a:t>
            </a:r>
            <a:br>
              <a:rPr kumimoji="0" lang="ru-RU" sz="1600" b="0" i="0" u="none" strike="noStrike" cap="none" normalizeH="0" baseline="0" dirty="0" smtClean="0">
                <a:ln>
                  <a:noFill/>
                </a:ln>
                <a:solidFill>
                  <a:schemeClr val="tx1"/>
                </a:solidFill>
                <a:effectLst/>
                <a:latin typeface="+mn-lt"/>
                <a:ea typeface="Calibri" pitchFamily="34" charset="0"/>
                <a:cs typeface="Times New Roman" pitchFamily="18" charset="0"/>
              </a:rPr>
            </a:br>
            <a:r>
              <a:rPr kumimoji="0" lang="ru-RU" sz="1600" b="0" i="0" u="none" strike="noStrike" cap="none" normalizeH="0" baseline="0" dirty="0" smtClean="0">
                <a:ln>
                  <a:noFill/>
                </a:ln>
                <a:solidFill>
                  <a:schemeClr val="tx1"/>
                </a:solidFill>
                <a:effectLst/>
                <a:latin typeface="+mn-lt"/>
                <a:ea typeface="Calibri" pitchFamily="34" charset="0"/>
                <a:cs typeface="Times New Roman" pitchFamily="18" charset="0"/>
              </a:rPr>
              <a:t>в 2016-2020 годах примерно на 2%) </a:t>
            </a:r>
            <a:endParaRPr kumimoji="0" lang="ru-RU" sz="1600" b="0" i="0" u="none" strike="noStrike" cap="none" normalizeH="0" baseline="0" dirty="0" smtClean="0">
              <a:ln>
                <a:noFill/>
              </a:ln>
              <a:solidFill>
                <a:schemeClr val="tx1"/>
              </a:solidFill>
              <a:effectLst/>
              <a:latin typeface="+mn-lt"/>
              <a:cs typeface="Times New Roman" pitchFamily="18" charset="0"/>
            </a:endParaRPr>
          </a:p>
          <a:p>
            <a:pPr marL="0" marR="0" lvl="0" indent="450850" algn="just" defTabSz="914400" rtl="0" eaLnBrk="0" fontAlgn="base" latinLnBrk="0" hangingPunct="0">
              <a:lnSpc>
                <a:spcPct val="150000"/>
              </a:lnSpc>
              <a:spcBef>
                <a:spcPts val="600"/>
              </a:spcBef>
              <a:spcAft>
                <a:spcPct val="0"/>
              </a:spcAft>
              <a:buClr>
                <a:schemeClr val="accent1">
                  <a:lumMod val="50000"/>
                </a:schemeClr>
              </a:buClr>
              <a:buSzPct val="112000"/>
              <a:buFont typeface="+mj-lt"/>
              <a:buAutoNum type="arabicPeriod"/>
              <a:tabLst/>
            </a:pPr>
            <a:r>
              <a:rPr kumimoji="0" lang="ru-RU" sz="1600" b="1" i="0" u="none" strike="noStrike" cap="none" normalizeH="0" baseline="0" dirty="0" smtClean="0">
                <a:ln>
                  <a:noFill/>
                </a:ln>
                <a:solidFill>
                  <a:schemeClr val="tx1"/>
                </a:solidFill>
                <a:effectLst/>
                <a:latin typeface="+mn-lt"/>
                <a:ea typeface="Calibri" pitchFamily="34" charset="0"/>
                <a:cs typeface="Times New Roman" pitchFamily="18" charset="0"/>
              </a:rPr>
              <a:t>Реализация крупных инфраструктурных проектов.</a:t>
            </a:r>
            <a:r>
              <a:rPr kumimoji="0" lang="ru-RU" sz="1600" b="0" i="0" u="none" strike="noStrike" cap="none" normalizeH="0" baseline="0" dirty="0" smtClean="0">
                <a:ln>
                  <a:noFill/>
                </a:ln>
                <a:solidFill>
                  <a:schemeClr val="tx1"/>
                </a:solidFill>
                <a:effectLst/>
                <a:latin typeface="+mn-lt"/>
                <a:ea typeface="Calibri" pitchFamily="34" charset="0"/>
                <a:cs typeface="Times New Roman" pitchFamily="18" charset="0"/>
              </a:rPr>
              <a:t> </a:t>
            </a:r>
            <a:endParaRPr kumimoji="0" lang="ru-RU" sz="1600" b="0" i="0" u="none" strike="noStrike" cap="none" normalizeH="0" baseline="0" dirty="0" smtClean="0">
              <a:ln>
                <a:noFill/>
              </a:ln>
              <a:solidFill>
                <a:schemeClr val="tx1"/>
              </a:solidFill>
              <a:effectLst/>
              <a:latin typeface="+mn-lt"/>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p>
            <a:pPr>
              <a:defRPr/>
            </a:pPr>
            <a:fld id="{D1E541EA-4221-4762-B980-B06E80BA96B2}" type="slidenum">
              <a:rPr lang="ru-RU" smtClean="0"/>
              <a:pPr>
                <a:defRPr/>
              </a:pPr>
              <a:t>6</a:t>
            </a:fld>
            <a:endParaRPr lang="ru-RU"/>
          </a:p>
        </p:txBody>
      </p:sp>
      <p:pic>
        <p:nvPicPr>
          <p:cNvPr id="122885" name="Picture 5"/>
          <p:cNvPicPr>
            <a:picLocks noChangeAspect="1" noChangeArrowheads="1"/>
          </p:cNvPicPr>
          <p:nvPr/>
        </p:nvPicPr>
        <p:blipFill>
          <a:blip r:embed="rId2" cstate="print"/>
          <a:srcRect/>
          <a:stretch>
            <a:fillRect/>
          </a:stretch>
        </p:blipFill>
        <p:spPr bwMode="auto">
          <a:xfrm>
            <a:off x="920552" y="1268760"/>
            <a:ext cx="7992888" cy="3605187"/>
          </a:xfrm>
          <a:prstGeom prst="rect">
            <a:avLst/>
          </a:prstGeom>
          <a:noFill/>
          <a:ln w="9525">
            <a:solidFill>
              <a:schemeClr val="accent1">
                <a:lumMod val="25000"/>
              </a:schemeClr>
            </a:solidFill>
            <a:miter lim="800000"/>
            <a:headEnd/>
            <a:tailEnd/>
          </a:ln>
        </p:spPr>
      </p:pic>
      <p:sp>
        <p:nvSpPr>
          <p:cNvPr id="12" name="TextBox 11"/>
          <p:cNvSpPr txBox="1"/>
          <p:nvPr/>
        </p:nvSpPr>
        <p:spPr>
          <a:xfrm>
            <a:off x="200472" y="4941168"/>
            <a:ext cx="9705528" cy="1446550"/>
          </a:xfrm>
          <a:prstGeom prst="rect">
            <a:avLst/>
          </a:prstGeom>
          <a:noFill/>
        </p:spPr>
        <p:txBody>
          <a:bodyPr wrap="square" rtlCol="0">
            <a:spAutoFit/>
          </a:bodyPr>
          <a:lstStyle/>
          <a:p>
            <a:pPr indent="354013" algn="just">
              <a:buClr>
                <a:srgbClr val="FF0000"/>
              </a:buClr>
              <a:buFont typeface="Wingdings" pitchFamily="2" charset="2"/>
              <a:buChar char="Ø"/>
            </a:pPr>
            <a:r>
              <a:rPr lang="ru-RU" sz="1600" b="1" dirty="0" smtClean="0">
                <a:solidFill>
                  <a:schemeClr val="accent1">
                    <a:lumMod val="25000"/>
                  </a:schemeClr>
                </a:solidFill>
              </a:rPr>
              <a:t>Пояс «РАЗВИТИЕ» принципиально новый международный </a:t>
            </a:r>
            <a:r>
              <a:rPr lang="ru-RU" sz="1600" b="1" dirty="0" err="1" smtClean="0">
                <a:solidFill>
                  <a:schemeClr val="accent1">
                    <a:lumMod val="25000"/>
                  </a:schemeClr>
                </a:solidFill>
              </a:rPr>
              <a:t>геоэкономический</a:t>
            </a:r>
            <a:r>
              <a:rPr lang="ru-RU" sz="1600" b="1" dirty="0" smtClean="0">
                <a:solidFill>
                  <a:schemeClr val="accent1">
                    <a:lumMod val="25000"/>
                  </a:schemeClr>
                </a:solidFill>
              </a:rPr>
              <a:t> проект, предполагающий создание </a:t>
            </a:r>
            <a:r>
              <a:rPr lang="ru-RU" sz="1600" b="1" dirty="0" err="1" smtClean="0">
                <a:solidFill>
                  <a:schemeClr val="accent1">
                    <a:lumMod val="25000"/>
                  </a:schemeClr>
                </a:solidFill>
              </a:rPr>
              <a:t>поселенческо-индустриальной</a:t>
            </a:r>
            <a:r>
              <a:rPr lang="ru-RU" sz="1600" b="1" dirty="0" smtClean="0">
                <a:solidFill>
                  <a:schemeClr val="accent1">
                    <a:lumMod val="25000"/>
                  </a:schemeClr>
                </a:solidFill>
              </a:rPr>
              <a:t> полосы шириной 200-300 км. Вокруг транспортных и энергетических коридоров Евразии.</a:t>
            </a:r>
          </a:p>
          <a:p>
            <a:pPr indent="354013">
              <a:buClr>
                <a:srgbClr val="FF0000"/>
              </a:buClr>
            </a:pPr>
            <a:endParaRPr lang="ru-RU" sz="800" dirty="0" smtClean="0"/>
          </a:p>
          <a:p>
            <a:pPr indent="354013">
              <a:buClr>
                <a:srgbClr val="FF0000"/>
              </a:buClr>
              <a:buFont typeface="Wingdings" pitchFamily="2" charset="2"/>
              <a:buChar char="Ø"/>
            </a:pPr>
            <a:r>
              <a:rPr lang="ru-RU" sz="1600" b="1" dirty="0" smtClean="0">
                <a:solidFill>
                  <a:srgbClr val="660066"/>
                </a:solidFill>
              </a:rPr>
              <a:t>Научно-промышленные зоны вдоль пояса станут «точками роста» экономики Сибири и Дальнего Востока.</a:t>
            </a:r>
            <a:endParaRPr lang="ru-RU" sz="1600" b="1" dirty="0">
              <a:solidFill>
                <a:srgbClr val="660066"/>
              </a:solidFill>
            </a:endParaRPr>
          </a:p>
        </p:txBody>
      </p:sp>
      <p:sp>
        <p:nvSpPr>
          <p:cNvPr id="13" name="Прямоугольник 12"/>
          <p:cNvSpPr/>
          <p:nvPr/>
        </p:nvSpPr>
        <p:spPr>
          <a:xfrm>
            <a:off x="344488" y="764704"/>
            <a:ext cx="9273480" cy="461665"/>
          </a:xfrm>
          <a:prstGeom prst="rect">
            <a:avLst/>
          </a:prstGeom>
        </p:spPr>
        <p:txBody>
          <a:bodyPr wrap="square">
            <a:spAutoFit/>
          </a:bodyPr>
          <a:lstStyle/>
          <a:p>
            <a:pPr algn="ctr" eaLnBrk="0" hangingPunct="0">
              <a:defRPr/>
            </a:pPr>
            <a:r>
              <a:rPr lang="ru-RU" sz="2400" b="1" kern="0" dirty="0" smtClean="0">
                <a:solidFill>
                  <a:srgbClr val="660033"/>
                </a:solidFill>
                <a:latin typeface="+mj-lt"/>
                <a:ea typeface="+mj-ea"/>
                <a:cs typeface="+mj-cs"/>
              </a:rPr>
              <a:t>«Транс-Евразийский пояс РАЗВИТИЕ(</a:t>
            </a:r>
            <a:r>
              <a:rPr lang="en-US" sz="2400" b="1" kern="0" dirty="0" smtClean="0">
                <a:solidFill>
                  <a:srgbClr val="660033"/>
                </a:solidFill>
                <a:latin typeface="+mj-lt"/>
                <a:ea typeface="+mj-ea"/>
                <a:cs typeface="+mj-cs"/>
              </a:rPr>
              <a:t>RAZVITIE)»</a:t>
            </a:r>
            <a:endParaRPr lang="ru-RU" sz="2400" b="1" kern="0" dirty="0" smtClean="0">
              <a:solidFill>
                <a:srgbClr val="660033"/>
              </a:solidFill>
              <a:latin typeface="+mj-lt"/>
              <a:ea typeface="+mj-ea"/>
              <a:cs typeface="+mj-cs"/>
            </a:endParaRPr>
          </a:p>
        </p:txBody>
      </p:sp>
      <p:sp>
        <p:nvSpPr>
          <p:cNvPr id="14" name="Двойная стрелка влево/вправо 13"/>
          <p:cNvSpPr/>
          <p:nvPr/>
        </p:nvSpPr>
        <p:spPr bwMode="auto">
          <a:xfrm rot="587705">
            <a:off x="1164309" y="3518494"/>
            <a:ext cx="6912381" cy="926209"/>
          </a:xfrm>
          <a:prstGeom prst="leftRightArrow">
            <a:avLst/>
          </a:prstGeom>
          <a:solidFill>
            <a:srgbClr val="FF6D6D"/>
          </a:solidFill>
          <a:ln w="9525" cap="flat" cmpd="sng" algn="ctr">
            <a:solidFill>
              <a:srgbClr val="C0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ru-RU" sz="2000" dirty="0" smtClean="0"/>
              <a:t>Интегральная инфраструктурная система</a:t>
            </a:r>
          </a:p>
          <a:p>
            <a:pPr marL="0" marR="0" indent="0" algn="ctr" defTabSz="914400" eaLnBrk="1" latinLnBrk="0" hangingPunct="1">
              <a:lnSpc>
                <a:spcPct val="100000"/>
              </a:lnSpc>
              <a:buClrTx/>
              <a:buSzTx/>
              <a:buFontTx/>
              <a:buNone/>
              <a:tabLst/>
            </a:pPr>
            <a:endParaRPr lang="ru-RU" sz="2000" dirty="0" smtClean="0"/>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8" name="Picture 6"/>
          <p:cNvPicPr>
            <a:picLocks noChangeAspect="1" noChangeArrowheads="1"/>
          </p:cNvPicPr>
          <p:nvPr/>
        </p:nvPicPr>
        <p:blipFill>
          <a:blip r:embed="rId2" cstate="print">
            <a:lum bright="30000" contrast="-30000"/>
          </a:blip>
          <a:srcRect t="1140"/>
          <a:stretch>
            <a:fillRect/>
          </a:stretch>
        </p:blipFill>
        <p:spPr bwMode="auto">
          <a:xfrm>
            <a:off x="-4777" y="789271"/>
            <a:ext cx="9899547" cy="5698155"/>
          </a:xfrm>
          <a:prstGeom prst="rect">
            <a:avLst/>
          </a:prstGeom>
          <a:noFill/>
          <a:ln w="9525">
            <a:noFill/>
            <a:miter lim="800000"/>
            <a:headEnd/>
            <a:tailEnd/>
          </a:ln>
        </p:spPr>
      </p:pic>
      <p:pic>
        <p:nvPicPr>
          <p:cNvPr id="51203" name="Picture 3"/>
          <p:cNvPicPr>
            <a:picLocks noChangeAspect="1" noChangeArrowheads="1"/>
          </p:cNvPicPr>
          <p:nvPr/>
        </p:nvPicPr>
        <p:blipFill>
          <a:blip r:embed="rId3" cstate="print">
            <a:lum/>
          </a:blip>
          <a:srcRect/>
          <a:stretch>
            <a:fillRect/>
          </a:stretch>
        </p:blipFill>
        <p:spPr bwMode="auto">
          <a:xfrm>
            <a:off x="1424607" y="798897"/>
            <a:ext cx="8354659" cy="757895"/>
          </a:xfrm>
          <a:prstGeom prst="rect">
            <a:avLst/>
          </a:prstGeom>
          <a:noFill/>
          <a:ln w="9525">
            <a:noFill/>
            <a:miter lim="800000"/>
            <a:headEnd/>
            <a:tailEnd/>
          </a:ln>
        </p:spPr>
      </p:pic>
      <p:sp>
        <p:nvSpPr>
          <p:cNvPr id="2" name="Номер слайда 1"/>
          <p:cNvSpPr>
            <a:spLocks noGrp="1"/>
          </p:cNvSpPr>
          <p:nvPr>
            <p:ph type="sldNum" sz="quarter" idx="10"/>
          </p:nvPr>
        </p:nvSpPr>
        <p:spPr/>
        <p:txBody>
          <a:bodyPr/>
          <a:lstStyle/>
          <a:p>
            <a:pPr>
              <a:defRPr/>
            </a:pPr>
            <a:fld id="{D1E541EA-4221-4762-B980-B06E80BA96B2}" type="slidenum">
              <a:rPr lang="ru-RU" smtClean="0"/>
              <a:pPr>
                <a:defRPr/>
              </a:pPr>
              <a:t>7</a:t>
            </a:fld>
            <a:endParaRPr lang="ru-RU"/>
          </a:p>
        </p:txBody>
      </p:sp>
      <p:sp>
        <p:nvSpPr>
          <p:cNvPr id="55297" name="Rectangle 1"/>
          <p:cNvSpPr>
            <a:spLocks noChangeArrowheads="1"/>
          </p:cNvSpPr>
          <p:nvPr/>
        </p:nvSpPr>
        <p:spPr bwMode="auto">
          <a:xfrm>
            <a:off x="1352600" y="1556792"/>
            <a:ext cx="8352928"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0850" algn="just"/>
            <a:r>
              <a:rPr lang="ru-RU" sz="1300" b="1" dirty="0" smtClean="0">
                <a:solidFill>
                  <a:schemeClr val="accent1">
                    <a:lumMod val="50000"/>
                  </a:schemeClr>
                </a:solidFill>
                <a:latin typeface="Times New Roman" pitchFamily="18" charset="0"/>
                <a:ea typeface="Calibri" pitchFamily="34" charset="0"/>
                <a:cs typeface="Times New Roman" pitchFamily="18" charset="0"/>
              </a:rPr>
              <a:t>ПОСТАНОВЛЕНИЕ от 18 июня 2013 г. N 31-пг «ОБ ЭКОНОМИЧЕСКОМ СОВЕТЕ ПРИ ГУБЕРНАТОРЕ САНКТ-ПЕТЕРБУРГА»</a:t>
            </a:r>
          </a:p>
          <a:p>
            <a:pPr lvl="0" indent="450850" algn="just"/>
            <a:r>
              <a:rPr kumimoji="0" lang="ru-RU" sz="1300" b="1" i="0" u="none" strike="noStrike" cap="none" normalizeH="0" baseline="0" dirty="0" smtClean="0">
                <a:ln>
                  <a:noFill/>
                </a:ln>
                <a:effectLst/>
                <a:latin typeface="Times New Roman" pitchFamily="18" charset="0"/>
                <a:cs typeface="Times New Roman" pitchFamily="18" charset="0"/>
              </a:rPr>
              <a:t>(Впервые в практике деятельности подобных органов к </a:t>
            </a:r>
            <a:r>
              <a:rPr kumimoji="0" lang="ru-RU" sz="1300" b="1" i="0" u="none" strike="noStrike" cap="none" normalizeH="0" baseline="0" dirty="0" smtClean="0">
                <a:ln>
                  <a:noFill/>
                </a:ln>
                <a:effectLst/>
                <a:latin typeface="Times New Roman" pitchFamily="18" charset="0"/>
                <a:cs typeface="Times New Roman" pitchFamily="18" charset="0"/>
              </a:rPr>
              <a:t>работе </a:t>
            </a:r>
            <a:r>
              <a:rPr kumimoji="0" lang="ru-RU" sz="1300" b="1" i="0" u="none" strike="noStrike" cap="none" normalizeH="0" baseline="0" dirty="0" smtClean="0">
                <a:ln>
                  <a:noFill/>
                </a:ln>
                <a:effectLst/>
                <a:latin typeface="Times New Roman" pitchFamily="18" charset="0"/>
                <a:cs typeface="Times New Roman" pitchFamily="18" charset="0"/>
              </a:rPr>
              <a:t>Совета привлечены руководители ведущих научных школ страны)</a:t>
            </a:r>
            <a:endParaRPr kumimoji="0" lang="ru-RU" sz="1300" b="0" i="0" u="none" strike="noStrike" cap="none" normalizeH="0" baseline="0" dirty="0" smtClean="0">
              <a:ln>
                <a:noFill/>
              </a:ln>
              <a:effectLst/>
              <a:latin typeface="Times New Roman" pitchFamily="18" charset="0"/>
              <a:cs typeface="Times New Roman" pitchFamily="18" charset="0"/>
            </a:endParaRPr>
          </a:p>
        </p:txBody>
      </p:sp>
      <p:pic>
        <p:nvPicPr>
          <p:cNvPr id="54274" name="Picture 2" descr="C:\Users\UTerenteva\Desktop\Pick\Эк совет 3.png"/>
          <p:cNvPicPr>
            <a:picLocks noChangeAspect="1" noChangeArrowheads="1"/>
          </p:cNvPicPr>
          <p:nvPr/>
        </p:nvPicPr>
        <p:blipFill>
          <a:blip r:embed="rId4" cstate="print"/>
          <a:srcRect/>
          <a:stretch>
            <a:fillRect/>
          </a:stretch>
        </p:blipFill>
        <p:spPr bwMode="auto">
          <a:xfrm>
            <a:off x="200472" y="836712"/>
            <a:ext cx="1080120" cy="1512168"/>
          </a:xfrm>
          <a:prstGeom prst="rect">
            <a:avLst/>
          </a:prstGeom>
          <a:noFill/>
          <a:ln w="15875">
            <a:solidFill>
              <a:srgbClr val="C00000"/>
            </a:solidFill>
          </a:ln>
        </p:spPr>
      </p:pic>
      <p:sp>
        <p:nvSpPr>
          <p:cNvPr id="9" name="Стрелка вниз 8"/>
          <p:cNvSpPr/>
          <p:nvPr/>
        </p:nvSpPr>
        <p:spPr bwMode="auto">
          <a:xfrm>
            <a:off x="462739" y="2368178"/>
            <a:ext cx="648072" cy="432048"/>
          </a:xfrm>
          <a:prstGeom prst="downArrow">
            <a:avLst/>
          </a:prstGeom>
          <a:gradFill>
            <a:gsLst>
              <a:gs pos="0">
                <a:srgbClr val="FFF200"/>
              </a:gs>
              <a:gs pos="45000">
                <a:srgbClr val="FF7A00"/>
              </a:gs>
              <a:gs pos="70000">
                <a:srgbClr val="FF0300"/>
              </a:gs>
              <a:gs pos="100000">
                <a:srgbClr val="4D0808"/>
              </a:gs>
            </a:gsLst>
            <a:lin ang="5400000" scaled="0"/>
          </a:gradFill>
          <a:ln w="1905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p:txBody>
      </p:sp>
      <p:pic>
        <p:nvPicPr>
          <p:cNvPr id="12" name="Picture 2"/>
          <p:cNvPicPr>
            <a:picLocks noChangeAspect="1" noChangeArrowheads="1"/>
          </p:cNvPicPr>
          <p:nvPr/>
        </p:nvPicPr>
        <p:blipFill>
          <a:blip r:embed="rId5" cstate="print"/>
          <a:srcRect l="27995" t="11635" r="28385" b="4236"/>
          <a:stretch>
            <a:fillRect/>
          </a:stretch>
        </p:blipFill>
        <p:spPr bwMode="auto">
          <a:xfrm>
            <a:off x="200473" y="2834639"/>
            <a:ext cx="1134312" cy="1456454"/>
          </a:xfrm>
          <a:prstGeom prst="rect">
            <a:avLst/>
          </a:prstGeom>
          <a:noFill/>
          <a:ln w="15875">
            <a:solidFill>
              <a:srgbClr val="C00000"/>
            </a:solidFill>
          </a:ln>
        </p:spPr>
      </p:pic>
      <p:pic>
        <p:nvPicPr>
          <p:cNvPr id="54275" name="Picture 3" descr="C:\Users\UTerenteva\Desktop\Pick\Табл врп.png"/>
          <p:cNvPicPr>
            <a:picLocks noChangeAspect="1" noChangeArrowheads="1"/>
          </p:cNvPicPr>
          <p:nvPr/>
        </p:nvPicPr>
        <p:blipFill>
          <a:blip r:embed="rId6" cstate="print"/>
          <a:srcRect/>
          <a:stretch>
            <a:fillRect/>
          </a:stretch>
        </p:blipFill>
        <p:spPr bwMode="auto">
          <a:xfrm>
            <a:off x="5457056" y="2276873"/>
            <a:ext cx="4367797" cy="2088232"/>
          </a:xfrm>
          <a:prstGeom prst="rect">
            <a:avLst/>
          </a:prstGeom>
          <a:noFill/>
          <a:ln w="15875">
            <a:solidFill>
              <a:srgbClr val="003300"/>
            </a:solidFill>
          </a:ln>
        </p:spPr>
      </p:pic>
      <p:sp>
        <p:nvSpPr>
          <p:cNvPr id="14" name="TextBox 13"/>
          <p:cNvSpPr txBox="1"/>
          <p:nvPr/>
        </p:nvSpPr>
        <p:spPr>
          <a:xfrm>
            <a:off x="1424608" y="3140968"/>
            <a:ext cx="4032448" cy="907941"/>
          </a:xfrm>
          <a:prstGeom prst="rect">
            <a:avLst/>
          </a:prstGeom>
          <a:noFill/>
        </p:spPr>
        <p:txBody>
          <a:bodyPr wrap="square">
            <a:spAutoFit/>
          </a:bodyPr>
          <a:lstStyle/>
          <a:p>
            <a:pPr marL="1588" indent="85725" algn="just">
              <a:spcBef>
                <a:spcPts val="600"/>
              </a:spcBef>
              <a:buClr>
                <a:srgbClr val="CC00CC"/>
              </a:buClr>
              <a:buFont typeface="Wingdings" pitchFamily="2" charset="2"/>
              <a:buChar char="v"/>
              <a:defRPr/>
            </a:pPr>
            <a:r>
              <a:rPr lang="ru-RU" sz="1200" b="1" dirty="0" smtClean="0">
                <a:latin typeface="Times New Roman" pitchFamily="18" charset="0"/>
                <a:cs typeface="Times New Roman" pitchFamily="18" charset="0"/>
              </a:rPr>
              <a:t>Учтены показатели, отражающие ориентиры развития ведущих стран и городов мира.</a:t>
            </a:r>
          </a:p>
          <a:p>
            <a:pPr marL="1588" indent="85725" algn="just">
              <a:spcBef>
                <a:spcPts val="600"/>
              </a:spcBef>
              <a:buClr>
                <a:srgbClr val="CC00CC"/>
              </a:buClr>
              <a:buFont typeface="Wingdings" pitchFamily="2" charset="2"/>
              <a:buChar char="v"/>
              <a:defRPr/>
            </a:pPr>
            <a:r>
              <a:rPr lang="ru-RU" sz="1200" b="1" dirty="0" smtClean="0">
                <a:latin typeface="Times New Roman" pitchFamily="18" charset="0"/>
                <a:cs typeface="Times New Roman" pitchFamily="18" charset="0"/>
              </a:rPr>
              <a:t> Учтены ориентиры, которые были определены Указами Президента России В.В. Путина.</a:t>
            </a:r>
            <a:endParaRPr lang="ru-RU" sz="1200" b="1" i="1" cap="all"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5" name="Прямоугольник 14"/>
          <p:cNvSpPr/>
          <p:nvPr/>
        </p:nvSpPr>
        <p:spPr>
          <a:xfrm>
            <a:off x="1280592" y="2564904"/>
            <a:ext cx="4248472" cy="492443"/>
          </a:xfrm>
          <a:prstGeom prst="rect">
            <a:avLst/>
          </a:prstGeom>
        </p:spPr>
        <p:txBody>
          <a:bodyPr wrap="square">
            <a:spAutoFit/>
          </a:bodyPr>
          <a:lstStyle/>
          <a:p>
            <a:pPr algn="ctr"/>
            <a:r>
              <a:rPr lang="ru-RU" sz="1300" b="1" cap="all" dirty="0" smtClean="0">
                <a:solidFill>
                  <a:schemeClr val="accent1">
                    <a:lumMod val="50000"/>
                  </a:schemeClr>
                </a:solidFill>
                <a:latin typeface="Times New Roman" pitchFamily="18" charset="0"/>
                <a:ea typeface="Calibri" pitchFamily="34" charset="0"/>
                <a:cs typeface="Times New Roman" pitchFamily="18" charset="0"/>
              </a:rPr>
              <a:t>Стратегия социально-экономического развития  Санкт-Петербурга ДО 2030 года</a:t>
            </a:r>
          </a:p>
        </p:txBody>
      </p:sp>
      <p:sp>
        <p:nvSpPr>
          <p:cNvPr id="16" name="Стрелка вниз 15"/>
          <p:cNvSpPr/>
          <p:nvPr/>
        </p:nvSpPr>
        <p:spPr bwMode="auto">
          <a:xfrm>
            <a:off x="435090" y="4333090"/>
            <a:ext cx="648072" cy="504056"/>
          </a:xfrm>
          <a:prstGeom prst="downArrow">
            <a:avLst/>
          </a:prstGeom>
          <a:gradFill>
            <a:gsLst>
              <a:gs pos="0">
                <a:srgbClr val="FFF200"/>
              </a:gs>
              <a:gs pos="45000">
                <a:srgbClr val="FF7A00"/>
              </a:gs>
              <a:gs pos="70000">
                <a:srgbClr val="FF0300"/>
              </a:gs>
              <a:gs pos="100000">
                <a:srgbClr val="4D0808"/>
              </a:gs>
            </a:gsLst>
            <a:lin ang="5400000" scaled="0"/>
          </a:gradFill>
          <a:ln w="1905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p:txBody>
      </p:sp>
      <p:pic>
        <p:nvPicPr>
          <p:cNvPr id="54276" name="Picture 4"/>
          <p:cNvPicPr>
            <a:picLocks noChangeAspect="1" noChangeArrowheads="1"/>
          </p:cNvPicPr>
          <p:nvPr/>
        </p:nvPicPr>
        <p:blipFill>
          <a:blip r:embed="rId7" cstate="print"/>
          <a:srcRect/>
          <a:stretch>
            <a:fillRect/>
          </a:stretch>
        </p:blipFill>
        <p:spPr bwMode="auto">
          <a:xfrm>
            <a:off x="128464" y="4869160"/>
            <a:ext cx="1263445" cy="1152128"/>
          </a:xfrm>
          <a:prstGeom prst="rect">
            <a:avLst/>
          </a:prstGeom>
          <a:noFill/>
          <a:ln w="15875">
            <a:solidFill>
              <a:srgbClr val="800000"/>
            </a:solidFill>
            <a:miter lim="800000"/>
            <a:headEnd/>
            <a:tailEnd/>
          </a:ln>
        </p:spPr>
      </p:pic>
      <p:sp>
        <p:nvSpPr>
          <p:cNvPr id="54277" name="Rectangle 5"/>
          <p:cNvSpPr>
            <a:spLocks noChangeArrowheads="1"/>
          </p:cNvSpPr>
          <p:nvPr/>
        </p:nvSpPr>
        <p:spPr bwMode="auto">
          <a:xfrm>
            <a:off x="1424608" y="4725144"/>
            <a:ext cx="4320480" cy="1785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28600" marR="0" lvl="0" indent="-228600" algn="l" defTabSz="914400" rtl="0" eaLnBrk="1" fontAlgn="base" latinLnBrk="0" hangingPunct="1">
              <a:lnSpc>
                <a:spcPct val="100000"/>
              </a:lnSpc>
              <a:spcBef>
                <a:spcPct val="0"/>
              </a:spcBef>
              <a:spcAft>
                <a:spcPct val="0"/>
              </a:spcAft>
              <a:buClr>
                <a:srgbClr val="FF0000"/>
              </a:buClr>
              <a:buSzPct val="103000"/>
              <a:buFont typeface="+mj-lt"/>
              <a:buAutoNum type="arabicPeriod"/>
              <a:tabLst/>
            </a:pPr>
            <a:r>
              <a:rPr kumimoji="0" lang="ru-RU" sz="1100" b="1" i="0" u="none" strike="noStrike" cap="none" normalizeH="0" baseline="0" dirty="0" smtClean="0">
                <a:ln>
                  <a:noFill/>
                </a:ln>
                <a:solidFill>
                  <a:schemeClr val="accent1">
                    <a:lumMod val="10000"/>
                  </a:schemeClr>
                </a:solidFill>
                <a:effectLst/>
                <a:latin typeface="Times New Roman" pitchFamily="18" charset="0"/>
                <a:ea typeface="Times New Roman" pitchFamily="18" charset="0"/>
                <a:cs typeface="Times New Roman" pitchFamily="18" charset="0"/>
              </a:rPr>
              <a:t>Развитие здравоохранения</a:t>
            </a:r>
            <a:endParaRPr kumimoji="0" lang="ru-RU" sz="1100" b="0" i="0" u="none" strike="noStrike" cap="none" normalizeH="0" baseline="0" dirty="0" smtClean="0">
              <a:ln>
                <a:noFill/>
              </a:ln>
              <a:solidFill>
                <a:schemeClr val="accent1">
                  <a:lumMod val="10000"/>
                </a:schemeClr>
              </a:solidFill>
              <a:effectLst/>
              <a:latin typeface="Times New Roman" pitchFamily="18" charset="0"/>
              <a:cs typeface="Times New Roman" pitchFamily="18" charset="0"/>
            </a:endParaRPr>
          </a:p>
          <a:p>
            <a:pPr marL="228600" marR="0" lvl="0" indent="-228600" algn="l" defTabSz="914400" rtl="0" eaLnBrk="0" fontAlgn="base" latinLnBrk="0" hangingPunct="0">
              <a:lnSpc>
                <a:spcPct val="100000"/>
              </a:lnSpc>
              <a:spcBef>
                <a:spcPct val="0"/>
              </a:spcBef>
              <a:spcAft>
                <a:spcPct val="0"/>
              </a:spcAft>
              <a:buClr>
                <a:srgbClr val="FF0000"/>
              </a:buClr>
              <a:buSzPct val="103000"/>
              <a:buFont typeface="+mj-lt"/>
              <a:buAutoNum type="arabicPeriod"/>
              <a:tabLst/>
            </a:pPr>
            <a:r>
              <a:rPr kumimoji="0" lang="ru-RU" sz="1100" b="1" i="0" u="none" strike="noStrike" cap="none" normalizeH="0" baseline="0" dirty="0" smtClean="0">
                <a:ln>
                  <a:noFill/>
                </a:ln>
                <a:solidFill>
                  <a:schemeClr val="accent1">
                    <a:lumMod val="10000"/>
                  </a:schemeClr>
                </a:solidFill>
                <a:effectLst/>
                <a:latin typeface="Times New Roman" pitchFamily="18" charset="0"/>
                <a:ea typeface="Times New Roman" pitchFamily="18" charset="0"/>
                <a:cs typeface="Times New Roman" pitchFamily="18" charset="0"/>
              </a:rPr>
              <a:t>Развитие образования</a:t>
            </a:r>
            <a:endParaRPr kumimoji="0" lang="ru-RU" sz="1100" b="0" i="0" u="none" strike="noStrike" cap="none" normalizeH="0" baseline="0" dirty="0" smtClean="0">
              <a:ln>
                <a:noFill/>
              </a:ln>
              <a:solidFill>
                <a:schemeClr val="accent1">
                  <a:lumMod val="10000"/>
                </a:schemeClr>
              </a:solidFill>
              <a:effectLst/>
              <a:latin typeface="Times New Roman" pitchFamily="18" charset="0"/>
              <a:cs typeface="Times New Roman" pitchFamily="18" charset="0"/>
            </a:endParaRPr>
          </a:p>
          <a:p>
            <a:pPr marL="228600" marR="0" lvl="0" indent="-228600" algn="l" defTabSz="914400" rtl="0" eaLnBrk="0" fontAlgn="base" latinLnBrk="0" hangingPunct="0">
              <a:lnSpc>
                <a:spcPct val="100000"/>
              </a:lnSpc>
              <a:spcBef>
                <a:spcPct val="0"/>
              </a:spcBef>
              <a:spcAft>
                <a:spcPct val="0"/>
              </a:spcAft>
              <a:buClr>
                <a:srgbClr val="FF0000"/>
              </a:buClr>
              <a:buSzPct val="103000"/>
              <a:buFont typeface="+mj-lt"/>
              <a:buAutoNum type="arabicPeriod"/>
              <a:tabLst/>
            </a:pPr>
            <a:r>
              <a:rPr kumimoji="0" lang="ru-RU" sz="1100" b="1" i="0" u="none" strike="noStrike" cap="none" normalizeH="0" baseline="0" dirty="0" smtClean="0">
                <a:ln>
                  <a:noFill/>
                </a:ln>
                <a:solidFill>
                  <a:schemeClr val="accent1">
                    <a:lumMod val="10000"/>
                  </a:schemeClr>
                </a:solidFill>
                <a:effectLst/>
                <a:latin typeface="Times New Roman" pitchFamily="18" charset="0"/>
                <a:ea typeface="Times New Roman" pitchFamily="18" charset="0"/>
                <a:cs typeface="Times New Roman" pitchFamily="18" charset="0"/>
              </a:rPr>
              <a:t>Социальная поддержка граждан</a:t>
            </a:r>
            <a:endParaRPr kumimoji="0" lang="ru-RU" sz="1100" b="0" i="0" u="none" strike="noStrike" cap="none" normalizeH="0" baseline="0" dirty="0" smtClean="0">
              <a:ln>
                <a:noFill/>
              </a:ln>
              <a:solidFill>
                <a:schemeClr val="accent1">
                  <a:lumMod val="10000"/>
                </a:schemeClr>
              </a:solidFill>
              <a:effectLst/>
              <a:latin typeface="Times New Roman" pitchFamily="18" charset="0"/>
              <a:cs typeface="Times New Roman" pitchFamily="18" charset="0"/>
            </a:endParaRPr>
          </a:p>
          <a:p>
            <a:pPr marL="228600" marR="0" lvl="0" indent="-228600" algn="l" defTabSz="914400" rtl="0" eaLnBrk="0" fontAlgn="base" latinLnBrk="0" hangingPunct="0">
              <a:lnSpc>
                <a:spcPct val="100000"/>
              </a:lnSpc>
              <a:spcBef>
                <a:spcPct val="0"/>
              </a:spcBef>
              <a:spcAft>
                <a:spcPct val="0"/>
              </a:spcAft>
              <a:buClr>
                <a:srgbClr val="FF0000"/>
              </a:buClr>
              <a:buSzPct val="103000"/>
              <a:buFont typeface="+mj-lt"/>
              <a:buAutoNum type="arabicPeriod"/>
              <a:tabLst/>
            </a:pPr>
            <a:r>
              <a:rPr kumimoji="0" lang="ru-RU" sz="1100" b="1" i="0" u="none" strike="noStrike" cap="none" normalizeH="0" baseline="0" dirty="0" smtClean="0">
                <a:ln>
                  <a:noFill/>
                </a:ln>
                <a:solidFill>
                  <a:schemeClr val="accent1">
                    <a:lumMod val="10000"/>
                  </a:schemeClr>
                </a:solidFill>
                <a:effectLst/>
                <a:latin typeface="Times New Roman" pitchFamily="18" charset="0"/>
                <a:ea typeface="Times New Roman" pitchFamily="18" charset="0"/>
                <a:cs typeface="Times New Roman" pitchFamily="18" charset="0"/>
              </a:rPr>
              <a:t>Развитие физической культуры и спорта</a:t>
            </a:r>
            <a:endParaRPr kumimoji="0" lang="ru-RU" sz="1100" b="0" i="0" u="none" strike="noStrike" cap="none" normalizeH="0" baseline="0" dirty="0" smtClean="0">
              <a:ln>
                <a:noFill/>
              </a:ln>
              <a:solidFill>
                <a:schemeClr val="accent1">
                  <a:lumMod val="10000"/>
                </a:schemeClr>
              </a:solidFill>
              <a:effectLst/>
              <a:latin typeface="Times New Roman" pitchFamily="18" charset="0"/>
              <a:cs typeface="Times New Roman" pitchFamily="18" charset="0"/>
            </a:endParaRPr>
          </a:p>
          <a:p>
            <a:pPr marL="228600" marR="0" lvl="0" indent="-228600" algn="l" defTabSz="914400" rtl="0" eaLnBrk="0" fontAlgn="base" latinLnBrk="0" hangingPunct="0">
              <a:lnSpc>
                <a:spcPct val="100000"/>
              </a:lnSpc>
              <a:spcBef>
                <a:spcPct val="0"/>
              </a:spcBef>
              <a:spcAft>
                <a:spcPct val="0"/>
              </a:spcAft>
              <a:buClr>
                <a:srgbClr val="FF0000"/>
              </a:buClr>
              <a:buSzPct val="103000"/>
              <a:buFont typeface="+mj-lt"/>
              <a:buAutoNum type="arabicPeriod"/>
              <a:tabLst/>
            </a:pPr>
            <a:r>
              <a:rPr kumimoji="0" lang="ru-RU" sz="1100" b="1" i="0" u="none" strike="noStrike" cap="none" normalizeH="0" baseline="0" dirty="0" smtClean="0">
                <a:ln>
                  <a:noFill/>
                </a:ln>
                <a:solidFill>
                  <a:schemeClr val="accent1">
                    <a:lumMod val="10000"/>
                  </a:schemeClr>
                </a:solidFill>
                <a:effectLst/>
                <a:latin typeface="Times New Roman" pitchFamily="18" charset="0"/>
                <a:ea typeface="Times New Roman" pitchFamily="18" charset="0"/>
                <a:cs typeface="Times New Roman" pitchFamily="18" charset="0"/>
              </a:rPr>
              <a:t>Развитие транспортной системы</a:t>
            </a:r>
            <a:endParaRPr kumimoji="0" lang="ru-RU" sz="1100" b="0" i="0" u="none" strike="noStrike" cap="none" normalizeH="0" baseline="0" dirty="0" smtClean="0">
              <a:ln>
                <a:noFill/>
              </a:ln>
              <a:solidFill>
                <a:schemeClr val="accent1">
                  <a:lumMod val="10000"/>
                </a:schemeClr>
              </a:solidFill>
              <a:effectLst/>
              <a:latin typeface="Times New Roman" pitchFamily="18" charset="0"/>
              <a:cs typeface="Times New Roman" pitchFamily="18" charset="0"/>
            </a:endParaRPr>
          </a:p>
          <a:p>
            <a:pPr marL="228600" marR="0" lvl="0" indent="-228600" algn="l" defTabSz="914400" rtl="0" eaLnBrk="0" fontAlgn="base" latinLnBrk="0" hangingPunct="0">
              <a:lnSpc>
                <a:spcPct val="100000"/>
              </a:lnSpc>
              <a:spcBef>
                <a:spcPct val="0"/>
              </a:spcBef>
              <a:spcAft>
                <a:spcPct val="0"/>
              </a:spcAft>
              <a:buClr>
                <a:srgbClr val="FF0000"/>
              </a:buClr>
              <a:buSzPct val="103000"/>
              <a:buFont typeface="+mj-lt"/>
              <a:buAutoNum type="arabicPeriod"/>
              <a:tabLst/>
            </a:pPr>
            <a:r>
              <a:rPr kumimoji="0" lang="ru-RU" sz="1100" b="1" i="0" u="none" strike="noStrike" cap="none" normalizeH="0" baseline="0" dirty="0" smtClean="0">
                <a:ln>
                  <a:noFill/>
                </a:ln>
                <a:solidFill>
                  <a:schemeClr val="accent1">
                    <a:lumMod val="10000"/>
                  </a:schemeClr>
                </a:solidFill>
                <a:effectLst/>
                <a:latin typeface="Times New Roman" pitchFamily="18" charset="0"/>
                <a:ea typeface="Times New Roman" pitchFamily="18" charset="0"/>
                <a:cs typeface="Times New Roman" pitchFamily="18" charset="0"/>
              </a:rPr>
              <a:t>Обеспечение  безопасности жителей Санкт-Петербурга</a:t>
            </a:r>
            <a:endParaRPr kumimoji="0" lang="ru-RU" sz="1100" b="0" i="0" u="none" strike="noStrike" cap="none" normalizeH="0" baseline="0" dirty="0" smtClean="0">
              <a:ln>
                <a:noFill/>
              </a:ln>
              <a:solidFill>
                <a:schemeClr val="accent1">
                  <a:lumMod val="10000"/>
                </a:schemeClr>
              </a:solidFill>
              <a:effectLst/>
              <a:latin typeface="Times New Roman" pitchFamily="18" charset="0"/>
              <a:cs typeface="Times New Roman" pitchFamily="18" charset="0"/>
            </a:endParaRPr>
          </a:p>
          <a:p>
            <a:pPr marL="228600" marR="0" lvl="0" indent="-228600" algn="l" defTabSz="914400" rtl="0" eaLnBrk="0" fontAlgn="base" latinLnBrk="0" hangingPunct="0">
              <a:lnSpc>
                <a:spcPct val="100000"/>
              </a:lnSpc>
              <a:spcBef>
                <a:spcPct val="0"/>
              </a:spcBef>
              <a:spcAft>
                <a:spcPct val="0"/>
              </a:spcAft>
              <a:buClr>
                <a:srgbClr val="FF0000"/>
              </a:buClr>
              <a:buSzPct val="103000"/>
              <a:buFont typeface="+mj-lt"/>
              <a:buAutoNum type="arabicPeriod"/>
              <a:tabLst/>
            </a:pPr>
            <a:r>
              <a:rPr kumimoji="0" lang="ru-RU" sz="1100" b="1" i="0" u="none" strike="noStrike" cap="none" normalizeH="0" baseline="0" dirty="0" smtClean="0">
                <a:ln>
                  <a:noFill/>
                </a:ln>
                <a:solidFill>
                  <a:schemeClr val="accent1">
                    <a:lumMod val="10000"/>
                  </a:schemeClr>
                </a:solidFill>
                <a:effectLst/>
                <a:latin typeface="Times New Roman" pitchFamily="18" charset="0"/>
                <a:ea typeface="Times New Roman" pitchFamily="18" charset="0"/>
                <a:cs typeface="Times New Roman" pitchFamily="18" charset="0"/>
              </a:rPr>
              <a:t>Комплексное развитие систем коммунальной инфраструктуры, энергетики и энергоснабжения </a:t>
            </a:r>
            <a:br>
              <a:rPr kumimoji="0" lang="ru-RU" sz="1100" b="1" i="0" u="none" strike="noStrike" cap="none" normalizeH="0" baseline="0" dirty="0" smtClean="0">
                <a:ln>
                  <a:noFill/>
                </a:ln>
                <a:solidFill>
                  <a:schemeClr val="accent1">
                    <a:lumMod val="10000"/>
                  </a:schemeClr>
                </a:solidFill>
                <a:effectLst/>
                <a:latin typeface="Times New Roman" pitchFamily="18" charset="0"/>
                <a:ea typeface="Times New Roman" pitchFamily="18" charset="0"/>
                <a:cs typeface="Times New Roman" pitchFamily="18" charset="0"/>
              </a:rPr>
            </a:br>
            <a:r>
              <a:rPr kumimoji="0" lang="ru-RU" sz="1100" b="1" i="0" u="none" strike="noStrike" cap="none" normalizeH="0" baseline="0" dirty="0" smtClean="0">
                <a:ln>
                  <a:noFill/>
                </a:ln>
                <a:solidFill>
                  <a:schemeClr val="accent1">
                    <a:lumMod val="10000"/>
                  </a:schemeClr>
                </a:solidFill>
                <a:effectLst/>
                <a:latin typeface="Times New Roman" pitchFamily="18" charset="0"/>
                <a:ea typeface="Times New Roman" pitchFamily="18" charset="0"/>
                <a:cs typeface="Times New Roman" pitchFamily="18" charset="0"/>
              </a:rPr>
              <a:t>Санкт-Петербурга</a:t>
            </a:r>
            <a:endParaRPr kumimoji="0" lang="ru-RU" sz="1100" b="0" i="0" u="none" strike="noStrike" cap="none" normalizeH="0" baseline="0" dirty="0" smtClean="0">
              <a:ln>
                <a:noFill/>
              </a:ln>
              <a:solidFill>
                <a:schemeClr val="accent1">
                  <a:lumMod val="10000"/>
                </a:schemeClr>
              </a:solidFill>
              <a:effectLst/>
              <a:latin typeface="Times New Roman" pitchFamily="18" charset="0"/>
              <a:cs typeface="Times New Roman" pitchFamily="18" charset="0"/>
            </a:endParaRPr>
          </a:p>
          <a:p>
            <a:pPr marL="228600" marR="0" lvl="0" indent="-228600" algn="l" defTabSz="914400" rtl="0" eaLnBrk="0" fontAlgn="base" latinLnBrk="0" hangingPunct="0">
              <a:lnSpc>
                <a:spcPct val="100000"/>
              </a:lnSpc>
              <a:spcBef>
                <a:spcPct val="0"/>
              </a:spcBef>
              <a:spcAft>
                <a:spcPct val="0"/>
              </a:spcAft>
              <a:buClr>
                <a:srgbClr val="FF0000"/>
              </a:buClr>
              <a:buSzPct val="103000"/>
              <a:buFont typeface="+mj-lt"/>
              <a:buAutoNum type="arabicPeriod"/>
              <a:tabLst/>
            </a:pPr>
            <a:r>
              <a:rPr kumimoji="0" lang="ru-RU" sz="1100" b="1" i="0" u="none" strike="noStrike" cap="none" normalizeH="0" baseline="0" dirty="0" smtClean="0">
                <a:ln>
                  <a:noFill/>
                </a:ln>
                <a:solidFill>
                  <a:schemeClr val="accent1">
                    <a:lumMod val="10000"/>
                  </a:schemeClr>
                </a:solidFill>
                <a:effectLst/>
                <a:latin typeface="Times New Roman" pitchFamily="18" charset="0"/>
                <a:ea typeface="Times New Roman" pitchFamily="18" charset="0"/>
                <a:cs typeface="Times New Roman" pitchFamily="18" charset="0"/>
              </a:rPr>
              <a:t>Развитие культуры и туризма</a:t>
            </a:r>
            <a:endParaRPr kumimoji="0" lang="ru-RU" sz="1100" b="0" i="0" u="none" strike="noStrike" cap="none" normalizeH="0" baseline="0" dirty="0" smtClean="0">
              <a:ln>
                <a:noFill/>
              </a:ln>
              <a:solidFill>
                <a:schemeClr val="accent1">
                  <a:lumMod val="10000"/>
                </a:schemeClr>
              </a:solidFill>
              <a:effectLst/>
              <a:latin typeface="Times New Roman" pitchFamily="18" charset="0"/>
              <a:cs typeface="Times New Roman" pitchFamily="18" charset="0"/>
            </a:endParaRPr>
          </a:p>
        </p:txBody>
      </p:sp>
      <p:sp>
        <p:nvSpPr>
          <p:cNvPr id="19" name="Прямоугольник 18"/>
          <p:cNvSpPr/>
          <p:nvPr/>
        </p:nvSpPr>
        <p:spPr>
          <a:xfrm>
            <a:off x="5313040" y="4581128"/>
            <a:ext cx="4592960" cy="1954381"/>
          </a:xfrm>
          <a:prstGeom prst="rect">
            <a:avLst/>
          </a:prstGeom>
        </p:spPr>
        <p:txBody>
          <a:bodyPr wrap="square">
            <a:spAutoFit/>
          </a:bodyPr>
          <a:lstStyle/>
          <a:p>
            <a:pPr marL="228600" indent="-228600" eaLnBrk="0" hangingPunct="0">
              <a:buClr>
                <a:srgbClr val="FF0000"/>
              </a:buClr>
              <a:buSzPct val="103000"/>
              <a:buFont typeface="+mj-lt"/>
              <a:buAutoNum type="arabicPeriod" startAt="9"/>
            </a:pPr>
            <a:r>
              <a:rPr lang="ru-RU" sz="1100" b="1" dirty="0" smtClean="0">
                <a:solidFill>
                  <a:schemeClr val="accent1">
                    <a:lumMod val="10000"/>
                  </a:schemeClr>
                </a:solidFill>
                <a:latin typeface="Times New Roman" pitchFamily="18" charset="0"/>
                <a:ea typeface="Times New Roman" pitchFamily="18" charset="0"/>
                <a:cs typeface="Times New Roman" pitchFamily="18" charset="0"/>
              </a:rPr>
              <a:t>Обеспечение качественным жильем и услугами ЖКХ жителей Санкт-Петербурга</a:t>
            </a:r>
          </a:p>
          <a:p>
            <a:pPr marL="228600" indent="-228600" eaLnBrk="0" hangingPunct="0">
              <a:buClr>
                <a:srgbClr val="FF0000"/>
              </a:buClr>
              <a:buSzPct val="103000"/>
              <a:buFont typeface="+mj-lt"/>
              <a:buAutoNum type="arabicPeriod" startAt="9"/>
            </a:pPr>
            <a:r>
              <a:rPr lang="ru-RU" sz="1100" b="1" dirty="0" smtClean="0">
                <a:solidFill>
                  <a:schemeClr val="accent1">
                    <a:lumMod val="10000"/>
                  </a:schemeClr>
                </a:solidFill>
                <a:latin typeface="Times New Roman" pitchFamily="18" charset="0"/>
                <a:ea typeface="Times New Roman" pitchFamily="18" charset="0"/>
                <a:cs typeface="Times New Roman" pitchFamily="18" charset="0"/>
              </a:rPr>
              <a:t>Благоустройство и охрана окружающей среды</a:t>
            </a:r>
          </a:p>
          <a:p>
            <a:pPr marL="228600" indent="-228600" eaLnBrk="0" hangingPunct="0">
              <a:buClr>
                <a:srgbClr val="FF0000"/>
              </a:buClr>
              <a:buSzPct val="103000"/>
              <a:buFont typeface="+mj-lt"/>
              <a:buAutoNum type="arabicPeriod" startAt="9"/>
            </a:pPr>
            <a:r>
              <a:rPr lang="ru-RU" sz="1100" b="1" dirty="0" smtClean="0">
                <a:solidFill>
                  <a:schemeClr val="accent1">
                    <a:lumMod val="10000"/>
                  </a:schemeClr>
                </a:solidFill>
                <a:latin typeface="Times New Roman" pitchFamily="18" charset="0"/>
                <a:ea typeface="Times New Roman" pitchFamily="18" charset="0"/>
                <a:cs typeface="Times New Roman" pitchFamily="18" charset="0"/>
              </a:rPr>
              <a:t>Экономическое развитие и экономика знаний</a:t>
            </a:r>
          </a:p>
          <a:p>
            <a:pPr marL="228600" indent="-228600" eaLnBrk="0" hangingPunct="0">
              <a:buClr>
                <a:srgbClr val="FF0000"/>
              </a:buClr>
              <a:buSzPct val="103000"/>
              <a:buFont typeface="+mj-lt"/>
              <a:buAutoNum type="arabicPeriod" startAt="9"/>
            </a:pPr>
            <a:r>
              <a:rPr lang="ru-RU" sz="1100" b="1" dirty="0" smtClean="0">
                <a:solidFill>
                  <a:schemeClr val="accent1">
                    <a:lumMod val="10000"/>
                  </a:schemeClr>
                </a:solidFill>
                <a:latin typeface="Times New Roman" pitchFamily="18" charset="0"/>
                <a:ea typeface="Times New Roman" pitchFamily="18" charset="0"/>
                <a:cs typeface="Times New Roman" pitchFamily="18" charset="0"/>
              </a:rPr>
              <a:t>Развитие промышленности, инновационной деятельности и агропромышленного комплекса </a:t>
            </a:r>
          </a:p>
          <a:p>
            <a:pPr marL="228600" indent="-228600" eaLnBrk="0" hangingPunct="0">
              <a:buClr>
                <a:srgbClr val="FF0000"/>
              </a:buClr>
              <a:buSzPct val="103000"/>
              <a:buFont typeface="+mj-lt"/>
              <a:buAutoNum type="arabicPeriod" startAt="9"/>
            </a:pPr>
            <a:r>
              <a:rPr lang="ru-RU" sz="1100" b="1" dirty="0" smtClean="0">
                <a:solidFill>
                  <a:schemeClr val="accent1">
                    <a:lumMod val="10000"/>
                  </a:schemeClr>
                </a:solidFill>
                <a:latin typeface="Times New Roman" pitchFamily="18" charset="0"/>
                <a:ea typeface="Times New Roman" pitchFamily="18" charset="0"/>
                <a:cs typeface="Times New Roman" pitchFamily="18" charset="0"/>
              </a:rPr>
              <a:t>Содействие занятости населения</a:t>
            </a:r>
          </a:p>
          <a:p>
            <a:pPr marL="228600" indent="-228600" eaLnBrk="0" hangingPunct="0">
              <a:buClr>
                <a:srgbClr val="FF0000"/>
              </a:buClr>
              <a:buSzPct val="103000"/>
              <a:buFont typeface="+mj-lt"/>
              <a:buAutoNum type="arabicPeriod" startAt="9"/>
            </a:pPr>
            <a:r>
              <a:rPr lang="ru-RU" sz="1100" b="1" dirty="0" smtClean="0">
                <a:solidFill>
                  <a:schemeClr val="accent1">
                    <a:lumMod val="10000"/>
                  </a:schemeClr>
                </a:solidFill>
                <a:latin typeface="Times New Roman" pitchFamily="18" charset="0"/>
                <a:ea typeface="Times New Roman" pitchFamily="18" charset="0"/>
                <a:cs typeface="Times New Roman" pitchFamily="18" charset="0"/>
              </a:rPr>
              <a:t>Развитие предпринимательства и потребительского рынка</a:t>
            </a:r>
          </a:p>
          <a:p>
            <a:pPr marL="228600" indent="-228600" eaLnBrk="0" hangingPunct="0">
              <a:buClr>
                <a:srgbClr val="FF0000"/>
              </a:buClr>
              <a:buSzPct val="103000"/>
              <a:buFont typeface="+mj-lt"/>
              <a:buAutoNum type="arabicPeriod" startAt="9"/>
            </a:pPr>
            <a:r>
              <a:rPr lang="ru-RU" sz="1100" b="1" dirty="0" smtClean="0">
                <a:solidFill>
                  <a:schemeClr val="accent1">
                    <a:lumMod val="10000"/>
                  </a:schemeClr>
                </a:solidFill>
                <a:latin typeface="Times New Roman" pitchFamily="18" charset="0"/>
                <a:ea typeface="Times New Roman" pitchFamily="18" charset="0"/>
                <a:cs typeface="Times New Roman" pitchFamily="18" charset="0"/>
              </a:rPr>
              <a:t>Повышение эффективности государственного управления</a:t>
            </a:r>
          </a:p>
          <a:p>
            <a:pPr marL="228600" indent="-228600" eaLnBrk="0" hangingPunct="0">
              <a:buClr>
                <a:srgbClr val="FF0000"/>
              </a:buClr>
              <a:buSzPct val="103000"/>
              <a:buFont typeface="+mj-lt"/>
              <a:buAutoNum type="arabicPeriod" startAt="9"/>
            </a:pPr>
            <a:r>
              <a:rPr lang="ru-RU" sz="1100" b="1" dirty="0" smtClean="0">
                <a:solidFill>
                  <a:schemeClr val="accent1">
                    <a:lumMod val="10000"/>
                  </a:schemeClr>
                </a:solidFill>
                <a:latin typeface="Times New Roman" pitchFamily="18" charset="0"/>
                <a:ea typeface="Times New Roman" pitchFamily="18" charset="0"/>
                <a:cs typeface="Times New Roman" pitchFamily="18" charset="0"/>
              </a:rPr>
              <a:t>Управление государственным имуществом</a:t>
            </a:r>
          </a:p>
          <a:p>
            <a:pPr marL="228600" indent="-228600" eaLnBrk="0" hangingPunct="0">
              <a:buClr>
                <a:srgbClr val="FF0000"/>
              </a:buClr>
              <a:buSzPct val="103000"/>
              <a:buFont typeface="+mj-lt"/>
              <a:buAutoNum type="arabicPeriod" startAt="9"/>
            </a:pPr>
            <a:r>
              <a:rPr lang="ru-RU" sz="1100" b="1" dirty="0" smtClean="0">
                <a:solidFill>
                  <a:schemeClr val="accent1">
                    <a:lumMod val="10000"/>
                  </a:schemeClr>
                </a:solidFill>
                <a:latin typeface="Times New Roman" pitchFamily="18" charset="0"/>
                <a:ea typeface="Times New Roman" pitchFamily="18" charset="0"/>
                <a:cs typeface="Times New Roman" pitchFamily="18" charset="0"/>
              </a:rPr>
              <a:t>Социально-экономическое развитие территорий </a:t>
            </a:r>
          </a:p>
        </p:txBody>
      </p:sp>
      <p:sp>
        <p:nvSpPr>
          <p:cNvPr id="21" name="TextBox 20"/>
          <p:cNvSpPr txBox="1"/>
          <p:nvPr/>
        </p:nvSpPr>
        <p:spPr>
          <a:xfrm>
            <a:off x="1384035" y="4340994"/>
            <a:ext cx="8481392" cy="292388"/>
          </a:xfrm>
          <a:prstGeom prst="rect">
            <a:avLst/>
          </a:prstGeom>
          <a:noFill/>
        </p:spPr>
        <p:txBody>
          <a:bodyPr wrap="square" rtlCol="0">
            <a:spAutoFit/>
          </a:bodyPr>
          <a:lstStyle/>
          <a:p>
            <a:r>
              <a:rPr lang="ru-RU" sz="1300" b="1" cap="all" dirty="0" smtClean="0">
                <a:solidFill>
                  <a:schemeClr val="accent1">
                    <a:lumMod val="50000"/>
                  </a:schemeClr>
                </a:solidFill>
                <a:latin typeface="Times New Roman" pitchFamily="18" charset="0"/>
                <a:ea typeface="Calibri" pitchFamily="34" charset="0"/>
                <a:cs typeface="Times New Roman" pitchFamily="18" charset="0"/>
              </a:rPr>
              <a:t>Создание механизма реализации Стратегии – 17 государственных программ</a:t>
            </a: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5" name="Picture 3"/>
          <p:cNvPicPr>
            <a:picLocks noChangeAspect="1" noChangeArrowheads="1"/>
          </p:cNvPicPr>
          <p:nvPr/>
        </p:nvPicPr>
        <p:blipFill>
          <a:blip r:embed="rId2" cstate="print"/>
          <a:srcRect/>
          <a:stretch>
            <a:fillRect/>
          </a:stretch>
        </p:blipFill>
        <p:spPr bwMode="auto">
          <a:xfrm>
            <a:off x="0" y="770021"/>
            <a:ext cx="9906000" cy="5683315"/>
          </a:xfrm>
          <a:prstGeom prst="rect">
            <a:avLst/>
          </a:prstGeom>
          <a:noFill/>
          <a:ln w="9525">
            <a:noFill/>
            <a:miter lim="800000"/>
            <a:headEnd/>
            <a:tailEnd/>
          </a:ln>
        </p:spPr>
      </p:pic>
      <p:sp>
        <p:nvSpPr>
          <p:cNvPr id="2" name="Номер слайда 1"/>
          <p:cNvSpPr>
            <a:spLocks noGrp="1"/>
          </p:cNvSpPr>
          <p:nvPr>
            <p:ph type="sldNum" sz="quarter" idx="10"/>
          </p:nvPr>
        </p:nvSpPr>
        <p:spPr/>
        <p:txBody>
          <a:bodyPr/>
          <a:lstStyle/>
          <a:p>
            <a:pPr>
              <a:defRPr/>
            </a:pPr>
            <a:fld id="{D1E541EA-4221-4762-B980-B06E80BA96B2}" type="slidenum">
              <a:rPr lang="ru-RU" smtClean="0"/>
              <a:pPr>
                <a:defRPr/>
              </a:pPr>
              <a:t>8</a:t>
            </a:fld>
            <a:endParaRPr lang="ru-RU"/>
          </a:p>
        </p:txBody>
      </p:sp>
      <p:sp>
        <p:nvSpPr>
          <p:cNvPr id="3" name="TextBox 2"/>
          <p:cNvSpPr txBox="1"/>
          <p:nvPr/>
        </p:nvSpPr>
        <p:spPr>
          <a:xfrm>
            <a:off x="200472" y="764704"/>
            <a:ext cx="9705528" cy="738664"/>
          </a:xfrm>
          <a:prstGeom prst="rect">
            <a:avLst/>
          </a:prstGeom>
          <a:noFill/>
        </p:spPr>
        <p:txBody>
          <a:bodyPr wrap="square" rtlCol="0">
            <a:spAutoFit/>
          </a:bodyPr>
          <a:lstStyle/>
          <a:p>
            <a:pPr algn="ctr"/>
            <a:r>
              <a:rPr lang="ru-RU" sz="1400" b="1" u="sng" kern="0" cap="all" dirty="0" smtClean="0">
                <a:solidFill>
                  <a:srgbClr val="660033"/>
                </a:solidFill>
                <a:latin typeface="+mj-lt"/>
                <a:ea typeface="+mj-ea"/>
                <a:cs typeface="+mj-cs"/>
              </a:rPr>
              <a:t>Влияние элементов экономики качества </a:t>
            </a:r>
          </a:p>
          <a:p>
            <a:pPr algn="ctr"/>
            <a:r>
              <a:rPr lang="ru-RU" sz="1400" b="1" u="sng" kern="0" cap="all" dirty="0" smtClean="0">
                <a:solidFill>
                  <a:srgbClr val="660033"/>
                </a:solidFill>
                <a:latin typeface="+mj-lt"/>
                <a:ea typeface="+mj-ea"/>
                <a:cs typeface="+mj-cs"/>
              </a:rPr>
              <a:t>(стандартизация, метрология, управление качеством) </a:t>
            </a:r>
          </a:p>
          <a:p>
            <a:pPr algn="ctr"/>
            <a:r>
              <a:rPr lang="ru-RU" sz="1400" b="1" u="sng" kern="0" cap="all" dirty="0" smtClean="0">
                <a:solidFill>
                  <a:srgbClr val="660033"/>
                </a:solidFill>
                <a:latin typeface="+mj-lt"/>
                <a:ea typeface="+mj-ea"/>
                <a:cs typeface="+mj-cs"/>
              </a:rPr>
              <a:t>на экономический рост</a:t>
            </a:r>
          </a:p>
        </p:txBody>
      </p:sp>
      <p:sp>
        <p:nvSpPr>
          <p:cNvPr id="4" name="TextBox 3"/>
          <p:cNvSpPr txBox="1"/>
          <p:nvPr/>
        </p:nvSpPr>
        <p:spPr>
          <a:xfrm>
            <a:off x="1784648" y="3645024"/>
            <a:ext cx="6421586" cy="461665"/>
          </a:xfrm>
          <a:prstGeom prst="rect">
            <a:avLst/>
          </a:prstGeom>
          <a:noFill/>
        </p:spPr>
        <p:txBody>
          <a:bodyPr wrap="square" rtlCol="0">
            <a:spAutoFit/>
          </a:bodyPr>
          <a:lstStyle/>
          <a:p>
            <a:r>
              <a:rPr lang="ru-RU" sz="1200" b="1" dirty="0" smtClean="0"/>
              <a:t>В развитых странах мира, в том числе и России, вклад стандартизации и методов  управления качеством составляет до 0,92% ежегодного прироста ВВП</a:t>
            </a:r>
            <a:endParaRPr lang="ru-RU" sz="1200" b="1" dirty="0"/>
          </a:p>
        </p:txBody>
      </p:sp>
      <p:pic>
        <p:nvPicPr>
          <p:cNvPr id="95234" name="Picture 2" descr="I:\All\Андросенко\Заседание СПП в Тест 27.06.2013\006 (1 of 1).jpg"/>
          <p:cNvPicPr>
            <a:picLocks noChangeAspect="1" noChangeArrowheads="1"/>
          </p:cNvPicPr>
          <p:nvPr/>
        </p:nvPicPr>
        <p:blipFill>
          <a:blip r:embed="rId3" cstate="print"/>
          <a:srcRect/>
          <a:stretch>
            <a:fillRect/>
          </a:stretch>
        </p:blipFill>
        <p:spPr bwMode="auto">
          <a:xfrm>
            <a:off x="2720753" y="1484784"/>
            <a:ext cx="2376264" cy="1440160"/>
          </a:xfrm>
          <a:prstGeom prst="rect">
            <a:avLst/>
          </a:prstGeom>
          <a:noFill/>
          <a:ln w="15875">
            <a:solidFill>
              <a:schemeClr val="tx2">
                <a:lumMod val="50000"/>
              </a:schemeClr>
            </a:solidFill>
          </a:ln>
        </p:spPr>
      </p:pic>
      <p:sp>
        <p:nvSpPr>
          <p:cNvPr id="6" name="TextBox 5"/>
          <p:cNvSpPr txBox="1"/>
          <p:nvPr/>
        </p:nvSpPr>
        <p:spPr>
          <a:xfrm>
            <a:off x="632520" y="5733256"/>
            <a:ext cx="9145016" cy="723275"/>
          </a:xfrm>
          <a:prstGeom prst="rect">
            <a:avLst/>
          </a:prstGeom>
          <a:noFill/>
        </p:spPr>
        <p:txBody>
          <a:bodyPr wrap="square" rtlCol="0">
            <a:spAutoFit/>
          </a:bodyPr>
          <a:lstStyle/>
          <a:p>
            <a:pPr indent="355600" algn="just">
              <a:spcBef>
                <a:spcPts val="600"/>
              </a:spcBef>
              <a:buClr>
                <a:srgbClr val="CC00CC"/>
              </a:buClr>
              <a:buFont typeface="Wingdings" pitchFamily="2" charset="2"/>
              <a:buChar char="v"/>
            </a:pPr>
            <a:r>
              <a:rPr lang="ru-RU" sz="1200" dirty="0" smtClean="0"/>
              <a:t> </a:t>
            </a:r>
            <a:r>
              <a:rPr lang="ru-RU" sz="1200" b="1" dirty="0" smtClean="0">
                <a:solidFill>
                  <a:srgbClr val="003300"/>
                </a:solidFill>
              </a:rPr>
              <a:t>в настоящее время принято 33 Технических регламента  Таможенного союза</a:t>
            </a:r>
          </a:p>
          <a:p>
            <a:pPr indent="355600" algn="just">
              <a:spcBef>
                <a:spcPts val="600"/>
              </a:spcBef>
              <a:buClr>
                <a:srgbClr val="CC00CC"/>
              </a:buClr>
              <a:buFont typeface="Wingdings" pitchFamily="2" charset="2"/>
              <a:buChar char="v"/>
            </a:pPr>
            <a:r>
              <a:rPr lang="ru-RU" sz="1200" b="1" dirty="0" smtClean="0">
                <a:solidFill>
                  <a:srgbClr val="003300"/>
                </a:solidFill>
              </a:rPr>
              <a:t> более 50 % национальных стандартов стран-участниц Таможенного союза принято в качестве межгосударственных </a:t>
            </a:r>
            <a:endParaRPr lang="ru-RU" sz="1200" b="1" dirty="0">
              <a:solidFill>
                <a:srgbClr val="003300"/>
              </a:solidFill>
            </a:endParaRPr>
          </a:p>
        </p:txBody>
      </p:sp>
      <p:pic>
        <p:nvPicPr>
          <p:cNvPr id="7" name="Picture 4" descr="IMG_1795"/>
          <p:cNvPicPr>
            <a:picLocks noChangeAspect="1" noChangeArrowheads="1"/>
          </p:cNvPicPr>
          <p:nvPr/>
        </p:nvPicPr>
        <p:blipFill>
          <a:blip r:embed="rId4" cstate="print"/>
          <a:srcRect/>
          <a:stretch>
            <a:fillRect/>
          </a:stretch>
        </p:blipFill>
        <p:spPr bwMode="auto">
          <a:xfrm>
            <a:off x="5313040" y="1484784"/>
            <a:ext cx="2304256" cy="1440160"/>
          </a:xfrm>
          <a:prstGeom prst="rect">
            <a:avLst/>
          </a:prstGeom>
          <a:noFill/>
          <a:ln w="15875">
            <a:solidFill>
              <a:schemeClr val="tx2">
                <a:lumMod val="50000"/>
              </a:schemeClr>
            </a:solidFill>
          </a:ln>
        </p:spPr>
      </p:pic>
      <p:sp>
        <p:nvSpPr>
          <p:cNvPr id="8" name="Прямоугольник 7"/>
          <p:cNvSpPr/>
          <p:nvPr/>
        </p:nvSpPr>
        <p:spPr>
          <a:xfrm>
            <a:off x="1280592" y="4221088"/>
            <a:ext cx="6912768" cy="461665"/>
          </a:xfrm>
          <a:prstGeom prst="rect">
            <a:avLst/>
          </a:prstGeom>
        </p:spPr>
        <p:txBody>
          <a:bodyPr wrap="square">
            <a:spAutoFit/>
          </a:bodyPr>
          <a:lstStyle/>
          <a:p>
            <a:pPr algn="r"/>
            <a:r>
              <a:rPr lang="ru-RU" sz="1200" b="1" dirty="0" smtClean="0"/>
              <a:t>Эффективное развитие системы обеспечения единства измерений ежегодно увеличивает валовой внутренний продукт  на 0,8-1,5%. </a:t>
            </a:r>
          </a:p>
        </p:txBody>
      </p:sp>
      <p:sp>
        <p:nvSpPr>
          <p:cNvPr id="9" name="Прямоугольник 8"/>
          <p:cNvSpPr/>
          <p:nvPr/>
        </p:nvSpPr>
        <p:spPr>
          <a:xfrm>
            <a:off x="128464" y="4869160"/>
            <a:ext cx="9649072" cy="738664"/>
          </a:xfrm>
          <a:prstGeom prst="rect">
            <a:avLst/>
          </a:prstGeom>
          <a:gradFill flip="none" rotWithShape="1">
            <a:gsLst>
              <a:gs pos="0">
                <a:srgbClr val="CCCCFF">
                  <a:alpha val="0"/>
                </a:srgbClr>
              </a:gs>
              <a:gs pos="17999">
                <a:srgbClr val="99CCFF"/>
              </a:gs>
              <a:gs pos="36000">
                <a:srgbClr val="DECDFF"/>
              </a:gs>
              <a:gs pos="61000">
                <a:srgbClr val="E0C1FF"/>
              </a:gs>
              <a:gs pos="82001">
                <a:srgbClr val="99CCFF"/>
              </a:gs>
              <a:gs pos="100000">
                <a:srgbClr val="CCCCFF"/>
              </a:gs>
            </a:gsLst>
            <a:path path="circle">
              <a:fillToRect l="100000" t="100000"/>
            </a:path>
            <a:tileRect r="-100000" b="-100000"/>
          </a:gradFill>
          <a:ln w="25400">
            <a:solidFill>
              <a:schemeClr val="accent1">
                <a:lumMod val="25000"/>
              </a:schemeClr>
            </a:solidFill>
            <a:prstDash val="lgDashDotDot"/>
          </a:ln>
        </p:spPr>
        <p:txBody>
          <a:bodyPr wrap="square">
            <a:spAutoFit/>
          </a:bodyPr>
          <a:lstStyle/>
          <a:p>
            <a:pPr algn="ctr"/>
            <a:r>
              <a:rPr lang="ru-RU" sz="1400" b="1" dirty="0" smtClean="0">
                <a:solidFill>
                  <a:srgbClr val="C00000"/>
                </a:solidFill>
              </a:rPr>
              <a:t>Стратегически важное значение метрологии, стандартизации и управления качеством для нашей промышленности особенно ярко проявляется сейчас, когда укрепляется сотрудничество в рамках Таможенного союза и </a:t>
            </a:r>
            <a:r>
              <a:rPr lang="ru-RU" sz="1400" b="1" dirty="0" err="1" smtClean="0">
                <a:solidFill>
                  <a:srgbClr val="C00000"/>
                </a:solidFill>
              </a:rPr>
              <a:t>ЕврАзЭС</a:t>
            </a:r>
            <a:r>
              <a:rPr lang="ru-RU" sz="1400" b="1" dirty="0" smtClean="0">
                <a:solidFill>
                  <a:srgbClr val="C00000"/>
                </a:solidFill>
              </a:rPr>
              <a:t>. </a:t>
            </a:r>
            <a:endParaRPr lang="ru-RU" sz="1400" b="1" dirty="0">
              <a:solidFill>
                <a:srgbClr val="C00000"/>
              </a:solidFill>
            </a:endParaRPr>
          </a:p>
        </p:txBody>
      </p:sp>
      <p:sp>
        <p:nvSpPr>
          <p:cNvPr id="10" name="Rectangle 2"/>
          <p:cNvSpPr txBox="1">
            <a:spLocks noChangeArrowheads="1"/>
          </p:cNvSpPr>
          <p:nvPr/>
        </p:nvSpPr>
        <p:spPr bwMode="auto">
          <a:xfrm>
            <a:off x="7761312" y="1196752"/>
            <a:ext cx="1928664" cy="1872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1200" b="1" i="0" u="none" strike="noStrike" kern="0" cap="none" spc="0" normalizeH="0" baseline="0" noProof="0" dirty="0" smtClean="0">
                <a:ln>
                  <a:noFill/>
                </a:ln>
                <a:solidFill>
                  <a:srgbClr val="710313"/>
                </a:solidFill>
                <a:effectLst/>
                <a:uLnTx/>
                <a:uFillTx/>
                <a:latin typeface="+mj-lt"/>
                <a:ea typeface="+mj-ea"/>
                <a:cs typeface="+mj-cs"/>
              </a:rPr>
              <a:t>Выездное заседание</a:t>
            </a:r>
            <a:br>
              <a:rPr kumimoji="0" lang="ru-RU" sz="1200" b="1" i="0" u="none" strike="noStrike" kern="0" cap="none" spc="0" normalizeH="0" baseline="0" noProof="0" dirty="0" smtClean="0">
                <a:ln>
                  <a:noFill/>
                </a:ln>
                <a:solidFill>
                  <a:srgbClr val="710313"/>
                </a:solidFill>
                <a:effectLst/>
                <a:uLnTx/>
                <a:uFillTx/>
                <a:latin typeface="+mj-lt"/>
                <a:ea typeface="+mj-ea"/>
                <a:cs typeface="+mj-cs"/>
              </a:rPr>
            </a:br>
            <a:r>
              <a:rPr kumimoji="0" lang="ru-RU" sz="1200" b="1" i="0" u="none" strike="noStrike" kern="0" cap="none" spc="0" normalizeH="0" baseline="0" noProof="0" dirty="0" smtClean="0">
                <a:ln>
                  <a:noFill/>
                </a:ln>
                <a:solidFill>
                  <a:srgbClr val="710313"/>
                </a:solidFill>
                <a:effectLst/>
                <a:uLnTx/>
                <a:uFillTx/>
                <a:latin typeface="+mj-lt"/>
                <a:ea typeface="+mj-ea"/>
                <a:cs typeface="+mj-cs"/>
              </a:rPr>
              <a:t> Генеральной ассамблеи ИСО</a:t>
            </a:r>
            <a:br>
              <a:rPr kumimoji="0" lang="ru-RU" sz="1200" b="1" i="0" u="none" strike="noStrike" kern="0" cap="none" spc="0" normalizeH="0" baseline="0" noProof="0" dirty="0" smtClean="0">
                <a:ln>
                  <a:noFill/>
                </a:ln>
                <a:solidFill>
                  <a:srgbClr val="710313"/>
                </a:solidFill>
                <a:effectLst/>
                <a:uLnTx/>
                <a:uFillTx/>
                <a:latin typeface="+mj-lt"/>
                <a:ea typeface="+mj-ea"/>
                <a:cs typeface="+mj-cs"/>
              </a:rPr>
            </a:br>
            <a:r>
              <a:rPr kumimoji="0" lang="ru-RU" sz="1200" b="1" i="0" u="none" strike="noStrike" kern="0" cap="none" spc="0" normalizeH="0" baseline="0" noProof="0" dirty="0" smtClean="0">
                <a:ln>
                  <a:noFill/>
                </a:ln>
                <a:solidFill>
                  <a:srgbClr val="710313"/>
                </a:solidFill>
                <a:effectLst/>
                <a:uLnTx/>
                <a:uFillTx/>
                <a:latin typeface="+mj-lt"/>
                <a:ea typeface="+mj-ea"/>
                <a:cs typeface="+mj-cs"/>
              </a:rPr>
              <a:t>19 сентября 2013 г.</a:t>
            </a:r>
            <a:endParaRPr kumimoji="0" lang="ru-RU" sz="4000" b="1" i="0" u="none" strike="noStrike" kern="0" cap="none" spc="0" normalizeH="0" baseline="0" noProof="0" dirty="0" smtClean="0">
              <a:ln>
                <a:noFill/>
              </a:ln>
              <a:solidFill>
                <a:srgbClr val="000099"/>
              </a:solidFill>
              <a:effectLst/>
              <a:uLnTx/>
              <a:uFillTx/>
              <a:latin typeface="+mj-lt"/>
              <a:ea typeface="+mj-ea"/>
              <a:cs typeface="+mj-cs"/>
            </a:endParaRPr>
          </a:p>
        </p:txBody>
      </p:sp>
      <p:sp>
        <p:nvSpPr>
          <p:cNvPr id="11" name="Прямоугольник 10"/>
          <p:cNvSpPr/>
          <p:nvPr/>
        </p:nvSpPr>
        <p:spPr>
          <a:xfrm>
            <a:off x="128464" y="1556792"/>
            <a:ext cx="2448272" cy="1277273"/>
          </a:xfrm>
          <a:prstGeom prst="rect">
            <a:avLst/>
          </a:prstGeom>
        </p:spPr>
        <p:txBody>
          <a:bodyPr wrap="square">
            <a:spAutoFit/>
          </a:bodyPr>
          <a:lstStyle/>
          <a:p>
            <a:pPr algn="ctr" eaLnBrk="0" hangingPunct="0"/>
            <a:r>
              <a:rPr lang="ru-RU" sz="1100" b="1" kern="0" dirty="0" smtClean="0">
                <a:solidFill>
                  <a:srgbClr val="710313"/>
                </a:solidFill>
                <a:latin typeface="+mj-lt"/>
                <a:ea typeface="+mj-ea"/>
                <a:cs typeface="+mj-cs"/>
              </a:rPr>
              <a:t>Выездное заседание </a:t>
            </a:r>
            <a:br>
              <a:rPr lang="ru-RU" sz="1100" b="1" kern="0" dirty="0" smtClean="0">
                <a:solidFill>
                  <a:srgbClr val="710313"/>
                </a:solidFill>
                <a:latin typeface="+mj-lt"/>
                <a:ea typeface="+mj-ea"/>
                <a:cs typeface="+mj-cs"/>
              </a:rPr>
            </a:br>
            <a:r>
              <a:rPr lang="ru-RU" sz="1100" b="1" kern="0" dirty="0" smtClean="0">
                <a:solidFill>
                  <a:srgbClr val="710313"/>
                </a:solidFill>
                <a:latin typeface="+mj-lt"/>
                <a:ea typeface="+mj-ea"/>
                <a:cs typeface="+mj-cs"/>
              </a:rPr>
              <a:t>Союза промышленников и предпринимателей «Регулирование рынка в условиях Таможенного союза и ВТО»</a:t>
            </a:r>
          </a:p>
          <a:p>
            <a:pPr algn="ctr" eaLnBrk="0" hangingPunct="0"/>
            <a:r>
              <a:rPr lang="ru-RU" sz="1100" b="1" kern="0" dirty="0" smtClean="0">
                <a:solidFill>
                  <a:srgbClr val="710313"/>
                </a:solidFill>
                <a:latin typeface="+mj-lt"/>
                <a:ea typeface="+mj-ea"/>
                <a:cs typeface="+mj-cs"/>
              </a:rPr>
              <a:t>27 июня 2013</a:t>
            </a:r>
          </a:p>
        </p:txBody>
      </p:sp>
      <p:sp>
        <p:nvSpPr>
          <p:cNvPr id="12" name="Горизонтальный свиток 11"/>
          <p:cNvSpPr/>
          <p:nvPr/>
        </p:nvSpPr>
        <p:spPr bwMode="auto">
          <a:xfrm>
            <a:off x="128464" y="2924944"/>
            <a:ext cx="9577064" cy="720080"/>
          </a:xfrm>
          <a:prstGeom prst="horizontalScroll">
            <a:avLst/>
          </a:prstGeom>
          <a:gradFill>
            <a:gsLst>
              <a:gs pos="0">
                <a:srgbClr val="5E9EFF">
                  <a:alpha val="0"/>
                </a:srgbClr>
              </a:gs>
              <a:gs pos="39999">
                <a:srgbClr val="85C2FF"/>
              </a:gs>
              <a:gs pos="70000">
                <a:srgbClr val="C4D6EB"/>
              </a:gs>
              <a:gs pos="100000">
                <a:srgbClr val="FFEBFA"/>
              </a:gs>
            </a:gsLst>
            <a:path path="shape">
              <a:fillToRect l="50000" t="50000" r="50000" b="50000"/>
            </a:path>
          </a:gradFill>
          <a:ln w="25400" cap="flat" cmpd="sng" algn="ctr">
            <a:solidFill>
              <a:schemeClr val="accent1">
                <a:lumMod val="2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indent="539750" algn="just"/>
            <a:r>
              <a:rPr lang="ru-RU" sz="1400" b="1" dirty="0" smtClean="0">
                <a:solidFill>
                  <a:schemeClr val="accent1">
                    <a:lumMod val="25000"/>
                  </a:schemeClr>
                </a:solidFill>
                <a:latin typeface="Times New Roman" pitchFamily="18" charset="0"/>
                <a:cs typeface="Times New Roman" pitchFamily="18" charset="0"/>
              </a:rPr>
              <a:t>К вопросам экономики качества сегодня наблюдается повышенный интерес со стороны органов власти, научного сообщества, промышленности и бизнеса. Они активно обсуждаются на международном уровне.</a:t>
            </a:r>
          </a:p>
        </p:txBody>
      </p:sp>
      <p:pic>
        <p:nvPicPr>
          <p:cNvPr id="95236" name="Picture 4"/>
          <p:cNvPicPr>
            <a:picLocks noChangeAspect="1" noChangeArrowheads="1"/>
          </p:cNvPicPr>
          <p:nvPr/>
        </p:nvPicPr>
        <p:blipFill>
          <a:blip r:embed="rId5" cstate="print"/>
          <a:srcRect l="6321" r="6321"/>
          <a:stretch>
            <a:fillRect/>
          </a:stretch>
        </p:blipFill>
        <p:spPr bwMode="auto">
          <a:xfrm>
            <a:off x="8193360" y="3645024"/>
            <a:ext cx="1440160" cy="1040652"/>
          </a:xfrm>
          <a:prstGeom prst="rect">
            <a:avLst/>
          </a:prstGeom>
          <a:noFill/>
          <a:ln w="12700">
            <a:solidFill>
              <a:schemeClr val="accent1">
                <a:lumMod val="25000"/>
              </a:schemeClr>
            </a:solidFill>
            <a:miter lim="800000"/>
            <a:headEnd/>
            <a:tailEnd/>
          </a:ln>
        </p:spPr>
      </p:pic>
      <p:pic>
        <p:nvPicPr>
          <p:cNvPr id="95237" name="Picture 5"/>
          <p:cNvPicPr>
            <a:picLocks noChangeAspect="1" noChangeArrowheads="1"/>
          </p:cNvPicPr>
          <p:nvPr/>
        </p:nvPicPr>
        <p:blipFill>
          <a:blip r:embed="rId6" cstate="print"/>
          <a:srcRect b="12500"/>
          <a:stretch>
            <a:fillRect/>
          </a:stretch>
        </p:blipFill>
        <p:spPr bwMode="auto">
          <a:xfrm>
            <a:off x="272481" y="3645024"/>
            <a:ext cx="1368152" cy="1026115"/>
          </a:xfrm>
          <a:prstGeom prst="rect">
            <a:avLst/>
          </a:prstGeom>
          <a:noFill/>
          <a:ln w="12700">
            <a:solidFill>
              <a:schemeClr val="accent1">
                <a:lumMod val="25000"/>
              </a:schemeClr>
            </a:solidFill>
            <a:miter lim="800000"/>
            <a:headEnd/>
            <a:tailEnd/>
          </a:ln>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lum bright="47000" contrast="-71000"/>
          </a:blip>
          <a:srcRect/>
          <a:stretch>
            <a:fillRect/>
          </a:stretch>
        </p:blipFill>
        <p:spPr bwMode="auto">
          <a:xfrm>
            <a:off x="14288" y="764704"/>
            <a:ext cx="9891712" cy="5691188"/>
          </a:xfrm>
          <a:prstGeom prst="rect">
            <a:avLst/>
          </a:prstGeom>
          <a:noFill/>
          <a:ln w="9525">
            <a:noFill/>
            <a:miter lim="800000"/>
            <a:headEnd/>
            <a:tailEnd/>
          </a:ln>
        </p:spPr>
      </p:pic>
      <p:sp>
        <p:nvSpPr>
          <p:cNvPr id="21507" name="Заголовок 1"/>
          <p:cNvSpPr>
            <a:spLocks noGrp="1"/>
          </p:cNvSpPr>
          <p:nvPr>
            <p:ph type="title" idx="4294967295"/>
          </p:nvPr>
        </p:nvSpPr>
        <p:spPr>
          <a:xfrm>
            <a:off x="0" y="764704"/>
            <a:ext cx="9906000" cy="854075"/>
          </a:xfrm>
          <a:noFill/>
        </p:spPr>
        <p:txBody>
          <a:bodyPr/>
          <a:lstStyle/>
          <a:p>
            <a:r>
              <a:rPr lang="ru-RU" sz="2200" cap="all" dirty="0" smtClean="0">
                <a:effectLst/>
              </a:rPr>
              <a:t>Поддержка Правительства Санкт-Петербурга по внедрению современных методов управления качеством</a:t>
            </a:r>
          </a:p>
        </p:txBody>
      </p:sp>
      <p:sp>
        <p:nvSpPr>
          <p:cNvPr id="21508" name="Содержимое 2"/>
          <p:cNvSpPr>
            <a:spLocks noGrp="1"/>
          </p:cNvSpPr>
          <p:nvPr>
            <p:ph idx="4294967295"/>
          </p:nvPr>
        </p:nvSpPr>
        <p:spPr>
          <a:xfrm>
            <a:off x="128464" y="1556792"/>
            <a:ext cx="9348788" cy="4896544"/>
          </a:xfrm>
          <a:noFill/>
        </p:spPr>
        <p:txBody>
          <a:bodyPr/>
          <a:lstStyle/>
          <a:p>
            <a:pPr algn="just">
              <a:spcBef>
                <a:spcPts val="1200"/>
              </a:spcBef>
              <a:spcAft>
                <a:spcPts val="600"/>
              </a:spcAft>
              <a:buClr>
                <a:srgbClr val="C702E8"/>
              </a:buClr>
              <a:buSzPct val="108000"/>
              <a:buFont typeface="Wingdings" pitchFamily="2" charset="2"/>
              <a:buChar char="Ø"/>
            </a:pPr>
            <a:r>
              <a:rPr lang="ru-RU" sz="1800" dirty="0" smtClean="0">
                <a:solidFill>
                  <a:srgbClr val="0000F2"/>
                </a:solidFill>
                <a:effectLst/>
              </a:rPr>
              <a:t>Проведение регионального этапа конкурса «100 лучших товаров России» по Санкт-Петербургу и Ленинградской области.</a:t>
            </a:r>
          </a:p>
          <a:p>
            <a:pPr algn="just">
              <a:spcBef>
                <a:spcPts val="1200"/>
              </a:spcBef>
              <a:spcAft>
                <a:spcPts val="600"/>
              </a:spcAft>
              <a:buClr>
                <a:srgbClr val="C702E8"/>
              </a:buClr>
              <a:buSzPct val="108000"/>
              <a:buFont typeface="Wingdings" pitchFamily="2" charset="2"/>
              <a:buChar char="Ø"/>
            </a:pPr>
            <a:r>
              <a:rPr lang="ru-RU" sz="1800" dirty="0" smtClean="0">
                <a:solidFill>
                  <a:srgbClr val="FF0000"/>
                </a:solidFill>
                <a:effectLst/>
              </a:rPr>
              <a:t>Проведение конкурсов на соискание премии Правительства Санкт-Петербурга по качеству и премии Правительства Ленинградской области по качеству.</a:t>
            </a:r>
          </a:p>
          <a:p>
            <a:pPr algn="just">
              <a:spcBef>
                <a:spcPts val="1200"/>
              </a:spcBef>
              <a:spcAft>
                <a:spcPts val="600"/>
              </a:spcAft>
              <a:buClr>
                <a:srgbClr val="C702E8"/>
              </a:buClr>
              <a:buSzPct val="108000"/>
              <a:buFont typeface="Wingdings" pitchFamily="2" charset="2"/>
              <a:buChar char="Ø"/>
            </a:pPr>
            <a:r>
              <a:rPr lang="ru-RU" sz="1800" dirty="0" smtClean="0">
                <a:solidFill>
                  <a:srgbClr val="0000F2"/>
                </a:solidFill>
                <a:effectLst/>
              </a:rPr>
              <a:t>Предоставление субсидий субъектам промышленной, научной и(или) научно-технической деятельности Санкт-Петербурга для возмещения 60 процентов общей суммы документально подтвержденных затрат одной организации на сертификацию систем менеджмента на соответствие национальным и международным стандартам.</a:t>
            </a:r>
          </a:p>
          <a:p>
            <a:pPr algn="just">
              <a:spcBef>
                <a:spcPts val="1200"/>
              </a:spcBef>
              <a:spcAft>
                <a:spcPts val="600"/>
              </a:spcAft>
              <a:buClr>
                <a:srgbClr val="C702E8"/>
              </a:buClr>
              <a:buSzPct val="108000"/>
              <a:buFont typeface="Wingdings" pitchFamily="2" charset="2"/>
              <a:buChar char="Ø"/>
            </a:pPr>
            <a:r>
              <a:rPr lang="ru-RU" sz="1800" dirty="0" smtClean="0">
                <a:solidFill>
                  <a:srgbClr val="FF0000"/>
                </a:solidFill>
                <a:effectLst/>
              </a:rPr>
              <a:t>Реализация программы повышения квалификации специалистов образовательных учреждений высшего профессионального образования и научных организаций в Санкт-Петербурге в области управления качеством в целях содействия в получении дополнительного профессионального образования.</a:t>
            </a:r>
          </a:p>
        </p:txBody>
      </p:sp>
      <p:sp>
        <p:nvSpPr>
          <p:cNvPr id="21509" name="Номер слайда 3"/>
          <p:cNvSpPr txBox="1">
            <a:spLocks noGrp="1"/>
          </p:cNvSpPr>
          <p:nvPr/>
        </p:nvSpPr>
        <p:spPr bwMode="auto">
          <a:xfrm>
            <a:off x="7594600" y="6543675"/>
            <a:ext cx="2311400" cy="476250"/>
          </a:xfrm>
          <a:prstGeom prst="rect">
            <a:avLst/>
          </a:prstGeom>
          <a:noFill/>
          <a:ln w="9525">
            <a:noFill/>
            <a:miter lim="800000"/>
            <a:headEnd/>
            <a:tailEnd/>
          </a:ln>
        </p:spPr>
        <p:txBody>
          <a:bodyPr/>
          <a:lstStyle/>
          <a:p>
            <a:pPr algn="r"/>
            <a:fld id="{B46226FE-7A13-45C2-8099-32756A2AAC7D}" type="slidenum">
              <a:rPr lang="ru-RU" sz="1400"/>
              <a:pPr algn="r"/>
              <a:t>9</a:t>
            </a:fld>
            <a:endParaRPr lang="ru-RU" sz="1400"/>
          </a:p>
        </p:txBody>
      </p:sp>
      <p:sp>
        <p:nvSpPr>
          <p:cNvPr id="21510" name="Номер слайда 5"/>
          <p:cNvSpPr>
            <a:spLocks noGrp="1"/>
          </p:cNvSpPr>
          <p:nvPr>
            <p:ph type="sldNum" sz="quarter" idx="10"/>
          </p:nvPr>
        </p:nvSpPr>
        <p:spPr/>
        <p:txBody>
          <a:bodyPr/>
          <a:lstStyle/>
          <a:p>
            <a:pPr>
              <a:defRPr/>
            </a:pPr>
            <a:fld id="{93E34F7B-23AA-4AC5-A9C5-7797A195C216}" type="slidenum">
              <a:rPr lang="ru-RU" smtClean="0"/>
              <a:pPr>
                <a:defRPr/>
              </a:pPr>
              <a:t>9</a:t>
            </a:fld>
            <a:endParaRPr lang="ru-RU" smtClean="0"/>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Равновесие">
  <a:themeElements>
    <a:clrScheme name="Равновесие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fontScheme name="Равновесие">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2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2800" b="0" i="0" u="none" strike="noStrike" cap="none" normalizeH="0" baseline="0" smtClean="0">
            <a:ln>
              <a:noFill/>
            </a:ln>
            <a:solidFill>
              <a:schemeClr val="tx1"/>
            </a:solidFill>
            <a:effectLst/>
            <a:latin typeface="Arial" charset="0"/>
          </a:defRPr>
        </a:defPPr>
      </a:lstStyle>
    </a:lnDef>
  </a:objectDefaults>
  <a:extraClrSchemeLst>
    <a:extraClrScheme>
      <a:clrScheme name="Равновесие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Равновесие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Равновесие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Равновесие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Равновесие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Равновесие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Равновесие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Равновесие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Равновесие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Коллегия_презентация</Template>
  <TotalTime>6988</TotalTime>
  <Words>732</Words>
  <Application>Microsoft Office PowerPoint</Application>
  <PresentationFormat>Лист A4 (210x297 мм)</PresentationFormat>
  <Paragraphs>124</Paragraphs>
  <Slides>10</Slides>
  <Notes>1</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10</vt:i4>
      </vt:variant>
    </vt:vector>
  </HeadingPairs>
  <TitlesOfParts>
    <vt:vector size="12" baseType="lpstr">
      <vt:lpstr>Равновесие</vt:lpstr>
      <vt:lpstr>CorelDRAW</vt:lpstr>
      <vt:lpstr>Слайд 1</vt:lpstr>
      <vt:lpstr>Слайд 2</vt:lpstr>
      <vt:lpstr>Слайд 3</vt:lpstr>
      <vt:lpstr>Слайд 4</vt:lpstr>
      <vt:lpstr>Слайд 5</vt:lpstr>
      <vt:lpstr>Слайд 6</vt:lpstr>
      <vt:lpstr>Слайд 7</vt:lpstr>
      <vt:lpstr>Слайд 8</vt:lpstr>
      <vt:lpstr>Поддержка Правительства Санкт-Петербурга по внедрению современных методов управления качеством</vt:lpstr>
      <vt:lpstr>Слайд 10</vt:lpstr>
    </vt:vector>
  </TitlesOfParts>
  <Company>Test-SPb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ПРЕСС-КОНФЕРЕНЦИЯ  ПО ИТОГАМ РАБОТЫ  ФГУ «ТЕСТ-С.ПЕТЕРБУРГ»  в 2007 году</dc:title>
  <dc:creator>Yulia</dc:creator>
  <cp:lastModifiedBy>Nataly</cp:lastModifiedBy>
  <cp:revision>693</cp:revision>
  <dcterms:created xsi:type="dcterms:W3CDTF">2008-02-20T07:36:45Z</dcterms:created>
  <dcterms:modified xsi:type="dcterms:W3CDTF">2014-03-13T09:31:41Z</dcterms:modified>
</cp:coreProperties>
</file>