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5126" r:id="rId1"/>
  </p:sldMasterIdLst>
  <p:notesMasterIdLst>
    <p:notesMasterId r:id="rId17"/>
  </p:notesMasterIdLst>
  <p:handoutMasterIdLst>
    <p:handoutMasterId r:id="rId18"/>
  </p:handoutMasterIdLst>
  <p:sldIdLst>
    <p:sldId id="674" r:id="rId2"/>
    <p:sldId id="568" r:id="rId3"/>
    <p:sldId id="676" r:id="rId4"/>
    <p:sldId id="663" r:id="rId5"/>
    <p:sldId id="662" r:id="rId6"/>
    <p:sldId id="659" r:id="rId7"/>
    <p:sldId id="657" r:id="rId8"/>
    <p:sldId id="643" r:id="rId9"/>
    <p:sldId id="660" r:id="rId10"/>
    <p:sldId id="667" r:id="rId11"/>
    <p:sldId id="621" r:id="rId12"/>
    <p:sldId id="672" r:id="rId13"/>
    <p:sldId id="665" r:id="rId14"/>
    <p:sldId id="661" r:id="rId15"/>
    <p:sldId id="646" r:id="rId16"/>
  </p:sldIdLst>
  <p:sldSz cx="9144000" cy="5143500" type="screen16x9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87"/>
    <a:srgbClr val="0D94C0"/>
    <a:srgbClr val="178716"/>
    <a:srgbClr val="247674"/>
    <a:srgbClr val="6B872D"/>
    <a:srgbClr val="5E2F67"/>
    <a:srgbClr val="99B73B"/>
    <a:srgbClr val="367B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61" autoAdjust="0"/>
    <p:restoredTop sz="93961" autoAdjust="0"/>
  </p:normalViewPr>
  <p:slideViewPr>
    <p:cSldViewPr snapToGrid="0" snapToObjects="1">
      <p:cViewPr varScale="1">
        <p:scale>
          <a:sx n="106" d="100"/>
          <a:sy n="106" d="100"/>
        </p:scale>
        <p:origin x="-90" y="-732"/>
      </p:cViewPr>
      <p:guideLst>
        <p:guide orient="horz" pos="395"/>
        <p:guide pos="158"/>
      </p:guideLst>
    </p:cSldViewPr>
  </p:slideViewPr>
  <p:outlineViewPr>
    <p:cViewPr>
      <p:scale>
        <a:sx n="33" d="100"/>
        <a:sy n="33" d="100"/>
      </p:scale>
      <p:origin x="0" y="105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-2064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5537" tIns="47769" rIns="95537" bIns="4776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4813" cy="496888"/>
          </a:xfrm>
          <a:prstGeom prst="rect">
            <a:avLst/>
          </a:prstGeom>
        </p:spPr>
        <p:txBody>
          <a:bodyPr vert="horz" wrap="square" lIns="95537" tIns="47769" rIns="95537" bIns="4776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BE183A80-FB70-49EF-AD5A-6FAC79252667}" type="datetimeFigureOut">
              <a:rPr lang="en-US" altLang="ru-RU"/>
              <a:pPr>
                <a:defRPr/>
              </a:pPr>
              <a:t>12/10/2015</a:t>
            </a:fld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4813" cy="496887"/>
          </a:xfrm>
          <a:prstGeom prst="rect">
            <a:avLst/>
          </a:prstGeom>
        </p:spPr>
        <p:txBody>
          <a:bodyPr vert="horz" lIns="95537" tIns="47769" rIns="95537" bIns="4776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1275" y="9428163"/>
            <a:ext cx="2944813" cy="496887"/>
          </a:xfrm>
          <a:prstGeom prst="rect">
            <a:avLst/>
          </a:prstGeom>
        </p:spPr>
        <p:txBody>
          <a:bodyPr vert="horz" wrap="square" lIns="95537" tIns="47769" rIns="95537" bIns="4776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0D62B56-89F1-4588-AC8A-51E51B61A6D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609380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5537" tIns="47769" rIns="95537" bIns="4776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4813" cy="496888"/>
          </a:xfrm>
          <a:prstGeom prst="rect">
            <a:avLst/>
          </a:prstGeom>
        </p:spPr>
        <p:txBody>
          <a:bodyPr vert="horz" wrap="square" lIns="95537" tIns="47769" rIns="95537" bIns="4776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D6721F44-45BF-49DE-9459-905803312690}" type="datetimeFigureOut">
              <a:rPr lang="en-US" altLang="ru-RU"/>
              <a:pPr>
                <a:defRPr/>
              </a:pPr>
              <a:t>12/10/2015</a:t>
            </a:fld>
            <a:endParaRPr lang="en-US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37" tIns="47769" rIns="95537" bIns="47769" rtlCol="0" anchor="ctr"/>
          <a:lstStyle/>
          <a:p>
            <a:pPr lvl="0"/>
            <a:endParaRPr lang="en-US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wrap="square" lIns="95537" tIns="47769" rIns="95537" bIns="477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  <a:endParaRPr lang="en-US" altLang="ru-RU" noProof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4813" cy="496887"/>
          </a:xfrm>
          <a:prstGeom prst="rect">
            <a:avLst/>
          </a:prstGeom>
        </p:spPr>
        <p:txBody>
          <a:bodyPr vert="horz" lIns="95537" tIns="47769" rIns="95537" bIns="4776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1275" y="9428163"/>
            <a:ext cx="2944813" cy="496887"/>
          </a:xfrm>
          <a:prstGeom prst="rect">
            <a:avLst/>
          </a:prstGeom>
        </p:spPr>
        <p:txBody>
          <a:bodyPr vert="horz" wrap="square" lIns="95537" tIns="47769" rIns="95537" bIns="4776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B390DD3B-96E6-4DF0-A3C3-440BBECE940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317580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83FBB0-F6A8-4C50-818F-81CAF6CC679A}" type="slidenum">
              <a:rPr lang="en-US" altLang="ru-RU" smtClean="0"/>
              <a:pPr/>
              <a:t>6</a:t>
            </a:fld>
            <a:endParaRPr lang="en-US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E8E97A4-DF8D-4CF0-B62E-399C8151E2AE}" type="slidenum">
              <a:rPr lang="en-US" altLang="ru-RU" smtClean="0"/>
              <a:pPr/>
              <a:t>7</a:t>
            </a:fld>
            <a:endParaRPr lang="en-US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6DE6D4-44ED-472C-BE5C-76C7854173AA}" type="slidenum">
              <a:rPr lang="en-US" altLang="ru-RU" smtClean="0"/>
              <a:pPr/>
              <a:t>8</a:t>
            </a:fld>
            <a:endParaRPr lang="en-US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C4A24BB-21B8-4E0D-8530-6C0BE6395E0F}" type="slidenum">
              <a:rPr lang="en-US" altLang="ru-RU" smtClean="0"/>
              <a:pPr/>
              <a:t>10</a:t>
            </a:fld>
            <a:endParaRPr lang="en-US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C4A24BB-21B8-4E0D-8530-6C0BE6395E0F}" type="slidenum">
              <a:rPr lang="en-US" altLang="ru-RU" smtClean="0"/>
              <a:pPr/>
              <a:t>13</a:t>
            </a:fld>
            <a:endParaRPr lang="en-US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vangard.org/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avangard.org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816C2-428F-4B1D-88F0-D4356652AD9B}" type="datetimeFigureOut">
              <a:rPr lang="ru-RU"/>
              <a:pPr>
                <a:defRPr/>
              </a:pPr>
              <a:t>10.12.2015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86D3D-1093-4B35-951C-DA2CDB9F0F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957F4-23BD-485A-A72C-C78714A9F0A8}" type="datetimeFigureOut">
              <a:rPr lang="ru-RU"/>
              <a:pPr>
                <a:defRPr/>
              </a:pPr>
              <a:t>10.12.2015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5F993-EAB1-4312-9996-278C0ED60B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3B116-BC6E-4097-AB33-3C24A85042F4}" type="datetimeFigureOut">
              <a:rPr lang="ru-RU"/>
              <a:pPr>
                <a:defRPr/>
              </a:pPr>
              <a:t>10.12.2015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859DF-D37A-4D8B-8B53-734538D094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rinina\Desktop\unnamed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488950"/>
            <a:ext cx="3984625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13"/>
          <p:cNvSpPr>
            <a:spLocks noChangeArrowheads="1"/>
          </p:cNvSpPr>
          <p:nvPr userDrawn="1"/>
        </p:nvSpPr>
        <p:spPr bwMode="auto">
          <a:xfrm>
            <a:off x="201613" y="4013200"/>
            <a:ext cx="8737600" cy="10160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ru-RU" altLang="ru-RU" sz="1200" smtClean="0"/>
              <a:t>ОАО «Авангард»</a:t>
            </a:r>
          </a:p>
          <a:p>
            <a:pPr algn="ctr" eaLnBrk="1" hangingPunct="1">
              <a:defRPr/>
            </a:pPr>
            <a:r>
              <a:rPr lang="ru-RU" altLang="ru-RU" sz="1200" smtClean="0"/>
              <a:t>Санкт-Петербург, Кондратьевский пр., 72,</a:t>
            </a:r>
          </a:p>
          <a:p>
            <a:pPr algn="ctr" eaLnBrk="1" hangingPunct="1">
              <a:defRPr/>
            </a:pPr>
            <a:r>
              <a:rPr lang="en-US" altLang="ru-RU" sz="1200" smtClean="0">
                <a:hlinkClick r:id="rId3"/>
              </a:rPr>
              <a:t>www.avangard.org</a:t>
            </a:r>
            <a:endParaRPr lang="ru-RU" altLang="ru-RU" sz="1200" smtClean="0"/>
          </a:p>
          <a:p>
            <a:pPr algn="ctr" eaLnBrk="1" hangingPunct="1">
              <a:defRPr/>
            </a:pPr>
            <a:r>
              <a:rPr lang="ru-RU" altLang="ru-RU" sz="1200" smtClean="0"/>
              <a:t>тел.: +7(812)540-15-50</a:t>
            </a:r>
          </a:p>
          <a:p>
            <a:pPr algn="ctr" eaLnBrk="1" hangingPunct="1">
              <a:defRPr/>
            </a:pPr>
            <a:r>
              <a:rPr lang="ru-RU" altLang="ru-RU" sz="1200" smtClean="0"/>
              <a:t>факс</a:t>
            </a:r>
            <a:r>
              <a:rPr lang="en-US" altLang="ru-RU" sz="1200" smtClean="0"/>
              <a:t>.: </a:t>
            </a:r>
            <a:r>
              <a:rPr lang="ru-RU" altLang="ru-RU" sz="1200" smtClean="0"/>
              <a:t>+7 (812)545-37-85</a:t>
            </a:r>
          </a:p>
        </p:txBody>
      </p:sp>
      <p:cxnSp>
        <p:nvCxnSpPr>
          <p:cNvPr id="6" name="Прямая соединительная линия 14"/>
          <p:cNvCxnSpPr/>
          <p:nvPr userDrawn="1"/>
        </p:nvCxnSpPr>
        <p:spPr>
          <a:xfrm>
            <a:off x="250825" y="4013200"/>
            <a:ext cx="868838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Текст 2"/>
          <p:cNvSpPr>
            <a:spLocks noGrp="1"/>
          </p:cNvSpPr>
          <p:nvPr>
            <p:ph type="body" idx="1"/>
          </p:nvPr>
        </p:nvSpPr>
        <p:spPr>
          <a:xfrm>
            <a:off x="2531533" y="3420533"/>
            <a:ext cx="6230249" cy="558800"/>
          </a:xfrm>
        </p:spPr>
        <p:txBody>
          <a:bodyPr lIns="0" tIns="0" rIns="0" bIns="0" rtlCol="0" anchor="ctr">
            <a:noAutofit/>
          </a:bodyPr>
          <a:lstStyle>
            <a:lvl1pPr>
              <a:defRPr kumimoji="0" lang="ru-RU" sz="14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8" name="Заголовок 27"/>
          <p:cNvSpPr>
            <a:spLocks noGrp="1"/>
          </p:cNvSpPr>
          <p:nvPr>
            <p:ph type="title"/>
          </p:nvPr>
        </p:nvSpPr>
        <p:spPr>
          <a:xfrm>
            <a:off x="2531533" y="1972733"/>
            <a:ext cx="3928534" cy="43204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50825" y="130364"/>
            <a:ext cx="6835775" cy="432048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baseline="0"/>
            </a:lvl1pPr>
          </a:lstStyle>
          <a:p>
            <a:pPr lvl="0"/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9" name="Объект 2"/>
          <p:cNvSpPr>
            <a:spLocks noGrp="1"/>
          </p:cNvSpPr>
          <p:nvPr>
            <p:ph idx="13"/>
          </p:nvPr>
        </p:nvSpPr>
        <p:spPr>
          <a:xfrm>
            <a:off x="250825" y="984852"/>
            <a:ext cx="8641709" cy="27699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aseline="0">
                <a:solidFill>
                  <a:schemeClr val="tx1"/>
                </a:solidFill>
              </a:defRPr>
            </a:lvl1pPr>
            <a:lvl2pPr marL="531450" indent="-1714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711450" indent="-1714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891450" indent="-1714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Текст 2"/>
          <p:cNvSpPr>
            <a:spLocks noGrp="1"/>
          </p:cNvSpPr>
          <p:nvPr>
            <p:ph type="body" idx="1"/>
          </p:nvPr>
        </p:nvSpPr>
        <p:spPr>
          <a:xfrm>
            <a:off x="250824" y="624341"/>
            <a:ext cx="8641709" cy="360511"/>
          </a:xfrm>
        </p:spPr>
        <p:txBody>
          <a:bodyPr lIns="0" tIns="0" rIns="0" bIns="0" rtlCol="0" anchor="ctr">
            <a:noAutofit/>
          </a:bodyPr>
          <a:lstStyle>
            <a:lvl1pPr>
              <a:defRPr kumimoji="0" lang="ru-RU" sz="1400" b="0" i="0" u="none" strike="noStrike" kern="0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j-ea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0" y="4875213"/>
            <a:ext cx="2133600" cy="201612"/>
          </a:xfrm>
        </p:spPr>
        <p:txBody>
          <a:bodyPr/>
          <a:lstStyle>
            <a:lvl1pPr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01A12A91-7871-4CC0-B160-22DC10B4102A}" type="datetime4">
              <a:rPr lang="ru-RU" altLang="ru-RU"/>
              <a:pPr>
                <a:defRPr/>
              </a:pPr>
              <a:t>10 декабря 2015 г.</a:t>
            </a:fld>
            <a:endParaRPr lang="en-US" altLang="ru-RU"/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6996113" y="4875213"/>
            <a:ext cx="2133600" cy="2032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24B7EB44-EA37-4128-A9AC-13EC1CCE8CB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и 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4"/>
          <p:cNvSpPr>
            <a:spLocks noChangeArrowheads="1"/>
          </p:cNvSpPr>
          <p:nvPr userDrawn="1"/>
        </p:nvSpPr>
        <p:spPr bwMode="auto">
          <a:xfrm>
            <a:off x="250825" y="4013200"/>
            <a:ext cx="8688388" cy="10160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ru-RU" altLang="ru-RU" sz="1200" smtClean="0"/>
              <a:t>ОАО «Авангард»</a:t>
            </a:r>
          </a:p>
          <a:p>
            <a:pPr algn="ctr" eaLnBrk="1" hangingPunct="1">
              <a:defRPr/>
            </a:pPr>
            <a:r>
              <a:rPr lang="ru-RU" altLang="ru-RU" sz="1200" smtClean="0"/>
              <a:t>Санкт-Петербург, Кондратьевский пр., 72,</a:t>
            </a:r>
          </a:p>
          <a:p>
            <a:pPr algn="ctr" eaLnBrk="1" hangingPunct="1">
              <a:defRPr/>
            </a:pPr>
            <a:r>
              <a:rPr lang="en-US" altLang="ru-RU" sz="1200" smtClean="0">
                <a:hlinkClick r:id="rId2"/>
              </a:rPr>
              <a:t>www.avangard.org</a:t>
            </a:r>
            <a:endParaRPr lang="ru-RU" altLang="ru-RU" sz="1200" smtClean="0"/>
          </a:p>
          <a:p>
            <a:pPr algn="ctr" eaLnBrk="1" hangingPunct="1">
              <a:defRPr/>
            </a:pPr>
            <a:r>
              <a:rPr lang="ru-RU" altLang="ru-RU" sz="1200" smtClean="0"/>
              <a:t>тел.: +7(812)540-15-50</a:t>
            </a:r>
          </a:p>
          <a:p>
            <a:pPr algn="ctr" eaLnBrk="1" hangingPunct="1">
              <a:defRPr/>
            </a:pPr>
            <a:r>
              <a:rPr lang="ru-RU" altLang="ru-RU" sz="1200" smtClean="0"/>
              <a:t>факс</a:t>
            </a:r>
            <a:r>
              <a:rPr lang="en-US" altLang="ru-RU" sz="1200" smtClean="0"/>
              <a:t>.: </a:t>
            </a:r>
            <a:r>
              <a:rPr lang="ru-RU" altLang="ru-RU" sz="1200" smtClean="0"/>
              <a:t>+7 (812)545-37-85</a:t>
            </a:r>
          </a:p>
        </p:txBody>
      </p:sp>
      <p:cxnSp>
        <p:nvCxnSpPr>
          <p:cNvPr id="4" name="Прямая соединительная линия 6"/>
          <p:cNvCxnSpPr/>
          <p:nvPr userDrawn="1"/>
        </p:nvCxnSpPr>
        <p:spPr>
          <a:xfrm>
            <a:off x="250825" y="4013200"/>
            <a:ext cx="868838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Users\Arinina\Desktop\unnamed.jp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248025" y="104775"/>
            <a:ext cx="24765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587500" y="958850"/>
            <a:ext cx="57785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4"/>
          <p:cNvSpPr>
            <a:spLocks noGrp="1"/>
          </p:cNvSpPr>
          <p:nvPr>
            <p:ph type="title"/>
          </p:nvPr>
        </p:nvSpPr>
        <p:spPr>
          <a:xfrm>
            <a:off x="1587500" y="3396004"/>
            <a:ext cx="5778500" cy="43204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Дата 15"/>
          <p:cNvSpPr>
            <a:spLocks noGrp="1"/>
          </p:cNvSpPr>
          <p:nvPr>
            <p:ph type="dt" sz="half" idx="10"/>
          </p:nvPr>
        </p:nvSpPr>
        <p:spPr>
          <a:xfrm>
            <a:off x="0" y="4875213"/>
            <a:ext cx="2133600" cy="201612"/>
          </a:xfrm>
        </p:spPr>
        <p:txBody>
          <a:bodyPr/>
          <a:lstStyle>
            <a:lvl1pPr eaLnBrk="1" hangingPunct="1">
              <a:defRPr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60989F8C-4D7D-490E-A664-F6E255001F22}" type="datetime4">
              <a:rPr lang="ru-RU" altLang="ru-RU"/>
              <a:pPr>
                <a:defRPr/>
              </a:pPr>
              <a:t>10 декабря 2015 г.</a:t>
            </a:fld>
            <a:endParaRPr lang="en-US" altLang="ru-RU"/>
          </a:p>
        </p:txBody>
      </p:sp>
      <p:sp>
        <p:nvSpPr>
          <p:cNvPr id="9" name="Номер слайда 16"/>
          <p:cNvSpPr>
            <a:spLocks noGrp="1"/>
          </p:cNvSpPr>
          <p:nvPr>
            <p:ph type="sldNum" sz="quarter" idx="11"/>
          </p:nvPr>
        </p:nvSpPr>
        <p:spPr>
          <a:xfrm>
            <a:off x="6996113" y="4875213"/>
            <a:ext cx="2133600" cy="2032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236D9B58-761A-4931-A567-847A982AECF7}" type="slidenum">
              <a:rPr lang="ru-RU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2766A-0C63-4994-84AB-5FB18F6F7AA3}" type="datetimeFigureOut">
              <a:rPr lang="ru-RU"/>
              <a:pPr>
                <a:defRPr/>
              </a:pPr>
              <a:t>10.12.2015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C1CDC-D1E9-4EFF-AE42-71D8BD5DFA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FF86B-F50A-48C5-80A8-4E63B97B1C08}" type="datetimeFigureOut">
              <a:rPr lang="ru-RU"/>
              <a:pPr>
                <a:defRPr/>
              </a:pPr>
              <a:t>10.12.2015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351E2-3308-460D-AC04-12E28C536D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F6140-90A4-4E50-9BDD-26C410B5562B}" type="datetime4">
              <a:rPr lang="ru-RU" altLang="ru-RU"/>
              <a:pPr>
                <a:defRPr/>
              </a:pPr>
              <a:t>10 декабря 2015 г.</a:t>
            </a:fld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2C899-7447-4656-9B7F-5C914C3D162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EF3EE-8869-4172-BF00-3BB97A54DCBB}" type="datetimeFigureOut">
              <a:rPr lang="ru-RU"/>
              <a:pPr>
                <a:defRPr/>
              </a:pPr>
              <a:t>10.12.2015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869B8-06C1-472D-8A27-81C2F09491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6EDE2-58FB-4B2D-82D4-791448AC79F9}" type="datetimeFigureOut">
              <a:rPr lang="ru-RU"/>
              <a:pPr>
                <a:defRPr/>
              </a:pPr>
              <a:t>10.12.2015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D6958-E27E-4775-9817-AB6AFBA5C4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C32BF-B305-4D93-8EEF-C83BECFC78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40716-F290-4CDA-A038-EC10FD4F23FF}" type="datetimeFigureOut">
              <a:rPr lang="ru-RU"/>
              <a:pPr>
                <a:defRPr/>
              </a:pPr>
              <a:t>10.12.2015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7998B-35D9-492B-954D-78CE868258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C8C9C-D7E0-45E9-B1EE-344450D9FCE5}" type="datetimeFigureOut">
              <a:rPr lang="ru-RU"/>
              <a:pPr>
                <a:defRPr/>
              </a:pPr>
              <a:t>10.12.2015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889D4-CFE9-4B6F-9B18-42B99C68E2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C6201634-4B6A-45A7-8847-08AE3F155C63}" type="datetimeFigureOut">
              <a:rPr lang="ru-RU"/>
              <a:pPr>
                <a:defRPr/>
              </a:pPr>
              <a:t>10.12.2015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840428E3-24D3-49E1-9D84-5E265A0C0D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9" r:id="rId1"/>
    <p:sldLayoutId id="2147485350" r:id="rId2"/>
    <p:sldLayoutId id="2147485351" r:id="rId3"/>
    <p:sldLayoutId id="2147485358" r:id="rId4"/>
    <p:sldLayoutId id="2147485352" r:id="rId5"/>
    <p:sldLayoutId id="2147485353" r:id="rId6"/>
    <p:sldLayoutId id="2147485359" r:id="rId7"/>
    <p:sldLayoutId id="2147485354" r:id="rId8"/>
    <p:sldLayoutId id="2147485355" r:id="rId9"/>
    <p:sldLayoutId id="2147485356" r:id="rId10"/>
    <p:sldLayoutId id="2147485357" r:id="rId11"/>
    <p:sldLayoutId id="2147485362" r:id="rId12"/>
    <p:sldLayoutId id="2147485363" r:id="rId13"/>
    <p:sldLayoutId id="2147485364" r:id="rId14"/>
    <p:sldLayoutId id="2147485365" r:id="rId1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2.jpeg"/><Relationship Id="rId21" Type="http://schemas.openxmlformats.org/officeDocument/2006/relationships/image" Target="../media/image30.pn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17" Type="http://schemas.openxmlformats.org/officeDocument/2006/relationships/image" Target="../media/image26.jpeg"/><Relationship Id="rId25" Type="http://schemas.openxmlformats.org/officeDocument/2006/relationships/image" Target="../media/image34.png"/><Relationship Id="rId2" Type="http://schemas.openxmlformats.org/officeDocument/2006/relationships/image" Target="../media/image9.png"/><Relationship Id="rId16" Type="http://schemas.openxmlformats.org/officeDocument/2006/relationships/image" Target="../media/image25.jpeg"/><Relationship Id="rId20" Type="http://schemas.openxmlformats.org/officeDocument/2006/relationships/image" Target="../media/image29.jpeg"/><Relationship Id="rId29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24" Type="http://schemas.openxmlformats.org/officeDocument/2006/relationships/image" Target="../media/image33.jpeg"/><Relationship Id="rId5" Type="http://schemas.openxmlformats.org/officeDocument/2006/relationships/image" Target="../media/image14.jpe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19.jpeg"/><Relationship Id="rId19" Type="http://schemas.openxmlformats.org/officeDocument/2006/relationships/image" Target="../media/image28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Relationship Id="rId22" Type="http://schemas.openxmlformats.org/officeDocument/2006/relationships/image" Target="../media/image31.png"/><Relationship Id="rId27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54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051720" y="2625756"/>
            <a:ext cx="6840760" cy="1242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2170113" y="1213425"/>
            <a:ext cx="6973887" cy="2052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24" tIns="40812" rIns="81624" bIns="40812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rgbClr val="0070C0"/>
                </a:solidFill>
              </a:rPr>
              <a:t>Производство промышленной продукции </a:t>
            </a:r>
            <a:r>
              <a:rPr lang="ru-RU" altLang="ru-RU" sz="3200" b="1" dirty="0" smtClean="0">
                <a:solidFill>
                  <a:srgbClr val="0070C0"/>
                </a:solidFill>
              </a:rPr>
              <a:t>– основа социально-экономического </a:t>
            </a:r>
            <a:r>
              <a:rPr lang="ru-RU" altLang="ru-RU" sz="3200" b="1" dirty="0">
                <a:solidFill>
                  <a:srgbClr val="0070C0"/>
                </a:solidFill>
              </a:rPr>
              <a:t>развития</a:t>
            </a:r>
          </a:p>
          <a:p>
            <a:pPr algn="ctr"/>
            <a:r>
              <a:rPr lang="ru-RU" altLang="ru-RU" sz="3200" b="1" dirty="0" smtClean="0">
                <a:solidFill>
                  <a:srgbClr val="0070C0"/>
                </a:solidFill>
              </a:rPr>
              <a:t> Санкт-Петербурга</a:t>
            </a:r>
            <a:endParaRPr lang="ru-RU" altLang="ru-RU" sz="3200" b="1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1904999" y="194395"/>
            <a:ext cx="2899914" cy="735524"/>
            <a:chOff x="3693422" y="0"/>
            <a:chExt cx="2529366" cy="735524"/>
          </a:xfrm>
          <a:solidFill>
            <a:schemeClr val="accent6"/>
          </a:solidFill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3693422" y="0"/>
              <a:ext cx="2529366" cy="73552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3714965" y="21543"/>
              <a:ext cx="2486280" cy="69243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6670" tIns="26670" rIns="26670" bIns="26670" spcCol="1270" anchor="ctr"/>
            <a:lstStyle/>
            <a:p>
              <a:pPr algn="ctr" defTabSz="622300" eaLnBrk="1" hangingPunct="1">
                <a:spcAft>
                  <a:spcPts val="0"/>
                </a:spcAft>
                <a:defRPr/>
              </a:pPr>
              <a:r>
                <a:rPr lang="ru-RU" sz="1400" dirty="0" smtClean="0"/>
                <a:t>Интеллектуальная система видеонаблюдения</a:t>
              </a:r>
              <a:endParaRPr lang="ru-RU" sz="1400" dirty="0"/>
            </a:p>
          </p:txBody>
        </p:sp>
      </p:grpSp>
      <p:grpSp>
        <p:nvGrpSpPr>
          <p:cNvPr id="4" name="Группа 13"/>
          <p:cNvGrpSpPr/>
          <p:nvPr/>
        </p:nvGrpSpPr>
        <p:grpSpPr>
          <a:xfrm>
            <a:off x="158708" y="194395"/>
            <a:ext cx="1870119" cy="735524"/>
            <a:chOff x="3693422" y="0"/>
            <a:chExt cx="2529366" cy="735524"/>
          </a:xfrm>
          <a:solidFill>
            <a:schemeClr val="bg1">
              <a:lumMod val="50000"/>
            </a:schemeClr>
          </a:solidFill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3693422" y="0"/>
              <a:ext cx="2529366" cy="73552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3714965" y="21543"/>
              <a:ext cx="2486280" cy="69243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6670" tIns="26670" rIns="26670" bIns="26670" spcCol="1270" anchor="ctr"/>
            <a:lstStyle/>
            <a:p>
              <a:pPr algn="ctr" defTabSz="6223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 smtClean="0"/>
                <a:t>Транспортная безопасность</a:t>
              </a:r>
              <a:endParaRPr lang="ru-RU" sz="1400" dirty="0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32913" y="943715"/>
            <a:ext cx="8731575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/>
              <a:t>Основные конкурентные преимущества</a:t>
            </a:r>
            <a:r>
              <a:rPr lang="ru-RU" sz="1100" b="1" dirty="0" smtClean="0"/>
              <a:t>:</a:t>
            </a:r>
          </a:p>
          <a:p>
            <a:r>
              <a:rPr lang="ru-RU" sz="1100" dirty="0"/>
              <a:t>1</a:t>
            </a:r>
            <a:r>
              <a:rPr lang="ru-RU" sz="1100" dirty="0" smtClean="0"/>
              <a:t>.  </a:t>
            </a:r>
            <a:r>
              <a:rPr lang="ru-RU" sz="1100" dirty="0"/>
              <a:t>Уникальная технология бесшовной «сшивки» </a:t>
            </a:r>
            <a:r>
              <a:rPr lang="ru-RU" sz="1100" dirty="0" smtClean="0"/>
              <a:t>изображения </a:t>
            </a:r>
            <a:r>
              <a:rPr lang="ru-RU" sz="1100" dirty="0"/>
              <a:t>с 4-х видеокамер для создания </a:t>
            </a:r>
            <a:r>
              <a:rPr lang="ru-RU" sz="1100" dirty="0" smtClean="0"/>
              <a:t> панорамного </a:t>
            </a:r>
            <a:r>
              <a:rPr lang="ru-RU" sz="1100" dirty="0"/>
              <a:t>обзора величиной более 270 </a:t>
            </a:r>
            <a:r>
              <a:rPr lang="ru-RU" sz="1100" dirty="0" smtClean="0"/>
              <a:t>градусов</a:t>
            </a:r>
          </a:p>
          <a:p>
            <a:endParaRPr lang="ru-RU" sz="1400" dirty="0"/>
          </a:p>
          <a:p>
            <a:endParaRPr lang="ru-RU" sz="1400" dirty="0"/>
          </a:p>
          <a:p>
            <a:r>
              <a:rPr lang="ru-RU" sz="1400" dirty="0"/>
              <a:t> </a:t>
            </a:r>
          </a:p>
          <a:p>
            <a:r>
              <a:rPr lang="ru-RU" sz="1400" dirty="0"/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9" y="1586966"/>
            <a:ext cx="8292712" cy="55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32913" y="2144044"/>
            <a:ext cx="87315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2.  Автоматический </a:t>
            </a:r>
            <a:r>
              <a:rPr lang="ru-RU" sz="1200" dirty="0"/>
              <a:t>анализ на борту </a:t>
            </a:r>
            <a:r>
              <a:rPr lang="ru-RU" sz="1200" dirty="0" smtClean="0"/>
              <a:t>государственных номеров</a:t>
            </a:r>
          </a:p>
          <a:p>
            <a:r>
              <a:rPr lang="ru-RU" sz="1200" dirty="0" smtClean="0"/>
              <a:t>автомобильного </a:t>
            </a:r>
            <a:r>
              <a:rPr lang="ru-RU" sz="1200" dirty="0"/>
              <a:t>транспорта </a:t>
            </a:r>
            <a:endParaRPr lang="ru-RU" sz="1200" dirty="0" smtClean="0"/>
          </a:p>
          <a:p>
            <a:r>
              <a:rPr lang="ru-RU" sz="1200" dirty="0"/>
              <a:t>3</a:t>
            </a:r>
            <a:r>
              <a:rPr lang="ru-RU" sz="1200" dirty="0" smtClean="0"/>
              <a:t>.  Распознавание </a:t>
            </a:r>
            <a:r>
              <a:rPr lang="ru-RU" sz="1200" dirty="0"/>
              <a:t>лиц пассажиров на борту</a:t>
            </a:r>
          </a:p>
          <a:p>
            <a:r>
              <a:rPr lang="ru-RU" sz="1200" dirty="0" smtClean="0"/>
              <a:t>4.  </a:t>
            </a:r>
            <a:r>
              <a:rPr lang="ru-RU" sz="1200" dirty="0"/>
              <a:t>Подсчет пассажиропотока на борту</a:t>
            </a:r>
          </a:p>
          <a:p>
            <a:r>
              <a:rPr lang="ru-RU" sz="1200" dirty="0" smtClean="0"/>
              <a:t>5. Трансляция </a:t>
            </a:r>
            <a:r>
              <a:rPr lang="ru-RU" sz="1200" dirty="0"/>
              <a:t>видеоинформации в режиме </a:t>
            </a:r>
            <a:r>
              <a:rPr lang="ru-RU" sz="1200" dirty="0" err="1"/>
              <a:t>on-line</a:t>
            </a:r>
            <a:r>
              <a:rPr lang="ru-RU" sz="1200" dirty="0"/>
              <a:t> </a:t>
            </a:r>
            <a:endParaRPr lang="ru-RU" sz="1200" dirty="0" smtClean="0"/>
          </a:p>
          <a:p>
            <a:r>
              <a:rPr lang="ru-RU" sz="1200" dirty="0" smtClean="0"/>
              <a:t>с </a:t>
            </a:r>
            <a:r>
              <a:rPr lang="ru-RU" sz="1200" dirty="0"/>
              <a:t>борта в центр </a:t>
            </a:r>
            <a:r>
              <a:rPr lang="ru-RU" sz="1200" dirty="0" smtClean="0"/>
              <a:t>управления</a:t>
            </a:r>
          </a:p>
          <a:p>
            <a:r>
              <a:rPr lang="ru-RU" sz="1200" dirty="0" smtClean="0"/>
              <a:t>6.  Возможность </a:t>
            </a:r>
            <a:r>
              <a:rPr lang="ru-RU" sz="1200" dirty="0"/>
              <a:t>чтения видеоинформации с конкретной привязкой ко </a:t>
            </a:r>
            <a:r>
              <a:rPr lang="ru-RU" sz="1200" dirty="0" smtClean="0"/>
              <a:t>времени</a:t>
            </a:r>
            <a:endParaRPr lang="ru-RU" sz="1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03" y="325362"/>
            <a:ext cx="1345557" cy="75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886" y="326155"/>
            <a:ext cx="1509043" cy="756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886" y="2405654"/>
            <a:ext cx="1773195" cy="88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32913" y="3529039"/>
            <a:ext cx="87315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7.  </a:t>
            </a:r>
            <a:r>
              <a:rPr lang="ru-RU" sz="1100" dirty="0"/>
              <a:t>Хранение видеоданных на борту за период не менее 1 </a:t>
            </a:r>
            <a:r>
              <a:rPr lang="ru-RU" sz="1100" dirty="0" smtClean="0"/>
              <a:t>месяца</a:t>
            </a:r>
            <a:endParaRPr lang="ru-RU" sz="1100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13" y="4049354"/>
            <a:ext cx="6109223" cy="79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136" y="3529039"/>
            <a:ext cx="1123216" cy="55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352" y="3642101"/>
            <a:ext cx="1405433" cy="44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040867" y="4222376"/>
            <a:ext cx="1773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Отечественная аппаратура </a:t>
            </a:r>
            <a:r>
              <a:rPr lang="ru-RU" sz="1200" dirty="0" err="1" smtClean="0"/>
              <a:t>видеофиксации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50831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5"/>
          <p:cNvSpPr>
            <a:spLocks noChangeArrowheads="1"/>
          </p:cNvSpPr>
          <p:nvPr/>
        </p:nvSpPr>
        <p:spPr bwMode="auto">
          <a:xfrm>
            <a:off x="250825" y="844550"/>
            <a:ext cx="4421188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438"/>
              </a:lnSpc>
            </a:pPr>
            <a:r>
              <a:rPr lang="ru-RU" altLang="ru-RU" sz="1400">
                <a:solidFill>
                  <a:schemeClr val="accent1"/>
                </a:solidFill>
                <a:cs typeface="Arial" charset="0"/>
              </a:rPr>
              <a:t>Проект </a:t>
            </a:r>
            <a:r>
              <a:rPr lang="en-US" altLang="en-US" sz="1400">
                <a:solidFill>
                  <a:schemeClr val="accent1"/>
                </a:solidFill>
                <a:cs typeface="Arial" charset="0"/>
              </a:rPr>
              <a:t>“</a:t>
            </a:r>
            <a:r>
              <a:rPr lang="ru-RU" altLang="ja-JP" sz="1400">
                <a:solidFill>
                  <a:schemeClr val="accent1"/>
                </a:solidFill>
                <a:cs typeface="Arial" charset="0"/>
              </a:rPr>
              <a:t>Обходчик</a:t>
            </a:r>
            <a:r>
              <a:rPr lang="en-US" altLang="en-US" sz="1400">
                <a:solidFill>
                  <a:schemeClr val="accent1"/>
                </a:solidFill>
                <a:cs typeface="Arial" charset="0"/>
              </a:rPr>
              <a:t>”</a:t>
            </a:r>
            <a:r>
              <a:rPr lang="en-US" altLang="ja-JP" sz="1400">
                <a:solidFill>
                  <a:schemeClr val="accent1"/>
                </a:solidFill>
                <a:cs typeface="Arial" charset="0"/>
              </a:rPr>
              <a:t> </a:t>
            </a:r>
            <a:r>
              <a:rPr lang="ru-RU" altLang="ja-JP" sz="1400">
                <a:solidFill>
                  <a:schemeClr val="accent1"/>
                </a:solidFill>
                <a:cs typeface="Arial" charset="0"/>
              </a:rPr>
              <a:t>для Системы сточных вод </a:t>
            </a:r>
            <a:br>
              <a:rPr lang="ru-RU" altLang="ja-JP" sz="1400">
                <a:solidFill>
                  <a:schemeClr val="accent1"/>
                </a:solidFill>
                <a:cs typeface="Arial" charset="0"/>
              </a:rPr>
            </a:br>
            <a:r>
              <a:rPr lang="ru-RU" altLang="ja-JP" sz="1400">
                <a:solidFill>
                  <a:schemeClr val="accent1"/>
                </a:solidFill>
                <a:cs typeface="Arial" charset="0"/>
              </a:rPr>
              <a:t>С-Петербурга</a:t>
            </a:r>
            <a:endParaRPr lang="ru-RU" altLang="ja-JP" sz="1200" b="1">
              <a:solidFill>
                <a:schemeClr val="accent2"/>
              </a:solidFill>
              <a:cs typeface="Arial" charset="0"/>
            </a:endParaRPr>
          </a:p>
          <a:p>
            <a:pPr marL="171450" lvl="2" indent="-171450" eaLnBrk="1" hangingPunct="1">
              <a:lnSpc>
                <a:spcPts val="12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charset="0"/>
              <a:buChar char="•"/>
            </a:pPr>
            <a:r>
              <a:rPr lang="ru-RU" altLang="ru-RU" sz="1100">
                <a:cs typeface="Arial" charset="0"/>
              </a:rPr>
              <a:t>Обязательный контроль состояния 900 тыс. люков, из которых 480 тыс. на дорогах и тротуарах.</a:t>
            </a:r>
          </a:p>
          <a:p>
            <a:pPr marL="171450" lvl="2" indent="-171450" eaLnBrk="1" hangingPunct="1">
              <a:lnSpc>
                <a:spcPts val="12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charset="0"/>
              <a:buChar char="•"/>
            </a:pPr>
            <a:r>
              <a:rPr lang="ru-RU" altLang="ru-RU" sz="1100">
                <a:cs typeface="Arial" charset="0"/>
              </a:rPr>
              <a:t> Проблема – затопление территории</a:t>
            </a:r>
          </a:p>
          <a:p>
            <a:pPr marL="171450" lvl="2" indent="-171450" eaLnBrk="1" hangingPunct="1">
              <a:lnSpc>
                <a:spcPts val="12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charset="0"/>
              <a:buChar char="•"/>
            </a:pPr>
            <a:r>
              <a:rPr lang="ru-RU" altLang="ru-RU" sz="1100" i="1">
                <a:solidFill>
                  <a:schemeClr val="accent2"/>
                </a:solidFill>
                <a:cs typeface="Arial" charset="0"/>
              </a:rPr>
              <a:t>Решение – Система РЧИД</a:t>
            </a:r>
          </a:p>
        </p:txBody>
      </p:sp>
      <p:sp>
        <p:nvSpPr>
          <p:cNvPr id="46083" name="Rectangle 9"/>
          <p:cNvSpPr>
            <a:spLocks noChangeArrowheads="1"/>
          </p:cNvSpPr>
          <p:nvPr/>
        </p:nvSpPr>
        <p:spPr bwMode="auto">
          <a:xfrm>
            <a:off x="250825" y="2822575"/>
            <a:ext cx="419735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438"/>
              </a:lnSpc>
            </a:pPr>
            <a:r>
              <a:rPr lang="ru-RU" altLang="ru-RU" sz="1400">
                <a:solidFill>
                  <a:schemeClr val="accent1"/>
                </a:solidFill>
                <a:cs typeface="Arial" charset="0"/>
              </a:rPr>
              <a:t>Система автоматизированного контроля оборота снежных масс на снегоплавильных пунктах</a:t>
            </a:r>
            <a:endParaRPr lang="ru-RU" altLang="ru-RU" sz="1100">
              <a:cs typeface="Arial" charset="0"/>
            </a:endParaRPr>
          </a:p>
          <a:p>
            <a:pPr marL="171450" lvl="2" indent="-171450" eaLnBrk="1" hangingPunct="1">
              <a:lnSpc>
                <a:spcPts val="12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charset="0"/>
              <a:buChar char="•"/>
            </a:pPr>
            <a:r>
              <a:rPr lang="ru-RU" altLang="ru-RU" sz="1100">
                <a:cs typeface="Arial" charset="0"/>
              </a:rPr>
              <a:t>Учет оборота снежных масс</a:t>
            </a:r>
          </a:p>
          <a:p>
            <a:pPr marL="171450" lvl="2" indent="-171450" eaLnBrk="1" hangingPunct="1">
              <a:lnSpc>
                <a:spcPts val="12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charset="0"/>
              <a:buChar char="•"/>
            </a:pPr>
            <a:r>
              <a:rPr lang="ru-RU" altLang="ru-RU" sz="1100">
                <a:cs typeface="Arial" charset="0"/>
              </a:rPr>
              <a:t>Формирование отчетной документации</a:t>
            </a:r>
          </a:p>
          <a:p>
            <a:pPr marL="171450" lvl="2" indent="-171450" eaLnBrk="1" hangingPunct="1">
              <a:lnSpc>
                <a:spcPts val="12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Arial" charset="0"/>
              <a:buChar char="•"/>
            </a:pPr>
            <a:r>
              <a:rPr lang="ru-RU" altLang="ru-RU" sz="1100">
                <a:cs typeface="Arial" charset="0"/>
              </a:rPr>
              <a:t>Контроль работы персонала </a:t>
            </a:r>
          </a:p>
          <a:p>
            <a:r>
              <a:rPr lang="ru-RU" altLang="ru-RU" sz="1200">
                <a:solidFill>
                  <a:srgbClr val="003252"/>
                </a:solidFill>
                <a:cs typeface="Arial" charset="0"/>
              </a:rPr>
              <a:t>	</a:t>
            </a:r>
          </a:p>
        </p:txBody>
      </p:sp>
      <p:pic>
        <p:nvPicPr>
          <p:cNvPr id="46084" name="Picture 2" descr="C:\Users\Arinina\Desktop\Авангард\Презентации\Водоканал апрель 2015\c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05425" y="2560638"/>
            <a:ext cx="3602038" cy="2187575"/>
          </a:xfrm>
          <a:prstGeom prst="rect">
            <a:avLst/>
          </a:prstGeom>
          <a:solidFill>
            <a:schemeClr val="bg1"/>
          </a:solidFill>
          <a:ln w="19050">
            <a:solidFill>
              <a:srgbClr val="005386"/>
            </a:solidFill>
            <a:miter lim="800000"/>
            <a:headEnd/>
            <a:tailEnd/>
          </a:ln>
        </p:spPr>
      </p:pic>
      <p:grpSp>
        <p:nvGrpSpPr>
          <p:cNvPr id="46085" name="Группа 17"/>
          <p:cNvGrpSpPr>
            <a:grpSpLocks/>
          </p:cNvGrpSpPr>
          <p:nvPr/>
        </p:nvGrpSpPr>
        <p:grpSpPr bwMode="auto">
          <a:xfrm>
            <a:off x="4672013" y="242888"/>
            <a:ext cx="4235450" cy="1960562"/>
            <a:chOff x="4478561" y="651216"/>
            <a:chExt cx="4421734" cy="1671190"/>
          </a:xfrm>
        </p:grpSpPr>
        <p:pic>
          <p:nvPicPr>
            <p:cNvPr id="46090" name="Picture 6" descr="IMG_0991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67799" y="651216"/>
              <a:ext cx="1232496" cy="1650119"/>
            </a:xfrm>
            <a:prstGeom prst="rect">
              <a:avLst/>
            </a:prstGeom>
            <a:noFill/>
            <a:ln w="19050">
              <a:solidFill>
                <a:srgbClr val="005386"/>
              </a:solidFill>
              <a:miter lim="800000"/>
              <a:headEnd/>
              <a:tailEnd/>
            </a:ln>
          </p:spPr>
        </p:pic>
        <p:pic>
          <p:nvPicPr>
            <p:cNvPr id="46091" name="Picture 7" descr="IMG_1004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42033" y="661751"/>
              <a:ext cx="1949566" cy="1650119"/>
            </a:xfrm>
            <a:prstGeom prst="rect">
              <a:avLst/>
            </a:prstGeom>
            <a:noFill/>
            <a:ln w="19050">
              <a:solidFill>
                <a:srgbClr val="005386"/>
              </a:solidFill>
              <a:miter lim="800000"/>
              <a:headEnd/>
              <a:tailEnd/>
            </a:ln>
          </p:spPr>
        </p:pic>
        <p:pic>
          <p:nvPicPr>
            <p:cNvPr id="46092" name="Picture 3" descr="C:\Users\Arinina\Desktop\Авангард\Презентации\Водоканал апрель 2015\DSC_9944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4195940" y="944373"/>
              <a:ext cx="1660654" cy="1095411"/>
            </a:xfrm>
            <a:prstGeom prst="rect">
              <a:avLst/>
            </a:prstGeom>
            <a:noFill/>
            <a:ln w="19050">
              <a:solidFill>
                <a:srgbClr val="005386"/>
              </a:solidFill>
              <a:miter lim="800000"/>
              <a:headEnd/>
              <a:tailEnd/>
            </a:ln>
          </p:spPr>
        </p:pic>
      </p:grp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273175" y="2117725"/>
            <a:ext cx="3175000" cy="511175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19050">
            <a:solidFill>
              <a:srgbClr val="005387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sz="1200">
                <a:solidFill>
                  <a:srgbClr val="005387"/>
                </a:solidFill>
                <a:cs typeface="Arial" pitchFamily="34" charset="0"/>
              </a:rPr>
              <a:t>Внедрение:</a:t>
            </a:r>
          </a:p>
          <a:p>
            <a:pPr algn="ctr" eaLnBrk="1" hangingPunct="1">
              <a:buFont typeface="Arial" pitchFamily="34" charset="0"/>
              <a:buChar char="•"/>
              <a:defRPr/>
            </a:pPr>
            <a:r>
              <a:rPr lang="ru-RU" altLang="ru-RU" sz="1200">
                <a:solidFill>
                  <a:srgbClr val="005387"/>
                </a:solidFill>
                <a:cs typeface="Arial" pitchFamily="34" charset="0"/>
              </a:rPr>
              <a:t>250 точек, Кировский р-н, СПб</a:t>
            </a:r>
            <a:endParaRPr lang="en-US" altLang="ru-RU" sz="1200">
              <a:solidFill>
                <a:srgbClr val="005387"/>
              </a:solidFill>
              <a:cs typeface="Arial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363663" y="4108450"/>
            <a:ext cx="3173412" cy="511175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19050">
            <a:solidFill>
              <a:srgbClr val="005387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sz="1200">
                <a:solidFill>
                  <a:srgbClr val="005387"/>
                </a:solidFill>
                <a:cs typeface="Arial" pitchFamily="34" charset="0"/>
              </a:rPr>
              <a:t>Внедрение</a:t>
            </a:r>
            <a:endParaRPr lang="en-US" altLang="ru-RU" sz="1200">
              <a:solidFill>
                <a:srgbClr val="005387"/>
              </a:solidFill>
              <a:cs typeface="Arial" pitchFamily="34" charset="0"/>
            </a:endParaRPr>
          </a:p>
          <a:p>
            <a:pPr algn="ctr" eaLnBrk="1" hangingPunct="1">
              <a:buFont typeface="Arial" pitchFamily="34" charset="0"/>
              <a:buChar char="•"/>
              <a:defRPr/>
            </a:pPr>
            <a:r>
              <a:rPr lang="ru-RU" altLang="ru-RU" sz="1200">
                <a:solidFill>
                  <a:srgbClr val="005387"/>
                </a:solidFill>
                <a:cs typeface="Arial" pitchFamily="34" charset="0"/>
              </a:rPr>
              <a:t>10 станций и ЦКП, СПб</a:t>
            </a:r>
            <a:endParaRPr lang="en-US" altLang="ru-RU" sz="1200">
              <a:solidFill>
                <a:srgbClr val="005387"/>
              </a:solidFill>
              <a:cs typeface="Arial" pitchFamily="34" charset="0"/>
            </a:endParaRPr>
          </a:p>
        </p:txBody>
      </p:sp>
      <p:grpSp>
        <p:nvGrpSpPr>
          <p:cNvPr id="3" name="Группа 9"/>
          <p:cNvGrpSpPr/>
          <p:nvPr/>
        </p:nvGrpSpPr>
        <p:grpSpPr>
          <a:xfrm>
            <a:off x="158707" y="228760"/>
            <a:ext cx="1988748" cy="467593"/>
            <a:chOff x="3693422" y="0"/>
            <a:chExt cx="2529366" cy="735524"/>
          </a:xfrm>
          <a:solidFill>
            <a:srgbClr val="247674"/>
          </a:solidFill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3693422" y="0"/>
              <a:ext cx="2529366" cy="73552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3714965" y="21543"/>
              <a:ext cx="2486280" cy="69243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6670" tIns="26670" rIns="26670" bIns="26670" spcCol="1270" anchor="ctr"/>
            <a:lstStyle/>
            <a:p>
              <a:pPr algn="ctr" defTabSz="6223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/>
                <a:t>Экологическая безопасность</a:t>
              </a:r>
            </a:p>
          </p:txBody>
        </p:sp>
      </p:grpSp>
      <p:grpSp>
        <p:nvGrpSpPr>
          <p:cNvPr id="4" name="Группа 12"/>
          <p:cNvGrpSpPr/>
          <p:nvPr/>
        </p:nvGrpSpPr>
        <p:grpSpPr>
          <a:xfrm>
            <a:off x="1836328" y="194395"/>
            <a:ext cx="2228082" cy="501958"/>
            <a:chOff x="3693422" y="0"/>
            <a:chExt cx="2529366" cy="735524"/>
          </a:xfrm>
          <a:solidFill>
            <a:schemeClr val="accent6"/>
          </a:solidFill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3693422" y="0"/>
              <a:ext cx="2529366" cy="73552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3781959" y="21543"/>
              <a:ext cx="2419285" cy="69243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6670" tIns="26670" rIns="26670" bIns="26670" spcCol="1270" anchor="ctr"/>
            <a:lstStyle/>
            <a:p>
              <a:pPr algn="ctr" defTabSz="622300" eaLnBrk="1" hangingPunct="1">
                <a:spcAft>
                  <a:spcPts val="0"/>
                </a:spcAft>
                <a:defRPr/>
              </a:pPr>
              <a:r>
                <a:rPr lang="ru-RU" sz="1400" dirty="0"/>
                <a:t>РЧИД для «Водоканала»</a:t>
              </a:r>
            </a:p>
          </p:txBody>
        </p:sp>
      </p:grpSp>
    </p:spTree>
  </p:cSld>
  <p:clrMapOvr>
    <a:masterClrMapping/>
  </p:clrMapOvr>
  <p:transition advTm="8986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NETWORK\Тетушка\БПВ-3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334073"/>
            <a:ext cx="5631826" cy="2464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Группа 7"/>
          <p:cNvGrpSpPr/>
          <p:nvPr/>
        </p:nvGrpSpPr>
        <p:grpSpPr>
          <a:xfrm>
            <a:off x="1983180" y="185467"/>
            <a:ext cx="2899914" cy="735524"/>
            <a:chOff x="3693422" y="0"/>
            <a:chExt cx="2529366" cy="735524"/>
          </a:xfrm>
          <a:solidFill>
            <a:schemeClr val="accent6"/>
          </a:solidFill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3693422" y="0"/>
              <a:ext cx="2529366" cy="73552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3714965" y="21543"/>
              <a:ext cx="2486280" cy="69243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6670" tIns="26670" rIns="26670" bIns="26670" spcCol="1270" anchor="ctr"/>
            <a:lstStyle/>
            <a:p>
              <a:pPr algn="ctr" defTabSz="622300" eaLnBrk="1" hangingPunct="1">
                <a:spcAft>
                  <a:spcPts val="0"/>
                </a:spcAft>
                <a:defRPr/>
              </a:pPr>
              <a:r>
                <a:rPr lang="ru-RU" sz="1400" dirty="0" smtClean="0"/>
                <a:t>Проведение экологического мониторинга с помощью полезной нагрузки</a:t>
              </a:r>
              <a:endParaRPr lang="ru-RU" sz="1400" dirty="0"/>
            </a:p>
          </p:txBody>
        </p:sp>
      </p:grpSp>
      <p:grpSp>
        <p:nvGrpSpPr>
          <p:cNvPr id="3" name="Группа 13"/>
          <p:cNvGrpSpPr/>
          <p:nvPr/>
        </p:nvGrpSpPr>
        <p:grpSpPr>
          <a:xfrm>
            <a:off x="142780" y="189238"/>
            <a:ext cx="1870119" cy="735524"/>
            <a:chOff x="3693422" y="0"/>
            <a:chExt cx="2529366" cy="735524"/>
          </a:xfrm>
          <a:solidFill>
            <a:schemeClr val="bg1">
              <a:lumMod val="50000"/>
            </a:schemeClr>
          </a:solidFill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693422" y="0"/>
              <a:ext cx="2529366" cy="73552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3714965" y="21543"/>
              <a:ext cx="2486280" cy="69243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6670" tIns="26670" rIns="26670" bIns="26670" spcCol="1270" anchor="ctr"/>
            <a:lstStyle/>
            <a:p>
              <a:pPr algn="ctr" defTabSz="6223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 smtClean="0"/>
                <a:t>Экологическая безопасность</a:t>
              </a:r>
              <a:endParaRPr lang="ru-RU" sz="1400" dirty="0"/>
            </a:p>
          </p:txBody>
        </p:sp>
      </p:grpSp>
      <p:graphicFrame>
        <p:nvGraphicFramePr>
          <p:cNvPr id="5" name="Group 1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099442"/>
              </p:ext>
            </p:extLst>
          </p:nvPr>
        </p:nvGraphicFramePr>
        <p:xfrm>
          <a:off x="11832" y="1566281"/>
          <a:ext cx="6030670" cy="332746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48562"/>
                <a:gridCol w="1982108"/>
              </a:tblGrid>
              <a:tr h="256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Myriad Pro" pitchFamily="34" charset="0"/>
                        </a:rPr>
                        <a:t>Характеристики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71E60"/>
                        </a:solidFill>
                        <a:effectLst/>
                        <a:latin typeface="Myriad Pro" pitchFamily="34" charset="0"/>
                      </a:endParaRPr>
                    </a:p>
                  </a:txBody>
                  <a:tcPr marT="34290" marB="34290" anchor="ctr" horzOverflow="overflow">
                    <a:solidFill>
                      <a:srgbClr val="171E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Myriad Pro" pitchFamily="34" charset="0"/>
                        </a:rPr>
                        <a:t>Значения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71E60"/>
                        </a:solidFill>
                        <a:effectLst/>
                        <a:latin typeface="Myriad Pro" pitchFamily="34" charset="0"/>
                      </a:endParaRPr>
                    </a:p>
                  </a:txBody>
                  <a:tcPr marT="34290" marB="34290" anchor="ctr" horzOverflow="overflow">
                    <a:solidFill>
                      <a:srgbClr val="171E60"/>
                    </a:solidFill>
                  </a:tcPr>
                </a:tc>
              </a:tr>
              <a:tr h="2292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Длина, м</a:t>
                      </a:r>
                    </a:p>
                  </a:txBody>
                  <a:tcPr marL="91432" marR="91432" marT="34283" marB="3428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2,6</a:t>
                      </a:r>
                    </a:p>
                  </a:txBody>
                  <a:tcPr marL="91432" marR="91432" marT="34283" marB="34283" anchor="ctr" horzOverflow="overflow"/>
                </a:tc>
              </a:tr>
              <a:tr h="2285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Диаметр ротора, м</a:t>
                      </a:r>
                    </a:p>
                  </a:txBody>
                  <a:tcPr marL="91432" marR="91432" marT="34283" marB="3428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2,14</a:t>
                      </a:r>
                    </a:p>
                  </a:txBody>
                  <a:tcPr marL="91432" marR="91432" marT="34283" marB="34283" anchor="ctr" horzOverflow="overflow"/>
                </a:tc>
              </a:tr>
              <a:tr h="2285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Макс. взлетная масса, кг</a:t>
                      </a:r>
                    </a:p>
                  </a:txBody>
                  <a:tcPr marL="91432" marR="91432" marT="34283" marB="3428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91432" marR="91432" marT="34283" marB="34283" anchor="ctr" horzOverflow="overflow"/>
                </a:tc>
              </a:tr>
              <a:tr h="7086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Макс. масса аппаратуры целевой нагрузки, кг</a:t>
                      </a:r>
                    </a:p>
                  </a:txBody>
                  <a:tcPr marL="91432" marR="91432" marT="34283" marB="3428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10 – 12 (в зависимости от модификации с двигателем)</a:t>
                      </a:r>
                    </a:p>
                  </a:txBody>
                  <a:tcPr marL="91432" marR="91432" marT="34283" marB="34283" anchor="ctr" horzOverflow="overflow"/>
                </a:tc>
              </a:tr>
              <a:tr h="2285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Радиус действия (по радиоканалу), км</a:t>
                      </a:r>
                    </a:p>
                  </a:txBody>
                  <a:tcPr marL="91432" marR="91432" marT="34283" marB="3428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91432" marR="91432" marT="34283" marB="34283" anchor="ctr" horzOverflow="overflow"/>
                </a:tc>
              </a:tr>
              <a:tr h="2285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Макс. высота полета, м</a:t>
                      </a:r>
                    </a:p>
                  </a:txBody>
                  <a:tcPr marL="91432" marR="91432" marT="34283" marB="3428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2500</a:t>
                      </a:r>
                    </a:p>
                  </a:txBody>
                  <a:tcPr marL="91432" marR="91432" marT="34283" marB="34283" anchor="ctr" horzOverflow="overflow"/>
                </a:tc>
              </a:tr>
              <a:tr h="2345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Макс. продолжительность полета, час</a:t>
                      </a:r>
                    </a:p>
                  </a:txBody>
                  <a:tcPr marL="91432" marR="91432" marT="34283" marB="3428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1432" marR="91432" marT="34283" marB="34283" anchor="ctr" horzOverflow="overflow"/>
                </a:tc>
              </a:tr>
              <a:tr h="2285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Диапазон скоростей полета,  км/час</a:t>
                      </a:r>
                    </a:p>
                  </a:txBody>
                  <a:tcPr marL="91432" marR="91432" marT="34283" marB="3428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0…95</a:t>
                      </a:r>
                    </a:p>
                  </a:txBody>
                  <a:tcPr marL="91432" marR="91432" marT="34283" marB="34283" anchor="ctr" horzOverflow="overflow"/>
                </a:tc>
              </a:tr>
              <a:tr h="2285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Крейсерская скорость, км/ч</a:t>
                      </a:r>
                    </a:p>
                  </a:txBody>
                  <a:tcPr marL="91432" marR="91432" marT="34283" marB="3428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91432" marR="91432" marT="34283" marB="34283" anchor="ctr" horzOverflow="overflow"/>
                </a:tc>
              </a:tr>
              <a:tr h="2285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Тип двигателя (используемое топливо)</a:t>
                      </a:r>
                    </a:p>
                  </a:txBody>
                  <a:tcPr marL="91432" marR="91432" marT="34283" marB="3428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ДВС (АИ-95)</a:t>
                      </a:r>
                    </a:p>
                  </a:txBody>
                  <a:tcPr marL="91432" marR="91432" marT="34283" marB="34283" anchor="ctr" horzOverflow="overflow"/>
                </a:tc>
              </a:tr>
              <a:tr h="2285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Навигация</a:t>
                      </a:r>
                    </a:p>
                  </a:txBody>
                  <a:tcPr marL="91432" marR="91432" marT="34283" marB="3428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GPS</a:t>
                      </a:r>
                      <a:r>
                        <a:rPr kumimoji="0" lang="ru-RU" sz="11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71E60"/>
                          </a:solidFill>
                          <a:effectLst/>
                          <a:latin typeface="Myriad Pro" pitchFamily="34" charset="0"/>
                          <a:ea typeface="+mn-ea"/>
                          <a:cs typeface="+mn-cs"/>
                        </a:rPr>
                        <a:t>/ГЛОНАСС</a:t>
                      </a:r>
                    </a:p>
                  </a:txBody>
                  <a:tcPr marL="91432" marR="91432" marT="34283" marB="34283" anchor="ctr" horzOverflow="overflow"/>
                </a:tc>
              </a:tr>
            </a:tbl>
          </a:graphicData>
        </a:graphic>
      </p:graphicFrame>
      <p:sp>
        <p:nvSpPr>
          <p:cNvPr id="14" name="Скругленный прямоугольник 13"/>
          <p:cNvSpPr/>
          <p:nvPr/>
        </p:nvSpPr>
        <p:spPr>
          <a:xfrm>
            <a:off x="6120172" y="2949792"/>
            <a:ext cx="2899914" cy="1728192"/>
          </a:xfrm>
          <a:prstGeom prst="roundRect">
            <a:avLst>
              <a:gd name="adj" fmla="val 10000"/>
            </a:avLst>
          </a:prstGeom>
          <a:solidFill>
            <a:schemeClr val="accent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1600" b="1" dirty="0" smtClean="0"/>
              <a:t>Устанавливаемая полезная нагрузка: </a:t>
            </a:r>
            <a:r>
              <a:rPr lang="ru-RU" sz="1600" dirty="0" smtClean="0"/>
              <a:t>видеокамера, </a:t>
            </a:r>
            <a:r>
              <a:rPr lang="ru-RU" sz="1600" dirty="0" err="1" smtClean="0"/>
              <a:t>тепловизионная</a:t>
            </a:r>
            <a:r>
              <a:rPr lang="ru-RU" sz="1600" dirty="0" smtClean="0"/>
              <a:t> камера, газоанализатор, лазерный детектор метана, детектор радиации, фотокамера, прожектор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50419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Прямоугольник 1"/>
          <p:cNvSpPr>
            <a:spLocks noChangeArrowheads="1"/>
          </p:cNvSpPr>
          <p:nvPr/>
        </p:nvSpPr>
        <p:spPr bwMode="auto">
          <a:xfrm>
            <a:off x="158752" y="1011239"/>
            <a:ext cx="56689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400" i="1" dirty="0">
                <a:solidFill>
                  <a:schemeClr val="accent2"/>
                </a:solidFill>
                <a:cs typeface="Arial" charset="0"/>
              </a:rPr>
              <a:t>Система </a:t>
            </a:r>
            <a:r>
              <a:rPr lang="ru-RU" altLang="ru-RU" sz="1400" i="1" dirty="0" smtClean="0">
                <a:solidFill>
                  <a:schemeClr val="accent2"/>
                </a:solidFill>
                <a:cs typeface="Arial" charset="0"/>
              </a:rPr>
              <a:t>автоматизированного управления внутренним                                     и внешним освещением</a:t>
            </a:r>
            <a:endParaRPr lang="ru-RU" altLang="ru-RU" sz="1400" i="1" dirty="0">
              <a:solidFill>
                <a:schemeClr val="accent2"/>
              </a:solidFill>
              <a:cs typeface="Arial" charset="0"/>
            </a:endParaRPr>
          </a:p>
        </p:txBody>
      </p:sp>
      <p:grpSp>
        <p:nvGrpSpPr>
          <p:cNvPr id="2" name="Группа 7"/>
          <p:cNvGrpSpPr/>
          <p:nvPr/>
        </p:nvGrpSpPr>
        <p:grpSpPr>
          <a:xfrm>
            <a:off x="1904999" y="194395"/>
            <a:ext cx="2899914" cy="735524"/>
            <a:chOff x="3693422" y="0"/>
            <a:chExt cx="2529366" cy="735524"/>
          </a:xfrm>
          <a:solidFill>
            <a:schemeClr val="accent6"/>
          </a:solidFill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3693422" y="0"/>
              <a:ext cx="2529366" cy="73552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3714965" y="21543"/>
              <a:ext cx="2486280" cy="69243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6670" tIns="26670" rIns="26670" bIns="26670" spcCol="1270" anchor="ctr"/>
            <a:lstStyle/>
            <a:p>
              <a:pPr algn="ctr" defTabSz="622300" eaLnBrk="1" hangingPunct="1">
                <a:spcAft>
                  <a:spcPts val="0"/>
                </a:spcAft>
                <a:defRPr/>
              </a:pPr>
              <a:r>
                <a:rPr lang="ru-RU" sz="1400" dirty="0" smtClean="0"/>
                <a:t>Светодиодное освещение          объектов городской инфраструктуры </a:t>
              </a:r>
              <a:endParaRPr lang="ru-RU" sz="1400" dirty="0"/>
            </a:p>
          </p:txBody>
        </p:sp>
      </p:grpSp>
      <p:grpSp>
        <p:nvGrpSpPr>
          <p:cNvPr id="3" name="Группа 13"/>
          <p:cNvGrpSpPr/>
          <p:nvPr/>
        </p:nvGrpSpPr>
        <p:grpSpPr>
          <a:xfrm>
            <a:off x="158708" y="194395"/>
            <a:ext cx="1870119" cy="735524"/>
            <a:chOff x="3693422" y="0"/>
            <a:chExt cx="2529366" cy="735524"/>
          </a:xfrm>
          <a:solidFill>
            <a:schemeClr val="bg1">
              <a:lumMod val="50000"/>
            </a:schemeClr>
          </a:solidFill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3693422" y="0"/>
              <a:ext cx="2529366" cy="73552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3714965" y="21543"/>
              <a:ext cx="2486280" cy="69243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6670" tIns="26670" rIns="26670" bIns="26670" spcCol="1270" anchor="ctr"/>
            <a:lstStyle/>
            <a:p>
              <a:pPr algn="ctr" defTabSz="6223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 smtClean="0"/>
                <a:t>Энергосбережение и </a:t>
              </a:r>
              <a:r>
                <a:rPr lang="ru-RU" sz="1400" dirty="0" err="1" smtClean="0"/>
                <a:t>энергоэффективность</a:t>
              </a:r>
              <a:endParaRPr lang="ru-RU" sz="1400" dirty="0"/>
            </a:p>
          </p:txBody>
        </p:sp>
      </p:grpSp>
      <p:sp>
        <p:nvSpPr>
          <p:cNvPr id="50184" name="Прямоугольник 6"/>
          <p:cNvSpPr>
            <a:spLocks noChangeArrowheads="1"/>
          </p:cNvSpPr>
          <p:nvPr/>
        </p:nvSpPr>
        <p:spPr bwMode="auto">
          <a:xfrm>
            <a:off x="184150" y="1491630"/>
            <a:ext cx="5189538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eaLnBrk="1" hangingPunct="1">
              <a:spcBef>
                <a:spcPts val="600"/>
              </a:spcBef>
              <a:buClr>
                <a:schemeClr val="accent1"/>
              </a:buClr>
            </a:pPr>
            <a:r>
              <a:rPr lang="ru-RU" altLang="ru-RU" sz="1200" dirty="0">
                <a:solidFill>
                  <a:schemeClr val="accent1"/>
                </a:solidFill>
                <a:cs typeface="Arial" charset="0"/>
              </a:rPr>
              <a:t>Назначение:</a:t>
            </a:r>
            <a:endParaRPr lang="en-US" altLang="ru-RU" sz="1200" dirty="0">
              <a:solidFill>
                <a:schemeClr val="accent1"/>
              </a:solidFill>
              <a:cs typeface="Arial" charset="0"/>
            </a:endParaRPr>
          </a:p>
          <a:p>
            <a:pPr marL="0" lvl="1" eaLnBrk="1" hangingPunct="1">
              <a:spcBef>
                <a:spcPts val="6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ru-RU" altLang="ru-RU" sz="1200" dirty="0" smtClean="0">
                <a:cs typeface="Arial" charset="0"/>
              </a:rPr>
              <a:t> Автоматическое включение и выключение светильников в зависимости от </a:t>
            </a:r>
          </a:p>
          <a:p>
            <a:pPr marL="0" lvl="1" eaLnBrk="1" hangingPunct="1">
              <a:spcBef>
                <a:spcPts val="600"/>
              </a:spcBef>
              <a:buClr>
                <a:schemeClr val="accent1"/>
              </a:buClr>
            </a:pPr>
            <a:r>
              <a:rPr lang="ru-RU" altLang="ru-RU" sz="1200" dirty="0" smtClean="0">
                <a:cs typeface="Arial" charset="0"/>
              </a:rPr>
              <a:t>  уровня освещенности;</a:t>
            </a:r>
          </a:p>
          <a:p>
            <a:pPr marL="0" lvl="1" eaLnBrk="1" hangingPunct="1">
              <a:spcBef>
                <a:spcPts val="6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ru-RU" altLang="ru-RU" sz="1200" dirty="0" smtClean="0">
                <a:cs typeface="Arial" charset="0"/>
              </a:rPr>
              <a:t> Автоматическая диагностика неисправностей системы освещения</a:t>
            </a:r>
            <a:r>
              <a:rPr lang="en-US" altLang="ru-RU" sz="1200" dirty="0" smtClean="0">
                <a:cs typeface="Arial" charset="0"/>
              </a:rPr>
              <a:t>;</a:t>
            </a:r>
            <a:endParaRPr lang="ru-RU" altLang="ru-RU" sz="1200" dirty="0">
              <a:cs typeface="Arial" charset="0"/>
            </a:endParaRPr>
          </a:p>
          <a:p>
            <a:pPr marL="0" lvl="1" eaLnBrk="1" hangingPunct="1">
              <a:spcBef>
                <a:spcPts val="6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ru-RU" altLang="ru-RU" sz="1200" dirty="0" smtClean="0">
                <a:cs typeface="Arial" charset="0"/>
              </a:rPr>
              <a:t> Управление световым потоком.</a:t>
            </a:r>
          </a:p>
          <a:p>
            <a:pPr marL="0" lvl="1" eaLnBrk="1" hangingPunct="1">
              <a:spcBef>
                <a:spcPts val="600"/>
              </a:spcBef>
              <a:buClr>
                <a:schemeClr val="accent1"/>
              </a:buClr>
            </a:pPr>
            <a:endParaRPr lang="ru-RU" altLang="ru-RU" sz="1200" dirty="0">
              <a:cs typeface="Arial" charset="0"/>
            </a:endParaRPr>
          </a:p>
        </p:txBody>
      </p:sp>
      <p:pic>
        <p:nvPicPr>
          <p:cNvPr id="2050" name="Picture 2" descr="W:\PR-служба\Выставки\Импортозамещение\Для плаката\Фото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314" y="524788"/>
            <a:ext cx="2802158" cy="1398890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580112" y="1997500"/>
            <a:ext cx="3499534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altLang="ru-RU" sz="1100" i="1" dirty="0" smtClean="0"/>
              <a:t>Светодиодное освещение </a:t>
            </a:r>
            <a:r>
              <a:rPr lang="ru-RU" altLang="ru-RU" sz="1100" i="1" dirty="0" err="1" smtClean="0"/>
              <a:t>Светлановского</a:t>
            </a:r>
            <a:r>
              <a:rPr lang="ru-RU" altLang="ru-RU" sz="1100" i="1" dirty="0" smtClean="0"/>
              <a:t> проспекта</a:t>
            </a:r>
            <a:endParaRPr lang="ru-RU" altLang="ru-RU" sz="1100" i="1" dirty="0"/>
          </a:p>
        </p:txBody>
      </p:sp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576" y="2679762"/>
            <a:ext cx="5240071" cy="2193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Объект 2"/>
          <p:cNvSpPr txBox="1">
            <a:spLocks/>
          </p:cNvSpPr>
          <p:nvPr/>
        </p:nvSpPr>
        <p:spPr bwMode="auto">
          <a:xfrm>
            <a:off x="198440" y="3003799"/>
            <a:ext cx="4157537" cy="176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600"/>
              </a:spcBef>
              <a:buFont typeface="Arial" charset="0"/>
              <a:buNone/>
            </a:pPr>
            <a:r>
              <a:rPr lang="ru-RU" altLang="ru-RU" sz="1200" dirty="0">
                <a:solidFill>
                  <a:schemeClr val="accent1"/>
                </a:solidFill>
                <a:cs typeface="Arial" charset="0"/>
              </a:rPr>
              <a:t>Преимущества</a:t>
            </a:r>
            <a:r>
              <a:rPr lang="en-US" altLang="ru-RU" sz="1200" dirty="0">
                <a:solidFill>
                  <a:schemeClr val="accent1"/>
                </a:solidFill>
                <a:cs typeface="Arial" charset="0"/>
              </a:rPr>
              <a:t>:</a:t>
            </a:r>
            <a:endParaRPr lang="ru-RU" altLang="ru-RU" sz="1200" dirty="0">
              <a:solidFill>
                <a:schemeClr val="accent1"/>
              </a:solidFill>
              <a:cs typeface="Arial" charset="0"/>
            </a:endParaRPr>
          </a:p>
          <a:p>
            <a:pPr marL="171450" lvl="1" indent="-171450" eaLnBrk="1" hangingPunct="1">
              <a:spcBef>
                <a:spcPts val="6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ru-RU" altLang="ru-RU" sz="1100" dirty="0" smtClean="0">
                <a:cs typeface="Arial" charset="0"/>
              </a:rPr>
              <a:t>Экономия электроэнергии до 40% </a:t>
            </a:r>
            <a:r>
              <a:rPr lang="ru-RU" altLang="ru-RU" sz="1100" dirty="0">
                <a:cs typeface="Arial" charset="0"/>
              </a:rPr>
              <a:t>з</a:t>
            </a:r>
            <a:r>
              <a:rPr lang="ru-RU" altLang="ru-RU" sz="1100" dirty="0" smtClean="0">
                <a:cs typeface="Arial" charset="0"/>
              </a:rPr>
              <a:t>а счет автоматического управления , исключение человеческого фактора;</a:t>
            </a:r>
          </a:p>
          <a:p>
            <a:pPr marL="171450" lvl="1" indent="-171450" eaLnBrk="1" hangingPunct="1">
              <a:spcBef>
                <a:spcPts val="6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ru-RU" altLang="ru-RU" sz="1100" dirty="0" smtClean="0">
                <a:cs typeface="Arial" charset="0"/>
              </a:rPr>
              <a:t>Облегчение обслуживания осветительного оборудования</a:t>
            </a:r>
            <a:r>
              <a:rPr lang="en-US" altLang="ru-RU" sz="1100" dirty="0" smtClean="0">
                <a:cs typeface="Arial" charset="0"/>
              </a:rPr>
              <a:t>;</a:t>
            </a:r>
            <a:endParaRPr lang="en-US" altLang="ru-RU" sz="1100" dirty="0">
              <a:cs typeface="Arial" charset="0"/>
            </a:endParaRPr>
          </a:p>
          <a:p>
            <a:pPr marL="171450" lvl="1" indent="-171450" eaLnBrk="1" hangingPunct="1">
              <a:spcBef>
                <a:spcPts val="6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ru-RU" altLang="ru-RU" sz="1100" dirty="0" smtClean="0">
                <a:cs typeface="Arial" charset="0"/>
              </a:rPr>
              <a:t>Плавное регулирование освещенности и автоматический контроль за исправностью освещения</a:t>
            </a:r>
            <a:r>
              <a:rPr lang="en-US" altLang="ru-RU" sz="1100" dirty="0" smtClean="0">
                <a:cs typeface="Arial" charset="0"/>
              </a:rPr>
              <a:t>;</a:t>
            </a:r>
            <a:endParaRPr lang="ru-RU" altLang="ru-RU" sz="1100" dirty="0">
              <a:cs typeface="Arial" charset="0"/>
            </a:endParaRPr>
          </a:p>
          <a:p>
            <a:pPr marL="171450" lvl="1" indent="-171450" eaLnBrk="1" hangingPunct="1">
              <a:spcBef>
                <a:spcPts val="6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ru-RU" altLang="ru-RU" sz="1100" dirty="0" smtClean="0">
                <a:cs typeface="Arial" charset="0"/>
              </a:rPr>
              <a:t>Повышение безопасности за счет более качественного освещения территории.</a:t>
            </a:r>
            <a:endParaRPr lang="en-US" altLang="ru-RU" sz="11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98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ъект 2"/>
          <p:cNvSpPr txBox="1">
            <a:spLocks/>
          </p:cNvSpPr>
          <p:nvPr/>
        </p:nvSpPr>
        <p:spPr bwMode="auto">
          <a:xfrm>
            <a:off x="331788" y="1446213"/>
            <a:ext cx="54070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ru-RU" altLang="ru-RU" sz="1100">
                <a:solidFill>
                  <a:srgbClr val="005386"/>
                </a:solidFill>
                <a:cs typeface="Arial" charset="0"/>
              </a:rPr>
              <a:t>Назначение</a:t>
            </a:r>
            <a:r>
              <a:rPr lang="en-US" altLang="ru-RU" sz="1100">
                <a:solidFill>
                  <a:srgbClr val="005386"/>
                </a:solidFill>
                <a:cs typeface="Arial" charset="0"/>
              </a:rPr>
              <a:t>:</a:t>
            </a:r>
            <a:endParaRPr lang="ru-RU" altLang="ru-RU" sz="1100">
              <a:solidFill>
                <a:srgbClr val="005386"/>
              </a:solidFill>
              <a:cs typeface="Arial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ru-RU" altLang="ru-RU" sz="1100">
                <a:cs typeface="Arial" charset="0"/>
              </a:rPr>
              <a:t>- Мониторинг и энергосберегающее управление подачей теплоносителя, оптимизация распределения тепла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ru-RU" altLang="ru-RU" sz="1100">
                <a:cs typeface="Arial" charset="0"/>
              </a:rPr>
              <a:t>- Дистанционный съём показаний с общедомовых и индивидуальных узлов учёта</a:t>
            </a:r>
          </a:p>
        </p:txBody>
      </p:sp>
      <p:pic>
        <p:nvPicPr>
          <p:cNvPr id="56323" name="Рисунок 1"/>
          <p:cNvPicPr>
            <a:picLocks noChangeAspect="1"/>
          </p:cNvPicPr>
          <p:nvPr/>
        </p:nvPicPr>
        <p:blipFill>
          <a:blip r:embed="rId3"/>
          <a:srcRect t="24467"/>
          <a:stretch>
            <a:fillRect/>
          </a:stretch>
        </p:blipFill>
        <p:spPr bwMode="auto">
          <a:xfrm>
            <a:off x="7351713" y="307975"/>
            <a:ext cx="1550987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303155" y="1963534"/>
            <a:ext cx="671428" cy="946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6325" name="Рисунок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94550" y="2011363"/>
            <a:ext cx="871538" cy="9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5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34075" y="1882775"/>
            <a:ext cx="1139825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Рисунок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40475" y="771525"/>
            <a:ext cx="1011238" cy="674688"/>
          </a:xfrm>
          <a:prstGeom prst="rect">
            <a:avLst/>
          </a:prstGeom>
          <a:noFill/>
          <a:ln w="12700">
            <a:solidFill>
              <a:srgbClr val="005386"/>
            </a:solidFill>
            <a:miter lim="800000"/>
            <a:headEnd/>
            <a:tailEnd/>
          </a:ln>
        </p:spPr>
      </p:pic>
      <p:sp>
        <p:nvSpPr>
          <p:cNvPr id="56328" name="TextBox 1"/>
          <p:cNvSpPr txBox="1">
            <a:spLocks noChangeArrowheads="1"/>
          </p:cNvSpPr>
          <p:nvPr/>
        </p:nvSpPr>
        <p:spPr bwMode="auto">
          <a:xfrm>
            <a:off x="206375" y="923925"/>
            <a:ext cx="56578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>
                <a:cs typeface="Arial" charset="0"/>
              </a:rPr>
              <a:t>Энергосберегающая система автоматического управления подачей теплоносителя в многоквартирных домах</a:t>
            </a:r>
          </a:p>
        </p:txBody>
      </p:sp>
      <p:sp>
        <p:nvSpPr>
          <p:cNvPr id="56329" name="TextBox 16"/>
          <p:cNvSpPr txBox="1">
            <a:spLocks noChangeArrowheads="1"/>
          </p:cNvSpPr>
          <p:nvPr/>
        </p:nvSpPr>
        <p:spPr bwMode="auto">
          <a:xfrm>
            <a:off x="7488238" y="1185863"/>
            <a:ext cx="14859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000">
                <a:cs typeface="Arial" charset="0"/>
              </a:rPr>
              <a:t>Диспетчерский пункт</a:t>
            </a:r>
          </a:p>
          <a:p>
            <a:pPr algn="ctr" eaLnBrk="1" hangingPunct="1"/>
            <a:r>
              <a:rPr lang="ru-RU" altLang="ru-RU" sz="1000">
                <a:cs typeface="Arial" charset="0"/>
              </a:rPr>
              <a:t>управляющей компании</a:t>
            </a:r>
          </a:p>
        </p:txBody>
      </p:sp>
      <p:sp>
        <p:nvSpPr>
          <p:cNvPr id="56330" name="Прямоугольник 23"/>
          <p:cNvSpPr>
            <a:spLocks noChangeArrowheads="1"/>
          </p:cNvSpPr>
          <p:nvPr/>
        </p:nvSpPr>
        <p:spPr bwMode="auto">
          <a:xfrm>
            <a:off x="3336638" y="3015560"/>
            <a:ext cx="2373312" cy="1715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5738" indent="-185738" eaLnBrk="1" hangingPunct="1"/>
            <a:r>
              <a:rPr lang="ru-RU" altLang="ru-RU" sz="1100" dirty="0">
                <a:solidFill>
                  <a:srgbClr val="005386"/>
                </a:solidFill>
                <a:cs typeface="Arial" charset="0"/>
              </a:rPr>
              <a:t>Преимущества</a:t>
            </a:r>
          </a:p>
          <a:p>
            <a:pPr marL="185738" indent="-185738" eaLnBrk="1" hangingPunct="1">
              <a:buFont typeface="Arial" charset="0"/>
              <a:buChar char="•"/>
            </a:pPr>
            <a:r>
              <a:rPr lang="ru-RU" altLang="ru-RU" sz="1050" dirty="0">
                <a:cs typeface="Arial" charset="0"/>
              </a:rPr>
              <a:t>Объективный учет потребления и контроль аварийных ситуаций</a:t>
            </a:r>
          </a:p>
          <a:p>
            <a:pPr marL="185738" indent="-185738" eaLnBrk="1" hangingPunct="1">
              <a:buFont typeface="Arial" charset="0"/>
              <a:buChar char="•"/>
            </a:pPr>
            <a:r>
              <a:rPr lang="ru-RU" altLang="ru-RU" sz="1050" dirty="0">
                <a:cs typeface="Arial" charset="0"/>
              </a:rPr>
              <a:t>Уменьшение расхода теплопотребления на 18 – 35 %</a:t>
            </a:r>
            <a:endParaRPr lang="en-US" altLang="ru-RU" sz="1050" dirty="0">
              <a:cs typeface="Arial" charset="0"/>
            </a:endParaRPr>
          </a:p>
          <a:p>
            <a:pPr marL="185738" indent="-185738" eaLnBrk="1" hangingPunct="1">
              <a:buFont typeface="Arial" charset="0"/>
              <a:buChar char="•"/>
            </a:pPr>
            <a:r>
              <a:rPr lang="ru-RU" altLang="ru-RU" sz="1050" dirty="0">
                <a:cs typeface="Arial" charset="0"/>
              </a:rPr>
              <a:t>Контроль и оперативное управление с дистанционным мониторингом </a:t>
            </a:r>
            <a:r>
              <a:rPr lang="ru-RU" altLang="ru-RU" sz="1050" dirty="0" err="1">
                <a:cs typeface="Arial" charset="0"/>
              </a:rPr>
              <a:t>общедомовых</a:t>
            </a:r>
            <a:r>
              <a:rPr lang="ru-RU" altLang="ru-RU" sz="1050" dirty="0">
                <a:cs typeface="Arial" charset="0"/>
              </a:rPr>
              <a:t> и квартирных инженерных систем.</a:t>
            </a:r>
          </a:p>
        </p:txBody>
      </p:sp>
      <p:grpSp>
        <p:nvGrpSpPr>
          <p:cNvPr id="2" name="Группа 12"/>
          <p:cNvGrpSpPr/>
          <p:nvPr/>
        </p:nvGrpSpPr>
        <p:grpSpPr>
          <a:xfrm>
            <a:off x="2170606" y="35370"/>
            <a:ext cx="2872318" cy="735524"/>
            <a:chOff x="3693422" y="0"/>
            <a:chExt cx="2529366" cy="735524"/>
          </a:xfrm>
          <a:solidFill>
            <a:schemeClr val="accent6"/>
          </a:solidFill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3693422" y="0"/>
              <a:ext cx="2529366" cy="73552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Скругленный прямоугольник 4"/>
            <p:cNvSpPr/>
            <p:nvPr/>
          </p:nvSpPr>
          <p:spPr>
            <a:xfrm>
              <a:off x="3714965" y="21543"/>
              <a:ext cx="2486280" cy="69243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6670" tIns="26670" rIns="26670" bIns="26670" spcCol="1270" anchor="ctr"/>
            <a:lstStyle/>
            <a:p>
              <a:pPr algn="ctr" defTabSz="622300" eaLnBrk="1" hangingPunct="1">
                <a:spcAft>
                  <a:spcPts val="0"/>
                </a:spcAft>
                <a:defRPr/>
              </a:pPr>
              <a:r>
                <a:rPr lang="ru-RU" sz="1400" dirty="0"/>
                <a:t>Управление теплоснабжением и дистанционный съём показаний с узлов учёта энергоресурсов</a:t>
              </a:r>
            </a:p>
          </p:txBody>
        </p:sp>
      </p:grpSp>
      <p:grpSp>
        <p:nvGrpSpPr>
          <p:cNvPr id="3" name="Группа 9"/>
          <p:cNvGrpSpPr/>
          <p:nvPr/>
        </p:nvGrpSpPr>
        <p:grpSpPr>
          <a:xfrm>
            <a:off x="61431" y="32270"/>
            <a:ext cx="2127294" cy="735524"/>
            <a:chOff x="3693422" y="0"/>
            <a:chExt cx="2529366" cy="735524"/>
          </a:xfrm>
          <a:solidFill>
            <a:schemeClr val="accent5">
              <a:lumMod val="75000"/>
            </a:schemeClr>
          </a:solidFill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3693422" y="0"/>
              <a:ext cx="2529366" cy="73552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Скругленный прямоугольник 4"/>
            <p:cNvSpPr/>
            <p:nvPr/>
          </p:nvSpPr>
          <p:spPr>
            <a:xfrm>
              <a:off x="3714965" y="21543"/>
              <a:ext cx="2486280" cy="69243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6670" tIns="26670" rIns="26670" bIns="26670" spcCol="1270" anchor="ctr"/>
            <a:lstStyle/>
            <a:p>
              <a:pPr algn="ctr" defTabSz="622300" eaLnBrk="1" hangingPunct="1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1400" dirty="0"/>
                <a:t>Энергоэффективность</a:t>
              </a:r>
            </a:p>
            <a:p>
              <a:pPr algn="ctr" defTabSz="622300" eaLnBrk="1" hangingPunct="1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1400" dirty="0"/>
                <a:t>и ресурсосбережение</a:t>
              </a:r>
            </a:p>
          </p:txBody>
        </p:sp>
      </p:grpSp>
      <p:pic>
        <p:nvPicPr>
          <p:cNvPr id="56333" name="Picture 2" descr="Э Распределение тепла в доме без насоса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376" y="2956060"/>
            <a:ext cx="1588060" cy="1912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5738812" y="3471318"/>
            <a:ext cx="3248025" cy="1370588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spcAft>
                <a:spcPts val="300"/>
              </a:spcAft>
              <a:defRPr/>
            </a:pPr>
            <a:r>
              <a:rPr lang="ru-RU" altLang="ru-RU" sz="1200" b="1" dirty="0">
                <a:solidFill>
                  <a:schemeClr val="tx1"/>
                </a:solidFill>
                <a:ea typeface="MS PGothic" pitchFamily="34" charset="-128"/>
                <a:cs typeface="Arial" charset="0"/>
              </a:rPr>
              <a:t>Проект 2015 </a:t>
            </a:r>
            <a:r>
              <a:rPr lang="ru-RU" altLang="ru-RU" sz="1200" b="1" dirty="0" smtClean="0">
                <a:solidFill>
                  <a:schemeClr val="tx1"/>
                </a:solidFill>
                <a:ea typeface="MS PGothic" pitchFamily="34" charset="-128"/>
                <a:cs typeface="Arial" charset="0"/>
              </a:rPr>
              <a:t>года</a:t>
            </a:r>
            <a:endParaRPr lang="ru-RU" altLang="ru-RU" sz="1200" dirty="0">
              <a:solidFill>
                <a:schemeClr val="tx1"/>
              </a:solidFill>
              <a:ea typeface="MS PGothic" pitchFamily="34" charset="-128"/>
              <a:cs typeface="Arial" charset="0"/>
            </a:endParaRPr>
          </a:p>
          <a:p>
            <a:pPr eaLnBrk="1" hangingPunct="1">
              <a:spcAft>
                <a:spcPts val="300"/>
              </a:spcAft>
              <a:defRPr/>
            </a:pPr>
            <a:r>
              <a:rPr lang="ru-RU" altLang="ru-RU" sz="1200" dirty="0" smtClean="0">
                <a:solidFill>
                  <a:schemeClr val="tx1"/>
                </a:solidFill>
                <a:ea typeface="MS PGothic" pitchFamily="34" charset="-128"/>
                <a:cs typeface="Arial" charset="0"/>
              </a:rPr>
              <a:t>1 </a:t>
            </a:r>
            <a:r>
              <a:rPr lang="ru-RU" altLang="ru-RU" sz="1200" dirty="0">
                <a:solidFill>
                  <a:schemeClr val="tx1"/>
                </a:solidFill>
                <a:ea typeface="MS PGothic" pitchFamily="34" charset="-128"/>
                <a:cs typeface="Arial" charset="0"/>
              </a:rPr>
              <a:t>этап. Оснащение 41 ИТП  социальных объектов системой управления подачей теплоносителя с удаленным управлением  с диспетчерского пункта   ГКУ  ЖА и ЖКС </a:t>
            </a:r>
            <a:r>
              <a:rPr lang="ru-RU" altLang="ru-RU" sz="1200" dirty="0" err="1">
                <a:solidFill>
                  <a:schemeClr val="tx1"/>
                </a:solidFill>
                <a:ea typeface="MS PGothic" pitchFamily="34" charset="-128"/>
                <a:cs typeface="Arial" charset="0"/>
              </a:rPr>
              <a:t>Кронштадского</a:t>
            </a:r>
            <a:r>
              <a:rPr lang="ru-RU" altLang="ru-RU" sz="1200" dirty="0">
                <a:solidFill>
                  <a:schemeClr val="tx1"/>
                </a:solidFill>
                <a:ea typeface="MS PGothic" pitchFamily="34" charset="-128"/>
                <a:cs typeface="Arial" charset="0"/>
              </a:rPr>
              <a:t> района.</a:t>
            </a:r>
            <a:endParaRPr lang="en-US" altLang="ru-RU" sz="1200" dirty="0">
              <a:solidFill>
                <a:schemeClr val="tx1"/>
              </a:solidFill>
              <a:ea typeface="MS PGothic" pitchFamily="34" charset="-128"/>
              <a:cs typeface="Arial" charset="0"/>
            </a:endParaRPr>
          </a:p>
        </p:txBody>
      </p:sp>
      <p:pic>
        <p:nvPicPr>
          <p:cNvPr id="19" name="Picture 4" descr="Э Распределение тепла с насосом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36376" y="2959100"/>
            <a:ext cx="1355658" cy="1911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Выгнутая вверх стрелка 19"/>
          <p:cNvSpPr/>
          <p:nvPr/>
        </p:nvSpPr>
        <p:spPr>
          <a:xfrm>
            <a:off x="1380562" y="2477660"/>
            <a:ext cx="995083" cy="396368"/>
          </a:xfrm>
          <a:prstGeom prst="curvedDownArrow">
            <a:avLst/>
          </a:prstGeom>
          <a:solidFill>
            <a:srgbClr val="80B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13977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60338" y="4359275"/>
          <a:ext cx="8842375" cy="774700"/>
        </p:xfrm>
        <a:graphic>
          <a:graphicData uri="http://schemas.openxmlformats.org/drawingml/2006/table">
            <a:tbl>
              <a:tblPr/>
              <a:tblGrid>
                <a:gridCol w="1473200"/>
                <a:gridCol w="1474787"/>
                <a:gridCol w="1473200"/>
                <a:gridCol w="1473200"/>
                <a:gridCol w="1474788"/>
                <a:gridCol w="1473200"/>
              </a:tblGrid>
              <a:tr h="774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Техногенные угрозы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MS PGothic" pitchFamily="34" charset="-128"/>
                        <a:cs typeface="Arial" charset="0"/>
                      </a:endParaRPr>
                    </a:p>
                  </a:txBody>
                  <a:tcPr marL="68573" marR="68573" marT="26130" marB="261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Общественная и личная безопасность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MS PGothic" pitchFamily="34" charset="-128"/>
                        <a:cs typeface="Arial" charset="0"/>
                      </a:endParaRPr>
                    </a:p>
                  </a:txBody>
                  <a:tcPr marL="68573" marR="68573" marT="26130" marB="261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Экологические угрозы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MS PGothic" pitchFamily="34" charset="-128"/>
                        <a:cs typeface="Arial" charset="0"/>
                      </a:endParaRPr>
                    </a:p>
                  </a:txBody>
                  <a:tcPr marL="68573" marR="68573" marT="26130" marB="261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985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Природные угрозы</a:t>
                      </a:r>
                    </a:p>
                    <a:p>
                      <a:pPr marL="0" marR="0" lvl="0" indent="0" algn="l" defTabSz="11985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MS PGothic" pitchFamily="34" charset="-128"/>
                        <a:cs typeface="Arial" charset="0"/>
                      </a:endParaRPr>
                    </a:p>
                  </a:txBody>
                  <a:tcPr marL="68573" marR="68573" marT="26130" marB="261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985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Транспортные угрозы</a:t>
                      </a:r>
                    </a:p>
                    <a:p>
                      <a:pPr marL="0" marR="0" lvl="0" indent="0" algn="l" defTabSz="11985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MS PGothic" pitchFamily="34" charset="-128"/>
                        <a:cs typeface="Arial" charset="0"/>
                      </a:endParaRPr>
                    </a:p>
                  </a:txBody>
                  <a:tcPr marL="68573" marR="68573" marT="26130" marB="261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985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Энергоэффективность и ресурсосбережение</a:t>
                      </a:r>
                    </a:p>
                    <a:p>
                      <a:pPr marL="0" marR="0" lvl="0" indent="0" algn="l" defTabSz="11985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MS PGothic" pitchFamily="34" charset="-128"/>
                        <a:cs typeface="Arial" charset="0"/>
                      </a:endParaRPr>
                    </a:p>
                  </a:txBody>
                  <a:tcPr marL="68573" marR="68573" marT="26130" marB="261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49170" name="Рисунок 4"/>
          <p:cNvPicPr>
            <a:picLocks noChangeAspect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1133475" y="3730625"/>
            <a:ext cx="71040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265" y="4546033"/>
            <a:ext cx="1353467" cy="529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9172" name="Рисунок 13"/>
          <p:cNvPicPr>
            <a:picLocks noChangeAspect="1"/>
          </p:cNvPicPr>
          <p:nvPr/>
        </p:nvPicPr>
        <p:blipFill>
          <a:blip r:embed="rId4"/>
          <a:srcRect b="50339"/>
          <a:stretch>
            <a:fillRect/>
          </a:stretch>
        </p:blipFill>
        <p:spPr bwMode="auto">
          <a:xfrm>
            <a:off x="6094413" y="4535488"/>
            <a:ext cx="1406525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73" name="Рисунок 15"/>
          <p:cNvPicPr>
            <a:picLocks noChangeAspect="1"/>
          </p:cNvPicPr>
          <p:nvPr/>
        </p:nvPicPr>
        <p:blipFill>
          <a:blip r:embed="rId5"/>
          <a:srcRect b="47845"/>
          <a:stretch>
            <a:fillRect/>
          </a:stretch>
        </p:blipFill>
        <p:spPr bwMode="auto">
          <a:xfrm>
            <a:off x="7596188" y="4638675"/>
            <a:ext cx="12573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 rot="10800000" flipV="1">
            <a:off x="2952750" y="3787775"/>
            <a:ext cx="3689350" cy="1397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1649" tIns="30824" rIns="61649" bIns="30824" anchor="ctr"/>
          <a:lstStyle/>
          <a:p>
            <a:pPr algn="ctr" eaLnBrk="1" hangingPunct="1">
              <a:defRPr/>
            </a:pPr>
            <a:r>
              <a:rPr lang="ru-RU" altLang="ru-RU" sz="1200">
                <a:solidFill>
                  <a:srgbClr val="353535"/>
                </a:solidFill>
                <a:ea typeface="MS PGothic" pitchFamily="34" charset="-128"/>
              </a:rPr>
              <a:t>Сенсорные сети физических величин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678738" y="2001838"/>
            <a:ext cx="1279525" cy="16541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649" tIns="30824" rIns="61649" bIns="30824"/>
          <a:lstStyle/>
          <a:p>
            <a:pPr algn="ctr" eaLnBrk="1" hangingPunct="1">
              <a:defRPr/>
            </a:pPr>
            <a:r>
              <a:rPr lang="ru-RU" altLang="ru-RU" sz="1000" b="1">
                <a:solidFill>
                  <a:srgbClr val="C00000"/>
                </a:solidFill>
                <a:ea typeface="MS PGothic" pitchFamily="34" charset="-128"/>
              </a:rPr>
              <a:t>Оперативные службы района</a:t>
            </a:r>
            <a:endParaRPr lang="ru-RU" altLang="ru-RU" sz="1000">
              <a:solidFill>
                <a:srgbClr val="C00000"/>
              </a:solidFill>
              <a:ea typeface="MS PGothic" pitchFamily="34" charset="-128"/>
            </a:endParaRPr>
          </a:p>
          <a:p>
            <a:pPr algn="ctr" eaLnBrk="1" hangingPunct="1">
              <a:defRPr/>
            </a:pPr>
            <a:r>
              <a:rPr lang="en-US" altLang="ru-RU" sz="1000">
                <a:solidFill>
                  <a:schemeClr val="bg1"/>
                </a:solidFill>
                <a:ea typeface="MS PGothic" pitchFamily="34" charset="-128"/>
              </a:rPr>
              <a:t>--------------------------</a:t>
            </a:r>
          </a:p>
          <a:p>
            <a:pPr algn="ctr" eaLnBrk="1" hangingPunct="1">
              <a:defRPr/>
            </a:pPr>
            <a:endParaRPr lang="en-US" altLang="ru-RU" sz="800" b="1">
              <a:solidFill>
                <a:srgbClr val="C00000"/>
              </a:solidFill>
              <a:ea typeface="MS PGothic" pitchFamily="34" charset="-128"/>
            </a:endParaRPr>
          </a:p>
          <a:p>
            <a:pPr algn="ctr" eaLnBrk="1" hangingPunct="1">
              <a:defRPr/>
            </a:pPr>
            <a:r>
              <a:rPr lang="ru-RU" altLang="ru-RU" sz="800" b="1">
                <a:solidFill>
                  <a:srgbClr val="C00000"/>
                </a:solidFill>
                <a:ea typeface="MS PGothic" pitchFamily="34" charset="-128"/>
              </a:rPr>
              <a:t>РУВД</a:t>
            </a:r>
          </a:p>
          <a:p>
            <a:pPr algn="ctr" eaLnBrk="1" hangingPunct="1">
              <a:defRPr/>
            </a:pPr>
            <a:r>
              <a:rPr lang="ru-RU" altLang="ru-RU" sz="800" b="1">
                <a:solidFill>
                  <a:srgbClr val="C00000"/>
                </a:solidFill>
                <a:ea typeface="MS PGothic" pitchFamily="34" charset="-128"/>
              </a:rPr>
              <a:t>МЧС</a:t>
            </a:r>
          </a:p>
          <a:p>
            <a:pPr algn="ctr" eaLnBrk="1" hangingPunct="1">
              <a:defRPr/>
            </a:pPr>
            <a:r>
              <a:rPr lang="ru-RU" altLang="ru-RU" sz="800" b="1">
                <a:solidFill>
                  <a:srgbClr val="C00000"/>
                </a:solidFill>
                <a:ea typeface="MS PGothic" pitchFamily="34" charset="-128"/>
              </a:rPr>
              <a:t>РВК</a:t>
            </a:r>
          </a:p>
          <a:p>
            <a:pPr algn="ctr" eaLnBrk="1" hangingPunct="1">
              <a:defRPr/>
            </a:pPr>
            <a:r>
              <a:rPr lang="ru-RU" altLang="ru-RU" sz="800" b="1">
                <a:solidFill>
                  <a:srgbClr val="C00000"/>
                </a:solidFill>
                <a:ea typeface="MS PGothic" pitchFamily="34" charset="-128"/>
              </a:rPr>
              <a:t>Водоканал</a:t>
            </a:r>
            <a:endParaRPr lang="en-US" altLang="ru-RU" sz="800" b="1">
              <a:solidFill>
                <a:srgbClr val="C00000"/>
              </a:solidFill>
              <a:ea typeface="MS PGothic" pitchFamily="34" charset="-128"/>
            </a:endParaRPr>
          </a:p>
          <a:p>
            <a:pPr algn="ctr" eaLnBrk="1" hangingPunct="1">
              <a:defRPr/>
            </a:pPr>
            <a:r>
              <a:rPr lang="ru-RU" altLang="ru-RU" sz="800" b="1">
                <a:solidFill>
                  <a:srgbClr val="C00000"/>
                </a:solidFill>
                <a:ea typeface="MS PGothic" pitchFamily="34" charset="-128"/>
              </a:rPr>
              <a:t>Ленэнерго</a:t>
            </a:r>
          </a:p>
          <a:p>
            <a:pPr algn="ctr" eaLnBrk="1" hangingPunct="1">
              <a:defRPr/>
            </a:pPr>
            <a:r>
              <a:rPr lang="ru-RU" altLang="ru-RU" sz="800" b="1">
                <a:solidFill>
                  <a:srgbClr val="C00000"/>
                </a:solidFill>
                <a:ea typeface="MS PGothic" pitchFamily="34" charset="-128"/>
              </a:rPr>
              <a:t>Ленсвет</a:t>
            </a:r>
          </a:p>
          <a:p>
            <a:pPr algn="ctr" eaLnBrk="1" hangingPunct="1">
              <a:defRPr/>
            </a:pPr>
            <a:r>
              <a:rPr lang="ru-RU" altLang="ru-RU" sz="800" b="1">
                <a:solidFill>
                  <a:srgbClr val="C00000"/>
                </a:solidFill>
                <a:ea typeface="MS PGothic" pitchFamily="34" charset="-128"/>
              </a:rPr>
              <a:t>ЖК</a:t>
            </a:r>
          </a:p>
          <a:p>
            <a:pPr algn="ctr" eaLnBrk="1" hangingPunct="1">
              <a:defRPr/>
            </a:pPr>
            <a:endParaRPr lang="ru-RU" altLang="ru-RU" sz="900">
              <a:solidFill>
                <a:srgbClr val="C00000"/>
              </a:solidFill>
              <a:ea typeface="MS PGothic" pitchFamily="34" charset="-128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47650" y="552450"/>
            <a:ext cx="1739900" cy="3103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649" tIns="30824" rIns="61649" bIns="30824" anchor="ctr"/>
          <a:lstStyle/>
          <a:p>
            <a:pPr algn="ctr" eaLnBrk="1" hangingPunct="1">
              <a:defRPr/>
            </a:pPr>
            <a:endParaRPr lang="en-US" altLang="ru-RU" sz="700" b="1">
              <a:solidFill>
                <a:srgbClr val="FFFFFF"/>
              </a:solidFill>
              <a:ea typeface="MS PGothic" pitchFamily="34" charset="-128"/>
            </a:endParaRPr>
          </a:p>
          <a:p>
            <a:pPr algn="ctr" eaLnBrk="1" hangingPunct="1">
              <a:defRPr/>
            </a:pPr>
            <a:r>
              <a:rPr lang="ru-RU" altLang="ru-RU" sz="1000" b="1">
                <a:solidFill>
                  <a:srgbClr val="FFFFFF"/>
                </a:solidFill>
                <a:ea typeface="MS PGothic" pitchFamily="34" charset="-128"/>
              </a:rPr>
              <a:t>Службы и комитеты</a:t>
            </a:r>
            <a:endParaRPr lang="en-US" altLang="ru-RU" sz="1000" b="1">
              <a:solidFill>
                <a:srgbClr val="FFFFFF"/>
              </a:solidFill>
              <a:ea typeface="MS PGothic" pitchFamily="34" charset="-128"/>
            </a:endParaRPr>
          </a:p>
          <a:p>
            <a:pPr algn="ctr" eaLnBrk="1" hangingPunct="1">
              <a:defRPr/>
            </a:pPr>
            <a:r>
              <a:rPr lang="ru-RU" altLang="ru-RU" sz="1000" b="1">
                <a:solidFill>
                  <a:srgbClr val="FFFFFF"/>
                </a:solidFill>
                <a:ea typeface="MS PGothic" pitchFamily="34" charset="-128"/>
              </a:rPr>
              <a:t>Санкт-Петербурга</a:t>
            </a:r>
          </a:p>
          <a:p>
            <a:pPr algn="ctr" eaLnBrk="1" hangingPunct="1">
              <a:defRPr/>
            </a:pPr>
            <a:r>
              <a:rPr lang="en-US" altLang="ru-RU" sz="700" b="1">
                <a:solidFill>
                  <a:srgbClr val="FFFFFF"/>
                </a:solidFill>
                <a:ea typeface="MS PGothic" pitchFamily="34" charset="-128"/>
              </a:rPr>
              <a:t>---------------------------------------------------</a:t>
            </a:r>
          </a:p>
          <a:p>
            <a:pPr algn="ctr" eaLnBrk="1" hangingPunct="1">
              <a:defRPr/>
            </a:pPr>
            <a:endParaRPr lang="en-US" altLang="ru-RU" sz="700" b="1">
              <a:solidFill>
                <a:srgbClr val="FFFFFF"/>
              </a:solidFill>
              <a:ea typeface="MS PGothic" pitchFamily="34" charset="-128"/>
            </a:endParaRPr>
          </a:p>
          <a:p>
            <a:pPr algn="ctr" eaLnBrk="1" hangingPunct="1">
              <a:defRPr/>
            </a:pPr>
            <a:r>
              <a:rPr lang="ru-RU" altLang="ru-RU" sz="800" b="1">
                <a:solidFill>
                  <a:srgbClr val="FFFFFF"/>
                </a:solidFill>
                <a:ea typeface="MS PGothic" pitchFamily="34" charset="-128"/>
              </a:rPr>
              <a:t>СЗУМЧС</a:t>
            </a:r>
          </a:p>
          <a:p>
            <a:pPr algn="ctr" eaLnBrk="1" hangingPunct="1">
              <a:defRPr/>
            </a:pPr>
            <a:r>
              <a:rPr lang="ru-RU" altLang="ru-RU" sz="800" b="1">
                <a:solidFill>
                  <a:srgbClr val="FFFFFF"/>
                </a:solidFill>
                <a:ea typeface="MS PGothic" pitchFamily="34" charset="-128"/>
              </a:rPr>
              <a:t>ГУВД</a:t>
            </a:r>
          </a:p>
          <a:p>
            <a:pPr algn="ctr" eaLnBrk="1" hangingPunct="1">
              <a:defRPr/>
            </a:pPr>
            <a:r>
              <a:rPr lang="ru-RU" altLang="ru-RU" sz="800" b="1">
                <a:solidFill>
                  <a:srgbClr val="FFFFFF"/>
                </a:solidFill>
                <a:ea typeface="MS PGothic" pitchFamily="34" charset="-128"/>
              </a:rPr>
              <a:t>ГУПТЭК</a:t>
            </a:r>
          </a:p>
          <a:p>
            <a:pPr algn="ctr" eaLnBrk="1" hangingPunct="1">
              <a:defRPr/>
            </a:pPr>
            <a:r>
              <a:rPr lang="ru-RU" altLang="ru-RU" sz="800" b="1">
                <a:solidFill>
                  <a:srgbClr val="FFFFFF"/>
                </a:solidFill>
                <a:ea typeface="MS PGothic" pitchFamily="34" charset="-128"/>
              </a:rPr>
              <a:t>РВК</a:t>
            </a:r>
          </a:p>
          <a:p>
            <a:pPr algn="ctr" eaLnBrk="1" hangingPunct="1">
              <a:defRPr/>
            </a:pPr>
            <a:r>
              <a:rPr lang="ru-RU" altLang="ru-RU" sz="800" b="1">
                <a:solidFill>
                  <a:srgbClr val="FFFFFF"/>
                </a:solidFill>
                <a:ea typeface="MS PGothic" pitchFamily="34" charset="-128"/>
              </a:rPr>
              <a:t>ЛенЭнерго</a:t>
            </a:r>
          </a:p>
          <a:p>
            <a:pPr algn="ctr" eaLnBrk="1" hangingPunct="1">
              <a:defRPr/>
            </a:pPr>
            <a:r>
              <a:rPr lang="ru-RU" altLang="ru-RU" sz="800" b="1">
                <a:solidFill>
                  <a:srgbClr val="FFFFFF"/>
                </a:solidFill>
                <a:ea typeface="MS PGothic" pitchFamily="34" charset="-128"/>
              </a:rPr>
              <a:t>Ленсвет</a:t>
            </a:r>
          </a:p>
          <a:p>
            <a:pPr algn="ctr" eaLnBrk="1" hangingPunct="1">
              <a:defRPr/>
            </a:pPr>
            <a:r>
              <a:rPr lang="ru-RU" altLang="ru-RU" sz="800" b="1">
                <a:solidFill>
                  <a:srgbClr val="FFFFFF"/>
                </a:solidFill>
                <a:ea typeface="MS PGothic" pitchFamily="34" charset="-128"/>
              </a:rPr>
              <a:t>Водоканал</a:t>
            </a:r>
          </a:p>
          <a:p>
            <a:pPr algn="ctr" eaLnBrk="1" hangingPunct="1">
              <a:defRPr/>
            </a:pPr>
            <a:r>
              <a:rPr lang="ru-RU" altLang="ru-RU" sz="800" b="1">
                <a:solidFill>
                  <a:srgbClr val="FFFFFF"/>
                </a:solidFill>
                <a:ea typeface="MS PGothic" pitchFamily="34" charset="-128"/>
              </a:rPr>
              <a:t>ПетербургГаз</a:t>
            </a:r>
          </a:p>
          <a:p>
            <a:pPr algn="ctr" eaLnBrk="1" hangingPunct="1">
              <a:defRPr/>
            </a:pPr>
            <a:r>
              <a:rPr lang="ru-RU" altLang="ru-RU" sz="800" b="1">
                <a:solidFill>
                  <a:srgbClr val="FFFFFF"/>
                </a:solidFill>
                <a:ea typeface="MS PGothic" pitchFamily="34" charset="-128"/>
              </a:rPr>
              <a:t>ПассажирАвтоТранс</a:t>
            </a:r>
          </a:p>
          <a:p>
            <a:pPr algn="ctr" eaLnBrk="1" hangingPunct="1">
              <a:defRPr/>
            </a:pPr>
            <a:r>
              <a:rPr lang="ru-RU" altLang="ru-RU" sz="800" b="1">
                <a:solidFill>
                  <a:srgbClr val="FFFFFF"/>
                </a:solidFill>
                <a:ea typeface="MS PGothic" pitchFamily="34" charset="-128"/>
              </a:rPr>
              <a:t>ВЦКП</a:t>
            </a:r>
          </a:p>
          <a:p>
            <a:pPr algn="ctr" eaLnBrk="1" hangingPunct="1">
              <a:defRPr/>
            </a:pPr>
            <a:r>
              <a:rPr lang="ru-RU" altLang="ru-RU" sz="800" b="1">
                <a:solidFill>
                  <a:srgbClr val="FFFFFF"/>
                </a:solidFill>
                <a:ea typeface="MS PGothic" pitchFamily="34" charset="-128"/>
              </a:rPr>
              <a:t>ЖК</a:t>
            </a:r>
          </a:p>
          <a:p>
            <a:pPr algn="ctr" eaLnBrk="1" hangingPunct="1">
              <a:defRPr/>
            </a:pPr>
            <a:endParaRPr lang="ru-RU" altLang="ru-RU" sz="800" b="1">
              <a:solidFill>
                <a:srgbClr val="FFFFFF"/>
              </a:solidFill>
              <a:ea typeface="MS PGothic" pitchFamily="34" charset="-128"/>
            </a:endParaRPr>
          </a:p>
          <a:p>
            <a:pPr algn="ctr" eaLnBrk="1" hangingPunct="1">
              <a:defRPr/>
            </a:pPr>
            <a:r>
              <a:rPr lang="ru-RU" altLang="ru-RU" sz="800" b="1">
                <a:solidFill>
                  <a:srgbClr val="FFFFFF"/>
                </a:solidFill>
                <a:ea typeface="MS PGothic" pitchFamily="34" charset="-128"/>
              </a:rPr>
              <a:t>Дирекция по организации дорожного движения</a:t>
            </a:r>
          </a:p>
          <a:p>
            <a:pPr algn="ctr" eaLnBrk="1" hangingPunct="1">
              <a:defRPr/>
            </a:pPr>
            <a:endParaRPr lang="ru-RU" altLang="ru-RU" sz="800" b="1">
              <a:solidFill>
                <a:srgbClr val="FFFFFF"/>
              </a:solidFill>
              <a:ea typeface="MS PGothic" pitchFamily="34" charset="-128"/>
            </a:endParaRPr>
          </a:p>
          <a:p>
            <a:pPr algn="ctr" eaLnBrk="1" hangingPunct="1">
              <a:defRPr/>
            </a:pPr>
            <a:r>
              <a:rPr lang="ru-RU" altLang="ru-RU" sz="800" b="1">
                <a:solidFill>
                  <a:srgbClr val="FFFFFF"/>
                </a:solidFill>
                <a:ea typeface="MS PGothic" pitchFamily="34" charset="-128"/>
              </a:rPr>
              <a:t>Комитет по природопользованию, охране окружающей среды и обеспечению экологической безопасности</a:t>
            </a:r>
            <a:endParaRPr lang="ru-RU" altLang="ru-RU" sz="500">
              <a:solidFill>
                <a:srgbClr val="FFFFFF"/>
              </a:solidFill>
              <a:ea typeface="MS PGothic" pitchFamily="34" charset="-128"/>
            </a:endParaRPr>
          </a:p>
          <a:p>
            <a:pPr algn="ctr" eaLnBrk="1" hangingPunct="1">
              <a:defRPr/>
            </a:pPr>
            <a:endParaRPr lang="ru-RU" altLang="ru-RU" sz="5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678738" y="592138"/>
            <a:ext cx="127635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649" tIns="30824" rIns="61649" bIns="30824" anchor="ctr"/>
          <a:lstStyle/>
          <a:p>
            <a:pPr algn="ctr" eaLnBrk="1" hangingPunct="1">
              <a:defRPr/>
            </a:pPr>
            <a:r>
              <a:rPr lang="ru-RU" altLang="ru-RU" sz="900" b="1">
                <a:solidFill>
                  <a:srgbClr val="FFFFFF"/>
                </a:solidFill>
                <a:ea typeface="MS PGothic" pitchFamily="34" charset="-128"/>
              </a:rPr>
              <a:t>Администрация Кронштадтского района</a:t>
            </a:r>
          </a:p>
        </p:txBody>
      </p:sp>
      <p:sp>
        <p:nvSpPr>
          <p:cNvPr id="29" name="Счетверенная стрелка 28"/>
          <p:cNvSpPr/>
          <p:nvPr/>
        </p:nvSpPr>
        <p:spPr>
          <a:xfrm>
            <a:off x="1987550" y="698500"/>
            <a:ext cx="5708650" cy="292100"/>
          </a:xfrm>
          <a:prstGeom prst="quad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649" tIns="30824" rIns="61649" bIns="30824"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1027" name="Прямая со стрелкой 1026"/>
          <p:cNvCxnSpPr>
            <a:stCxn id="50" idx="3"/>
          </p:cNvCxnSpPr>
          <p:nvPr/>
        </p:nvCxnSpPr>
        <p:spPr>
          <a:xfrm flipV="1">
            <a:off x="6838950" y="2643188"/>
            <a:ext cx="839788" cy="48101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V="1">
            <a:off x="3400425" y="3346450"/>
            <a:ext cx="433388" cy="4413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3902075" y="3346450"/>
            <a:ext cx="342900" cy="4413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V="1">
            <a:off x="4765675" y="3346450"/>
            <a:ext cx="0" cy="4460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H="1" flipV="1">
            <a:off x="5226050" y="3346450"/>
            <a:ext cx="298450" cy="4413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H="1" flipV="1">
            <a:off x="5603875" y="3346450"/>
            <a:ext cx="420688" cy="4413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22" descr="Рисунок4"/>
          <p:cNvPicPr>
            <a:picLocks noChangeAspect="1" noChangeArrowheads="1"/>
          </p:cNvPicPr>
          <p:nvPr/>
        </p:nvPicPr>
        <p:blipFill rotWithShape="1">
          <a:blip r:embed="rId6" cstate="print">
            <a:lum bright="9000" contrast="21000"/>
            <a:extLst/>
          </a:blip>
          <a:srcRect b="1211"/>
          <a:stretch/>
        </p:blipFill>
        <p:spPr bwMode="auto">
          <a:xfrm>
            <a:off x="185737" y="4546033"/>
            <a:ext cx="1367957" cy="592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45" name="Picture 20" descr="J:\картинки\937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1804420" y="4620407"/>
            <a:ext cx="1061039" cy="475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2828" y="4506108"/>
            <a:ext cx="1364817" cy="550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aphicFrame>
        <p:nvGraphicFramePr>
          <p:cNvPr id="50" name="Таблица 49"/>
          <p:cNvGraphicFramePr>
            <a:graphicFrameLocks noGrp="1"/>
          </p:cNvGraphicFramePr>
          <p:nvPr/>
        </p:nvGraphicFramePr>
        <p:xfrm>
          <a:off x="2381250" y="2901950"/>
          <a:ext cx="4457700" cy="444500"/>
        </p:xfrm>
        <a:graphic>
          <a:graphicData uri="http://schemas.openxmlformats.org/drawingml/2006/table">
            <a:tbl>
              <a:tblPr/>
              <a:tblGrid>
                <a:gridCol w="4457700"/>
              </a:tblGrid>
              <a:tr h="234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Автоматизированный анализ и прогнозирование угроз</a:t>
                      </a:r>
                    </a:p>
                  </a:txBody>
                  <a:tcPr marL="68921" marR="68921" marT="26263" marB="2626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53535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Прием и хранение информации</a:t>
                      </a:r>
                    </a:p>
                  </a:txBody>
                  <a:tcPr marL="68921" marR="68921" marT="26263" marB="2626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1D9"/>
                    </a:solidFill>
                  </a:tcPr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2387600" y="1004888"/>
            <a:ext cx="4437063" cy="233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649" tIns="30824" rIns="61649" bIns="30824" anchor="ctr"/>
          <a:lstStyle/>
          <a:p>
            <a:pPr algn="ctr" eaLnBrk="1" hangingPunct="1">
              <a:defRPr/>
            </a:pPr>
            <a:r>
              <a:rPr lang="ru-RU" altLang="ru-RU" sz="1100" dirty="0">
                <a:solidFill>
                  <a:srgbClr val="FFFFFF"/>
                </a:solidFill>
                <a:ea typeface="MS PGothic" pitchFamily="34" charset="-128"/>
              </a:rPr>
              <a:t>Единая дежурно-диспетчерская служба Кронштадтского района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2147888" y="407988"/>
            <a:ext cx="5353050" cy="282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649" tIns="30824" rIns="61649" bIns="30824" anchor="ctr"/>
          <a:lstStyle/>
          <a:p>
            <a:pPr algn="ctr" eaLnBrk="1" hangingPunct="1">
              <a:defRPr/>
            </a:pPr>
            <a:r>
              <a:rPr lang="ru-RU" altLang="ru-RU" sz="1200">
                <a:solidFill>
                  <a:srgbClr val="FFFFFF"/>
                </a:solidFill>
                <a:ea typeface="MS PGothic" pitchFamily="34" charset="-128"/>
              </a:rPr>
              <a:t>Единый Центр Оперативного Реагирования</a:t>
            </a:r>
            <a:r>
              <a:rPr lang="en-US" altLang="ru-RU" sz="120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lang="ru-RU" altLang="ru-RU" sz="1200">
                <a:solidFill>
                  <a:srgbClr val="FFFFFF"/>
                </a:solidFill>
                <a:ea typeface="MS PGothic" pitchFamily="34" charset="-128"/>
              </a:rPr>
              <a:t>Санкт-Петербурга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1255713" y="96838"/>
            <a:ext cx="6759575" cy="198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649" tIns="30824" rIns="61649" bIns="30824" anchor="ctr"/>
          <a:lstStyle/>
          <a:p>
            <a:pPr algn="ctr" eaLnBrk="1" hangingPunct="1">
              <a:defRPr/>
            </a:pPr>
            <a:r>
              <a:rPr lang="ru-RU" altLang="ru-RU" sz="1200" b="1" dirty="0">
                <a:solidFill>
                  <a:srgbClr val="005387"/>
                </a:solidFill>
                <a:ea typeface="MS PGothic" pitchFamily="34" charset="-128"/>
              </a:rPr>
              <a:t>Структура АПК «Безопасный город» в </a:t>
            </a:r>
            <a:r>
              <a:rPr lang="ru-RU" altLang="ru-RU" sz="1200" b="1" dirty="0" smtClean="0">
                <a:solidFill>
                  <a:srgbClr val="005387"/>
                </a:solidFill>
                <a:ea typeface="MS PGothic" pitchFamily="34" charset="-128"/>
              </a:rPr>
              <a:t>Санкт-Петербурга</a:t>
            </a:r>
            <a:endParaRPr lang="ru-RU" altLang="ru-RU" sz="1200" b="1" dirty="0">
              <a:solidFill>
                <a:srgbClr val="005387"/>
              </a:solidFill>
              <a:ea typeface="MS PGothic" pitchFamily="34" charset="-128"/>
            </a:endParaRPr>
          </a:p>
        </p:txBody>
      </p:sp>
      <p:pic>
        <p:nvPicPr>
          <p:cNvPr id="49199" name="Рисунок 7"/>
          <p:cNvPicPr>
            <a:picLocks noChangeAspect="1"/>
          </p:cNvPicPr>
          <p:nvPr/>
        </p:nvPicPr>
        <p:blipFill>
          <a:blip r:embed="rId9"/>
          <a:srcRect r="29295"/>
          <a:stretch>
            <a:fillRect/>
          </a:stretch>
        </p:blipFill>
        <p:spPr bwMode="auto">
          <a:xfrm>
            <a:off x="2387600" y="1250950"/>
            <a:ext cx="4443413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169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Рисунок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Рисунок 2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7463" y="-508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Номер слайда 3"/>
          <p:cNvSpPr txBox="1">
            <a:spLocks noGrp="1"/>
          </p:cNvSpPr>
          <p:nvPr/>
        </p:nvSpPr>
        <p:spPr bwMode="auto">
          <a:xfrm>
            <a:off x="7046913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4C94BD15-E1E2-4647-BF2A-20F9CDDDEF94}" type="slidenum">
              <a:rPr lang="ru-RU" altLang="ru-RU" sz="1200">
                <a:solidFill>
                  <a:srgbClr val="898989"/>
                </a:solidFill>
                <a:cs typeface="Arial" charset="0"/>
              </a:rPr>
              <a:pPr algn="r" eaLnBrk="1" hangingPunct="1"/>
              <a:t>2</a:t>
            </a:fld>
            <a:endParaRPr lang="ru-RU" altLang="ru-RU" sz="120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9931" y="1237370"/>
            <a:ext cx="25922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Производство </a:t>
            </a:r>
          </a:p>
          <a:p>
            <a:pPr algn="ctr">
              <a:defRPr/>
            </a:pPr>
            <a:r>
              <a:rPr lang="ru-RU" sz="1200" b="1" dirty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базовых несущих конструкций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89322" y="1360850"/>
            <a:ext cx="2952913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Центр метрологии и испытаний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94512" y="1352069"/>
            <a:ext cx="3032026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Центр </a:t>
            </a:r>
            <a:r>
              <a:rPr lang="ru-RU" sz="1200" b="1" dirty="0" err="1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микросистемотехники</a:t>
            </a:r>
            <a:endParaRPr lang="ru-RU" sz="1200" b="1" dirty="0">
              <a:solidFill>
                <a:srgbClr val="005386"/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2912985"/>
            <a:ext cx="2987824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Центр </a:t>
            </a:r>
          </a:p>
          <a:p>
            <a:pPr algn="ctr">
              <a:defRPr/>
            </a:pPr>
            <a:r>
              <a:rPr lang="ru-RU" sz="1200" b="1" dirty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точной механической обработки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008" y="4712266"/>
            <a:ext cx="2736304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Производство электронных</a:t>
            </a:r>
          </a:p>
          <a:p>
            <a:pPr algn="ctr">
              <a:defRPr/>
            </a:pPr>
            <a:r>
              <a:rPr lang="ru-RU" sz="1200" b="1" dirty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модулей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89322" y="4677786"/>
            <a:ext cx="295232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Производство специальной</a:t>
            </a:r>
          </a:p>
          <a:p>
            <a:pPr algn="ctr">
              <a:defRPr/>
            </a:pPr>
            <a:r>
              <a:rPr lang="ru-RU" sz="1200" b="1" dirty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микроэлектроники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00192" y="4815701"/>
            <a:ext cx="2702396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Центр </a:t>
            </a:r>
            <a:r>
              <a:rPr lang="ru-RU" sz="1200" b="1" dirty="0" err="1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микросистемотехники</a:t>
            </a:r>
            <a:endParaRPr lang="ru-RU" sz="1200" b="1" dirty="0">
              <a:solidFill>
                <a:srgbClr val="005386"/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4512" y="3059666"/>
            <a:ext cx="3032025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Центр </a:t>
            </a:r>
            <a:r>
              <a:rPr lang="ru-RU" sz="1200" b="1" dirty="0" err="1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микросистемотехники</a:t>
            </a:r>
            <a:endParaRPr lang="ru-RU" sz="1200" b="1" dirty="0">
              <a:solidFill>
                <a:srgbClr val="005386"/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87824" y="1890115"/>
            <a:ext cx="2952328" cy="116955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ИННОВАЦИОННЫЕ 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ПРОМЫШЛЕННЫЕ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ПРОИЗВОДСТВА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5386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ПРЕДПРИЯТИЙ КЛАСТЕРА РАДИОЭЛЕКТРОНИКИ</a:t>
            </a:r>
            <a:endParaRPr lang="ru-RU" sz="1400" b="1" dirty="0">
              <a:solidFill>
                <a:srgbClr val="005386"/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Click="0" advTm="7036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fon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1335" y="1"/>
            <a:ext cx="10082213" cy="559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16"/>
          <p:cNvSpPr>
            <a:spLocks noChangeArrowheads="1"/>
          </p:cNvSpPr>
          <p:nvPr/>
        </p:nvSpPr>
        <p:spPr bwMode="auto">
          <a:xfrm>
            <a:off x="714348" y="267875"/>
            <a:ext cx="7596188" cy="4022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Calibri" pitchFamily="34" charset="0"/>
              </a:rPr>
              <a:t>Центр </a:t>
            </a:r>
            <a:r>
              <a:rPr lang="ru-RU" sz="2000" b="1" dirty="0">
                <a:solidFill>
                  <a:srgbClr val="7030A0"/>
                </a:solidFill>
                <a:latin typeface="Calibri" pitchFamily="34" charset="0"/>
              </a:rPr>
              <a:t>Технологической Компетенции радиоэлектронной отрасли</a:t>
            </a:r>
          </a:p>
        </p:txBody>
      </p:sp>
      <p:sp>
        <p:nvSpPr>
          <p:cNvPr id="8196" name="Rectangle 9"/>
          <p:cNvSpPr>
            <a:spLocks noChangeArrowheads="1"/>
          </p:cNvSpPr>
          <p:nvPr/>
        </p:nvSpPr>
        <p:spPr bwMode="auto">
          <a:xfrm>
            <a:off x="919163" y="820738"/>
            <a:ext cx="1655762" cy="73025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 dirty="0" smtClean="0">
                <a:solidFill>
                  <a:srgbClr val="005386"/>
                </a:solidFill>
                <a:latin typeface="Calibri" pitchFamily="34" charset="0"/>
              </a:rPr>
              <a:t>Специализированные </a:t>
            </a:r>
            <a:endParaRPr lang="ru-RU" sz="1200" b="1" dirty="0">
              <a:solidFill>
                <a:srgbClr val="005386"/>
              </a:solidFill>
              <a:latin typeface="Calibri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005386"/>
                </a:solidFill>
                <a:latin typeface="Calibri" pitchFamily="34" charset="0"/>
              </a:rPr>
              <a:t>производства </a:t>
            </a:r>
            <a:endParaRPr lang="ru-RU" sz="1200" b="1" dirty="0">
              <a:solidFill>
                <a:srgbClr val="005386"/>
              </a:solidFill>
              <a:latin typeface="Calibri" pitchFamily="34" charset="0"/>
            </a:endParaRPr>
          </a:p>
        </p:txBody>
      </p:sp>
      <p:sp>
        <p:nvSpPr>
          <p:cNvPr id="8197" name="Rectangle 10"/>
          <p:cNvSpPr>
            <a:spLocks noChangeArrowheads="1"/>
          </p:cNvSpPr>
          <p:nvPr/>
        </p:nvSpPr>
        <p:spPr bwMode="auto">
          <a:xfrm>
            <a:off x="3705229" y="844552"/>
            <a:ext cx="1649413" cy="7286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rgbClr val="FF0000"/>
                </a:solidFill>
                <a:latin typeface="Calibri" pitchFamily="34" charset="0"/>
              </a:rPr>
              <a:t>Разработка </a:t>
            </a:r>
          </a:p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rgbClr val="FF0000"/>
                </a:solidFill>
                <a:latin typeface="Calibri" pitchFamily="34" charset="0"/>
              </a:rPr>
              <a:t>и производство</a:t>
            </a:r>
          </a:p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rgbClr val="FF0000"/>
                </a:solidFill>
                <a:latin typeface="Calibri" pitchFamily="34" charset="0"/>
              </a:rPr>
              <a:t>гражданской </a:t>
            </a:r>
          </a:p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rgbClr val="FF0000"/>
                </a:solidFill>
                <a:latin typeface="Calibri" pitchFamily="34" charset="0"/>
              </a:rPr>
              <a:t>продукции</a:t>
            </a:r>
          </a:p>
        </p:txBody>
      </p:sp>
      <p:sp>
        <p:nvSpPr>
          <p:cNvPr id="8198" name="Rectangle 11"/>
          <p:cNvSpPr>
            <a:spLocks noChangeArrowheads="1"/>
          </p:cNvSpPr>
          <p:nvPr/>
        </p:nvSpPr>
        <p:spPr bwMode="auto">
          <a:xfrm>
            <a:off x="6526217" y="820740"/>
            <a:ext cx="1616075" cy="7286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>
                <a:solidFill>
                  <a:srgbClr val="005386"/>
                </a:solidFill>
                <a:latin typeface="Calibri" pitchFamily="34" charset="0"/>
              </a:rPr>
              <a:t>Создание </a:t>
            </a:r>
          </a:p>
          <a:p>
            <a:pPr algn="ctr"/>
            <a:r>
              <a:rPr lang="ru-RU" sz="1200" b="1">
                <a:solidFill>
                  <a:srgbClr val="005386"/>
                </a:solidFill>
                <a:latin typeface="Calibri" pitchFamily="34" charset="0"/>
              </a:rPr>
              <a:t>базовых технологий</a:t>
            </a:r>
          </a:p>
        </p:txBody>
      </p:sp>
      <p:sp>
        <p:nvSpPr>
          <p:cNvPr id="8199" name="Line 14"/>
          <p:cNvSpPr>
            <a:spLocks noChangeShapeType="1"/>
          </p:cNvSpPr>
          <p:nvPr/>
        </p:nvSpPr>
        <p:spPr bwMode="auto">
          <a:xfrm>
            <a:off x="4787900" y="2193926"/>
            <a:ext cx="0" cy="485775"/>
          </a:xfrm>
          <a:prstGeom prst="line">
            <a:avLst/>
          </a:prstGeom>
          <a:noFill/>
          <a:ln w="31750">
            <a:solidFill>
              <a:srgbClr val="00538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200" name="Rectangle 9"/>
          <p:cNvSpPr>
            <a:spLocks noChangeArrowheads="1"/>
          </p:cNvSpPr>
          <p:nvPr/>
        </p:nvSpPr>
        <p:spPr bwMode="auto">
          <a:xfrm>
            <a:off x="3527429" y="2125664"/>
            <a:ext cx="2087563" cy="782637"/>
          </a:xfrm>
          <a:prstGeom prst="rect">
            <a:avLst/>
          </a:prstGeom>
          <a:solidFill>
            <a:srgbClr val="C7EA1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latin typeface="Calibri" pitchFamily="34" charset="0"/>
              </a:rPr>
              <a:t>Центр</a:t>
            </a:r>
          </a:p>
          <a:p>
            <a:pPr algn="ctr"/>
            <a:r>
              <a:rPr lang="ru-RU" b="1">
                <a:latin typeface="Calibri" pitchFamily="34" charset="0"/>
              </a:rPr>
              <a:t>Технологической</a:t>
            </a:r>
            <a:br>
              <a:rPr lang="ru-RU" b="1">
                <a:latin typeface="Calibri" pitchFamily="34" charset="0"/>
              </a:rPr>
            </a:br>
            <a:r>
              <a:rPr lang="ru-RU" b="1">
                <a:latin typeface="Calibri" pitchFamily="34" charset="0"/>
              </a:rPr>
              <a:t> Компетенции</a:t>
            </a:r>
          </a:p>
        </p:txBody>
      </p:sp>
      <p:sp>
        <p:nvSpPr>
          <p:cNvPr id="8201" name="Rectangle 11"/>
          <p:cNvSpPr>
            <a:spLocks noChangeArrowheads="1"/>
          </p:cNvSpPr>
          <p:nvPr/>
        </p:nvSpPr>
        <p:spPr bwMode="auto">
          <a:xfrm>
            <a:off x="6526217" y="3640140"/>
            <a:ext cx="1616075" cy="7286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3000"/>
              </a:lnSpc>
            </a:pPr>
            <a:r>
              <a:rPr lang="ru-RU" sz="1200" b="1" dirty="0">
                <a:solidFill>
                  <a:srgbClr val="005386"/>
                </a:solidFill>
                <a:latin typeface="Calibri" pitchFamily="34" charset="0"/>
              </a:rPr>
              <a:t>Руководство </a:t>
            </a:r>
          </a:p>
          <a:p>
            <a:pPr algn="ctr">
              <a:lnSpc>
                <a:spcPct val="73000"/>
              </a:lnSpc>
            </a:pPr>
            <a:r>
              <a:rPr lang="ru-RU" sz="1200" b="1" dirty="0">
                <a:solidFill>
                  <a:srgbClr val="005386"/>
                </a:solidFill>
                <a:latin typeface="Calibri" pitchFamily="34" charset="0"/>
              </a:rPr>
              <a:t>технологичностью</a:t>
            </a:r>
          </a:p>
          <a:p>
            <a:pPr algn="ctr">
              <a:lnSpc>
                <a:spcPct val="73000"/>
              </a:lnSpc>
            </a:pPr>
            <a:r>
              <a:rPr lang="ru-RU" sz="1200" b="1" dirty="0">
                <a:solidFill>
                  <a:srgbClr val="005386"/>
                </a:solidFill>
                <a:latin typeface="Calibri" pitchFamily="34" charset="0"/>
              </a:rPr>
              <a:t>разработок и</a:t>
            </a:r>
          </a:p>
          <a:p>
            <a:pPr algn="ctr">
              <a:lnSpc>
                <a:spcPct val="73000"/>
              </a:lnSpc>
            </a:pPr>
            <a:r>
              <a:rPr lang="ru-RU" sz="1200" b="1" dirty="0">
                <a:solidFill>
                  <a:srgbClr val="005386"/>
                </a:solidFill>
                <a:latin typeface="Calibri" pitchFamily="34" charset="0"/>
              </a:rPr>
              <a:t>стандартизацией, в т.ч. </a:t>
            </a:r>
          </a:p>
          <a:p>
            <a:pPr algn="ctr">
              <a:lnSpc>
                <a:spcPct val="73000"/>
              </a:lnSpc>
            </a:pPr>
            <a:r>
              <a:rPr lang="ru-RU" sz="1200" b="1" dirty="0">
                <a:solidFill>
                  <a:srgbClr val="005386"/>
                </a:solidFill>
                <a:latin typeface="Calibri" pitchFamily="34" charset="0"/>
              </a:rPr>
              <a:t>международной</a:t>
            </a:r>
          </a:p>
        </p:txBody>
      </p:sp>
      <p:sp>
        <p:nvSpPr>
          <p:cNvPr id="8202" name="Rectangle 11"/>
          <p:cNvSpPr>
            <a:spLocks noChangeArrowheads="1"/>
          </p:cNvSpPr>
          <p:nvPr/>
        </p:nvSpPr>
        <p:spPr bwMode="auto">
          <a:xfrm>
            <a:off x="3763966" y="3660777"/>
            <a:ext cx="1616075" cy="7286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Разработка и </a:t>
            </a:r>
          </a:p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производство</a:t>
            </a:r>
          </a:p>
          <a:p>
            <a:pPr algn="ctr"/>
            <a:r>
              <a:rPr lang="ru-RU" sz="1400" b="1">
                <a:solidFill>
                  <a:srgbClr val="FF0000"/>
                </a:solidFill>
                <a:latin typeface="Calibri" pitchFamily="34" charset="0"/>
              </a:rPr>
              <a:t>продукции  ВВСТ</a:t>
            </a: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939804" y="1754190"/>
            <a:ext cx="1616075" cy="7286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>
                <a:solidFill>
                  <a:srgbClr val="005386"/>
                </a:solidFill>
                <a:latin typeface="Calibri" pitchFamily="34" charset="0"/>
              </a:rPr>
              <a:t>Руководство</a:t>
            </a:r>
          </a:p>
          <a:p>
            <a:pPr algn="ctr"/>
            <a:r>
              <a:rPr lang="ru-RU" sz="1200" b="1">
                <a:solidFill>
                  <a:srgbClr val="005386"/>
                </a:solidFill>
                <a:latin typeface="Calibri" pitchFamily="34" charset="0"/>
              </a:rPr>
              <a:t> разработкой </a:t>
            </a:r>
          </a:p>
          <a:p>
            <a:pPr algn="ctr"/>
            <a:r>
              <a:rPr lang="ru-RU" sz="1200" b="1">
                <a:solidFill>
                  <a:srgbClr val="005386"/>
                </a:solidFill>
                <a:latin typeface="Calibri" pitchFamily="34" charset="0"/>
              </a:rPr>
              <a:t>СТО, КИА</a:t>
            </a:r>
          </a:p>
          <a:p>
            <a:pPr algn="ctr"/>
            <a:r>
              <a:rPr lang="ru-RU" sz="1200" b="1">
                <a:solidFill>
                  <a:srgbClr val="005386"/>
                </a:solidFill>
                <a:latin typeface="Calibri" pitchFamily="34" charset="0"/>
              </a:rPr>
              <a:t>и материалов</a:t>
            </a:r>
          </a:p>
        </p:txBody>
      </p:sp>
      <p:cxnSp>
        <p:nvCxnSpPr>
          <p:cNvPr id="21" name="Прямая со стрелкой 20"/>
          <p:cNvCxnSpPr>
            <a:stCxn id="8196" idx="3"/>
          </p:cNvCxnSpPr>
          <p:nvPr/>
        </p:nvCxnSpPr>
        <p:spPr>
          <a:xfrm>
            <a:off x="2574928" y="1185863"/>
            <a:ext cx="1406525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8203" idx="3"/>
            <a:endCxn id="8200" idx="1"/>
          </p:cNvCxnSpPr>
          <p:nvPr/>
        </p:nvCxnSpPr>
        <p:spPr>
          <a:xfrm>
            <a:off x="2555875" y="2117725"/>
            <a:ext cx="971550" cy="4000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8202" idx="0"/>
            <a:endCxn id="8200" idx="2"/>
          </p:cNvCxnSpPr>
          <p:nvPr/>
        </p:nvCxnSpPr>
        <p:spPr>
          <a:xfrm flipH="1" flipV="1">
            <a:off x="4572000" y="2908301"/>
            <a:ext cx="0" cy="7524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8201" idx="1"/>
          </p:cNvCxnSpPr>
          <p:nvPr/>
        </p:nvCxnSpPr>
        <p:spPr>
          <a:xfrm flipH="1" flipV="1">
            <a:off x="5153025" y="2935289"/>
            <a:ext cx="1373188" cy="10683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8198" idx="1"/>
          </p:cNvCxnSpPr>
          <p:nvPr/>
        </p:nvCxnSpPr>
        <p:spPr>
          <a:xfrm flipH="1">
            <a:off x="5219704" y="1184277"/>
            <a:ext cx="1306513" cy="9159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8197" idx="2"/>
          </p:cNvCxnSpPr>
          <p:nvPr/>
        </p:nvCxnSpPr>
        <p:spPr>
          <a:xfrm flipH="1">
            <a:off x="4530725" y="1573214"/>
            <a:ext cx="0" cy="5159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210" name="Rectangle 11"/>
          <p:cNvSpPr>
            <a:spLocks noChangeArrowheads="1"/>
          </p:cNvSpPr>
          <p:nvPr/>
        </p:nvSpPr>
        <p:spPr bwMode="auto">
          <a:xfrm>
            <a:off x="939804" y="3611565"/>
            <a:ext cx="1616075" cy="7286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>
                <a:solidFill>
                  <a:srgbClr val="005386"/>
                </a:solidFill>
                <a:latin typeface="Calibri" pitchFamily="34" charset="0"/>
              </a:rPr>
              <a:t>Исследования</a:t>
            </a:r>
          </a:p>
          <a:p>
            <a:pPr algn="ctr"/>
            <a:r>
              <a:rPr lang="ru-RU" sz="1200" b="1">
                <a:solidFill>
                  <a:srgbClr val="005386"/>
                </a:solidFill>
                <a:latin typeface="Calibri" pitchFamily="34" charset="0"/>
              </a:rPr>
              <a:t> по прорывным</a:t>
            </a:r>
          </a:p>
          <a:p>
            <a:pPr algn="ctr"/>
            <a:r>
              <a:rPr lang="ru-RU" sz="1200" b="1">
                <a:solidFill>
                  <a:srgbClr val="005386"/>
                </a:solidFill>
                <a:latin typeface="Calibri" pitchFamily="34" charset="0"/>
              </a:rPr>
              <a:t> технологиям</a:t>
            </a:r>
          </a:p>
          <a:p>
            <a:pPr algn="ctr"/>
            <a:r>
              <a:rPr lang="ru-RU" sz="1200" b="1">
                <a:solidFill>
                  <a:srgbClr val="005386"/>
                </a:solidFill>
                <a:latin typeface="Calibri" pitchFamily="34" charset="0"/>
              </a:rPr>
              <a:t> с ВУЗ</a:t>
            </a:r>
            <a:r>
              <a:rPr lang="ru-RU" sz="1200">
                <a:solidFill>
                  <a:srgbClr val="005386"/>
                </a:solidFill>
                <a:latin typeface="Calibri" pitchFamily="34" charset="0"/>
              </a:rPr>
              <a:t>ами</a:t>
            </a:r>
            <a:r>
              <a:rPr lang="ru-RU" sz="1200" b="1">
                <a:solidFill>
                  <a:srgbClr val="005386"/>
                </a:solidFill>
                <a:latin typeface="Calibri" pitchFamily="34" charset="0"/>
              </a:rPr>
              <a:t> и АН</a:t>
            </a:r>
          </a:p>
        </p:txBody>
      </p:sp>
      <p:sp>
        <p:nvSpPr>
          <p:cNvPr id="8211" name="Rectangle 11"/>
          <p:cNvSpPr>
            <a:spLocks noChangeArrowheads="1"/>
          </p:cNvSpPr>
          <p:nvPr/>
        </p:nvSpPr>
        <p:spPr bwMode="auto">
          <a:xfrm>
            <a:off x="6554792" y="1739902"/>
            <a:ext cx="1616075" cy="7286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>
                <a:solidFill>
                  <a:srgbClr val="005386"/>
                </a:solidFill>
                <a:latin typeface="Calibri" pitchFamily="34" charset="0"/>
              </a:rPr>
              <a:t>Создание</a:t>
            </a:r>
          </a:p>
          <a:p>
            <a:pPr algn="ctr"/>
            <a:r>
              <a:rPr lang="ru-RU" sz="1200" b="1">
                <a:solidFill>
                  <a:srgbClr val="005386"/>
                </a:solidFill>
                <a:latin typeface="Calibri" pitchFamily="34" charset="0"/>
              </a:rPr>
              <a:t>унифицированных </a:t>
            </a:r>
          </a:p>
          <a:p>
            <a:pPr algn="ctr"/>
            <a:r>
              <a:rPr lang="ru-RU" sz="1200" b="1">
                <a:solidFill>
                  <a:srgbClr val="005386"/>
                </a:solidFill>
                <a:latin typeface="Calibri" pitchFamily="34" charset="0"/>
              </a:rPr>
              <a:t>конструкций</a:t>
            </a:r>
          </a:p>
        </p:txBody>
      </p:sp>
      <p:sp>
        <p:nvSpPr>
          <p:cNvPr id="8212" name="Rectangle 11"/>
          <p:cNvSpPr>
            <a:spLocks noChangeArrowheads="1"/>
          </p:cNvSpPr>
          <p:nvPr/>
        </p:nvSpPr>
        <p:spPr bwMode="auto">
          <a:xfrm>
            <a:off x="949327" y="2640015"/>
            <a:ext cx="1616075" cy="7286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>
                <a:solidFill>
                  <a:srgbClr val="005386"/>
                </a:solidFill>
                <a:latin typeface="Calibri" pitchFamily="34" charset="0"/>
              </a:rPr>
              <a:t>Подготовка и</a:t>
            </a:r>
          </a:p>
          <a:p>
            <a:pPr algn="ctr"/>
            <a:r>
              <a:rPr lang="ru-RU" sz="1200" b="1">
                <a:solidFill>
                  <a:srgbClr val="005386"/>
                </a:solidFill>
                <a:latin typeface="Calibri" pitchFamily="34" charset="0"/>
              </a:rPr>
              <a:t> переподготовка </a:t>
            </a:r>
          </a:p>
          <a:p>
            <a:pPr algn="ctr"/>
            <a:r>
              <a:rPr lang="ru-RU" sz="1200" b="1">
                <a:solidFill>
                  <a:srgbClr val="005386"/>
                </a:solidFill>
                <a:latin typeface="Calibri" pitchFamily="34" charset="0"/>
              </a:rPr>
              <a:t>кадров</a:t>
            </a:r>
          </a:p>
        </p:txBody>
      </p:sp>
      <p:sp>
        <p:nvSpPr>
          <p:cNvPr id="8213" name="Rectangle 11"/>
          <p:cNvSpPr>
            <a:spLocks noChangeArrowheads="1"/>
          </p:cNvSpPr>
          <p:nvPr/>
        </p:nvSpPr>
        <p:spPr bwMode="auto">
          <a:xfrm>
            <a:off x="6564317" y="2668590"/>
            <a:ext cx="1616075" cy="7286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>
                <a:solidFill>
                  <a:srgbClr val="005386"/>
                </a:solidFill>
                <a:latin typeface="Calibri" pitchFamily="34" charset="0"/>
              </a:rPr>
              <a:t>Создание</a:t>
            </a:r>
          </a:p>
          <a:p>
            <a:pPr algn="ctr"/>
            <a:r>
              <a:rPr lang="ru-RU" sz="1200" b="1">
                <a:solidFill>
                  <a:srgbClr val="005386"/>
                </a:solidFill>
                <a:latin typeface="Calibri" pitchFamily="34" charset="0"/>
              </a:rPr>
              <a:t>САПР, АСУ</a:t>
            </a:r>
          </a:p>
          <a:p>
            <a:pPr algn="ctr"/>
            <a:r>
              <a:rPr lang="ru-RU" sz="1200" b="1">
                <a:solidFill>
                  <a:srgbClr val="005386"/>
                </a:solidFill>
                <a:latin typeface="Calibri" pitchFamily="34" charset="0"/>
              </a:rPr>
              <a:t>и дизайн-центра</a:t>
            </a:r>
          </a:p>
        </p:txBody>
      </p:sp>
      <p:cxnSp>
        <p:nvCxnSpPr>
          <p:cNvPr id="36" name="Прямая со стрелкой 35"/>
          <p:cNvCxnSpPr/>
          <p:nvPr/>
        </p:nvCxnSpPr>
        <p:spPr>
          <a:xfrm flipH="1" flipV="1">
            <a:off x="5648329" y="2620964"/>
            <a:ext cx="906463" cy="4397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5638804" y="2111377"/>
            <a:ext cx="925513" cy="2825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V="1">
            <a:off x="2584450" y="2649538"/>
            <a:ext cx="920750" cy="3540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V="1">
            <a:off x="2565400" y="2928940"/>
            <a:ext cx="1416050" cy="1054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63" y="1588"/>
            <a:ext cx="9144001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EE103A-0F5A-4597-94AB-1027D145CA0F}" type="slidenum">
              <a:rPr lang="ru-RU" altLang="ru-RU" smtClean="0">
                <a:solidFill>
                  <a:srgbClr val="898989"/>
                </a:solidFill>
                <a:cs typeface="Arial" pitchFamily="34" charset="0"/>
              </a:rPr>
              <a:pPr/>
              <a:t>4</a:t>
            </a:fld>
            <a:endParaRPr lang="ru-RU" altLang="ru-RU" smtClean="0">
              <a:solidFill>
                <a:srgbClr val="898989"/>
              </a:solidFill>
              <a:cs typeface="Arial" pitchFamily="34" charset="0"/>
            </a:endParaRPr>
          </a:p>
        </p:txBody>
      </p:sp>
      <p:pic>
        <p:nvPicPr>
          <p:cNvPr id="21509" name="Picture 5" descr="H:\pa_137_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13" y="-20638"/>
            <a:ext cx="9115425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4"/>
          <p:cNvPicPr>
            <a:picLocks noChangeAspect="1"/>
          </p:cNvPicPr>
          <p:nvPr/>
        </p:nvPicPr>
        <p:blipFill>
          <a:blip r:embed="rId2">
            <a:lum brigh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1588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076056" y="158460"/>
            <a:ext cx="964873" cy="145116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270" name="Picture 7" descr="l_3_1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0" y="2137965"/>
            <a:ext cx="2659063" cy="11525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softEdge rad="114300"/>
          </a:effectLst>
          <a:extLst/>
        </p:spPr>
      </p:pic>
      <p:pic>
        <p:nvPicPr>
          <p:cNvPr id="9" name="Picture 21" descr="G:\Для Водоканала\АВУС СКЗ  КНС Нахимова\DSCF30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37878" y="2143204"/>
            <a:ext cx="1987236" cy="1117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10" name="Прямоугольник 10"/>
          <p:cNvSpPr>
            <a:spLocks noChangeArrowheads="1"/>
          </p:cNvSpPr>
          <p:nvPr/>
        </p:nvSpPr>
        <p:spPr bwMode="auto">
          <a:xfrm>
            <a:off x="6194425" y="3146425"/>
            <a:ext cx="24431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ru-RU" sz="800" b="1">
                <a:solidFill>
                  <a:srgbClr val="005386"/>
                </a:solidFill>
                <a:latin typeface="Arial" charset="0"/>
              </a:rPr>
              <a:t>Системы газовой и пожарной безопасности</a:t>
            </a:r>
          </a:p>
        </p:txBody>
      </p:sp>
      <p:sp>
        <p:nvSpPr>
          <p:cNvPr id="21511" name="Прямоугольник 7"/>
          <p:cNvSpPr>
            <a:spLocks noChangeArrowheads="1"/>
          </p:cNvSpPr>
          <p:nvPr/>
        </p:nvSpPr>
        <p:spPr bwMode="auto">
          <a:xfrm>
            <a:off x="0" y="3106738"/>
            <a:ext cx="2336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800" b="1">
                <a:solidFill>
                  <a:srgbClr val="005386"/>
                </a:solidFill>
                <a:latin typeface="Arial" charset="0"/>
              </a:rPr>
              <a:t>Системы конструкционной безопасности </a:t>
            </a:r>
            <a:endParaRPr lang="ru-RU" altLang="ru-RU" sz="800" b="1">
              <a:latin typeface="Arial" charset="0"/>
            </a:endParaRPr>
          </a:p>
        </p:txBody>
      </p:sp>
      <p:pic>
        <p:nvPicPr>
          <p:cNvPr id="21512" name="Picture 26" descr="f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997325"/>
            <a:ext cx="16002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16" descr="G:\P1030325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 bwMode="auto">
          <a:xfrm flipH="1">
            <a:off x="6040929" y="3421037"/>
            <a:ext cx="1495100" cy="116070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/>
        </p:spPr>
      </p:pic>
      <p:pic>
        <p:nvPicPr>
          <p:cNvPr id="21514" name="Picture 9" descr="Untitle33d-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4276725"/>
            <a:ext cx="1217613" cy="568325"/>
          </a:xfrm>
          <a:prstGeom prst="rect">
            <a:avLst/>
          </a:prstGeom>
          <a:noFill/>
          <a:ln w="19050">
            <a:solidFill>
              <a:srgbClr val="00538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5" name="Прямоугольник 18"/>
          <p:cNvSpPr>
            <a:spLocks noChangeArrowheads="1"/>
          </p:cNvSpPr>
          <p:nvPr/>
        </p:nvSpPr>
        <p:spPr bwMode="auto">
          <a:xfrm>
            <a:off x="6084888" y="4878388"/>
            <a:ext cx="30416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800" b="1">
                <a:solidFill>
                  <a:srgbClr val="005386"/>
                </a:solidFill>
                <a:latin typeface="Arial" charset="0"/>
              </a:rPr>
              <a:t>Система мониторинга сложных технических объектов</a:t>
            </a:r>
          </a:p>
        </p:txBody>
      </p:sp>
      <p:pic>
        <p:nvPicPr>
          <p:cNvPr id="21516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/>
          <a:stretch>
            <a:fillRect/>
          </a:stretch>
        </p:blipFill>
        <p:spPr bwMode="auto">
          <a:xfrm>
            <a:off x="6672263" y="166688"/>
            <a:ext cx="1930400" cy="1055687"/>
          </a:xfrm>
          <a:prstGeom prst="rect">
            <a:avLst/>
          </a:prstGeom>
          <a:noFill/>
          <a:ln w="19050">
            <a:solidFill>
              <a:srgbClr val="00538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7" name="Прямоугольник 21"/>
          <p:cNvSpPr>
            <a:spLocks noChangeArrowheads="1"/>
          </p:cNvSpPr>
          <p:nvPr/>
        </p:nvSpPr>
        <p:spPr bwMode="auto">
          <a:xfrm>
            <a:off x="6162675" y="1281113"/>
            <a:ext cx="28987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800" b="1">
                <a:solidFill>
                  <a:srgbClr val="005386"/>
                </a:solidFill>
                <a:latin typeface="Arial" charset="0"/>
              </a:rPr>
              <a:t>Экологическая безопасность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 b="1">
                <a:solidFill>
                  <a:srgbClr val="005386"/>
                </a:solidFill>
                <a:latin typeface="Arial" charset="0"/>
              </a:rPr>
              <a:t>Оборудование для обеззараживания воды</a:t>
            </a:r>
            <a:endParaRPr lang="ru-RU" altLang="ru-RU" sz="800">
              <a:latin typeface="Arial" charset="0"/>
            </a:endParaRPr>
          </a:p>
        </p:txBody>
      </p:sp>
      <p:pic>
        <p:nvPicPr>
          <p:cNvPr id="21518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26988"/>
            <a:ext cx="1831975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9" name="Прямоугольник 24"/>
          <p:cNvSpPr>
            <a:spLocks noChangeArrowheads="1"/>
          </p:cNvSpPr>
          <p:nvPr/>
        </p:nvSpPr>
        <p:spPr bwMode="auto">
          <a:xfrm>
            <a:off x="1835150" y="855663"/>
            <a:ext cx="12969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800" b="1">
                <a:solidFill>
                  <a:srgbClr val="005386"/>
                </a:solidFill>
                <a:latin typeface="Arial" charset="0"/>
              </a:rPr>
              <a:t>Беспроводная система  измерения температуры и идентификация на основе пассивных меток на  ПАВ </a:t>
            </a:r>
            <a:endParaRPr lang="ru-RU" altLang="ru-RU" sz="800" b="1">
              <a:latin typeface="Arial" charset="0"/>
            </a:endParaRPr>
          </a:p>
        </p:txBody>
      </p:sp>
      <p:sp>
        <p:nvSpPr>
          <p:cNvPr id="21520" name="Text Box 13"/>
          <p:cNvSpPr txBox="1">
            <a:spLocks noChangeArrowheads="1"/>
          </p:cNvSpPr>
          <p:nvPr/>
        </p:nvSpPr>
        <p:spPr bwMode="auto">
          <a:xfrm>
            <a:off x="3130550" y="1839913"/>
            <a:ext cx="287178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70C0"/>
                </a:solidFill>
                <a:ea typeface="Microsoft YaHei" pitchFamily="34" charset="-122"/>
                <a:cs typeface="Arial" charset="0"/>
              </a:rPr>
              <a:t>Инновационная продукция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70C0"/>
                </a:solidFill>
                <a:ea typeface="Microsoft YaHei" pitchFamily="34" charset="-122"/>
                <a:cs typeface="Arial" charset="0"/>
              </a:rPr>
              <a:t>профессиональной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70C0"/>
                </a:solidFill>
                <a:ea typeface="Microsoft YaHei" pitchFamily="34" charset="-122"/>
                <a:cs typeface="Arial" charset="0"/>
              </a:rPr>
              <a:t>радиоэлектроники</a:t>
            </a:r>
          </a:p>
        </p:txBody>
      </p:sp>
      <p:sp>
        <p:nvSpPr>
          <p:cNvPr id="21521" name="Прямоугольник 24"/>
          <p:cNvSpPr>
            <a:spLocks noChangeArrowheads="1"/>
          </p:cNvSpPr>
          <p:nvPr/>
        </p:nvSpPr>
        <p:spPr bwMode="auto">
          <a:xfrm>
            <a:off x="4481513" y="969963"/>
            <a:ext cx="1035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800" b="1">
                <a:solidFill>
                  <a:srgbClr val="005386"/>
                </a:solidFill>
                <a:latin typeface="Arial" charset="0"/>
              </a:rPr>
              <a:t>Системы и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 b="1">
                <a:solidFill>
                  <a:srgbClr val="005386"/>
                </a:solidFill>
                <a:latin typeface="Arial" charset="0"/>
              </a:rPr>
              <a:t>приборы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 b="1">
                <a:solidFill>
                  <a:srgbClr val="005386"/>
                </a:solidFill>
                <a:latin typeface="Arial" charset="0"/>
              </a:rPr>
              <a:t>учета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 b="1">
                <a:solidFill>
                  <a:srgbClr val="005386"/>
                </a:solidFill>
                <a:latin typeface="Arial" charset="0"/>
              </a:rPr>
              <a:t>энергоресурсов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 b="1">
                <a:solidFill>
                  <a:srgbClr val="005386"/>
                </a:solidFill>
                <a:latin typeface="Arial" charset="0"/>
              </a:rPr>
              <a:t>для ЖКХ</a:t>
            </a:r>
            <a:endParaRPr lang="ru-RU" altLang="ru-RU" sz="800" b="1">
              <a:latin typeface="Arial" charset="0"/>
            </a:endParaRPr>
          </a:p>
        </p:txBody>
      </p:sp>
      <p:pic>
        <p:nvPicPr>
          <p:cNvPr id="21522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820863"/>
            <a:ext cx="5365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Рисунок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584450"/>
            <a:ext cx="5937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Рисунок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3" y="3524250"/>
            <a:ext cx="48418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/>
          </a:blip>
          <a:stretch>
            <a:fillRect/>
          </a:stretch>
        </p:blipFill>
        <p:spPr>
          <a:xfrm>
            <a:off x="3995419" y="3588013"/>
            <a:ext cx="2006919" cy="133943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1526" name="Прямоугольник 24"/>
          <p:cNvSpPr>
            <a:spLocks noChangeArrowheads="1"/>
          </p:cNvSpPr>
          <p:nvPr/>
        </p:nvSpPr>
        <p:spPr bwMode="auto">
          <a:xfrm>
            <a:off x="3086100" y="4767263"/>
            <a:ext cx="2933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800" b="1">
                <a:solidFill>
                  <a:srgbClr val="005386"/>
                </a:solidFill>
                <a:latin typeface="Arial" charset="0"/>
              </a:rPr>
              <a:t>Система мониторинга объектов нефтеперерабатывающего комплекса</a:t>
            </a:r>
            <a:endParaRPr lang="ru-RU" altLang="ru-RU" sz="800" b="1">
              <a:latin typeface="Arial" charset="0"/>
            </a:endParaRPr>
          </a:p>
        </p:txBody>
      </p:sp>
      <p:pic>
        <p:nvPicPr>
          <p:cNvPr id="21527" name="Рисунок 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75" y="3497263"/>
            <a:ext cx="5365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8" name="Рисунок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809750"/>
            <a:ext cx="5365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Рисунок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6" b="17032"/>
          <a:stretch>
            <a:fillRect/>
          </a:stretch>
        </p:blipFill>
        <p:spPr bwMode="auto">
          <a:xfrm>
            <a:off x="7812088" y="1812925"/>
            <a:ext cx="981075" cy="463550"/>
          </a:xfrm>
          <a:prstGeom prst="rect">
            <a:avLst/>
          </a:prstGeom>
          <a:noFill/>
          <a:ln w="19050">
            <a:solidFill>
              <a:srgbClr val="00538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0" name="Рисунок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1" t="11288" r="12642"/>
          <a:stretch>
            <a:fillRect/>
          </a:stretch>
        </p:blipFill>
        <p:spPr bwMode="auto">
          <a:xfrm>
            <a:off x="6246813" y="2427288"/>
            <a:ext cx="792162" cy="709612"/>
          </a:xfrm>
          <a:prstGeom prst="rect">
            <a:avLst/>
          </a:prstGeom>
          <a:noFill/>
          <a:ln w="19050">
            <a:solidFill>
              <a:srgbClr val="00538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1" name="Рисунок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79" b="9714"/>
          <a:stretch>
            <a:fillRect/>
          </a:stretch>
        </p:blipFill>
        <p:spPr bwMode="auto">
          <a:xfrm>
            <a:off x="3116263" y="258763"/>
            <a:ext cx="817562" cy="641350"/>
          </a:xfrm>
          <a:prstGeom prst="rect">
            <a:avLst/>
          </a:prstGeom>
          <a:noFill/>
          <a:ln w="19050">
            <a:solidFill>
              <a:srgbClr val="00538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2" name="Рисунок 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42863"/>
            <a:ext cx="1465263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3" name="Рисунок 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839913"/>
            <a:ext cx="11795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4" name="Picture 32" descr="IMG_092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" t="23534" r="5124" b="21288"/>
          <a:stretch>
            <a:fillRect/>
          </a:stretch>
        </p:blipFill>
        <p:spPr bwMode="auto">
          <a:xfrm>
            <a:off x="3116263" y="958850"/>
            <a:ext cx="1365250" cy="630238"/>
          </a:xfrm>
          <a:prstGeom prst="rect">
            <a:avLst/>
          </a:prstGeom>
          <a:noFill/>
          <a:ln w="19050">
            <a:solidFill>
              <a:srgbClr val="00538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5" name="Рисунок 1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23813"/>
            <a:ext cx="788987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6" name="Рисунок 1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1776413"/>
            <a:ext cx="50800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7" name="Рисунок 2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525" y="3524250"/>
            <a:ext cx="70802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38" name="Прямоугольник 24"/>
          <p:cNvSpPr>
            <a:spLocks noChangeArrowheads="1"/>
          </p:cNvSpPr>
          <p:nvPr/>
        </p:nvSpPr>
        <p:spPr bwMode="auto">
          <a:xfrm>
            <a:off x="1301750" y="4763"/>
            <a:ext cx="12969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800" b="1">
                <a:solidFill>
                  <a:srgbClr val="005386"/>
                </a:solidFill>
                <a:latin typeface="Arial" charset="0"/>
              </a:rPr>
              <a:t>Энергетическая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 b="1">
                <a:solidFill>
                  <a:srgbClr val="005386"/>
                </a:solidFill>
                <a:latin typeface="Arial" charset="0"/>
              </a:rPr>
              <a:t>безопасность</a:t>
            </a:r>
            <a:endParaRPr lang="ru-RU" altLang="ru-RU" sz="800" b="1">
              <a:latin typeface="Arial" charset="0"/>
            </a:endParaRPr>
          </a:p>
        </p:txBody>
      </p:sp>
      <p:pic>
        <p:nvPicPr>
          <p:cNvPr id="21539" name="Рисунок 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767138"/>
            <a:ext cx="1636713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0" name="Рисунок 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50800"/>
            <a:ext cx="5000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1" name="Рисунок 1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3492500"/>
            <a:ext cx="7540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7" cstate="print">
            <a:extLst/>
          </a:blip>
          <a:stretch>
            <a:fillRect/>
          </a:stretch>
        </p:blipFill>
        <p:spPr>
          <a:xfrm>
            <a:off x="1640179" y="3504891"/>
            <a:ext cx="1320195" cy="87992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1543" name="Прямоугольник 14"/>
          <p:cNvSpPr>
            <a:spLocks noChangeArrowheads="1"/>
          </p:cNvSpPr>
          <p:nvPr/>
        </p:nvSpPr>
        <p:spPr bwMode="auto">
          <a:xfrm>
            <a:off x="1547813" y="4384675"/>
            <a:ext cx="1473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800" b="1">
                <a:solidFill>
                  <a:srgbClr val="005386"/>
                </a:solidFill>
                <a:latin typeface="Arial" charset="0"/>
              </a:rPr>
              <a:t>Системы </a:t>
            </a:r>
            <a:r>
              <a:rPr lang="en-US" altLang="ru-RU" sz="800" b="1">
                <a:solidFill>
                  <a:srgbClr val="005386"/>
                </a:solidFill>
                <a:latin typeface="Arial" charset="0"/>
              </a:rPr>
              <a:t>RFID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800" b="1">
                <a:solidFill>
                  <a:srgbClr val="005386"/>
                </a:solidFill>
                <a:latin typeface="Arial" charset="0"/>
              </a:rPr>
              <a:t>и навигационное оборудование для подвижного состава РЖД и автотранспорта</a:t>
            </a:r>
            <a:endParaRPr lang="ru-RU" altLang="ru-RU" sz="800" b="1">
              <a:latin typeface="Arial" charset="0"/>
            </a:endParaRPr>
          </a:p>
        </p:txBody>
      </p:sp>
      <p:pic>
        <p:nvPicPr>
          <p:cNvPr id="21544" name="Picture 4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3544888"/>
            <a:ext cx="738187" cy="1036637"/>
          </a:xfrm>
          <a:prstGeom prst="rect">
            <a:avLst/>
          </a:prstGeom>
          <a:noFill/>
          <a:ln w="19050">
            <a:solidFill>
              <a:srgbClr val="00538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45" name="Рисунок 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8" t="18768" r="31915" b="8922"/>
          <a:stretch>
            <a:fillRect/>
          </a:stretch>
        </p:blipFill>
        <p:spPr bwMode="auto">
          <a:xfrm>
            <a:off x="3990975" y="258763"/>
            <a:ext cx="492125" cy="638175"/>
          </a:xfrm>
          <a:prstGeom prst="rect">
            <a:avLst/>
          </a:prstGeom>
          <a:noFill/>
          <a:ln w="19050">
            <a:solidFill>
              <a:srgbClr val="00538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46" name="Номер слайда 41"/>
          <p:cNvSpPr>
            <a:spLocks noGrp="1"/>
          </p:cNvSpPr>
          <p:nvPr>
            <p:ph type="sldNum" sz="quarter" idx="12"/>
          </p:nvPr>
        </p:nvSpPr>
        <p:spPr bwMode="auto">
          <a:xfrm>
            <a:off x="7046913" y="4767263"/>
            <a:ext cx="2133600" cy="27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7CB1FA3-9D0B-4776-8957-98E897895D2F}" type="slidenum">
              <a:rPr lang="ru-RU" altLang="ru-RU" sz="1200" smtClean="0">
                <a:solidFill>
                  <a:srgbClr val="898989"/>
                </a:solidFill>
                <a:latin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ru-RU" sz="1200" smtClean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52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2"/>
          <p:cNvGrpSpPr/>
          <p:nvPr/>
        </p:nvGrpSpPr>
        <p:grpSpPr>
          <a:xfrm>
            <a:off x="1929871" y="208501"/>
            <a:ext cx="2710392" cy="517640"/>
            <a:chOff x="3693422" y="0"/>
            <a:chExt cx="2529366" cy="735524"/>
          </a:xfrm>
          <a:solidFill>
            <a:schemeClr val="accent6"/>
          </a:solidFill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3693422" y="0"/>
              <a:ext cx="2529366" cy="73552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3714965" y="21543"/>
              <a:ext cx="2486280" cy="69243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6670" tIns="26670" rIns="26670" bIns="26670" spcCol="1270" anchor="ctr"/>
            <a:lstStyle/>
            <a:p>
              <a:pPr algn="ctr" defTabSz="622300" eaLnBrk="1" hangingPunct="1">
                <a:spcAft>
                  <a:spcPts val="0"/>
                </a:spcAft>
                <a:defRPr/>
              </a:pPr>
              <a:r>
                <a:rPr lang="ru-RU" sz="1400" dirty="0"/>
                <a:t>Утечки газа</a:t>
              </a:r>
              <a:r>
                <a:rPr lang="ru-RU" sz="1400"/>
                <a:t>, взрывоопасность</a:t>
              </a:r>
              <a:endParaRPr lang="ru-RU" sz="1400" dirty="0"/>
            </a:p>
          </p:txBody>
        </p:sp>
      </p:grpSp>
      <p:sp>
        <p:nvSpPr>
          <p:cNvPr id="54275" name="Прямоугольник 1"/>
          <p:cNvSpPr>
            <a:spLocks noChangeArrowheads="1"/>
          </p:cNvSpPr>
          <p:nvPr/>
        </p:nvSpPr>
        <p:spPr bwMode="auto">
          <a:xfrm>
            <a:off x="158750" y="930275"/>
            <a:ext cx="49037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400" i="1">
                <a:solidFill>
                  <a:schemeClr val="accent2"/>
                </a:solidFill>
                <a:cs typeface="Arial" charset="0"/>
              </a:rPr>
              <a:t>Система мониторинга утечек газа с применением комплексов раннего обнаружения</a:t>
            </a:r>
          </a:p>
        </p:txBody>
      </p:sp>
      <p:grpSp>
        <p:nvGrpSpPr>
          <p:cNvPr id="3" name="Группа 9"/>
          <p:cNvGrpSpPr/>
          <p:nvPr/>
        </p:nvGrpSpPr>
        <p:grpSpPr>
          <a:xfrm>
            <a:off x="158706" y="194395"/>
            <a:ext cx="1870119" cy="531746"/>
            <a:chOff x="3693422" y="0"/>
            <a:chExt cx="2529366" cy="735524"/>
          </a:xfrm>
          <a:solidFill>
            <a:schemeClr val="bg1">
              <a:lumMod val="50000"/>
            </a:schemeClr>
          </a:solidFill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693422" y="0"/>
              <a:ext cx="2529366" cy="73552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3714965" y="21543"/>
              <a:ext cx="2486280" cy="51020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6670" tIns="26670" rIns="26670" bIns="26670" spcCol="1270" anchor="ctr"/>
            <a:lstStyle/>
            <a:p>
              <a:pPr algn="ctr" defTabSz="6223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/>
                <a:t>Техногенная безопасность</a:t>
              </a:r>
            </a:p>
          </p:txBody>
        </p:sp>
      </p:grpSp>
      <p:pic>
        <p:nvPicPr>
          <p:cNvPr id="54277" name="Picture 2" descr="l_6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9088" y="193675"/>
            <a:ext cx="2228850" cy="1851025"/>
          </a:xfrm>
          <a:prstGeom prst="rect">
            <a:avLst/>
          </a:prstGeom>
          <a:noFill/>
          <a:ln w="19050">
            <a:solidFill>
              <a:srgbClr val="005386"/>
            </a:solidFill>
            <a:miter lim="800000"/>
            <a:headEnd/>
            <a:tailEnd/>
          </a:ln>
        </p:spPr>
      </p:pic>
      <p:sp>
        <p:nvSpPr>
          <p:cNvPr id="54278" name="TextBox 7"/>
          <p:cNvSpPr txBox="1">
            <a:spLocks noChangeArrowheads="1"/>
          </p:cNvSpPr>
          <p:nvPr/>
        </p:nvSpPr>
        <p:spPr bwMode="auto">
          <a:xfrm>
            <a:off x="158750" y="1423988"/>
            <a:ext cx="3059113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>
                <a:solidFill>
                  <a:schemeClr val="accent1"/>
                </a:solidFill>
                <a:cs typeface="Arial" charset="0"/>
              </a:rPr>
              <a:t>Система мониторинга окружающей среды АВУС-СКЗ</a:t>
            </a:r>
          </a:p>
          <a:p>
            <a:pPr marL="171450" lvl="2" indent="-171450" eaLnBrk="1" hangingPunct="1">
              <a:lnSpc>
                <a:spcPts val="1200"/>
              </a:lnSpc>
              <a:spcBef>
                <a:spcPts val="5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ru-RU" altLang="ru-RU" sz="1100">
                <a:cs typeface="Arial" charset="0"/>
              </a:rPr>
              <a:t>Приём, обработка, отображение и хранение информации от газосигнализаторов </a:t>
            </a:r>
          </a:p>
          <a:p>
            <a:pPr marL="171450" lvl="2" indent="-171450" eaLnBrk="1" hangingPunct="1">
              <a:lnSpc>
                <a:spcPts val="1200"/>
              </a:lnSpc>
              <a:spcBef>
                <a:spcPts val="5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ru-RU" altLang="ru-RU" sz="1100">
                <a:cs typeface="Arial" charset="0"/>
              </a:rPr>
              <a:t>Оповещение персонала о превышении контролируемыми параметрами заданных пороговых значений, </a:t>
            </a:r>
          </a:p>
          <a:p>
            <a:pPr marL="171450" lvl="2" indent="-171450" eaLnBrk="1" hangingPunct="1">
              <a:lnSpc>
                <a:spcPts val="1200"/>
              </a:lnSpc>
              <a:spcBef>
                <a:spcPts val="5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ru-RU" altLang="ru-RU" sz="1100">
                <a:cs typeface="Arial" charset="0"/>
              </a:rPr>
              <a:t>Автоматическое включение и выключение исполнительных устройств по заданным программам</a:t>
            </a:r>
            <a:endParaRPr lang="en-US" altLang="ru-RU" sz="1100">
              <a:cs typeface="Arial" charset="0"/>
            </a:endParaRPr>
          </a:p>
          <a:p>
            <a:endParaRPr lang="ru-RU" altLang="ru-RU" sz="1000" b="1">
              <a:cs typeface="Arial" charset="0"/>
            </a:endParaRPr>
          </a:p>
        </p:txBody>
      </p:sp>
      <p:sp>
        <p:nvSpPr>
          <p:cNvPr id="54279" name="Rectangle 12"/>
          <p:cNvSpPr>
            <a:spLocks noChangeArrowheads="1"/>
          </p:cNvSpPr>
          <p:nvPr/>
        </p:nvSpPr>
        <p:spPr bwMode="auto">
          <a:xfrm>
            <a:off x="5646738" y="2044700"/>
            <a:ext cx="45481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100">
                <a:solidFill>
                  <a:schemeClr val="accent1"/>
                </a:solidFill>
                <a:cs typeface="Arial" charset="0"/>
              </a:rPr>
              <a:t>Структура системы АВУС-СКЗ (до 3600 датчиков)</a:t>
            </a:r>
            <a:endParaRPr lang="en-US" altLang="ru-RU" sz="1100">
              <a:solidFill>
                <a:schemeClr val="accent1"/>
              </a:solidFill>
              <a:cs typeface="Arial" charset="0"/>
            </a:endParaRP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5646738" y="2969668"/>
            <a:ext cx="3316287" cy="1574899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>
            <a:spAutoFit/>
          </a:bodyPr>
          <a:lstStyle/>
          <a:p>
            <a:pPr eaLnBrk="1" hangingPunct="1">
              <a:spcAft>
                <a:spcPts val="300"/>
              </a:spcAft>
              <a:defRPr/>
            </a:pPr>
            <a:r>
              <a:rPr lang="ru-RU" altLang="ru-RU" sz="1200" b="1" dirty="0">
                <a:cs typeface="Arial" charset="0"/>
              </a:rPr>
              <a:t>Проект 2015 </a:t>
            </a:r>
            <a:r>
              <a:rPr lang="ru-RU" altLang="ru-RU" sz="1200" b="1" dirty="0" smtClean="0">
                <a:cs typeface="Arial" charset="0"/>
              </a:rPr>
              <a:t>года</a:t>
            </a:r>
            <a:endParaRPr lang="ru-RU" altLang="ru-RU" sz="1200" dirty="0">
              <a:cs typeface="Arial" charset="0"/>
            </a:endParaRPr>
          </a:p>
          <a:p>
            <a:pPr eaLnBrk="1" hangingPunct="1">
              <a:spcAft>
                <a:spcPts val="300"/>
              </a:spcAft>
              <a:defRPr/>
            </a:pPr>
            <a:r>
              <a:rPr lang="ru-RU" altLang="ru-RU" sz="1200" dirty="0" smtClean="0">
                <a:cs typeface="Arial" charset="0"/>
              </a:rPr>
              <a:t>Оснащение </a:t>
            </a:r>
            <a:r>
              <a:rPr lang="ru-RU" altLang="ru-RU" sz="1200" dirty="0">
                <a:cs typeface="Arial" charset="0"/>
              </a:rPr>
              <a:t>системой контроля утечек природного газа 70 социальных объектов и 330 жилых домов с выводом информации на диспетчерские пункты ГМЦ,  ГКУ  ЖА, </a:t>
            </a:r>
            <a:r>
              <a:rPr lang="ru-RU" altLang="ru-RU" sz="1200" dirty="0" err="1">
                <a:cs typeface="Arial" charset="0"/>
              </a:rPr>
              <a:t>Петербурггаз</a:t>
            </a:r>
            <a:r>
              <a:rPr lang="ru-RU" altLang="ru-RU" sz="1200" dirty="0">
                <a:cs typeface="Arial" charset="0"/>
              </a:rPr>
              <a:t> и ЖКС </a:t>
            </a:r>
            <a:r>
              <a:rPr lang="ru-RU" altLang="ru-RU" sz="1200" dirty="0" err="1">
                <a:cs typeface="Arial" charset="0"/>
              </a:rPr>
              <a:t>Кронштадского</a:t>
            </a:r>
            <a:r>
              <a:rPr lang="ru-RU" altLang="ru-RU" sz="1200" dirty="0">
                <a:cs typeface="Arial" charset="0"/>
              </a:rPr>
              <a:t> района.</a:t>
            </a:r>
            <a:endParaRPr lang="en-US" altLang="ru-RU" sz="1200" dirty="0">
              <a:cs typeface="Arial" charset="0"/>
            </a:endParaRPr>
          </a:p>
        </p:txBody>
      </p:sp>
      <p:pic>
        <p:nvPicPr>
          <p:cNvPr id="17" name="Picture 13" descr="&amp;Ncy;&amp;icy;&amp;zhcy;&amp;iecy;&amp;gcy;&amp;ocy;&amp;rcy;&amp;ocy;&amp;dcy;&amp;scy;&amp;kcy;&amp;acy;&amp;yacy; &amp;gcy;&amp;acy;&amp;zcy;&amp;iecy;&amp;tcy;&amp;acy; &amp;Lcy;&amp;iecy;&amp;ncy;&amp;icy;&amp;ncy;&amp;scy;&amp;kcy;&amp;acy;&amp;yacy; &amp;scy;&amp;mcy;&amp;iecy;&amp;ncy;&amp;acy; &amp;ncy;&amp;ocy;&amp;vcy;&amp;ocy;&amp;scy;&amp;tcy;&amp;icy;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352670" y="3678456"/>
            <a:ext cx="2215039" cy="1301532"/>
          </a:xfrm>
          <a:prstGeom prst="roundRect">
            <a:avLst>
              <a:gd name="adj" fmla="val 6326"/>
            </a:avLst>
          </a:prstGeom>
          <a:noFill/>
          <a:extLst/>
        </p:spPr>
      </p:pic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2940050" y="3289300"/>
          <a:ext cx="2552700" cy="1690896"/>
        </p:xfrm>
        <a:graphic>
          <a:graphicData uri="http://schemas.openxmlformats.org/drawingml/2006/table">
            <a:tbl>
              <a:tblPr/>
              <a:tblGrid>
                <a:gridCol w="2028825"/>
                <a:gridCol w="523875"/>
              </a:tblGrid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Максимальное количество датчиков, </a:t>
                      </a:r>
                      <a:r>
                        <a:rPr kumimoji="0" lang="ru-RU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шт</a:t>
                      </a: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marL="91436" marR="91436" marT="45627" marB="456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3600</a:t>
                      </a:r>
                    </a:p>
                  </a:txBody>
                  <a:tcPr marL="91436" marR="91436" marT="45627" marB="456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5353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Максимальная длина линий связи, м</a:t>
                      </a:r>
                    </a:p>
                  </a:txBody>
                  <a:tcPr marL="91436" marR="91436" marT="45627" marB="456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5353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1500</a:t>
                      </a:r>
                    </a:p>
                  </a:txBody>
                  <a:tcPr marL="91436" marR="91436" marT="45627" marB="456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1D9"/>
                    </a:solidFill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5353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Интерфейс обмена</a:t>
                      </a:r>
                    </a:p>
                  </a:txBody>
                  <a:tcPr marL="91436" marR="91436" marT="45627" marB="456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5353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RS485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353535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marL="91436" marR="91436" marT="45627" marB="456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ED"/>
                    </a:solidFill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5353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Интервал рабочих температур, град. С</a:t>
                      </a:r>
                    </a:p>
                  </a:txBody>
                  <a:tcPr marL="91436" marR="91436" marT="45627" marB="456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5353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-25.. 65</a:t>
                      </a:r>
                    </a:p>
                  </a:txBody>
                  <a:tcPr marL="91436" marR="91436" marT="45627" marB="456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1D9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5353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Период опроса датчиков, с</a:t>
                      </a:r>
                    </a:p>
                  </a:txBody>
                  <a:tcPr marL="91436" marR="91436" marT="45627" marB="456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5353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3</a:t>
                      </a:r>
                    </a:p>
                  </a:txBody>
                  <a:tcPr marL="91436" marR="91436" marT="45627" marB="456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9ED"/>
                    </a:solidFill>
                  </a:tcPr>
                </a:tc>
              </a:tr>
            </a:tbl>
          </a:graphicData>
        </a:graphic>
      </p:graphicFrame>
      <p:sp>
        <p:nvSpPr>
          <p:cNvPr id="54302" name="Text Box 11"/>
          <p:cNvSpPr txBox="1">
            <a:spLocks noChangeArrowheads="1"/>
          </p:cNvSpPr>
          <p:nvPr/>
        </p:nvSpPr>
        <p:spPr bwMode="auto">
          <a:xfrm>
            <a:off x="3074988" y="1536700"/>
            <a:ext cx="2571750" cy="151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10000"/>
              </a:spcBef>
            </a:pPr>
            <a:r>
              <a:rPr lang="ru-RU" altLang="ru-RU" sz="1400">
                <a:solidFill>
                  <a:srgbClr val="005386"/>
                </a:solidFill>
                <a:cs typeface="Arial" charset="0"/>
              </a:rPr>
              <a:t>Конкурентные преимущества</a:t>
            </a:r>
          </a:p>
          <a:p>
            <a:pPr eaLnBrk="1" hangingPunct="1">
              <a:spcBef>
                <a:spcPct val="30000"/>
              </a:spcBef>
              <a:buFontTx/>
              <a:buChar char="-"/>
            </a:pPr>
            <a:r>
              <a:rPr lang="ru-RU" altLang="ru-RU" sz="1200">
                <a:solidFill>
                  <a:srgbClr val="005386"/>
                </a:solidFill>
                <a:cs typeface="Arial" charset="0"/>
              </a:rPr>
              <a:t> Повышенная надежность системы</a:t>
            </a:r>
          </a:p>
          <a:p>
            <a:pPr eaLnBrk="1" hangingPunct="1">
              <a:spcBef>
                <a:spcPct val="10000"/>
              </a:spcBef>
              <a:buFontTx/>
              <a:buChar char="-"/>
            </a:pPr>
            <a:r>
              <a:rPr lang="ru-RU" altLang="ru-RU" sz="1200">
                <a:solidFill>
                  <a:srgbClr val="005386"/>
                </a:solidFill>
                <a:cs typeface="Arial" charset="0"/>
              </a:rPr>
              <a:t> Каждый датчик системы может работать   отдельным газосигнализатором</a:t>
            </a:r>
          </a:p>
        </p:txBody>
      </p:sp>
    </p:spTree>
  </p:cSld>
  <p:clrMapOvr>
    <a:masterClrMapping/>
  </p:clrMapOvr>
  <p:transition advTm="12356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2"/>
          <p:cNvGrpSpPr/>
          <p:nvPr/>
        </p:nvGrpSpPr>
        <p:grpSpPr>
          <a:xfrm>
            <a:off x="1928282" y="194395"/>
            <a:ext cx="2872318" cy="735524"/>
            <a:chOff x="3693422" y="0"/>
            <a:chExt cx="2529366" cy="735524"/>
          </a:xfrm>
          <a:solidFill>
            <a:schemeClr val="accent6"/>
          </a:solidFill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3693422" y="0"/>
              <a:ext cx="2529366" cy="73552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3714965" y="21543"/>
              <a:ext cx="2486280" cy="69243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6670" tIns="26670" rIns="26670" bIns="26670" spcCol="1270" anchor="ctr"/>
            <a:lstStyle/>
            <a:p>
              <a:pPr algn="ctr" defTabSz="622300" eaLnBrk="1" hangingPunct="1">
                <a:spcAft>
                  <a:spcPts val="0"/>
                </a:spcAft>
                <a:defRPr/>
              </a:pPr>
              <a:r>
                <a:rPr lang="ru-RU" sz="1400" dirty="0"/>
                <a:t>Обрушение зданий и</a:t>
              </a:r>
              <a:r>
                <a:rPr lang="en-US" sz="1400" dirty="0"/>
                <a:t> </a:t>
              </a:r>
              <a:r>
                <a:rPr lang="ru-RU" sz="1400" dirty="0"/>
                <a:t>сооружений</a:t>
              </a:r>
            </a:p>
          </p:txBody>
        </p:sp>
      </p:grpSp>
      <p:grpSp>
        <p:nvGrpSpPr>
          <p:cNvPr id="3" name="Группа 16"/>
          <p:cNvGrpSpPr/>
          <p:nvPr/>
        </p:nvGrpSpPr>
        <p:grpSpPr>
          <a:xfrm>
            <a:off x="158708" y="194395"/>
            <a:ext cx="1870119" cy="735524"/>
            <a:chOff x="3693422" y="0"/>
            <a:chExt cx="2529366" cy="735524"/>
          </a:xfrm>
          <a:solidFill>
            <a:schemeClr val="bg1">
              <a:lumMod val="50000"/>
            </a:schemeClr>
          </a:solidFill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3693422" y="0"/>
              <a:ext cx="2529366" cy="73552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3714965" y="21543"/>
              <a:ext cx="2486280" cy="69243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6670" tIns="26670" rIns="26670" bIns="26670" spcCol="1270" anchor="ctr"/>
            <a:lstStyle/>
            <a:p>
              <a:pPr algn="ctr" defTabSz="6223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/>
                <a:t>Техногенная безопасность</a:t>
              </a:r>
            </a:p>
          </p:txBody>
        </p:sp>
      </p:grpSp>
      <p:sp>
        <p:nvSpPr>
          <p:cNvPr id="52228" name="Прямоугольник 21"/>
          <p:cNvSpPr>
            <a:spLocks noChangeArrowheads="1"/>
          </p:cNvSpPr>
          <p:nvPr/>
        </p:nvSpPr>
        <p:spPr bwMode="auto">
          <a:xfrm>
            <a:off x="174625" y="1098550"/>
            <a:ext cx="367665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eaLnBrk="1" hangingPunct="1">
              <a:spcBef>
                <a:spcPts val="600"/>
              </a:spcBef>
              <a:buClr>
                <a:schemeClr val="accent1"/>
              </a:buClr>
            </a:pPr>
            <a:r>
              <a:rPr lang="ru-RU" altLang="ru-RU" sz="1400">
                <a:solidFill>
                  <a:schemeClr val="accent1"/>
                </a:solidFill>
                <a:cs typeface="Arial" charset="0"/>
              </a:rPr>
              <a:t>Назначение</a:t>
            </a:r>
            <a:endParaRPr lang="en-US" altLang="ru-RU" sz="1400">
              <a:solidFill>
                <a:schemeClr val="accent1"/>
              </a:solidFill>
              <a:cs typeface="Arial" charset="0"/>
            </a:endParaRPr>
          </a:p>
          <a:p>
            <a:pPr marL="0" lvl="1" eaLnBrk="1" hangingPunct="1">
              <a:spcBef>
                <a:spcPts val="600"/>
              </a:spcBef>
              <a:buClr>
                <a:schemeClr val="accent1"/>
              </a:buClr>
            </a:pPr>
            <a:r>
              <a:rPr lang="ru-RU" altLang="ru-RU" sz="1400">
                <a:cs typeface="Arial" charset="0"/>
              </a:rPr>
              <a:t>Непрерывный оперативный неразрушающий контроль состояния жилых домов, объектов промышленного и общественного назначения, мостов, тоннелей и др.</a:t>
            </a:r>
            <a:endParaRPr lang="ru-RU" altLang="ru-RU" sz="2000">
              <a:cs typeface="Arial" charset="0"/>
            </a:endParaRPr>
          </a:p>
        </p:txBody>
      </p:sp>
      <p:sp>
        <p:nvSpPr>
          <p:cNvPr id="52229" name="Прямоугольник 22"/>
          <p:cNvSpPr>
            <a:spLocks noChangeArrowheads="1"/>
          </p:cNvSpPr>
          <p:nvPr/>
        </p:nvSpPr>
        <p:spPr bwMode="auto">
          <a:xfrm>
            <a:off x="174625" y="3973513"/>
            <a:ext cx="5253038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eaLnBrk="1" hangingPunct="1">
              <a:spcBef>
                <a:spcPts val="600"/>
              </a:spcBef>
              <a:buClr>
                <a:schemeClr val="accent1"/>
              </a:buClr>
            </a:pPr>
            <a:r>
              <a:rPr lang="ru-RU" altLang="ru-RU" sz="1400">
                <a:solidFill>
                  <a:schemeClr val="accent1"/>
                </a:solidFill>
                <a:cs typeface="Arial" charset="0"/>
              </a:rPr>
              <a:t>Преимущества</a:t>
            </a:r>
            <a:endParaRPr lang="en-US" altLang="ru-RU" sz="1400">
              <a:solidFill>
                <a:schemeClr val="accent1"/>
              </a:solidFill>
              <a:cs typeface="Arial" charset="0"/>
            </a:endParaRPr>
          </a:p>
          <a:p>
            <a:pPr marL="0" lvl="1" eaLnBrk="1" hangingPunct="1">
              <a:spcAft>
                <a:spcPts val="5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ru-RU" altLang="ru-RU" sz="1400">
                <a:cs typeface="Arial" charset="0"/>
              </a:rPr>
              <a:t>Функция самонастройки без участия оператора</a:t>
            </a:r>
          </a:p>
          <a:p>
            <a:pPr marL="0" lvl="1" eaLnBrk="1" hangingPunct="1">
              <a:spcAft>
                <a:spcPts val="5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ru-RU" altLang="ru-RU" sz="1400">
                <a:cs typeface="Arial" charset="0"/>
              </a:rPr>
              <a:t>Применение беспроводных технологий</a:t>
            </a:r>
          </a:p>
          <a:p>
            <a:pPr marL="0" lvl="1" eaLnBrk="1" hangingPunct="1">
              <a:spcAft>
                <a:spcPts val="5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ru-RU" altLang="ru-RU" sz="1400">
                <a:cs typeface="Arial" charset="0"/>
              </a:rPr>
              <a:t>Высокая достоверность обнаружения аварийных ситуаций</a:t>
            </a: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5221380" y="3568993"/>
            <a:ext cx="3895725" cy="1166277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Aft>
                <a:spcPts val="300"/>
              </a:spcAft>
              <a:defRPr/>
            </a:pPr>
            <a:r>
              <a:rPr lang="ru-RU" altLang="ru-RU" sz="1200" b="1" dirty="0">
                <a:solidFill>
                  <a:schemeClr val="tx1"/>
                </a:solidFill>
                <a:ea typeface="MS PGothic" pitchFamily="34" charset="-128"/>
                <a:cs typeface="Arial" charset="0"/>
              </a:rPr>
              <a:t>Проект 2015 </a:t>
            </a:r>
            <a:r>
              <a:rPr lang="ru-RU" altLang="ru-RU" sz="1200" b="1" dirty="0" smtClean="0">
                <a:solidFill>
                  <a:schemeClr val="tx1"/>
                </a:solidFill>
                <a:ea typeface="MS PGothic" pitchFamily="34" charset="-128"/>
                <a:cs typeface="Arial" charset="0"/>
              </a:rPr>
              <a:t>года</a:t>
            </a:r>
            <a:endParaRPr lang="ru-RU" altLang="ru-RU" sz="1200" b="1" dirty="0">
              <a:solidFill>
                <a:schemeClr val="tx1"/>
              </a:solidFill>
              <a:ea typeface="MS PGothic" pitchFamily="34" charset="-128"/>
              <a:cs typeface="Arial" charset="0"/>
            </a:endParaRPr>
          </a:p>
          <a:p>
            <a:pPr eaLnBrk="1" hangingPunct="1">
              <a:spcAft>
                <a:spcPts val="300"/>
              </a:spcAft>
              <a:defRPr/>
            </a:pPr>
            <a:r>
              <a:rPr lang="ru-RU" altLang="ru-RU" sz="1200" dirty="0" smtClean="0">
                <a:solidFill>
                  <a:schemeClr val="tx1"/>
                </a:solidFill>
                <a:ea typeface="MS PGothic" pitchFamily="34" charset="-128"/>
                <a:cs typeface="Arial" charset="0"/>
              </a:rPr>
              <a:t>1 </a:t>
            </a:r>
            <a:r>
              <a:rPr lang="ru-RU" altLang="ru-RU" sz="1200" dirty="0">
                <a:solidFill>
                  <a:schemeClr val="tx1"/>
                </a:solidFill>
                <a:ea typeface="MS PGothic" pitchFamily="34" charset="-128"/>
                <a:cs typeface="Arial" charset="0"/>
              </a:rPr>
              <a:t>этап. Оснащение системой контроля состояния 10 зданий с выводом информации на диспетчерские пункты Жилищного Комитета,  ГКУ  ЖА и ЖКС </a:t>
            </a:r>
            <a:r>
              <a:rPr lang="ru-RU" altLang="ru-RU" sz="1200" dirty="0" err="1">
                <a:solidFill>
                  <a:schemeClr val="tx1"/>
                </a:solidFill>
                <a:ea typeface="MS PGothic" pitchFamily="34" charset="-128"/>
                <a:cs typeface="Arial" charset="0"/>
              </a:rPr>
              <a:t>Кронштадского</a:t>
            </a:r>
            <a:r>
              <a:rPr lang="ru-RU" altLang="ru-RU" sz="1200" dirty="0">
                <a:solidFill>
                  <a:schemeClr val="tx1"/>
                </a:solidFill>
                <a:ea typeface="MS PGothic" pitchFamily="34" charset="-128"/>
                <a:cs typeface="Arial" charset="0"/>
              </a:rPr>
              <a:t> района.</a:t>
            </a:r>
            <a:endParaRPr lang="en-US" altLang="ru-RU" sz="1200" dirty="0">
              <a:solidFill>
                <a:schemeClr val="tx1"/>
              </a:solidFill>
              <a:ea typeface="MS PGothic" pitchFamily="34" charset="-128"/>
              <a:cs typeface="Arial" charset="0"/>
            </a:endParaRPr>
          </a:p>
        </p:txBody>
      </p:sp>
      <p:grpSp>
        <p:nvGrpSpPr>
          <p:cNvPr id="4" name="Группа 28"/>
          <p:cNvGrpSpPr>
            <a:grpSpLocks/>
          </p:cNvGrpSpPr>
          <p:nvPr/>
        </p:nvGrpSpPr>
        <p:grpSpPr bwMode="auto">
          <a:xfrm>
            <a:off x="6219825" y="2511425"/>
            <a:ext cx="2317750" cy="558800"/>
            <a:chOff x="-1" y="0"/>
            <a:chExt cx="2318047" cy="804140"/>
          </a:xfrm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-1" y="0"/>
              <a:ext cx="2318047" cy="8041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Скругленный прямоугольник 4"/>
            <p:cNvSpPr/>
            <p:nvPr/>
          </p:nvSpPr>
          <p:spPr>
            <a:xfrm>
              <a:off x="39692" y="38837"/>
              <a:ext cx="2183092" cy="6921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tIns="22860" rIns="45720" bIns="22860" anchor="ctr"/>
            <a:lstStyle/>
            <a:p>
              <a:pPr defTabSz="533400" eaLnBrk="1" hangingPunct="1">
                <a:defRPr/>
              </a:pPr>
              <a:r>
                <a:rPr lang="ru-RU" altLang="ru-RU" sz="1000" b="1" dirty="0">
                  <a:solidFill>
                    <a:schemeClr val="bg1"/>
                  </a:solidFill>
                  <a:ea typeface="MS PGothic" pitchFamily="34" charset="-128"/>
                </a:rPr>
                <a:t>Автоматизированная система мониторинга конструкционной безопасности объектов</a:t>
              </a:r>
            </a:p>
          </p:txBody>
        </p:sp>
      </p:grpSp>
      <p:pic>
        <p:nvPicPr>
          <p:cNvPr id="5223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96" t="3467" r="16179" b="990"/>
          <a:stretch>
            <a:fillRect/>
          </a:stretch>
        </p:blipFill>
        <p:spPr bwMode="auto">
          <a:xfrm>
            <a:off x="3706813" y="1317625"/>
            <a:ext cx="17145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125" y="2608263"/>
            <a:ext cx="2043113" cy="1290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234" name="Рисунок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7663" y="153988"/>
            <a:ext cx="3517900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158750" y="2809875"/>
          <a:ext cx="2873375" cy="914400"/>
        </p:xfrm>
        <a:graphic>
          <a:graphicData uri="http://schemas.openxmlformats.org/drawingml/2006/table">
            <a:tbl>
              <a:tblPr/>
              <a:tblGrid>
                <a:gridCol w="2106613"/>
                <a:gridCol w="766762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Беспроводный стандарт обмена,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Zig Bee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5353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Дальность опроса датчиков, м, не менее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1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1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Tm="8002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Прямоугольник 1"/>
          <p:cNvSpPr>
            <a:spLocks noChangeArrowheads="1"/>
          </p:cNvSpPr>
          <p:nvPr/>
        </p:nvSpPr>
        <p:spPr bwMode="auto">
          <a:xfrm>
            <a:off x="158750" y="1011238"/>
            <a:ext cx="56689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400" i="1">
                <a:solidFill>
                  <a:schemeClr val="accent2"/>
                </a:solidFill>
                <a:cs typeface="Arial" charset="0"/>
              </a:rPr>
              <a:t>Система бесконтактного мониторинга температуры токоведущих частей электроустановок</a:t>
            </a:r>
          </a:p>
        </p:txBody>
      </p:sp>
      <p:grpSp>
        <p:nvGrpSpPr>
          <p:cNvPr id="2" name="Группа 7"/>
          <p:cNvGrpSpPr/>
          <p:nvPr/>
        </p:nvGrpSpPr>
        <p:grpSpPr>
          <a:xfrm>
            <a:off x="1904999" y="194395"/>
            <a:ext cx="2899914" cy="735524"/>
            <a:chOff x="3693422" y="0"/>
            <a:chExt cx="2529366" cy="735524"/>
          </a:xfrm>
          <a:solidFill>
            <a:schemeClr val="accent6"/>
          </a:solidFill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3693422" y="0"/>
              <a:ext cx="2529366" cy="73552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3714965" y="21543"/>
              <a:ext cx="2486280" cy="69243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6670" tIns="26670" rIns="26670" bIns="26670" spcCol="1270" anchor="ctr"/>
            <a:lstStyle/>
            <a:p>
              <a:pPr algn="ctr" defTabSz="622300" eaLnBrk="1" hangingPunct="1">
                <a:spcAft>
                  <a:spcPts val="0"/>
                </a:spcAft>
                <a:defRPr/>
              </a:pPr>
              <a:r>
                <a:rPr lang="ru-RU" sz="1400" dirty="0"/>
                <a:t>Аварии на электроподстанциях </a:t>
              </a:r>
            </a:p>
            <a:p>
              <a:pPr algn="ctr" defTabSz="622300" eaLnBrk="1" hangingPunct="1">
                <a:spcAft>
                  <a:spcPts val="0"/>
                </a:spcAft>
                <a:defRPr/>
              </a:pPr>
              <a:r>
                <a:rPr lang="ru-RU" sz="1400" dirty="0"/>
                <a:t>и электросетях</a:t>
              </a:r>
            </a:p>
          </p:txBody>
        </p:sp>
      </p:grpSp>
      <p:sp>
        <p:nvSpPr>
          <p:cNvPr id="48132" name="Объект 2"/>
          <p:cNvSpPr txBox="1">
            <a:spLocks/>
          </p:cNvSpPr>
          <p:nvPr/>
        </p:nvSpPr>
        <p:spPr bwMode="auto">
          <a:xfrm>
            <a:off x="198438" y="3197225"/>
            <a:ext cx="5932487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600"/>
              </a:spcBef>
              <a:buFont typeface="Arial" charset="0"/>
              <a:buNone/>
            </a:pPr>
            <a:r>
              <a:rPr lang="ru-RU" altLang="ru-RU" sz="1200">
                <a:solidFill>
                  <a:schemeClr val="accent1"/>
                </a:solidFill>
                <a:cs typeface="Arial" charset="0"/>
              </a:rPr>
              <a:t>Преимущества</a:t>
            </a:r>
            <a:r>
              <a:rPr lang="en-US" altLang="ru-RU" sz="1200">
                <a:solidFill>
                  <a:schemeClr val="accent1"/>
                </a:solidFill>
                <a:cs typeface="Arial" charset="0"/>
              </a:rPr>
              <a:t>:</a:t>
            </a:r>
            <a:endParaRPr lang="ru-RU" altLang="ru-RU" sz="1200">
              <a:solidFill>
                <a:schemeClr val="accent1"/>
              </a:solidFill>
              <a:cs typeface="Arial" charset="0"/>
            </a:endParaRPr>
          </a:p>
          <a:p>
            <a:pPr marL="171450" lvl="1" indent="-171450" eaLnBrk="1" hangingPunct="1">
              <a:spcBef>
                <a:spcPts val="6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ru-RU" altLang="ru-RU" sz="1200">
                <a:cs typeface="Arial" charset="0"/>
              </a:rPr>
              <a:t>Диапазон измеряемых температур -40..+125 </a:t>
            </a:r>
            <a:r>
              <a:rPr lang="ru-RU" altLang="ru-RU" sz="1200">
                <a:latin typeface="Calibri" pitchFamily="34" charset="0"/>
                <a:cs typeface="Arial" charset="0"/>
              </a:rPr>
              <a:t>°С</a:t>
            </a:r>
            <a:endParaRPr lang="ru-RU" altLang="ru-RU" sz="1200">
              <a:cs typeface="Arial" charset="0"/>
            </a:endParaRPr>
          </a:p>
          <a:p>
            <a:pPr marL="171450" lvl="1" indent="-171450" eaLnBrk="1" hangingPunct="1">
              <a:spcBef>
                <a:spcPts val="6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ru-RU" altLang="ru-RU" sz="1200">
                <a:cs typeface="Arial" charset="0"/>
              </a:rPr>
              <a:t>Контроль температуры на подвижных частях оборудования</a:t>
            </a:r>
            <a:r>
              <a:rPr lang="en-US" altLang="ru-RU" sz="1200">
                <a:cs typeface="Arial" charset="0"/>
              </a:rPr>
              <a:t>;</a:t>
            </a:r>
          </a:p>
          <a:p>
            <a:pPr marL="171450" lvl="1" indent="-171450" eaLnBrk="1" hangingPunct="1">
              <a:spcBef>
                <a:spcPts val="6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ru-RU" altLang="ru-RU" sz="1200">
                <a:cs typeface="Arial" charset="0"/>
              </a:rPr>
              <a:t>Замеры по радиоканалу на расстоянии от 0,2 до 4 м</a:t>
            </a:r>
            <a:r>
              <a:rPr lang="en-US" altLang="ru-RU" sz="1200">
                <a:cs typeface="Arial" charset="0"/>
              </a:rPr>
              <a:t>;</a:t>
            </a:r>
            <a:endParaRPr lang="ru-RU" altLang="ru-RU" sz="1200">
              <a:cs typeface="Arial" charset="0"/>
            </a:endParaRPr>
          </a:p>
          <a:p>
            <a:pPr marL="171450" lvl="1" indent="-171450" eaLnBrk="1" hangingPunct="1">
              <a:spcBef>
                <a:spcPts val="6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ru-RU" altLang="ru-RU" sz="1200">
                <a:cs typeface="Arial" charset="0"/>
              </a:rPr>
              <a:t>Высокая радиационная стойкость и устойчивость к электро-</a:t>
            </a:r>
          </a:p>
          <a:p>
            <a:pPr marL="171450" lvl="1" indent="-171450" eaLnBrk="1" hangingPunct="1">
              <a:spcBef>
                <a:spcPts val="6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ru-RU" altLang="ru-RU" sz="1200">
                <a:cs typeface="Arial" charset="0"/>
              </a:rPr>
              <a:t>магнитному полю</a:t>
            </a:r>
            <a:endParaRPr lang="en-US" altLang="ru-RU" sz="1200">
              <a:cs typeface="Arial" charset="0"/>
            </a:endParaRPr>
          </a:p>
        </p:txBody>
      </p:sp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1425" y="2249488"/>
            <a:ext cx="3938588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4" descr="&amp;Vcy;&amp;lcy;&amp;acy;&amp;dcy;&amp;iecy;&amp;lcy;&amp;softcy;&amp;tscy;&amp;ycy; &amp;kcy;&amp;rcy;&amp;acy;&amp;scy;&amp;ncy;&amp;ocy;&amp;yacy;&amp;rcy;&amp;scy;&amp;kcy;&amp;icy;&amp;khcy; &amp;kcy;&amp;ocy;&amp;tcy;&amp;tcy;&amp;iecy;&amp;dcy;&amp;zhcy;&amp;iecy;&amp;jcy; &amp;rcy;&amp;acy;&amp;zcy;&amp;ocy;&amp;rcy;&amp;yacy;&amp;yucy;&amp;tcy; &amp;ecy;&amp;ncy;&amp;iecy;&amp;rcy;&amp;gcy;&amp;iecy;&amp;tcy;&amp;icy;&amp;kcy;&amp;ocy;&amp;v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60887" y="293687"/>
            <a:ext cx="2316413" cy="1516063"/>
          </a:xfrm>
          <a:prstGeom prst="roundRect">
            <a:avLst>
              <a:gd name="adj" fmla="val 6326"/>
            </a:avLst>
          </a:prstGeom>
          <a:noFill/>
          <a:extLst/>
        </p:spPr>
      </p:pic>
      <p:grpSp>
        <p:nvGrpSpPr>
          <p:cNvPr id="4" name="Группа 13"/>
          <p:cNvGrpSpPr/>
          <p:nvPr/>
        </p:nvGrpSpPr>
        <p:grpSpPr>
          <a:xfrm>
            <a:off x="158706" y="194395"/>
            <a:ext cx="1870119" cy="735524"/>
            <a:chOff x="3693422" y="0"/>
            <a:chExt cx="2529366" cy="735524"/>
          </a:xfrm>
          <a:solidFill>
            <a:schemeClr val="bg1">
              <a:lumMod val="50000"/>
            </a:schemeClr>
          </a:solidFill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3693422" y="0"/>
              <a:ext cx="2529366" cy="73552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3714965" y="21543"/>
              <a:ext cx="2486280" cy="69243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6670" tIns="26670" rIns="26670" bIns="26670" spcCol="1270" anchor="ctr"/>
            <a:lstStyle/>
            <a:p>
              <a:pPr algn="ctr" defTabSz="6223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/>
                <a:t>Техногенная безопасность</a:t>
              </a:r>
            </a:p>
          </p:txBody>
        </p:sp>
      </p:grpSp>
      <p:sp>
        <p:nvSpPr>
          <p:cNvPr id="48136" name="Прямоугольник 6"/>
          <p:cNvSpPr>
            <a:spLocks noChangeArrowheads="1"/>
          </p:cNvSpPr>
          <p:nvPr/>
        </p:nvSpPr>
        <p:spPr bwMode="auto">
          <a:xfrm>
            <a:off x="184150" y="1585913"/>
            <a:ext cx="5189538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eaLnBrk="1" hangingPunct="1">
              <a:spcBef>
                <a:spcPts val="600"/>
              </a:spcBef>
              <a:buClr>
                <a:schemeClr val="accent1"/>
              </a:buClr>
            </a:pPr>
            <a:r>
              <a:rPr lang="ru-RU" altLang="ru-RU" sz="1200">
                <a:solidFill>
                  <a:schemeClr val="accent1"/>
                </a:solidFill>
                <a:cs typeface="Arial" charset="0"/>
              </a:rPr>
              <a:t>Назначение:</a:t>
            </a:r>
            <a:endParaRPr lang="en-US" altLang="ru-RU" sz="1200">
              <a:solidFill>
                <a:schemeClr val="accent1"/>
              </a:solidFill>
              <a:cs typeface="Arial" charset="0"/>
            </a:endParaRPr>
          </a:p>
          <a:p>
            <a:pPr marL="0" lvl="1" eaLnBrk="1" hangingPunct="1">
              <a:spcBef>
                <a:spcPts val="6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ru-RU" altLang="ru-RU" sz="1200">
                <a:cs typeface="Arial" charset="0"/>
              </a:rPr>
              <a:t>Контроль температуры токоведущих частей высоковольтного оборудования и других промышленных установок</a:t>
            </a:r>
            <a:r>
              <a:rPr lang="en-US" altLang="ru-RU" sz="1200">
                <a:cs typeface="Arial" charset="0"/>
              </a:rPr>
              <a:t>;</a:t>
            </a:r>
            <a:endParaRPr lang="ru-RU" altLang="ru-RU" sz="1200">
              <a:cs typeface="Arial" charset="0"/>
            </a:endParaRPr>
          </a:p>
          <a:p>
            <a:pPr marL="0" lvl="1" eaLnBrk="1" hangingPunct="1">
              <a:spcBef>
                <a:spcPts val="6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ru-RU" altLang="ru-RU" sz="1200">
                <a:cs typeface="Arial" charset="0"/>
              </a:rPr>
              <a:t>Сигнализация при аварийной ситуации (передача сигнала в автоматическую систему управления)</a:t>
            </a:r>
            <a:r>
              <a:rPr lang="en-US" altLang="ru-RU" sz="1200">
                <a:cs typeface="Arial" charset="0"/>
              </a:rPr>
              <a:t>;</a:t>
            </a:r>
            <a:endParaRPr lang="ru-RU" altLang="ru-RU" sz="1200">
              <a:cs typeface="Arial" charset="0"/>
            </a:endParaRPr>
          </a:p>
          <a:p>
            <a:pPr marL="0" lvl="1" eaLnBrk="1" hangingPunct="1">
              <a:spcBef>
                <a:spcPts val="6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ru-RU" altLang="ru-RU" sz="1200">
                <a:cs typeface="Arial" charset="0"/>
              </a:rPr>
              <a:t>Обеспечение противопожарной безопасности электрооборудования.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641975" y="1347788"/>
            <a:ext cx="2225675" cy="923925"/>
          </a:xfrm>
          <a:prstGeom prst="roundRect">
            <a:avLst>
              <a:gd name="adj" fmla="val 1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" name="Прямоугольник 2"/>
          <p:cNvSpPr/>
          <p:nvPr/>
        </p:nvSpPr>
        <p:spPr>
          <a:xfrm>
            <a:off x="5697538" y="1377950"/>
            <a:ext cx="2170112" cy="831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ru-RU" sz="1200">
                <a:solidFill>
                  <a:schemeClr val="accent1"/>
                </a:solidFill>
              </a:rPr>
              <a:t>~ 5000 </a:t>
            </a:r>
            <a:r>
              <a:rPr lang="ru-RU" altLang="ru-RU" sz="1200">
                <a:solidFill>
                  <a:schemeClr val="accent1"/>
                </a:solidFill>
              </a:rPr>
              <a:t>аварийных отключений</a:t>
            </a:r>
            <a:r>
              <a:rPr lang="en-US" altLang="ru-RU" sz="1200">
                <a:solidFill>
                  <a:schemeClr val="accent1"/>
                </a:solidFill>
              </a:rPr>
              <a:t> </a:t>
            </a:r>
            <a:r>
              <a:rPr lang="ru-RU" altLang="ru-RU" sz="1200">
                <a:solidFill>
                  <a:schemeClr val="accent1"/>
                </a:solidFill>
              </a:rPr>
              <a:t>в год в электросетях по всей России</a:t>
            </a:r>
          </a:p>
        </p:txBody>
      </p:sp>
    </p:spTree>
  </p:cSld>
  <p:clrMapOvr>
    <a:masterClrMapping/>
  </p:clrMapOvr>
  <p:transition advTm="10046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324233" y="1193735"/>
            <a:ext cx="1944439" cy="996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299" name="Рисунок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6425" y="723900"/>
            <a:ext cx="1296988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Объект 2"/>
          <p:cNvSpPr txBox="1">
            <a:spLocks/>
          </p:cNvSpPr>
          <p:nvPr/>
        </p:nvSpPr>
        <p:spPr bwMode="auto">
          <a:xfrm>
            <a:off x="7099300" y="1797050"/>
            <a:ext cx="1874838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15000"/>
              </a:lnSpc>
              <a:spcBef>
                <a:spcPct val="20000"/>
              </a:spcBef>
              <a:buFont typeface="Arial" charset="0"/>
              <a:buNone/>
            </a:pPr>
            <a:r>
              <a:rPr lang="ru-RU" altLang="ru-RU" sz="1200">
                <a:cs typeface="Arial" charset="0"/>
              </a:rPr>
              <a:t>Диспетчерский пункт системы «Радуга 400»</a:t>
            </a:r>
            <a:endParaRPr lang="ru-RU" altLang="ru-RU" sz="1200">
              <a:solidFill>
                <a:srgbClr val="005386"/>
              </a:solidFill>
              <a:cs typeface="Arial" charset="0"/>
            </a:endParaRPr>
          </a:p>
        </p:txBody>
      </p:sp>
      <p:sp>
        <p:nvSpPr>
          <p:cNvPr id="55301" name="Объект 2"/>
          <p:cNvSpPr txBox="1">
            <a:spLocks/>
          </p:cNvSpPr>
          <p:nvPr/>
        </p:nvSpPr>
        <p:spPr bwMode="auto">
          <a:xfrm>
            <a:off x="5011738" y="136525"/>
            <a:ext cx="3802062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15000"/>
              </a:lnSpc>
              <a:spcBef>
                <a:spcPct val="20000"/>
              </a:spcBef>
              <a:buFont typeface="Arial" charset="0"/>
              <a:buNone/>
            </a:pPr>
            <a:r>
              <a:rPr lang="ru-RU" altLang="ru-RU" sz="1400">
                <a:cs typeface="Arial" charset="0"/>
              </a:rPr>
              <a:t>Система видеонаблюдения «Радуга 400»</a:t>
            </a:r>
            <a:endParaRPr lang="ru-RU" altLang="ru-RU" sz="1400">
              <a:solidFill>
                <a:srgbClr val="005386"/>
              </a:solidFill>
              <a:cs typeface="Arial" charset="0"/>
            </a:endParaRPr>
          </a:p>
        </p:txBody>
      </p:sp>
      <p:grpSp>
        <p:nvGrpSpPr>
          <p:cNvPr id="2" name="Группа 12"/>
          <p:cNvGrpSpPr/>
          <p:nvPr/>
        </p:nvGrpSpPr>
        <p:grpSpPr>
          <a:xfrm>
            <a:off x="1879354" y="2493"/>
            <a:ext cx="2872318" cy="713981"/>
            <a:chOff x="3693422" y="0"/>
            <a:chExt cx="2529366" cy="713981"/>
          </a:xfrm>
          <a:solidFill>
            <a:schemeClr val="accent6"/>
          </a:solidFill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3693422" y="0"/>
              <a:ext cx="2529366" cy="57053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sz="1400" dirty="0"/>
                <a:t>Безопасность в парках, на улицах, площадях</a:t>
              </a:r>
            </a:p>
          </p:txBody>
        </p:sp>
        <p:sp>
          <p:nvSpPr>
            <p:cNvPr id="19" name="Скругленный прямоугольник 4"/>
            <p:cNvSpPr/>
            <p:nvPr/>
          </p:nvSpPr>
          <p:spPr>
            <a:xfrm>
              <a:off x="3714965" y="21543"/>
              <a:ext cx="2486280" cy="69243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6670" tIns="26670" rIns="26670" bIns="26670" spcCol="1270" anchor="ctr"/>
            <a:lstStyle/>
            <a:p>
              <a:pPr algn="ctr" defTabSz="622300" eaLnBrk="1" hangingPunct="1">
                <a:spcAft>
                  <a:spcPts val="0"/>
                </a:spcAft>
                <a:defRPr/>
              </a:pPr>
              <a:endParaRPr lang="ru-RU" sz="1400" dirty="0"/>
            </a:p>
          </p:txBody>
        </p:sp>
      </p:grpSp>
      <p:grpSp>
        <p:nvGrpSpPr>
          <p:cNvPr id="3" name="Группа 19"/>
          <p:cNvGrpSpPr/>
          <p:nvPr/>
        </p:nvGrpSpPr>
        <p:grpSpPr>
          <a:xfrm>
            <a:off x="85337" y="0"/>
            <a:ext cx="1870119" cy="573023"/>
            <a:chOff x="3693422" y="0"/>
            <a:chExt cx="2529366" cy="735524"/>
          </a:xfrm>
          <a:solidFill>
            <a:schemeClr val="accent2"/>
          </a:solidFill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3693422" y="0"/>
              <a:ext cx="2529366" cy="73552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3714965" y="21543"/>
              <a:ext cx="2486280" cy="551480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6670" tIns="26670" rIns="26670" bIns="26670" spcCol="1270" anchor="ctr"/>
            <a:lstStyle/>
            <a:p>
              <a:pPr algn="ctr" defTabSz="6223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dirty="0"/>
                <a:t>Общественная безопасность</a:t>
              </a:r>
            </a:p>
          </p:txBody>
        </p:sp>
      </p:grpSp>
      <p:sp>
        <p:nvSpPr>
          <p:cNvPr id="55304" name="Объект 2"/>
          <p:cNvSpPr txBox="1">
            <a:spLocks/>
          </p:cNvSpPr>
          <p:nvPr/>
        </p:nvSpPr>
        <p:spPr bwMode="auto">
          <a:xfrm>
            <a:off x="5273675" y="2293938"/>
            <a:ext cx="36512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15000"/>
              </a:lnSpc>
              <a:spcBef>
                <a:spcPct val="20000"/>
              </a:spcBef>
              <a:buFont typeface="Arial" charset="0"/>
              <a:buNone/>
            </a:pPr>
            <a:r>
              <a:rPr lang="ru-RU" altLang="ru-RU" sz="1100">
                <a:cs typeface="Arial" charset="0"/>
              </a:rPr>
              <a:t>Система видеонаблюдения состоит из ПО отечественной разработки и технических средств с высокой степенью локализации производства</a:t>
            </a:r>
          </a:p>
        </p:txBody>
      </p:sp>
      <p:pic>
        <p:nvPicPr>
          <p:cNvPr id="55305" name="Picture 20" descr="J:\картинки\93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7613" y="1879600"/>
            <a:ext cx="1030287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" descr="H:\Documents and Settings\hvezenko\Мои документы\Авангард\Предложения сотрудничества\Администрации Правительство Министерства\КИС\Синий ящик макет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2434" y="1355022"/>
            <a:ext cx="1088681" cy="1347605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">
            <a:solidFill>
              <a:schemeClr val="tx2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  <a:softEdge rad="12700"/>
          </a:effectLst>
        </p:spPr>
      </p:pic>
      <p:sp>
        <p:nvSpPr>
          <p:cNvPr id="55307" name="Прямоугольник 18"/>
          <p:cNvSpPr>
            <a:spLocks noChangeArrowheads="1"/>
          </p:cNvSpPr>
          <p:nvPr/>
        </p:nvSpPr>
        <p:spPr bwMode="auto">
          <a:xfrm>
            <a:off x="2446338" y="1730375"/>
            <a:ext cx="20637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100">
                <a:solidFill>
                  <a:srgbClr val="005386"/>
                </a:solidFill>
                <a:cs typeface="Arial" charset="0"/>
              </a:rPr>
              <a:t>Мониторинг газовой среды и оперативная связь «Гражданин-полиция»</a:t>
            </a:r>
            <a:endParaRPr lang="ru-RU" altLang="ru-RU" sz="1100" b="1">
              <a:solidFill>
                <a:srgbClr val="005386"/>
              </a:solidFill>
              <a:cs typeface="Arial" charset="0"/>
            </a:endParaRPr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147638" y="3237288"/>
            <a:ext cx="4362450" cy="961965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Aft>
                <a:spcPts val="300"/>
              </a:spcAft>
              <a:defRPr/>
            </a:pPr>
            <a:r>
              <a:rPr lang="ru-RU" altLang="ru-RU" sz="1200" b="1" dirty="0">
                <a:solidFill>
                  <a:schemeClr val="tx1"/>
                </a:solidFill>
                <a:ea typeface="MS PGothic" pitchFamily="34" charset="-128"/>
                <a:cs typeface="Arial" charset="0"/>
              </a:rPr>
              <a:t>Проект 2015 </a:t>
            </a:r>
            <a:r>
              <a:rPr lang="ru-RU" altLang="ru-RU" sz="1200" b="1" dirty="0" smtClean="0">
                <a:solidFill>
                  <a:schemeClr val="tx1"/>
                </a:solidFill>
                <a:ea typeface="MS PGothic" pitchFamily="34" charset="-128"/>
                <a:cs typeface="Arial" charset="0"/>
              </a:rPr>
              <a:t>года</a:t>
            </a:r>
            <a:endParaRPr lang="ru-RU" altLang="ru-RU" sz="1200" dirty="0">
              <a:solidFill>
                <a:schemeClr val="tx1"/>
              </a:solidFill>
              <a:ea typeface="MS PGothic" pitchFamily="34" charset="-128"/>
              <a:cs typeface="Arial" charset="0"/>
            </a:endParaRPr>
          </a:p>
          <a:p>
            <a:pPr eaLnBrk="1" hangingPunct="1">
              <a:spcAft>
                <a:spcPts val="300"/>
              </a:spcAft>
              <a:defRPr/>
            </a:pPr>
            <a:r>
              <a:rPr lang="ru-RU" altLang="ru-RU" sz="1200" dirty="0" smtClean="0">
                <a:solidFill>
                  <a:schemeClr val="tx1"/>
                </a:solidFill>
                <a:ea typeface="MS PGothic" pitchFamily="34" charset="-128"/>
                <a:cs typeface="Arial" charset="0"/>
              </a:rPr>
              <a:t>Оснащение </a:t>
            </a:r>
            <a:r>
              <a:rPr lang="ru-RU" altLang="ru-RU" sz="1200" dirty="0">
                <a:solidFill>
                  <a:schemeClr val="tx1"/>
                </a:solidFill>
                <a:ea typeface="MS PGothic" pitchFamily="34" charset="-128"/>
                <a:cs typeface="Arial" charset="0"/>
              </a:rPr>
              <a:t>15 терминалами  «Гражданин – Полиция» мест массового скопления людей в </a:t>
            </a:r>
            <a:r>
              <a:rPr lang="ru-RU" altLang="ru-RU" sz="1200" dirty="0" err="1">
                <a:solidFill>
                  <a:schemeClr val="tx1"/>
                </a:solidFill>
                <a:ea typeface="MS PGothic" pitchFamily="34" charset="-128"/>
                <a:cs typeface="Arial" charset="0"/>
              </a:rPr>
              <a:t>Кронштадском</a:t>
            </a:r>
            <a:r>
              <a:rPr lang="ru-RU" altLang="ru-RU" sz="1200" dirty="0">
                <a:solidFill>
                  <a:schemeClr val="tx1"/>
                </a:solidFill>
                <a:ea typeface="MS PGothic" pitchFamily="34" charset="-128"/>
                <a:cs typeface="Arial" charset="0"/>
              </a:rPr>
              <a:t> районе с передачей информации в ГМЦ.</a:t>
            </a:r>
            <a:endParaRPr lang="en-US" altLang="ru-RU" sz="1200" dirty="0">
              <a:solidFill>
                <a:schemeClr val="tx1"/>
              </a:solidFill>
              <a:ea typeface="MS PGothic" pitchFamily="34" charset="-128"/>
              <a:cs typeface="Arial" charset="0"/>
            </a:endParaRPr>
          </a:p>
        </p:txBody>
      </p:sp>
      <p:sp>
        <p:nvSpPr>
          <p:cNvPr id="55309" name="Прямоугольник 18"/>
          <p:cNvSpPr>
            <a:spLocks noChangeArrowheads="1"/>
          </p:cNvSpPr>
          <p:nvPr/>
        </p:nvSpPr>
        <p:spPr bwMode="auto">
          <a:xfrm>
            <a:off x="115888" y="738188"/>
            <a:ext cx="41957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400">
                <a:solidFill>
                  <a:srgbClr val="005386"/>
                </a:solidFill>
                <a:cs typeface="Arial" charset="0"/>
              </a:rPr>
              <a:t>Вандалоустойчивые всепогодные  терминалы экстренной связи  «Гражданин-полиция»</a:t>
            </a:r>
            <a:endParaRPr lang="ru-RU" altLang="ru-RU" sz="1400" b="1">
              <a:solidFill>
                <a:srgbClr val="005386"/>
              </a:solidFill>
              <a:cs typeface="Arial" charset="0"/>
            </a:endParaRPr>
          </a:p>
        </p:txBody>
      </p:sp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4727575" y="3237288"/>
            <a:ext cx="4360863" cy="961965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Aft>
                <a:spcPts val="300"/>
              </a:spcAft>
              <a:defRPr/>
            </a:pPr>
            <a:r>
              <a:rPr lang="ru-RU" altLang="ru-RU" sz="1200" b="1" dirty="0">
                <a:solidFill>
                  <a:schemeClr val="tx1"/>
                </a:solidFill>
                <a:ea typeface="MS PGothic" pitchFamily="34" charset="-128"/>
                <a:cs typeface="Arial" charset="0"/>
              </a:rPr>
              <a:t>Проект 2015 </a:t>
            </a:r>
            <a:r>
              <a:rPr lang="ru-RU" altLang="ru-RU" sz="1200" b="1" dirty="0" smtClean="0">
                <a:solidFill>
                  <a:schemeClr val="tx1"/>
                </a:solidFill>
                <a:ea typeface="MS PGothic" pitchFamily="34" charset="-128"/>
                <a:cs typeface="Arial" charset="0"/>
              </a:rPr>
              <a:t>года</a:t>
            </a:r>
            <a:endParaRPr lang="ru-RU" altLang="ru-RU" sz="1200" dirty="0">
              <a:solidFill>
                <a:schemeClr val="tx1"/>
              </a:solidFill>
              <a:ea typeface="MS PGothic" pitchFamily="34" charset="-128"/>
              <a:cs typeface="Arial" charset="0"/>
            </a:endParaRPr>
          </a:p>
          <a:p>
            <a:pPr eaLnBrk="1" hangingPunct="1">
              <a:spcAft>
                <a:spcPts val="300"/>
              </a:spcAft>
              <a:defRPr/>
            </a:pPr>
            <a:r>
              <a:rPr lang="ru-RU" altLang="ru-RU" sz="1200" dirty="0" smtClean="0">
                <a:solidFill>
                  <a:schemeClr val="tx1"/>
                </a:solidFill>
                <a:ea typeface="MS PGothic" pitchFamily="34" charset="-128"/>
                <a:cs typeface="Arial" charset="0"/>
              </a:rPr>
              <a:t>Оснащение </a:t>
            </a:r>
            <a:r>
              <a:rPr lang="ru-RU" altLang="ru-RU" sz="1200" dirty="0">
                <a:solidFill>
                  <a:schemeClr val="tx1"/>
                </a:solidFill>
                <a:ea typeface="MS PGothic" pitchFamily="34" charset="-128"/>
                <a:cs typeface="Arial" charset="0"/>
              </a:rPr>
              <a:t>70 социальных объектов терминалами – </a:t>
            </a:r>
            <a:r>
              <a:rPr lang="ru-RU" altLang="ru-RU" sz="1200" dirty="0" err="1">
                <a:solidFill>
                  <a:schemeClr val="tx1"/>
                </a:solidFill>
                <a:ea typeface="MS PGothic" pitchFamily="34" charset="-128"/>
                <a:cs typeface="Arial" charset="0"/>
              </a:rPr>
              <a:t>домофонами</a:t>
            </a:r>
            <a:r>
              <a:rPr lang="ru-RU" altLang="ru-RU" sz="1200" dirty="0">
                <a:solidFill>
                  <a:schemeClr val="tx1"/>
                </a:solidFill>
                <a:ea typeface="MS PGothic" pitchFamily="34" charset="-128"/>
                <a:cs typeface="Arial" charset="0"/>
              </a:rPr>
              <a:t> и территории  </a:t>
            </a:r>
            <a:r>
              <a:rPr lang="ru-RU" altLang="ru-RU" sz="1200" dirty="0" err="1">
                <a:solidFill>
                  <a:schemeClr val="tx1"/>
                </a:solidFill>
                <a:ea typeface="MS PGothic" pitchFamily="34" charset="-128"/>
                <a:cs typeface="Arial" charset="0"/>
              </a:rPr>
              <a:t>Кронштадского</a:t>
            </a:r>
            <a:r>
              <a:rPr lang="ru-RU" altLang="ru-RU" sz="1200" dirty="0">
                <a:solidFill>
                  <a:schemeClr val="tx1"/>
                </a:solidFill>
                <a:ea typeface="MS PGothic" pitchFamily="34" charset="-128"/>
                <a:cs typeface="Arial" charset="0"/>
              </a:rPr>
              <a:t> района 109 видеокамерами с передачей информации в ГМЦ.</a:t>
            </a:r>
            <a:endParaRPr lang="en-US" altLang="ru-RU" sz="1200" dirty="0">
              <a:solidFill>
                <a:schemeClr val="tx1"/>
              </a:solidFill>
              <a:ea typeface="MS PGothic" pitchFamily="34" charset="-128"/>
              <a:cs typeface="Arial" charset="0"/>
            </a:endParaRPr>
          </a:p>
        </p:txBody>
      </p:sp>
    </p:spTree>
  </p:cSld>
  <p:clrMapOvr>
    <a:masterClrMapping/>
  </p:clrMapOvr>
  <p:transition advTm="7129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23968</TotalTime>
  <Words>1132</Words>
  <Application>Microsoft Office PowerPoint</Application>
  <PresentationFormat>Экран (16:9)</PresentationFormat>
  <Paragraphs>276</Paragraphs>
  <Slides>15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Optogan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Карина Аринина</dc:creator>
  <cp:lastModifiedBy>Скачков Михаил Михайлович</cp:lastModifiedBy>
  <cp:revision>1278</cp:revision>
  <cp:lastPrinted>2015-05-13T09:00:13Z</cp:lastPrinted>
  <dcterms:created xsi:type="dcterms:W3CDTF">2013-08-19T08:31:54Z</dcterms:created>
  <dcterms:modified xsi:type="dcterms:W3CDTF">2015-12-10T10:01:29Z</dcterms:modified>
</cp:coreProperties>
</file>