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86" r:id="rId1"/>
  </p:sldMasterIdLst>
  <p:notesMasterIdLst>
    <p:notesMasterId r:id="rId13"/>
  </p:notesMasterIdLst>
  <p:sldIdLst>
    <p:sldId id="256" r:id="rId2"/>
    <p:sldId id="293" r:id="rId3"/>
    <p:sldId id="294" r:id="rId4"/>
    <p:sldId id="295" r:id="rId5"/>
    <p:sldId id="297" r:id="rId6"/>
    <p:sldId id="298" r:id="rId7"/>
    <p:sldId id="290" r:id="rId8"/>
    <p:sldId id="299" r:id="rId9"/>
    <p:sldId id="301" r:id="rId10"/>
    <p:sldId id="284" r:id="rId11"/>
    <p:sldId id="300" r:id="rId1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0080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2014" autoAdjust="0"/>
  </p:normalViewPr>
  <p:slideViewPr>
    <p:cSldViewPr>
      <p:cViewPr varScale="1">
        <p:scale>
          <a:sx n="107" d="100"/>
          <a:sy n="107" d="100"/>
        </p:scale>
        <p:origin x="-12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95E60A-DD56-415A-9589-10E93CBEE7EB}" type="doc">
      <dgm:prSet loTypeId="urn:microsoft.com/office/officeart/2005/8/layout/arrow2" loCatId="process" qsTypeId="urn:microsoft.com/office/officeart/2005/8/quickstyle/simple3" qsCatId="simple" csTypeId="urn:microsoft.com/office/officeart/2005/8/colors/accent0_1" csCatId="mainScheme" phldr="1"/>
      <dgm:spPr/>
    </dgm:pt>
    <dgm:pt modelId="{DA812947-5269-439F-A39C-00AE7CA47889}">
      <dgm:prSet phldrT="[Текст]" custT="1"/>
      <dgm:spPr/>
      <dgm:t>
        <a:bodyPr/>
        <a:lstStyle/>
        <a:p>
          <a:r>
            <a:rPr lang="ru-RU" sz="1100" b="1" dirty="0"/>
            <a:t>аморфная сеть</a:t>
          </a:r>
        </a:p>
        <a:p>
          <a:r>
            <a:rPr lang="ru-RU" sz="1100" dirty="0"/>
            <a:t>общее число участников  трудно идентифицировать</a:t>
          </a:r>
        </a:p>
        <a:p>
          <a:r>
            <a:rPr lang="ru-RU" sz="1100" dirty="0"/>
            <a:t>кооперация носит неформальны характер, связи </a:t>
          </a:r>
          <a:r>
            <a:rPr lang="ru-RU" sz="1100" dirty="0" smtClean="0"/>
            <a:t>основаны </a:t>
          </a:r>
          <a:r>
            <a:rPr lang="ru-RU" sz="1100" dirty="0"/>
            <a:t>на личных договоренностях и персональных контактах</a:t>
          </a:r>
        </a:p>
        <a:p>
          <a:r>
            <a:rPr lang="ru-RU" sz="1100" dirty="0"/>
            <a:t>преимущественный тип кооперации -  гетерогенная</a:t>
          </a:r>
        </a:p>
      </dgm:t>
    </dgm:pt>
    <dgm:pt modelId="{86A98D32-154C-441A-94D9-57CFF023E484}" type="parTrans" cxnId="{EEE3DD79-A519-4E32-9EE0-17AC26B40AE7}">
      <dgm:prSet/>
      <dgm:spPr/>
      <dgm:t>
        <a:bodyPr/>
        <a:lstStyle/>
        <a:p>
          <a:endParaRPr lang="ru-RU"/>
        </a:p>
      </dgm:t>
    </dgm:pt>
    <dgm:pt modelId="{4D2F1B4E-56B1-4974-90EA-D507A032C479}" type="sibTrans" cxnId="{EEE3DD79-A519-4E32-9EE0-17AC26B40AE7}">
      <dgm:prSet/>
      <dgm:spPr/>
      <dgm:t>
        <a:bodyPr/>
        <a:lstStyle/>
        <a:p>
          <a:endParaRPr lang="ru-RU"/>
        </a:p>
      </dgm:t>
    </dgm:pt>
    <dgm:pt modelId="{E403D926-86A8-4FEA-9183-0338AAC3A7B0}">
      <dgm:prSet phldrT="[Текст]" custT="1"/>
      <dgm:spPr/>
      <dgm:t>
        <a:bodyPr/>
        <a:lstStyle/>
        <a:p>
          <a:r>
            <a:rPr lang="ru-RU" sz="1050" b="1" dirty="0"/>
            <a:t>структурированная сеть</a:t>
          </a:r>
        </a:p>
        <a:p>
          <a:r>
            <a:rPr lang="ru-RU" sz="1050" dirty="0"/>
            <a:t>Сеть имеет </a:t>
          </a:r>
          <a:r>
            <a:rPr lang="ru-RU" sz="1050" dirty="0" smtClean="0"/>
            <a:t>координационные </a:t>
          </a:r>
          <a:r>
            <a:rPr lang="ru-RU" sz="1050" dirty="0"/>
            <a:t>совет или иной орган управления, </a:t>
          </a:r>
          <a:r>
            <a:rPr lang="ru-RU" sz="1050" dirty="0" smtClean="0"/>
            <a:t>формируются </a:t>
          </a:r>
          <a:r>
            <a:rPr lang="ru-RU" sz="1050" dirty="0"/>
            <a:t>подходы к управлению развитием, формируется единая стратегия развития, границы сети поддаются </a:t>
          </a:r>
          <a:r>
            <a:rPr lang="ru-RU" sz="1050" dirty="0" smtClean="0"/>
            <a:t>определению, </a:t>
          </a:r>
          <a:r>
            <a:rPr lang="ru-RU" sz="1050" dirty="0"/>
            <a:t>основной тип связей - договорные отношения</a:t>
          </a:r>
        </a:p>
        <a:p>
          <a:r>
            <a:rPr lang="ru-RU" sz="1050" dirty="0"/>
            <a:t>преобладает </a:t>
          </a:r>
          <a:r>
            <a:rPr lang="ru-RU" sz="1200" dirty="0"/>
            <a:t>формализованная </a:t>
          </a:r>
          <a:r>
            <a:rPr lang="ru-RU" sz="1050" dirty="0"/>
            <a:t>кооперация</a:t>
          </a:r>
        </a:p>
      </dgm:t>
    </dgm:pt>
    <dgm:pt modelId="{607ACA37-E35D-4CB4-90C0-8AD95C93374E}" type="parTrans" cxnId="{36E58BF7-7861-446A-B996-D365DB97E697}">
      <dgm:prSet/>
      <dgm:spPr/>
      <dgm:t>
        <a:bodyPr/>
        <a:lstStyle/>
        <a:p>
          <a:endParaRPr lang="ru-RU"/>
        </a:p>
      </dgm:t>
    </dgm:pt>
    <dgm:pt modelId="{0A9D66ED-B1E2-4022-B58A-38F72443FEAA}" type="sibTrans" cxnId="{36E58BF7-7861-446A-B996-D365DB97E697}">
      <dgm:prSet/>
      <dgm:spPr/>
      <dgm:t>
        <a:bodyPr/>
        <a:lstStyle/>
        <a:p>
          <a:endParaRPr lang="ru-RU"/>
        </a:p>
      </dgm:t>
    </dgm:pt>
    <dgm:pt modelId="{9F00B259-EEF5-42E0-B334-F5807337E8F2}">
      <dgm:prSet phldrT="[Текст]" custT="1"/>
      <dgm:spPr/>
      <dgm:t>
        <a:bodyPr/>
        <a:lstStyle/>
        <a:p>
          <a:r>
            <a:rPr lang="ru-RU" sz="1050" b="1" dirty="0"/>
            <a:t>интегрированная сеть</a:t>
          </a:r>
        </a:p>
        <a:p>
          <a:r>
            <a:rPr lang="ru-RU" sz="1050" dirty="0"/>
            <a:t>Сеть имеет  единую систему управления и единые маркетинговые, инжиниринговые центры и центры технологических компетенций </a:t>
          </a:r>
        </a:p>
        <a:p>
          <a:r>
            <a:rPr lang="ru-RU" sz="1050" dirty="0"/>
            <a:t>кооперационные связи формализованы, основной тип связей  - </a:t>
          </a:r>
          <a:r>
            <a:rPr lang="ru-RU" sz="1050" dirty="0" err="1"/>
            <a:t>кроссхолдинговые</a:t>
          </a:r>
          <a:r>
            <a:rPr lang="ru-RU" sz="1050" dirty="0"/>
            <a:t> отношения</a:t>
          </a:r>
        </a:p>
        <a:p>
          <a:r>
            <a:rPr lang="ru-RU" sz="1050" dirty="0"/>
            <a:t>преимущественный тип кооперации -  вертикальная  по управленческим уровням,  горизонтальная (или вертикальная) по уровню создания стоимости</a:t>
          </a:r>
        </a:p>
        <a:p>
          <a:endParaRPr lang="ru-RU" sz="1050" dirty="0"/>
        </a:p>
        <a:p>
          <a:endParaRPr lang="ru-RU" sz="900" dirty="0"/>
        </a:p>
        <a:p>
          <a:endParaRPr lang="ru-RU" sz="900" dirty="0"/>
        </a:p>
        <a:p>
          <a:endParaRPr lang="ru-RU" sz="900" dirty="0"/>
        </a:p>
      </dgm:t>
    </dgm:pt>
    <dgm:pt modelId="{84CAD50D-3C70-409A-BE4B-CB29E4E445C3}" type="parTrans" cxnId="{470A8563-7253-4760-8BD5-75A788D76142}">
      <dgm:prSet/>
      <dgm:spPr/>
      <dgm:t>
        <a:bodyPr/>
        <a:lstStyle/>
        <a:p>
          <a:endParaRPr lang="ru-RU"/>
        </a:p>
      </dgm:t>
    </dgm:pt>
    <dgm:pt modelId="{1A93E1B1-A1F8-4E0B-B138-D6002ED2718A}" type="sibTrans" cxnId="{470A8563-7253-4760-8BD5-75A788D76142}">
      <dgm:prSet/>
      <dgm:spPr/>
      <dgm:t>
        <a:bodyPr/>
        <a:lstStyle/>
        <a:p>
          <a:endParaRPr lang="ru-RU"/>
        </a:p>
      </dgm:t>
    </dgm:pt>
    <dgm:pt modelId="{FC3902D2-E844-45E3-A118-E0E960BE8692}" type="pres">
      <dgm:prSet presAssocID="{3395E60A-DD56-415A-9589-10E93CBEE7EB}" presName="arrowDiagram" presStyleCnt="0">
        <dgm:presLayoutVars>
          <dgm:chMax val="5"/>
          <dgm:dir/>
          <dgm:resizeHandles val="exact"/>
        </dgm:presLayoutVars>
      </dgm:prSet>
      <dgm:spPr/>
    </dgm:pt>
    <dgm:pt modelId="{460287CA-7774-4A1E-851D-7CC1B8F53D07}" type="pres">
      <dgm:prSet presAssocID="{3395E60A-DD56-415A-9589-10E93CBEE7EB}" presName="arrow" presStyleLbl="bgShp" presStyleIdx="0" presStyleCnt="1" custScaleX="108740" custLinFactNeighborY="28935"/>
      <dgm:spPr/>
      <dgm:t>
        <a:bodyPr/>
        <a:lstStyle/>
        <a:p>
          <a:endParaRPr lang="ru-RU"/>
        </a:p>
      </dgm:t>
    </dgm:pt>
    <dgm:pt modelId="{CBDB8704-9650-44E1-82C6-2D6FE355507B}" type="pres">
      <dgm:prSet presAssocID="{3395E60A-DD56-415A-9589-10E93CBEE7EB}" presName="arrowDiagram3" presStyleCnt="0"/>
      <dgm:spPr/>
    </dgm:pt>
    <dgm:pt modelId="{A2F133AF-7DD3-402E-BD51-6091ABC8940C}" type="pres">
      <dgm:prSet presAssocID="{DA812947-5269-439F-A39C-00AE7CA47889}" presName="bullet3a" presStyleLbl="node1" presStyleIdx="0" presStyleCnt="3"/>
      <dgm:spPr/>
    </dgm:pt>
    <dgm:pt modelId="{9D8C8B51-2B42-4CA9-8DEB-8B62BF722122}" type="pres">
      <dgm:prSet presAssocID="{DA812947-5269-439F-A39C-00AE7CA47889}" presName="textBox3a" presStyleLbl="revTx" presStyleIdx="0" presStyleCnt="3" custScaleX="108843" custScaleY="164745" custLinFactNeighborX="-21441" custLinFactNeighborY="-304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73AD6-507C-4E82-ABF8-3B13C5D48725}" type="pres">
      <dgm:prSet presAssocID="{E403D926-86A8-4FEA-9183-0338AAC3A7B0}" presName="bullet3b" presStyleLbl="node1" presStyleIdx="1" presStyleCnt="3"/>
      <dgm:spPr/>
    </dgm:pt>
    <dgm:pt modelId="{7AC6903E-A509-4A86-AC0B-DA2D2D6E8569}" type="pres">
      <dgm:prSet presAssocID="{E403D926-86A8-4FEA-9183-0338AAC3A7B0}" presName="textBox3b" presStyleLbl="revTx" presStyleIdx="1" presStyleCnt="3" custScaleY="128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E6955-1C5D-4CA2-B030-E9351087290C}" type="pres">
      <dgm:prSet presAssocID="{9F00B259-EEF5-42E0-B334-F5807337E8F2}" presName="bullet3c" presStyleLbl="node1" presStyleIdx="2" presStyleCnt="3"/>
      <dgm:spPr/>
    </dgm:pt>
    <dgm:pt modelId="{BDE66209-9F1F-4BED-93FF-7CC73757F3DD}" type="pres">
      <dgm:prSet presAssocID="{9F00B259-EEF5-42E0-B334-F5807337E8F2}" presName="textBox3c" presStyleLbl="revTx" presStyleIdx="2" presStyleCnt="3" custScaleX="141346" custLinFactNeighborX="19272" custLinFactNeighborY="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B470CBA-36B9-4FB6-8251-2F254F86D4B4}" type="presOf" srcId="{3395E60A-DD56-415A-9589-10E93CBEE7EB}" destId="{FC3902D2-E844-45E3-A118-E0E960BE8692}" srcOrd="0" destOrd="0" presId="urn:microsoft.com/office/officeart/2005/8/layout/arrow2"/>
    <dgm:cxn modelId="{EEE3DD79-A519-4E32-9EE0-17AC26B40AE7}" srcId="{3395E60A-DD56-415A-9589-10E93CBEE7EB}" destId="{DA812947-5269-439F-A39C-00AE7CA47889}" srcOrd="0" destOrd="0" parTransId="{86A98D32-154C-441A-94D9-57CFF023E484}" sibTransId="{4D2F1B4E-56B1-4974-90EA-D507A032C479}"/>
    <dgm:cxn modelId="{F670C1C9-6D1A-4458-90EB-8902FE7767D1}" type="presOf" srcId="{E403D926-86A8-4FEA-9183-0338AAC3A7B0}" destId="{7AC6903E-A509-4A86-AC0B-DA2D2D6E8569}" srcOrd="0" destOrd="0" presId="urn:microsoft.com/office/officeart/2005/8/layout/arrow2"/>
    <dgm:cxn modelId="{A24D288C-3CF4-4D60-A2FD-AB51C557AA4D}" type="presOf" srcId="{DA812947-5269-439F-A39C-00AE7CA47889}" destId="{9D8C8B51-2B42-4CA9-8DEB-8B62BF722122}" srcOrd="0" destOrd="0" presId="urn:microsoft.com/office/officeart/2005/8/layout/arrow2"/>
    <dgm:cxn modelId="{8885CB50-B73A-42C2-B557-E0DF2E859654}" type="presOf" srcId="{9F00B259-EEF5-42E0-B334-F5807337E8F2}" destId="{BDE66209-9F1F-4BED-93FF-7CC73757F3DD}" srcOrd="0" destOrd="0" presId="urn:microsoft.com/office/officeart/2005/8/layout/arrow2"/>
    <dgm:cxn modelId="{36E58BF7-7861-446A-B996-D365DB97E697}" srcId="{3395E60A-DD56-415A-9589-10E93CBEE7EB}" destId="{E403D926-86A8-4FEA-9183-0338AAC3A7B0}" srcOrd="1" destOrd="0" parTransId="{607ACA37-E35D-4CB4-90C0-8AD95C93374E}" sibTransId="{0A9D66ED-B1E2-4022-B58A-38F72443FEAA}"/>
    <dgm:cxn modelId="{470A8563-7253-4760-8BD5-75A788D76142}" srcId="{3395E60A-DD56-415A-9589-10E93CBEE7EB}" destId="{9F00B259-EEF5-42E0-B334-F5807337E8F2}" srcOrd="2" destOrd="0" parTransId="{84CAD50D-3C70-409A-BE4B-CB29E4E445C3}" sibTransId="{1A93E1B1-A1F8-4E0B-B138-D6002ED2718A}"/>
    <dgm:cxn modelId="{AAC727F5-28B1-4AC5-A411-2BB842C32918}" type="presParOf" srcId="{FC3902D2-E844-45E3-A118-E0E960BE8692}" destId="{460287CA-7774-4A1E-851D-7CC1B8F53D07}" srcOrd="0" destOrd="0" presId="urn:microsoft.com/office/officeart/2005/8/layout/arrow2"/>
    <dgm:cxn modelId="{7CD9EEEB-FD93-4679-8990-E7500073796C}" type="presParOf" srcId="{FC3902D2-E844-45E3-A118-E0E960BE8692}" destId="{CBDB8704-9650-44E1-82C6-2D6FE355507B}" srcOrd="1" destOrd="0" presId="urn:microsoft.com/office/officeart/2005/8/layout/arrow2"/>
    <dgm:cxn modelId="{6999CA81-F7DF-4A32-92E6-47B5A72C30A5}" type="presParOf" srcId="{CBDB8704-9650-44E1-82C6-2D6FE355507B}" destId="{A2F133AF-7DD3-402E-BD51-6091ABC8940C}" srcOrd="0" destOrd="0" presId="urn:microsoft.com/office/officeart/2005/8/layout/arrow2"/>
    <dgm:cxn modelId="{5F578EED-6ECA-4305-8D4E-1CCD6F5F7DC2}" type="presParOf" srcId="{CBDB8704-9650-44E1-82C6-2D6FE355507B}" destId="{9D8C8B51-2B42-4CA9-8DEB-8B62BF722122}" srcOrd="1" destOrd="0" presId="urn:microsoft.com/office/officeart/2005/8/layout/arrow2"/>
    <dgm:cxn modelId="{DA15348C-F697-45BA-8798-556D2810494B}" type="presParOf" srcId="{CBDB8704-9650-44E1-82C6-2D6FE355507B}" destId="{A8D73AD6-507C-4E82-ABF8-3B13C5D48725}" srcOrd="2" destOrd="0" presId="urn:microsoft.com/office/officeart/2005/8/layout/arrow2"/>
    <dgm:cxn modelId="{7DB03A13-7535-40FF-84AB-F8F76252B5C2}" type="presParOf" srcId="{CBDB8704-9650-44E1-82C6-2D6FE355507B}" destId="{7AC6903E-A509-4A86-AC0B-DA2D2D6E8569}" srcOrd="3" destOrd="0" presId="urn:microsoft.com/office/officeart/2005/8/layout/arrow2"/>
    <dgm:cxn modelId="{B73EFB68-01BA-4347-AAF8-D7D7BC9586AD}" type="presParOf" srcId="{CBDB8704-9650-44E1-82C6-2D6FE355507B}" destId="{25AE6955-1C5D-4CA2-B030-E9351087290C}" srcOrd="4" destOrd="0" presId="urn:microsoft.com/office/officeart/2005/8/layout/arrow2"/>
    <dgm:cxn modelId="{A980D402-BD36-47B8-9653-A657A759A2A4}" type="presParOf" srcId="{CBDB8704-9650-44E1-82C6-2D6FE355507B}" destId="{BDE66209-9F1F-4BED-93FF-7CC73757F3D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2EA2E5-223A-4C20-BE42-2F04C37FA905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732BE05-D6BA-4538-8C33-51ABB595C220}">
      <dgm:prSet phldrT="[Текст]"/>
      <dgm:spPr/>
      <dgm:t>
        <a:bodyPr/>
        <a:lstStyle/>
        <a:p>
          <a:r>
            <a:rPr lang="ru-RU" dirty="0" smtClean="0"/>
            <a:t>Компания реципиент  технологии</a:t>
          </a:r>
          <a:endParaRPr lang="ru-RU" dirty="0"/>
        </a:p>
      </dgm:t>
    </dgm:pt>
    <dgm:pt modelId="{6E7C3C98-3732-48DE-8D8B-14C8E211526B}" type="parTrans" cxnId="{5ABB865D-2B4F-4D1B-9F7E-1A55BD2E751A}">
      <dgm:prSet/>
      <dgm:spPr/>
      <dgm:t>
        <a:bodyPr/>
        <a:lstStyle/>
        <a:p>
          <a:endParaRPr lang="ru-RU"/>
        </a:p>
      </dgm:t>
    </dgm:pt>
    <dgm:pt modelId="{F02C4327-607D-4F61-BA31-37D6C0D592C4}" type="sibTrans" cxnId="{5ABB865D-2B4F-4D1B-9F7E-1A55BD2E751A}">
      <dgm:prSet/>
      <dgm:spPr/>
      <dgm:t>
        <a:bodyPr/>
        <a:lstStyle/>
        <a:p>
          <a:endParaRPr lang="ru-RU"/>
        </a:p>
      </dgm:t>
    </dgm:pt>
    <dgm:pt modelId="{2B92391B-DB1C-423D-A410-ADC93FC70F50}">
      <dgm:prSet phldrT="[Текст]"/>
      <dgm:spPr/>
      <dgm:t>
        <a:bodyPr/>
        <a:lstStyle/>
        <a:p>
          <a:r>
            <a:rPr lang="ru-RU" dirty="0" smtClean="0"/>
            <a:t>Формирует запрос на НИОКР</a:t>
          </a:r>
          <a:endParaRPr lang="ru-RU" dirty="0"/>
        </a:p>
      </dgm:t>
    </dgm:pt>
    <dgm:pt modelId="{C152F733-F193-4F9C-9CDC-B7B971FE0720}" type="parTrans" cxnId="{A89D56E6-BDE3-4357-BF30-332214346C1F}">
      <dgm:prSet/>
      <dgm:spPr/>
      <dgm:t>
        <a:bodyPr/>
        <a:lstStyle/>
        <a:p>
          <a:endParaRPr lang="ru-RU"/>
        </a:p>
      </dgm:t>
    </dgm:pt>
    <dgm:pt modelId="{E060EC9F-1E6F-4A2D-90A0-88FEB3E80611}" type="sibTrans" cxnId="{A89D56E6-BDE3-4357-BF30-332214346C1F}">
      <dgm:prSet/>
      <dgm:spPr/>
      <dgm:t>
        <a:bodyPr/>
        <a:lstStyle/>
        <a:p>
          <a:endParaRPr lang="ru-RU"/>
        </a:p>
      </dgm:t>
    </dgm:pt>
    <dgm:pt modelId="{1D2A786E-949B-45C8-BB21-58EB0F761607}">
      <dgm:prSet phldrT="[Текст]"/>
      <dgm:spPr/>
      <dgm:t>
        <a:bodyPr/>
        <a:lstStyle/>
        <a:p>
          <a:r>
            <a:rPr lang="ru-RU" dirty="0" smtClean="0"/>
            <a:t>Внедряет  разработки</a:t>
          </a:r>
          <a:endParaRPr lang="ru-RU" dirty="0"/>
        </a:p>
      </dgm:t>
    </dgm:pt>
    <dgm:pt modelId="{A637420C-6C65-4455-8952-0B5A985BF4DD}" type="parTrans" cxnId="{8D4A5C9F-1B8C-4DC6-93B4-2489790F096B}">
      <dgm:prSet/>
      <dgm:spPr/>
      <dgm:t>
        <a:bodyPr/>
        <a:lstStyle/>
        <a:p>
          <a:endParaRPr lang="ru-RU"/>
        </a:p>
      </dgm:t>
    </dgm:pt>
    <dgm:pt modelId="{64527933-D5D6-42FE-A91B-F302B5993C66}" type="sibTrans" cxnId="{8D4A5C9F-1B8C-4DC6-93B4-2489790F096B}">
      <dgm:prSet/>
      <dgm:spPr/>
      <dgm:t>
        <a:bodyPr/>
        <a:lstStyle/>
        <a:p>
          <a:endParaRPr lang="ru-RU"/>
        </a:p>
      </dgm:t>
    </dgm:pt>
    <dgm:pt modelId="{945F5F33-5793-42F9-A269-567579C60737}">
      <dgm:prSet phldrT="[Текст]"/>
      <dgm:spPr/>
      <dgm:t>
        <a:bodyPr/>
        <a:lstStyle/>
        <a:p>
          <a:r>
            <a:rPr lang="ru-RU" dirty="0" smtClean="0"/>
            <a:t>Технологический брокер</a:t>
          </a:r>
          <a:endParaRPr lang="ru-RU" dirty="0"/>
        </a:p>
      </dgm:t>
    </dgm:pt>
    <dgm:pt modelId="{87CD355C-B48E-451B-9A48-20AF451120D9}" type="parTrans" cxnId="{3DA58756-4AF5-4C3D-8ACB-FAFA879A3795}">
      <dgm:prSet/>
      <dgm:spPr/>
      <dgm:t>
        <a:bodyPr/>
        <a:lstStyle/>
        <a:p>
          <a:endParaRPr lang="ru-RU"/>
        </a:p>
      </dgm:t>
    </dgm:pt>
    <dgm:pt modelId="{7C645308-9B9B-4378-BB41-C14B22CE2CA8}" type="sibTrans" cxnId="{3DA58756-4AF5-4C3D-8ACB-FAFA879A3795}">
      <dgm:prSet/>
      <dgm:spPr/>
      <dgm:t>
        <a:bodyPr/>
        <a:lstStyle/>
        <a:p>
          <a:endParaRPr lang="ru-RU"/>
        </a:p>
      </dgm:t>
    </dgm:pt>
    <dgm:pt modelId="{FAB81140-E5BF-4B69-BA64-2420AB93D02B}">
      <dgm:prSet phldrT="[Текст]"/>
      <dgm:spPr/>
      <dgm:t>
        <a:bodyPr/>
        <a:lstStyle/>
        <a:p>
          <a:r>
            <a:rPr lang="ru-RU" dirty="0" smtClean="0"/>
            <a:t>Выявляет потребность в НИОКР</a:t>
          </a:r>
          <a:endParaRPr lang="ru-RU" dirty="0"/>
        </a:p>
      </dgm:t>
    </dgm:pt>
    <dgm:pt modelId="{29960017-7D05-4356-90CF-FD0A839C4226}" type="parTrans" cxnId="{6ADA7841-36EC-4DAA-AEA4-7C4AE952946C}">
      <dgm:prSet/>
      <dgm:spPr/>
      <dgm:t>
        <a:bodyPr/>
        <a:lstStyle/>
        <a:p>
          <a:endParaRPr lang="ru-RU"/>
        </a:p>
      </dgm:t>
    </dgm:pt>
    <dgm:pt modelId="{1959741A-0C6C-47EA-9DE0-88AA16F7B3CB}" type="sibTrans" cxnId="{6ADA7841-36EC-4DAA-AEA4-7C4AE952946C}">
      <dgm:prSet/>
      <dgm:spPr/>
      <dgm:t>
        <a:bodyPr/>
        <a:lstStyle/>
        <a:p>
          <a:endParaRPr lang="ru-RU"/>
        </a:p>
      </dgm:t>
    </dgm:pt>
    <dgm:pt modelId="{973E0534-F371-4637-9D1C-D412EF962E99}">
      <dgm:prSet phldrT="[Текст]"/>
      <dgm:spPr/>
      <dgm:t>
        <a:bodyPr/>
        <a:lstStyle/>
        <a:p>
          <a:r>
            <a:rPr lang="ru-RU" dirty="0" smtClean="0"/>
            <a:t>Находит разработчика</a:t>
          </a:r>
          <a:endParaRPr lang="ru-RU" dirty="0"/>
        </a:p>
      </dgm:t>
    </dgm:pt>
    <dgm:pt modelId="{59FDFA32-5F11-47FA-B30A-1E5A9996C7A9}" type="parTrans" cxnId="{697EFED0-6589-40F1-85F6-5821896ED33E}">
      <dgm:prSet/>
      <dgm:spPr/>
      <dgm:t>
        <a:bodyPr/>
        <a:lstStyle/>
        <a:p>
          <a:endParaRPr lang="ru-RU"/>
        </a:p>
      </dgm:t>
    </dgm:pt>
    <dgm:pt modelId="{E104BF04-4247-48C3-B98D-F5816B767173}" type="sibTrans" cxnId="{697EFED0-6589-40F1-85F6-5821896ED33E}">
      <dgm:prSet/>
      <dgm:spPr/>
      <dgm:t>
        <a:bodyPr/>
        <a:lstStyle/>
        <a:p>
          <a:endParaRPr lang="ru-RU"/>
        </a:p>
      </dgm:t>
    </dgm:pt>
    <dgm:pt modelId="{36AA0FA5-9C8A-4B6D-B6D9-EF16494EFE04}">
      <dgm:prSet phldrT="[Текст]"/>
      <dgm:spPr/>
      <dgm:t>
        <a:bodyPr/>
        <a:lstStyle/>
        <a:p>
          <a:r>
            <a:rPr lang="ru-RU" dirty="0" smtClean="0"/>
            <a:t>Компания  разработчик  </a:t>
          </a:r>
          <a:endParaRPr lang="ru-RU" dirty="0"/>
        </a:p>
      </dgm:t>
    </dgm:pt>
    <dgm:pt modelId="{A0921F4E-51BD-46E4-A482-E810F341840C}" type="parTrans" cxnId="{9757203E-BEF5-4F9C-A64E-525CC0BF6E51}">
      <dgm:prSet/>
      <dgm:spPr/>
      <dgm:t>
        <a:bodyPr/>
        <a:lstStyle/>
        <a:p>
          <a:endParaRPr lang="ru-RU"/>
        </a:p>
      </dgm:t>
    </dgm:pt>
    <dgm:pt modelId="{54294B8E-C1D8-464B-BEA1-F8DC175E9921}" type="sibTrans" cxnId="{9757203E-BEF5-4F9C-A64E-525CC0BF6E51}">
      <dgm:prSet/>
      <dgm:spPr/>
      <dgm:t>
        <a:bodyPr/>
        <a:lstStyle/>
        <a:p>
          <a:endParaRPr lang="ru-RU"/>
        </a:p>
      </dgm:t>
    </dgm:pt>
    <dgm:pt modelId="{A26E4B03-3030-4703-BDED-E19FBAC85B8B}">
      <dgm:prSet phldrT="[Текст]"/>
      <dgm:spPr/>
      <dgm:t>
        <a:bodyPr/>
        <a:lstStyle/>
        <a:p>
          <a:r>
            <a:rPr lang="ru-RU" dirty="0" smtClean="0"/>
            <a:t>Выполняет заказ на разработки</a:t>
          </a:r>
          <a:endParaRPr lang="ru-RU" dirty="0"/>
        </a:p>
      </dgm:t>
    </dgm:pt>
    <dgm:pt modelId="{67B77D9F-58C8-4EB9-A2D4-E132692D9730}" type="parTrans" cxnId="{2667BC27-5486-4617-8545-09D473EDCF5C}">
      <dgm:prSet/>
      <dgm:spPr/>
      <dgm:t>
        <a:bodyPr/>
        <a:lstStyle/>
        <a:p>
          <a:endParaRPr lang="ru-RU"/>
        </a:p>
      </dgm:t>
    </dgm:pt>
    <dgm:pt modelId="{70B7B1C2-8A01-44A6-8790-128AF0F9DBF3}" type="sibTrans" cxnId="{2667BC27-5486-4617-8545-09D473EDCF5C}">
      <dgm:prSet/>
      <dgm:spPr/>
      <dgm:t>
        <a:bodyPr/>
        <a:lstStyle/>
        <a:p>
          <a:endParaRPr lang="ru-RU"/>
        </a:p>
      </dgm:t>
    </dgm:pt>
    <dgm:pt modelId="{0183B224-EDFD-4BD3-A952-0DE4129A8918}">
      <dgm:prSet phldrT="[Текст]"/>
      <dgm:spPr/>
      <dgm:t>
        <a:bodyPr/>
        <a:lstStyle/>
        <a:p>
          <a:r>
            <a:rPr lang="ru-RU" dirty="0" smtClean="0"/>
            <a:t>Осуществляет сопровождение внедрения</a:t>
          </a:r>
          <a:endParaRPr lang="ru-RU" dirty="0"/>
        </a:p>
      </dgm:t>
    </dgm:pt>
    <dgm:pt modelId="{B1966506-245B-4E9A-B97A-C81951B0E121}" type="parTrans" cxnId="{699D9B7F-C1E4-4D47-97F4-97B373688145}">
      <dgm:prSet/>
      <dgm:spPr/>
      <dgm:t>
        <a:bodyPr/>
        <a:lstStyle/>
        <a:p>
          <a:endParaRPr lang="ru-RU"/>
        </a:p>
      </dgm:t>
    </dgm:pt>
    <dgm:pt modelId="{3F5E6636-881B-46B6-B19C-6D6C6549B8D3}" type="sibTrans" cxnId="{699D9B7F-C1E4-4D47-97F4-97B373688145}">
      <dgm:prSet/>
      <dgm:spPr/>
      <dgm:t>
        <a:bodyPr/>
        <a:lstStyle/>
        <a:p>
          <a:endParaRPr lang="ru-RU"/>
        </a:p>
      </dgm:t>
    </dgm:pt>
    <dgm:pt modelId="{85CF7298-ACEC-4C13-983A-68F856FAEE83}">
      <dgm:prSet phldrT="[Текст]"/>
      <dgm:spPr/>
      <dgm:t>
        <a:bodyPr/>
        <a:lstStyle/>
        <a:p>
          <a:r>
            <a:rPr lang="ru-RU" dirty="0" smtClean="0"/>
            <a:t>Организует процесс взаимодействия</a:t>
          </a:r>
          <a:endParaRPr lang="ru-RU" dirty="0"/>
        </a:p>
      </dgm:t>
    </dgm:pt>
    <dgm:pt modelId="{DE8B1736-846C-41D7-8C25-0C8B16914714}" type="parTrans" cxnId="{C8DBEBEA-5A7E-4303-A21B-ED03DB383AD5}">
      <dgm:prSet/>
      <dgm:spPr/>
      <dgm:t>
        <a:bodyPr/>
        <a:lstStyle/>
        <a:p>
          <a:endParaRPr lang="ru-RU"/>
        </a:p>
      </dgm:t>
    </dgm:pt>
    <dgm:pt modelId="{3A63893F-8287-4924-80B7-38857D976EEC}" type="sibTrans" cxnId="{C8DBEBEA-5A7E-4303-A21B-ED03DB383AD5}">
      <dgm:prSet/>
      <dgm:spPr/>
      <dgm:t>
        <a:bodyPr/>
        <a:lstStyle/>
        <a:p>
          <a:endParaRPr lang="ru-RU"/>
        </a:p>
      </dgm:t>
    </dgm:pt>
    <dgm:pt modelId="{691A989E-06C1-426D-90D7-03894E4B46D3}" type="pres">
      <dgm:prSet presAssocID="{382EA2E5-223A-4C20-BE42-2F04C37FA90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8466B6-18DB-4A70-A2D9-61B2EB8C0DBA}" type="pres">
      <dgm:prSet presAssocID="{382EA2E5-223A-4C20-BE42-2F04C37FA905}" presName="tSp" presStyleCnt="0"/>
      <dgm:spPr/>
    </dgm:pt>
    <dgm:pt modelId="{2ACEFA25-C34F-421B-B1D5-4B366A33C275}" type="pres">
      <dgm:prSet presAssocID="{382EA2E5-223A-4C20-BE42-2F04C37FA905}" presName="bSp" presStyleCnt="0"/>
      <dgm:spPr/>
    </dgm:pt>
    <dgm:pt modelId="{3F668F39-ECC1-4049-96F3-9846185938D3}" type="pres">
      <dgm:prSet presAssocID="{382EA2E5-223A-4C20-BE42-2F04C37FA905}" presName="process" presStyleCnt="0"/>
      <dgm:spPr/>
    </dgm:pt>
    <dgm:pt modelId="{79E65BCC-746E-4F80-80AA-F2DD89C38EEF}" type="pres">
      <dgm:prSet presAssocID="{E732BE05-D6BA-4538-8C33-51ABB595C220}" presName="composite1" presStyleCnt="0"/>
      <dgm:spPr/>
    </dgm:pt>
    <dgm:pt modelId="{49728C2B-B10C-450C-923E-72E8BA48741E}" type="pres">
      <dgm:prSet presAssocID="{E732BE05-D6BA-4538-8C33-51ABB595C220}" presName="dummyNode1" presStyleLbl="node1" presStyleIdx="0" presStyleCnt="3"/>
      <dgm:spPr/>
    </dgm:pt>
    <dgm:pt modelId="{5BE51A49-674E-4F66-981D-59E876D26663}" type="pres">
      <dgm:prSet presAssocID="{E732BE05-D6BA-4538-8C33-51ABB595C220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D96E99-0DCF-4C88-8C27-16D0998C71B5}" type="pres">
      <dgm:prSet presAssocID="{E732BE05-D6BA-4538-8C33-51ABB595C220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57A34D-B82D-441B-B89E-DFC472E7F11F}" type="pres">
      <dgm:prSet presAssocID="{E732BE05-D6BA-4538-8C33-51ABB595C220}" presName="parentNode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0EF9D4-6B0F-4C0B-AC24-2F2C6FDA7F46}" type="pres">
      <dgm:prSet presAssocID="{E732BE05-D6BA-4538-8C33-51ABB595C220}" presName="connSite1" presStyleCnt="0"/>
      <dgm:spPr/>
    </dgm:pt>
    <dgm:pt modelId="{677D8C3D-63BA-4D8B-8AB9-D3F5619A7217}" type="pres">
      <dgm:prSet presAssocID="{F02C4327-607D-4F61-BA31-37D6C0D592C4}" presName="Name9" presStyleLbl="sibTrans2D1" presStyleIdx="0" presStyleCnt="2"/>
      <dgm:spPr/>
      <dgm:t>
        <a:bodyPr/>
        <a:lstStyle/>
        <a:p>
          <a:endParaRPr lang="ru-RU"/>
        </a:p>
      </dgm:t>
    </dgm:pt>
    <dgm:pt modelId="{8F26B94B-3EB1-4546-AC7D-F82C102E7029}" type="pres">
      <dgm:prSet presAssocID="{945F5F33-5793-42F9-A269-567579C60737}" presName="composite2" presStyleCnt="0"/>
      <dgm:spPr/>
    </dgm:pt>
    <dgm:pt modelId="{86E175A9-1986-4B14-B130-315E28839EF4}" type="pres">
      <dgm:prSet presAssocID="{945F5F33-5793-42F9-A269-567579C60737}" presName="dummyNode2" presStyleLbl="node1" presStyleIdx="0" presStyleCnt="3"/>
      <dgm:spPr/>
    </dgm:pt>
    <dgm:pt modelId="{F9BBEE43-D109-4092-B9C5-C0F63125E366}" type="pres">
      <dgm:prSet presAssocID="{945F5F33-5793-42F9-A269-567579C60737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5BD112-CC07-445F-804C-33210066F1B8}" type="pres">
      <dgm:prSet presAssocID="{945F5F33-5793-42F9-A269-567579C60737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0EFE1-E3D0-49A8-8F4A-B6EC93BC061B}" type="pres">
      <dgm:prSet presAssocID="{945F5F33-5793-42F9-A269-567579C60737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62CB9A-C1CB-4328-84D5-951139B37265}" type="pres">
      <dgm:prSet presAssocID="{945F5F33-5793-42F9-A269-567579C60737}" presName="connSite2" presStyleCnt="0"/>
      <dgm:spPr/>
    </dgm:pt>
    <dgm:pt modelId="{50FA17FA-50E9-4571-89AD-E8902675978D}" type="pres">
      <dgm:prSet presAssocID="{7C645308-9B9B-4378-BB41-C14B22CE2CA8}" presName="Name18" presStyleLbl="sibTrans2D1" presStyleIdx="1" presStyleCnt="2"/>
      <dgm:spPr/>
      <dgm:t>
        <a:bodyPr/>
        <a:lstStyle/>
        <a:p>
          <a:endParaRPr lang="ru-RU"/>
        </a:p>
      </dgm:t>
    </dgm:pt>
    <dgm:pt modelId="{DBD50FEE-DF83-4313-9095-107A2FAE3B34}" type="pres">
      <dgm:prSet presAssocID="{36AA0FA5-9C8A-4B6D-B6D9-EF16494EFE04}" presName="composite1" presStyleCnt="0"/>
      <dgm:spPr/>
    </dgm:pt>
    <dgm:pt modelId="{B15C9581-30A6-4201-9677-FF564791AC85}" type="pres">
      <dgm:prSet presAssocID="{36AA0FA5-9C8A-4B6D-B6D9-EF16494EFE04}" presName="dummyNode1" presStyleLbl="node1" presStyleIdx="1" presStyleCnt="3"/>
      <dgm:spPr/>
    </dgm:pt>
    <dgm:pt modelId="{8F4623E7-A431-4894-A1FB-AAB009C213D1}" type="pres">
      <dgm:prSet presAssocID="{36AA0FA5-9C8A-4B6D-B6D9-EF16494EFE04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1622AB-0B08-4CB6-AF75-9D06BC8599CB}" type="pres">
      <dgm:prSet presAssocID="{36AA0FA5-9C8A-4B6D-B6D9-EF16494EFE04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2FCF56-B0B1-4055-B11C-8E72568BA4F5}" type="pres">
      <dgm:prSet presAssocID="{36AA0FA5-9C8A-4B6D-B6D9-EF16494EFE04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808950-1113-473D-80E2-65A17BAC09F0}" type="pres">
      <dgm:prSet presAssocID="{36AA0FA5-9C8A-4B6D-B6D9-EF16494EFE04}" presName="connSite1" presStyleCnt="0"/>
      <dgm:spPr/>
    </dgm:pt>
  </dgm:ptLst>
  <dgm:cxnLst>
    <dgm:cxn modelId="{C8DBEBEA-5A7E-4303-A21B-ED03DB383AD5}" srcId="{945F5F33-5793-42F9-A269-567579C60737}" destId="{85CF7298-ACEC-4C13-983A-68F856FAEE83}" srcOrd="2" destOrd="0" parTransId="{DE8B1736-846C-41D7-8C25-0C8B16914714}" sibTransId="{3A63893F-8287-4924-80B7-38857D976EEC}"/>
    <dgm:cxn modelId="{3DA58756-4AF5-4C3D-8ACB-FAFA879A3795}" srcId="{382EA2E5-223A-4C20-BE42-2F04C37FA905}" destId="{945F5F33-5793-42F9-A269-567579C60737}" srcOrd="1" destOrd="0" parTransId="{87CD355C-B48E-451B-9A48-20AF451120D9}" sibTransId="{7C645308-9B9B-4378-BB41-C14B22CE2CA8}"/>
    <dgm:cxn modelId="{5049104B-F435-421C-9F10-7A8B84D88A6C}" type="presOf" srcId="{A26E4B03-3030-4703-BDED-E19FBAC85B8B}" destId="{8F4623E7-A431-4894-A1FB-AAB009C213D1}" srcOrd="0" destOrd="0" presId="urn:microsoft.com/office/officeart/2005/8/layout/hProcess4"/>
    <dgm:cxn modelId="{A89D56E6-BDE3-4357-BF30-332214346C1F}" srcId="{E732BE05-D6BA-4538-8C33-51ABB595C220}" destId="{2B92391B-DB1C-423D-A410-ADC93FC70F50}" srcOrd="0" destOrd="0" parTransId="{C152F733-F193-4F9C-9CDC-B7B971FE0720}" sibTransId="{E060EC9F-1E6F-4A2D-90A0-88FEB3E80611}"/>
    <dgm:cxn modelId="{CDCE9E4F-6EA2-4B69-BA00-3F31813D79F6}" type="presOf" srcId="{7C645308-9B9B-4378-BB41-C14B22CE2CA8}" destId="{50FA17FA-50E9-4571-89AD-E8902675978D}" srcOrd="0" destOrd="0" presId="urn:microsoft.com/office/officeart/2005/8/layout/hProcess4"/>
    <dgm:cxn modelId="{697EFED0-6589-40F1-85F6-5821896ED33E}" srcId="{945F5F33-5793-42F9-A269-567579C60737}" destId="{973E0534-F371-4637-9D1C-D412EF962E99}" srcOrd="1" destOrd="0" parTransId="{59FDFA32-5F11-47FA-B30A-1E5A9996C7A9}" sibTransId="{E104BF04-4247-48C3-B98D-F5816B767173}"/>
    <dgm:cxn modelId="{5ABB865D-2B4F-4D1B-9F7E-1A55BD2E751A}" srcId="{382EA2E5-223A-4C20-BE42-2F04C37FA905}" destId="{E732BE05-D6BA-4538-8C33-51ABB595C220}" srcOrd="0" destOrd="0" parTransId="{6E7C3C98-3732-48DE-8D8B-14C8E211526B}" sibTransId="{F02C4327-607D-4F61-BA31-37D6C0D592C4}"/>
    <dgm:cxn modelId="{8D4A5C9F-1B8C-4DC6-93B4-2489790F096B}" srcId="{E732BE05-D6BA-4538-8C33-51ABB595C220}" destId="{1D2A786E-949B-45C8-BB21-58EB0F761607}" srcOrd="1" destOrd="0" parTransId="{A637420C-6C65-4455-8952-0B5A985BF4DD}" sibTransId="{64527933-D5D6-42FE-A91B-F302B5993C66}"/>
    <dgm:cxn modelId="{E8E8D646-A394-46D7-8529-3A25280ECFD6}" type="presOf" srcId="{F02C4327-607D-4F61-BA31-37D6C0D592C4}" destId="{677D8C3D-63BA-4D8B-8AB9-D3F5619A7217}" srcOrd="0" destOrd="0" presId="urn:microsoft.com/office/officeart/2005/8/layout/hProcess4"/>
    <dgm:cxn modelId="{2667BC27-5486-4617-8545-09D473EDCF5C}" srcId="{36AA0FA5-9C8A-4B6D-B6D9-EF16494EFE04}" destId="{A26E4B03-3030-4703-BDED-E19FBAC85B8B}" srcOrd="0" destOrd="0" parTransId="{67B77D9F-58C8-4EB9-A2D4-E132692D9730}" sibTransId="{70B7B1C2-8A01-44A6-8790-128AF0F9DBF3}"/>
    <dgm:cxn modelId="{91857959-1137-4303-A5EA-531044B5BFC5}" type="presOf" srcId="{2B92391B-DB1C-423D-A410-ADC93FC70F50}" destId="{D1D96E99-0DCF-4C88-8C27-16D0998C71B5}" srcOrd="1" destOrd="0" presId="urn:microsoft.com/office/officeart/2005/8/layout/hProcess4"/>
    <dgm:cxn modelId="{7829D9D1-D554-4FD7-8CCB-A97E20EC74B0}" type="presOf" srcId="{945F5F33-5793-42F9-A269-567579C60737}" destId="{4830EFE1-E3D0-49A8-8F4A-B6EC93BC061B}" srcOrd="0" destOrd="0" presId="urn:microsoft.com/office/officeart/2005/8/layout/hProcess4"/>
    <dgm:cxn modelId="{284DA3FB-FFE8-450D-9189-473DC6E2C9C5}" type="presOf" srcId="{FAB81140-E5BF-4B69-BA64-2420AB93D02B}" destId="{955BD112-CC07-445F-804C-33210066F1B8}" srcOrd="1" destOrd="0" presId="urn:microsoft.com/office/officeart/2005/8/layout/hProcess4"/>
    <dgm:cxn modelId="{9757203E-BEF5-4F9C-A64E-525CC0BF6E51}" srcId="{382EA2E5-223A-4C20-BE42-2F04C37FA905}" destId="{36AA0FA5-9C8A-4B6D-B6D9-EF16494EFE04}" srcOrd="2" destOrd="0" parTransId="{A0921F4E-51BD-46E4-A482-E810F341840C}" sibTransId="{54294B8E-C1D8-464B-BEA1-F8DC175E9921}"/>
    <dgm:cxn modelId="{546B84FF-608B-4BC5-B73D-7195A500F934}" type="presOf" srcId="{FAB81140-E5BF-4B69-BA64-2420AB93D02B}" destId="{F9BBEE43-D109-4092-B9C5-C0F63125E366}" srcOrd="0" destOrd="0" presId="urn:microsoft.com/office/officeart/2005/8/layout/hProcess4"/>
    <dgm:cxn modelId="{ECE11991-2F8E-4808-8A08-B4A8681D79EF}" type="presOf" srcId="{A26E4B03-3030-4703-BDED-E19FBAC85B8B}" destId="{E11622AB-0B08-4CB6-AF75-9D06BC8599CB}" srcOrd="1" destOrd="0" presId="urn:microsoft.com/office/officeart/2005/8/layout/hProcess4"/>
    <dgm:cxn modelId="{699D9B7F-C1E4-4D47-97F4-97B373688145}" srcId="{36AA0FA5-9C8A-4B6D-B6D9-EF16494EFE04}" destId="{0183B224-EDFD-4BD3-A952-0DE4129A8918}" srcOrd="1" destOrd="0" parTransId="{B1966506-245B-4E9A-B97A-C81951B0E121}" sibTransId="{3F5E6636-881B-46B6-B19C-6D6C6549B8D3}"/>
    <dgm:cxn modelId="{B5BF51DB-3AC0-44B4-BE28-EBD098A0463F}" type="presOf" srcId="{973E0534-F371-4637-9D1C-D412EF962E99}" destId="{F9BBEE43-D109-4092-B9C5-C0F63125E366}" srcOrd="0" destOrd="1" presId="urn:microsoft.com/office/officeart/2005/8/layout/hProcess4"/>
    <dgm:cxn modelId="{ADEA0230-23A6-4F5C-A860-D76858755121}" type="presOf" srcId="{E732BE05-D6BA-4538-8C33-51ABB595C220}" destId="{0B57A34D-B82D-441B-B89E-DFC472E7F11F}" srcOrd="0" destOrd="0" presId="urn:microsoft.com/office/officeart/2005/8/layout/hProcess4"/>
    <dgm:cxn modelId="{6ADA7841-36EC-4DAA-AEA4-7C4AE952946C}" srcId="{945F5F33-5793-42F9-A269-567579C60737}" destId="{FAB81140-E5BF-4B69-BA64-2420AB93D02B}" srcOrd="0" destOrd="0" parTransId="{29960017-7D05-4356-90CF-FD0A839C4226}" sibTransId="{1959741A-0C6C-47EA-9DE0-88AA16F7B3CB}"/>
    <dgm:cxn modelId="{5D19E167-7401-4F12-ABBB-AE7B6EB622D9}" type="presOf" srcId="{1D2A786E-949B-45C8-BB21-58EB0F761607}" destId="{D1D96E99-0DCF-4C88-8C27-16D0998C71B5}" srcOrd="1" destOrd="1" presId="urn:microsoft.com/office/officeart/2005/8/layout/hProcess4"/>
    <dgm:cxn modelId="{74CAB23F-ADEC-4A11-B896-C0A24CE31AED}" type="presOf" srcId="{36AA0FA5-9C8A-4B6D-B6D9-EF16494EFE04}" destId="{512FCF56-B0B1-4055-B11C-8E72568BA4F5}" srcOrd="0" destOrd="0" presId="urn:microsoft.com/office/officeart/2005/8/layout/hProcess4"/>
    <dgm:cxn modelId="{A9EDC2E9-8DAD-4FC3-BFA3-1F0470664D30}" type="presOf" srcId="{85CF7298-ACEC-4C13-983A-68F856FAEE83}" destId="{F9BBEE43-D109-4092-B9C5-C0F63125E366}" srcOrd="0" destOrd="2" presId="urn:microsoft.com/office/officeart/2005/8/layout/hProcess4"/>
    <dgm:cxn modelId="{52B1B5E0-E950-4D86-9EE7-0B560BEF8F76}" type="presOf" srcId="{0183B224-EDFD-4BD3-A952-0DE4129A8918}" destId="{E11622AB-0B08-4CB6-AF75-9D06BC8599CB}" srcOrd="1" destOrd="1" presId="urn:microsoft.com/office/officeart/2005/8/layout/hProcess4"/>
    <dgm:cxn modelId="{9895DD5C-9759-49C6-AF80-2EB5C98E5688}" type="presOf" srcId="{973E0534-F371-4637-9D1C-D412EF962E99}" destId="{955BD112-CC07-445F-804C-33210066F1B8}" srcOrd="1" destOrd="1" presId="urn:microsoft.com/office/officeart/2005/8/layout/hProcess4"/>
    <dgm:cxn modelId="{A16C9524-F478-45B9-8B4C-BE0BCD6C0589}" type="presOf" srcId="{85CF7298-ACEC-4C13-983A-68F856FAEE83}" destId="{955BD112-CC07-445F-804C-33210066F1B8}" srcOrd="1" destOrd="2" presId="urn:microsoft.com/office/officeart/2005/8/layout/hProcess4"/>
    <dgm:cxn modelId="{CF545955-F35A-41CA-AADF-C9438870780E}" type="presOf" srcId="{0183B224-EDFD-4BD3-A952-0DE4129A8918}" destId="{8F4623E7-A431-4894-A1FB-AAB009C213D1}" srcOrd="0" destOrd="1" presId="urn:microsoft.com/office/officeart/2005/8/layout/hProcess4"/>
    <dgm:cxn modelId="{25CB05EB-E53B-4B5A-9E86-C9DD6788638E}" type="presOf" srcId="{1D2A786E-949B-45C8-BB21-58EB0F761607}" destId="{5BE51A49-674E-4F66-981D-59E876D26663}" srcOrd="0" destOrd="1" presId="urn:microsoft.com/office/officeart/2005/8/layout/hProcess4"/>
    <dgm:cxn modelId="{9BA3D529-BB2B-441E-A34F-567BF2FDA8B4}" type="presOf" srcId="{2B92391B-DB1C-423D-A410-ADC93FC70F50}" destId="{5BE51A49-674E-4F66-981D-59E876D26663}" srcOrd="0" destOrd="0" presId="urn:microsoft.com/office/officeart/2005/8/layout/hProcess4"/>
    <dgm:cxn modelId="{F36262F7-665A-403E-8E5C-C589E2530CF9}" type="presOf" srcId="{382EA2E5-223A-4C20-BE42-2F04C37FA905}" destId="{691A989E-06C1-426D-90D7-03894E4B46D3}" srcOrd="0" destOrd="0" presId="urn:microsoft.com/office/officeart/2005/8/layout/hProcess4"/>
    <dgm:cxn modelId="{F62F2CD1-11A5-44DA-9304-05B09BD727F3}" type="presParOf" srcId="{691A989E-06C1-426D-90D7-03894E4B46D3}" destId="{528466B6-18DB-4A70-A2D9-61B2EB8C0DBA}" srcOrd="0" destOrd="0" presId="urn:microsoft.com/office/officeart/2005/8/layout/hProcess4"/>
    <dgm:cxn modelId="{FCAA32E3-31AC-4932-A01A-40FB7E1F2A87}" type="presParOf" srcId="{691A989E-06C1-426D-90D7-03894E4B46D3}" destId="{2ACEFA25-C34F-421B-B1D5-4B366A33C275}" srcOrd="1" destOrd="0" presId="urn:microsoft.com/office/officeart/2005/8/layout/hProcess4"/>
    <dgm:cxn modelId="{847649E8-4AF1-4C12-AD8E-9C22A1CBF527}" type="presParOf" srcId="{691A989E-06C1-426D-90D7-03894E4B46D3}" destId="{3F668F39-ECC1-4049-96F3-9846185938D3}" srcOrd="2" destOrd="0" presId="urn:microsoft.com/office/officeart/2005/8/layout/hProcess4"/>
    <dgm:cxn modelId="{F55C4EF2-A18C-47DA-808A-4567D44CCEE4}" type="presParOf" srcId="{3F668F39-ECC1-4049-96F3-9846185938D3}" destId="{79E65BCC-746E-4F80-80AA-F2DD89C38EEF}" srcOrd="0" destOrd="0" presId="urn:microsoft.com/office/officeart/2005/8/layout/hProcess4"/>
    <dgm:cxn modelId="{9ED84768-8CD0-4097-82B2-B15313327D3D}" type="presParOf" srcId="{79E65BCC-746E-4F80-80AA-F2DD89C38EEF}" destId="{49728C2B-B10C-450C-923E-72E8BA48741E}" srcOrd="0" destOrd="0" presId="urn:microsoft.com/office/officeart/2005/8/layout/hProcess4"/>
    <dgm:cxn modelId="{8DF79131-E003-4FF6-8E39-5B4044373D01}" type="presParOf" srcId="{79E65BCC-746E-4F80-80AA-F2DD89C38EEF}" destId="{5BE51A49-674E-4F66-981D-59E876D26663}" srcOrd="1" destOrd="0" presId="urn:microsoft.com/office/officeart/2005/8/layout/hProcess4"/>
    <dgm:cxn modelId="{7A6DE241-5841-4272-9B88-57A49B9A9D73}" type="presParOf" srcId="{79E65BCC-746E-4F80-80AA-F2DD89C38EEF}" destId="{D1D96E99-0DCF-4C88-8C27-16D0998C71B5}" srcOrd="2" destOrd="0" presId="urn:microsoft.com/office/officeart/2005/8/layout/hProcess4"/>
    <dgm:cxn modelId="{C79540DB-2117-4880-8BFC-E1D74A608C68}" type="presParOf" srcId="{79E65BCC-746E-4F80-80AA-F2DD89C38EEF}" destId="{0B57A34D-B82D-441B-B89E-DFC472E7F11F}" srcOrd="3" destOrd="0" presId="urn:microsoft.com/office/officeart/2005/8/layout/hProcess4"/>
    <dgm:cxn modelId="{C9DDC63B-A087-4A56-AAF2-4EDB1EE68E92}" type="presParOf" srcId="{79E65BCC-746E-4F80-80AA-F2DD89C38EEF}" destId="{3B0EF9D4-6B0F-4C0B-AC24-2F2C6FDA7F46}" srcOrd="4" destOrd="0" presId="urn:microsoft.com/office/officeart/2005/8/layout/hProcess4"/>
    <dgm:cxn modelId="{DCDCB86E-1030-46FF-B431-8AA90B30010A}" type="presParOf" srcId="{3F668F39-ECC1-4049-96F3-9846185938D3}" destId="{677D8C3D-63BA-4D8B-8AB9-D3F5619A7217}" srcOrd="1" destOrd="0" presId="urn:microsoft.com/office/officeart/2005/8/layout/hProcess4"/>
    <dgm:cxn modelId="{0AA0F2CF-9A3A-4F6E-848B-AA6E390CA6EA}" type="presParOf" srcId="{3F668F39-ECC1-4049-96F3-9846185938D3}" destId="{8F26B94B-3EB1-4546-AC7D-F82C102E7029}" srcOrd="2" destOrd="0" presId="urn:microsoft.com/office/officeart/2005/8/layout/hProcess4"/>
    <dgm:cxn modelId="{5E5F111C-1286-4D46-A007-5EFBA2EF483C}" type="presParOf" srcId="{8F26B94B-3EB1-4546-AC7D-F82C102E7029}" destId="{86E175A9-1986-4B14-B130-315E28839EF4}" srcOrd="0" destOrd="0" presId="urn:microsoft.com/office/officeart/2005/8/layout/hProcess4"/>
    <dgm:cxn modelId="{7CC942D5-FB35-45EC-A719-FF290915AD62}" type="presParOf" srcId="{8F26B94B-3EB1-4546-AC7D-F82C102E7029}" destId="{F9BBEE43-D109-4092-B9C5-C0F63125E366}" srcOrd="1" destOrd="0" presId="urn:microsoft.com/office/officeart/2005/8/layout/hProcess4"/>
    <dgm:cxn modelId="{7B00A650-BEAF-44CE-9740-EB3D1A9AB7E1}" type="presParOf" srcId="{8F26B94B-3EB1-4546-AC7D-F82C102E7029}" destId="{955BD112-CC07-445F-804C-33210066F1B8}" srcOrd="2" destOrd="0" presId="urn:microsoft.com/office/officeart/2005/8/layout/hProcess4"/>
    <dgm:cxn modelId="{0814EB53-8F3B-47F9-AADD-0F1D65B53998}" type="presParOf" srcId="{8F26B94B-3EB1-4546-AC7D-F82C102E7029}" destId="{4830EFE1-E3D0-49A8-8F4A-B6EC93BC061B}" srcOrd="3" destOrd="0" presId="urn:microsoft.com/office/officeart/2005/8/layout/hProcess4"/>
    <dgm:cxn modelId="{9D91398A-225A-493F-BBF1-5BA77FF6BDA2}" type="presParOf" srcId="{8F26B94B-3EB1-4546-AC7D-F82C102E7029}" destId="{0062CB9A-C1CB-4328-84D5-951139B37265}" srcOrd="4" destOrd="0" presId="urn:microsoft.com/office/officeart/2005/8/layout/hProcess4"/>
    <dgm:cxn modelId="{BFB5CF30-254E-45F2-A921-0F3D3BEEFC7F}" type="presParOf" srcId="{3F668F39-ECC1-4049-96F3-9846185938D3}" destId="{50FA17FA-50E9-4571-89AD-E8902675978D}" srcOrd="3" destOrd="0" presId="urn:microsoft.com/office/officeart/2005/8/layout/hProcess4"/>
    <dgm:cxn modelId="{D533E1EC-8C29-41D0-99D9-2922161F0841}" type="presParOf" srcId="{3F668F39-ECC1-4049-96F3-9846185938D3}" destId="{DBD50FEE-DF83-4313-9095-107A2FAE3B34}" srcOrd="4" destOrd="0" presId="urn:microsoft.com/office/officeart/2005/8/layout/hProcess4"/>
    <dgm:cxn modelId="{FA0D23C8-115E-474C-B537-AF110F26A28D}" type="presParOf" srcId="{DBD50FEE-DF83-4313-9095-107A2FAE3B34}" destId="{B15C9581-30A6-4201-9677-FF564791AC85}" srcOrd="0" destOrd="0" presId="urn:microsoft.com/office/officeart/2005/8/layout/hProcess4"/>
    <dgm:cxn modelId="{E45FBCDE-7DA3-4520-92B9-9CCAC17FF49E}" type="presParOf" srcId="{DBD50FEE-DF83-4313-9095-107A2FAE3B34}" destId="{8F4623E7-A431-4894-A1FB-AAB009C213D1}" srcOrd="1" destOrd="0" presId="urn:microsoft.com/office/officeart/2005/8/layout/hProcess4"/>
    <dgm:cxn modelId="{FF1C01B8-6B5A-412A-AACD-37FEA2A4C285}" type="presParOf" srcId="{DBD50FEE-DF83-4313-9095-107A2FAE3B34}" destId="{E11622AB-0B08-4CB6-AF75-9D06BC8599CB}" srcOrd="2" destOrd="0" presId="urn:microsoft.com/office/officeart/2005/8/layout/hProcess4"/>
    <dgm:cxn modelId="{664B470C-8500-47AB-930A-C2A6180CBE09}" type="presParOf" srcId="{DBD50FEE-DF83-4313-9095-107A2FAE3B34}" destId="{512FCF56-B0B1-4055-B11C-8E72568BA4F5}" srcOrd="3" destOrd="0" presId="urn:microsoft.com/office/officeart/2005/8/layout/hProcess4"/>
    <dgm:cxn modelId="{A5462EFC-D418-40FE-BE85-014D5554FCD6}" type="presParOf" srcId="{DBD50FEE-DF83-4313-9095-107A2FAE3B34}" destId="{4F808950-1113-473D-80E2-65A17BAC09F0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0287CA-7774-4A1E-851D-7CC1B8F53D07}">
      <dsp:nvSpPr>
        <dsp:cNvPr id="0" name=""/>
        <dsp:cNvSpPr/>
      </dsp:nvSpPr>
      <dsp:spPr>
        <a:xfrm>
          <a:off x="327250" y="0"/>
          <a:ext cx="7266379" cy="4176464"/>
        </a:xfrm>
        <a:prstGeom prst="swooshArrow">
          <a:avLst>
            <a:gd name="adj1" fmla="val 25000"/>
            <a:gd name="adj2" fmla="val 2500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2F133AF-7DD3-402E-BD51-6091ABC8940C}">
      <dsp:nvSpPr>
        <dsp:cNvPr id="0" name=""/>
        <dsp:cNvSpPr/>
      </dsp:nvSpPr>
      <dsp:spPr>
        <a:xfrm>
          <a:off x="1467926" y="2687227"/>
          <a:ext cx="173740" cy="17374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D8C8B51-2B42-4CA9-8DEB-8B62BF722122}">
      <dsp:nvSpPr>
        <dsp:cNvPr id="0" name=""/>
        <dsp:cNvSpPr/>
      </dsp:nvSpPr>
      <dsp:spPr>
        <a:xfrm>
          <a:off x="1152121" y="2016230"/>
          <a:ext cx="1694670" cy="19884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/>
            <a:t>аморфная сеть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общее число участников  трудно идентифицировать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кооперация носит неформальны характер, связи </a:t>
          </a:r>
          <a:r>
            <a:rPr lang="ru-RU" sz="1100" kern="1200" dirty="0" smtClean="0"/>
            <a:t>основаны </a:t>
          </a:r>
          <a:r>
            <a:rPr lang="ru-RU" sz="1100" kern="1200" dirty="0"/>
            <a:t>на личных договоренностях и персональных контактах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kern="1200" dirty="0"/>
            <a:t>преимущественный тип кооперации -  гетерогенная</a:t>
          </a:r>
        </a:p>
      </dsp:txBody>
      <dsp:txXfrm>
        <a:off x="1152121" y="2016230"/>
        <a:ext cx="1694670" cy="1988469"/>
      </dsp:txXfrm>
    </dsp:sp>
    <dsp:sp modelId="{A8D73AD6-507C-4E82-ABF8-3B13C5D48725}">
      <dsp:nvSpPr>
        <dsp:cNvPr id="0" name=""/>
        <dsp:cNvSpPr/>
      </dsp:nvSpPr>
      <dsp:spPr>
        <a:xfrm>
          <a:off x="3001523" y="1552064"/>
          <a:ext cx="314070" cy="314070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7AC6903E-A509-4A86-AC0B-DA2D2D6E8569}">
      <dsp:nvSpPr>
        <dsp:cNvPr id="0" name=""/>
        <dsp:cNvSpPr/>
      </dsp:nvSpPr>
      <dsp:spPr>
        <a:xfrm>
          <a:off x="3158558" y="1388328"/>
          <a:ext cx="1603762" cy="2913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/>
            <a:t>структурированная сеть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/>
            <a:t>Сеть имеет </a:t>
          </a:r>
          <a:r>
            <a:rPr lang="ru-RU" sz="1050" kern="1200" dirty="0" smtClean="0"/>
            <a:t>координационные </a:t>
          </a:r>
          <a:r>
            <a:rPr lang="ru-RU" sz="1050" kern="1200" dirty="0"/>
            <a:t>совет или иной орган управления, </a:t>
          </a:r>
          <a:r>
            <a:rPr lang="ru-RU" sz="1050" kern="1200" dirty="0" smtClean="0"/>
            <a:t>формируются </a:t>
          </a:r>
          <a:r>
            <a:rPr lang="ru-RU" sz="1050" kern="1200" dirty="0"/>
            <a:t>подходы к управлению развитием, формируется единая стратегия развития, границы сети поддаются </a:t>
          </a:r>
          <a:r>
            <a:rPr lang="ru-RU" sz="1050" kern="1200" dirty="0" smtClean="0"/>
            <a:t>определению, </a:t>
          </a:r>
          <a:r>
            <a:rPr lang="ru-RU" sz="1050" kern="1200" dirty="0"/>
            <a:t>основной тип связей - договорные отношения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/>
            <a:t>преобладает </a:t>
          </a:r>
          <a:r>
            <a:rPr lang="ru-RU" sz="1200" kern="1200" dirty="0"/>
            <a:t>формализованная </a:t>
          </a:r>
          <a:r>
            <a:rPr lang="ru-RU" sz="1050" kern="1200" dirty="0"/>
            <a:t>кооперация</a:t>
          </a:r>
        </a:p>
      </dsp:txBody>
      <dsp:txXfrm>
        <a:off x="3158558" y="1388328"/>
        <a:ext cx="1603762" cy="2913540"/>
      </dsp:txXfrm>
    </dsp:sp>
    <dsp:sp modelId="{25AE6955-1C5D-4CA2-B030-E9351087290C}">
      <dsp:nvSpPr>
        <dsp:cNvPr id="0" name=""/>
        <dsp:cNvSpPr/>
      </dsp:nvSpPr>
      <dsp:spPr>
        <a:xfrm>
          <a:off x="4845850" y="861277"/>
          <a:ext cx="434352" cy="434352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DE66209-9F1F-4BED-93FF-7CC73757F3DD}">
      <dsp:nvSpPr>
        <dsp:cNvPr id="0" name=""/>
        <dsp:cNvSpPr/>
      </dsp:nvSpPr>
      <dsp:spPr>
        <a:xfrm>
          <a:off x="5040557" y="1080108"/>
          <a:ext cx="2266853" cy="290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/>
            <a:t>интегрированная сеть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/>
            <a:t>Сеть имеет  единую систему управления и единые маркетинговые, инжиниринговые центры и центры технологических компетенций 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/>
            <a:t>кооперационные связи формализованы, основной тип связей  - </a:t>
          </a:r>
          <a:r>
            <a:rPr lang="ru-RU" sz="1050" kern="1200" dirty="0" err="1"/>
            <a:t>кроссхолдинговые</a:t>
          </a:r>
          <a:r>
            <a:rPr lang="ru-RU" sz="1050" kern="1200" dirty="0"/>
            <a:t> отношения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kern="1200" dirty="0"/>
            <a:t>преимущественный тип кооперации -  вертикальная  по управленческим уровням,  горизонтальная (или вертикальная) по уровню создания стоимости</a:t>
          </a:r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50" kern="1200" dirty="0"/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  <a:p>
          <a:pPr lvl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 dirty="0"/>
        </a:p>
      </dsp:txBody>
      <dsp:txXfrm>
        <a:off x="5040557" y="1080108"/>
        <a:ext cx="2266853" cy="290264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BE51A49-674E-4F66-981D-59E876D26663}">
      <dsp:nvSpPr>
        <dsp:cNvPr id="0" name=""/>
        <dsp:cNvSpPr/>
      </dsp:nvSpPr>
      <dsp:spPr>
        <a:xfrm>
          <a:off x="3234" y="1144024"/>
          <a:ext cx="2241750" cy="184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Формирует запрос на НИОКР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Внедряет  разработки</a:t>
          </a:r>
          <a:endParaRPr lang="ru-RU" sz="1500" kern="1200" dirty="0"/>
        </a:p>
      </dsp:txBody>
      <dsp:txXfrm>
        <a:off x="3234" y="1144024"/>
        <a:ext cx="2241750" cy="1452766"/>
      </dsp:txXfrm>
    </dsp:sp>
    <dsp:sp modelId="{677D8C3D-63BA-4D8B-8AB9-D3F5619A7217}">
      <dsp:nvSpPr>
        <dsp:cNvPr id="0" name=""/>
        <dsp:cNvSpPr/>
      </dsp:nvSpPr>
      <dsp:spPr>
        <a:xfrm>
          <a:off x="1261839" y="1580083"/>
          <a:ext cx="2478600" cy="2478600"/>
        </a:xfrm>
        <a:prstGeom prst="leftCircularArrow">
          <a:avLst>
            <a:gd name="adj1" fmla="val 3180"/>
            <a:gd name="adj2" fmla="val 391560"/>
            <a:gd name="adj3" fmla="val 2167070"/>
            <a:gd name="adj4" fmla="val 9024489"/>
            <a:gd name="adj5" fmla="val 371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57A34D-B82D-441B-B89E-DFC472E7F11F}">
      <dsp:nvSpPr>
        <dsp:cNvPr id="0" name=""/>
        <dsp:cNvSpPr/>
      </dsp:nvSpPr>
      <dsp:spPr>
        <a:xfrm>
          <a:off x="501400" y="2596791"/>
          <a:ext cx="1992667" cy="792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Компания реципиент  технологии</a:t>
          </a:r>
          <a:endParaRPr lang="ru-RU" sz="1600" kern="1200" dirty="0"/>
        </a:p>
      </dsp:txBody>
      <dsp:txXfrm>
        <a:off x="501400" y="2596791"/>
        <a:ext cx="1992667" cy="792418"/>
      </dsp:txXfrm>
    </dsp:sp>
    <dsp:sp modelId="{F9BBEE43-D109-4092-B9C5-C0F63125E366}">
      <dsp:nvSpPr>
        <dsp:cNvPr id="0" name=""/>
        <dsp:cNvSpPr/>
      </dsp:nvSpPr>
      <dsp:spPr>
        <a:xfrm>
          <a:off x="2869382" y="1144024"/>
          <a:ext cx="2241750" cy="184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Выявляет потребность в НИОКР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Находит разработчика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Организует процесс взаимодействия</a:t>
          </a:r>
          <a:endParaRPr lang="ru-RU" sz="1500" kern="1200" dirty="0"/>
        </a:p>
      </dsp:txBody>
      <dsp:txXfrm>
        <a:off x="2869382" y="1540233"/>
        <a:ext cx="2241750" cy="1452766"/>
      </dsp:txXfrm>
    </dsp:sp>
    <dsp:sp modelId="{50FA17FA-50E9-4571-89AD-E8902675978D}">
      <dsp:nvSpPr>
        <dsp:cNvPr id="0" name=""/>
        <dsp:cNvSpPr/>
      </dsp:nvSpPr>
      <dsp:spPr>
        <a:xfrm>
          <a:off x="4109307" y="5843"/>
          <a:ext cx="2765046" cy="2765046"/>
        </a:xfrm>
        <a:prstGeom prst="circularArrow">
          <a:avLst>
            <a:gd name="adj1" fmla="val 2850"/>
            <a:gd name="adj2" fmla="val 348287"/>
            <a:gd name="adj3" fmla="val 19476203"/>
            <a:gd name="adj4" fmla="val 12575511"/>
            <a:gd name="adj5" fmla="val 332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0EFE1-E3D0-49A8-8F4A-B6EC93BC061B}">
      <dsp:nvSpPr>
        <dsp:cNvPr id="0" name=""/>
        <dsp:cNvSpPr/>
      </dsp:nvSpPr>
      <dsp:spPr>
        <a:xfrm>
          <a:off x="3367549" y="747815"/>
          <a:ext cx="1992667" cy="792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Технологический брокер</a:t>
          </a:r>
          <a:endParaRPr lang="ru-RU" sz="1600" kern="1200" dirty="0"/>
        </a:p>
      </dsp:txBody>
      <dsp:txXfrm>
        <a:off x="3367549" y="747815"/>
        <a:ext cx="1992667" cy="792418"/>
      </dsp:txXfrm>
    </dsp:sp>
    <dsp:sp modelId="{8F4623E7-A431-4894-A1FB-AAB009C213D1}">
      <dsp:nvSpPr>
        <dsp:cNvPr id="0" name=""/>
        <dsp:cNvSpPr/>
      </dsp:nvSpPr>
      <dsp:spPr>
        <a:xfrm>
          <a:off x="5735531" y="1144024"/>
          <a:ext cx="2241750" cy="18489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Выполняет заказ на разработки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Осуществляет сопровождение внедрения</a:t>
          </a:r>
          <a:endParaRPr lang="ru-RU" sz="1500" kern="1200" dirty="0"/>
        </a:p>
      </dsp:txBody>
      <dsp:txXfrm>
        <a:off x="5735531" y="1144024"/>
        <a:ext cx="2241750" cy="1452766"/>
      </dsp:txXfrm>
    </dsp:sp>
    <dsp:sp modelId="{512FCF56-B0B1-4055-B11C-8E72568BA4F5}">
      <dsp:nvSpPr>
        <dsp:cNvPr id="0" name=""/>
        <dsp:cNvSpPr/>
      </dsp:nvSpPr>
      <dsp:spPr>
        <a:xfrm>
          <a:off x="6233698" y="2596791"/>
          <a:ext cx="1992667" cy="7924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Компания  разработчик  </a:t>
          </a:r>
          <a:endParaRPr lang="ru-RU" sz="1600" kern="1200" dirty="0"/>
        </a:p>
      </dsp:txBody>
      <dsp:txXfrm>
        <a:off x="6233698" y="2596791"/>
        <a:ext cx="1992667" cy="7924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2B581-E7D2-4AD0-B363-446EC1C9455C}" type="datetimeFigureOut">
              <a:rPr lang="ru-RU" smtClean="0"/>
              <a:pPr/>
              <a:t>13.12.2016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E6C11-98C6-439F-8037-5A8CFDE604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4212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E6C11-98C6-439F-8037-5A8CFDE6043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1187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Понятие инновационных экосистем прослеживается через эволюцию самого способа создания инноваций. Исторически она шла от модели закрытых инноваций на уровне отдельных компаний-производителей (концепция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Шумпетера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1934 г.) к уровню конечных пользователей (концепция фон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Хиппеля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1985 г.), затем к понятию стратегических инноваций (концепция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Хамеля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Прахалда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1994 г.) и, наконец, к открытым инновациям, связанным с массовым аутсорсингом и формированием глобальных стоимостных цепочек (концепция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Чесбро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2003 г.). Однако с повсеместным распространением ИКТ и все большей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кастомизацией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производства (ориентацией производителей на индивидуальные запросы и прямые взаимодействия с клиентами) инновации становятся интерактивными, а экономика черпает новые источники роста на уровне самых разных групп социума, в масштабах общества в целом. Эту тенденцию улавливает предложенная Питером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Глуром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сетевая модель инноваций, когда они создаются совместно участниками различных сетевых сообществ, вступающих в отношения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коллаборации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формирующих определенную экосистему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collaborative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networks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Понятие «экосистема» заимствовано экономистами из биологии наряду с понятием «экология». В экономическом контексте оба термина обычно применяются в сочетании, в рамках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экосистемного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Рис. 1. Эволюция моделей инновационного процесса. Понятие «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коллаборация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collaboration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олицетворяет высшую, интерактивную форму кооперации и происходит от слова «лаборатория», отражая характер взаимоотношений, некогда сложившихся в лабораториях американской Кремниевой долины. В литературе под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коллаборацией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понимают «процесс формальных и неформальных согласований между автономными игроками, в ходе которого они создают совместные правила и организации для регулирования своих взаимодействий и направлений деятельности или решают объединяющие их задачи» [33]. Причем эти совместные правила разделяются всеми участниками, принося им взаимные выигрыши, а сами согласования могут происходить непрерывно. Сетевые экосистемы, построенные на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коллаборации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считаются инновационными экосистемами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innovation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ecosystems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Приставка «эко» (по отношению к понятию «система») указывает в данном случае на то, что в современных условиях инновации зарождаются коллективно, в определенной сетевой среде, основанной на горизонтальных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неиерархичных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связях юридически независимых участников. Хотя термин «инновационная экосистема» все шире входит в официальные документы стран и организаций, он не имеет однозначного толкования: разные дисциплины и авторы описывают такие экосистемы по-своему.  М. Рассел и К.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Дэвлин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(США) понимают под инновационными экосистемами сети устойчивых связей между людьми, организациями и их решениями, возникающие на базе совместного видения (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shared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vision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в отношении желательных преобразований [30]. Такие экосистемы могут формироваться на самых разных объединяющих принципах (от географического и политического до производственного и экологического), а также на разных уровнях от локального (внутри организаций, компаний, кластеров, научных парков) до глобального, т. е. везде, где возникают устойчивые взаимосвязи и совместное видение участников. 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E6C11-98C6-439F-8037-5A8CFDE6043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5604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97E9D-BB7E-43C4-9202-794B05AB40BC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E5A72D6C-471C-4BAE-AB59-E5FC2E2C147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3545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7B9C3-90CD-42CA-A283-46DD1C658E2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F74DE867-E5C7-4DFC-AC7C-2962F073286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86220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15DE9-E677-4CC9-BE11-344E54A1EE3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A0E05593-221F-4B9D-8EF8-89050D5D59E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01719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91854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C150-C741-4270-8E35-375BB4406ED4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932B4D4C-539C-4641-B410-4B63E061714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8585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71815-0484-4000-94EB-61D19D407683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B7DBEE9C-0AC0-456F-A4E0-7CF05D1F133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0408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80859-99B0-459F-BEF8-B6BE3C96D37B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0D95512F-0239-4D30-A5DD-DEBFEFA9B37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92967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BED30-6A10-4BCD-938B-55AFB0CCF9C1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54100369-F04F-4018-A675-4439C40F724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43071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95D9D-E81F-4C39-BB23-48FA98564614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6BD1DF98-B25F-42D7-9411-642EF8BC0A3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3911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95694-58A6-4E67-AB02-3974FCAD23A8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D46B61BC-059E-4BED-A127-4E71E6FB4FA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077508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916F-CD11-4691-A5B0-655D5D5543D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26E13B0B-2E4A-416C-A5E0-E35776CDA2A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009624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91992-6F57-44C9-93DF-8754901131C9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altLang="ru-RU" smtClean="0"/>
              <a:t>Страница </a:t>
            </a:r>
            <a:fld id="{470953C8-5F6E-4207-8C34-886D2C10AA1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500031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060848"/>
            <a:ext cx="8424935" cy="4239344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промышленности в развитии экономики знаний </a:t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 smtClean="0"/>
              <a:t>Технологический </a:t>
            </a:r>
            <a:r>
              <a:rPr lang="ru-RU" sz="1800" dirty="0" err="1" smtClean="0"/>
              <a:t>брокеринг</a:t>
            </a:r>
            <a:r>
              <a:rPr lang="ru-RU" sz="1800" dirty="0" smtClean="0"/>
              <a:t>: </a:t>
            </a:r>
            <a:br>
              <a:rPr lang="ru-RU" sz="1800" dirty="0" smtClean="0"/>
            </a:br>
            <a:r>
              <a:rPr lang="ru-RU" sz="1800" dirty="0" smtClean="0"/>
              <a:t>от идеи до изделия</a:t>
            </a:r>
            <a:br>
              <a:rPr lang="ru-RU" sz="1800" dirty="0" smtClean="0"/>
            </a:b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Е.А. Ткаченко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err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д.э.н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проф. кафедры  Экономики </a:t>
            </a:r>
            <a:r>
              <a:rPr lang="ru-RU" sz="18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</a:t>
            </a:r>
            <a:r>
              <a:rPr lang="ru-RU" sz="1800" b="1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предприятиями и производственными 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комплексами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СПбГЭУ</a:t>
            </a: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cap="all" dirty="0" smtClean="0"/>
              <a:t>совместное заседание </a:t>
            </a:r>
            <a:r>
              <a:rPr lang="ru-RU" sz="1800" b="1" dirty="0" smtClean="0"/>
              <a:t>ПРЕЗИДИУМОВ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/>
              <a:t>Общественной организации и Регионального объединения работодателей</a:t>
            </a:r>
            <a:br>
              <a:rPr lang="ru-RU" sz="1800" b="1" dirty="0" smtClean="0"/>
            </a:br>
            <a:r>
              <a:rPr lang="ru-RU" sz="1800" b="1" dirty="0" smtClean="0"/>
              <a:t> «Союз промышленников и предпринимателей Санкт-Петербурга»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декабря 2016 года</a:t>
            </a:r>
            <a:endParaRPr lang="ru-RU" sz="1800" b="1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68144" y="836712"/>
            <a:ext cx="2241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66"/>
                </a:solidFill>
                <a:latin typeface="Calibri" pitchFamily="34" charset="0"/>
              </a:rPr>
              <a:t>New Industrial Development Institute </a:t>
            </a:r>
            <a:r>
              <a:rPr lang="ru-RU" b="1" dirty="0" smtClean="0">
                <a:solidFill>
                  <a:srgbClr val="000066"/>
                </a:solidFill>
                <a:latin typeface="Calibri" pitchFamily="34" charset="0"/>
              </a:rPr>
              <a:t>(</a:t>
            </a:r>
            <a:r>
              <a:rPr lang="en-US" b="1" dirty="0" smtClean="0">
                <a:solidFill>
                  <a:srgbClr val="000066"/>
                </a:solidFill>
                <a:latin typeface="Calibri" pitchFamily="34" charset="0"/>
              </a:rPr>
              <a:t>NIDI</a:t>
            </a:r>
            <a:r>
              <a:rPr lang="ru-RU" b="1" dirty="0" smtClean="0">
                <a:solidFill>
                  <a:srgbClr val="000066"/>
                </a:solidFill>
                <a:latin typeface="Calibri" pitchFamily="34" charset="0"/>
              </a:rPr>
              <a:t>)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980728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51606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Технологический </a:t>
            </a:r>
            <a:r>
              <a:rPr lang="ru-RU" dirty="0" err="1" smtClean="0"/>
              <a:t>брокеринг</a:t>
            </a:r>
            <a:endParaRPr lang="ru-RU" dirty="0"/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229600" cy="4137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10</a:t>
            </a:fld>
            <a:endParaRPr lang="ru-RU" altLang="ru-RU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7095" y="836712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16832"/>
            <a:ext cx="8229600" cy="1143000"/>
          </a:xfrm>
        </p:spPr>
        <p:txBody>
          <a:bodyPr/>
          <a:lstStyle/>
          <a:p>
            <a:r>
              <a:rPr lang="ru-RU" dirty="0" smtClean="0"/>
              <a:t>Благодарю за внимание!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11</a:t>
            </a:fld>
            <a:endParaRPr lang="ru-RU" altLang="ru-RU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5301208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796136" y="5013176"/>
            <a:ext cx="224186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0066"/>
                </a:solidFill>
                <a:latin typeface="Calibri" pitchFamily="34" charset="0"/>
              </a:rPr>
              <a:t>New Industrial Development Institute </a:t>
            </a:r>
            <a:r>
              <a:rPr lang="ru-RU" b="1" dirty="0" smtClean="0">
                <a:solidFill>
                  <a:srgbClr val="000066"/>
                </a:solidFill>
                <a:latin typeface="Calibri" pitchFamily="34" charset="0"/>
              </a:rPr>
              <a:t>(</a:t>
            </a:r>
            <a:r>
              <a:rPr lang="en-US" b="1" dirty="0" smtClean="0">
                <a:solidFill>
                  <a:srgbClr val="000066"/>
                </a:solidFill>
                <a:latin typeface="Calibri" pitchFamily="34" charset="0"/>
              </a:rPr>
              <a:t>NIDI</a:t>
            </a:r>
            <a:r>
              <a:rPr lang="ru-RU" b="1" dirty="0" smtClean="0">
                <a:solidFill>
                  <a:srgbClr val="000066"/>
                </a:solidFill>
                <a:latin typeface="Calibri" pitchFamily="34" charset="0"/>
              </a:rPr>
              <a:t>)</a:t>
            </a:r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ru-RU" dirty="0" smtClean="0"/>
              <a:t>Проблема измеримости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Наши исследования   в российских регионах (Санкт-Петербург, Москва, регионы Северо-Западного федерального округа)  показывают, что мотивирующая функция индикаторов, измеряемых по методике  </a:t>
            </a:r>
            <a:r>
              <a:rPr lang="en-US" dirty="0" smtClean="0"/>
              <a:t>WB</a:t>
            </a:r>
            <a:r>
              <a:rPr lang="ru-RU" dirty="0" smtClean="0"/>
              <a:t> или  </a:t>
            </a:r>
            <a:r>
              <a:rPr lang="en-US" dirty="0" smtClean="0"/>
              <a:t>OE</a:t>
            </a:r>
            <a:r>
              <a:rPr lang="ru-RU" dirty="0" smtClean="0"/>
              <a:t>С</a:t>
            </a:r>
            <a:r>
              <a:rPr lang="en-US" dirty="0" smtClean="0"/>
              <a:t>D</a:t>
            </a:r>
            <a:r>
              <a:rPr lang="ru-RU" dirty="0" smtClean="0"/>
              <a:t>  является крайне низкой.</a:t>
            </a:r>
          </a:p>
          <a:p>
            <a:r>
              <a:rPr lang="ru-RU" dirty="0" smtClean="0"/>
              <a:t>Проведенный нами анализ показал, что   представители российских органов региональной власти не  видят зависимости между развитием экономки знаний и уровнем развития экономики региона</a:t>
            </a:r>
            <a:r>
              <a:rPr lang="ru-RU" dirty="0" smtClean="0"/>
              <a:t>, в том числе промышленности,  </a:t>
            </a:r>
            <a:r>
              <a:rPr lang="ru-RU" dirty="0" smtClean="0"/>
              <a:t>не понимают, как можно измерить вклад экономики знаний в экономическое развитие региона.  </a:t>
            </a:r>
          </a:p>
          <a:p>
            <a:r>
              <a:rPr lang="ru-RU" dirty="0" smtClean="0"/>
              <a:t>Для </a:t>
            </a:r>
            <a:r>
              <a:rPr lang="ru-RU" dirty="0" smtClean="0"/>
              <a:t>изменения ситуации принципиальное </a:t>
            </a:r>
            <a:r>
              <a:rPr lang="ru-RU" dirty="0" smtClean="0"/>
              <a:t>значение имеет именно определение фактической  доли экономики  знаний в терминах </a:t>
            </a:r>
            <a:r>
              <a:rPr lang="ru-RU" dirty="0" smtClean="0"/>
              <a:t>региональной </a:t>
            </a:r>
            <a:r>
              <a:rPr lang="ru-RU" dirty="0" smtClean="0"/>
              <a:t>экономики.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2</a:t>
            </a:fld>
            <a:endParaRPr lang="ru-RU" altLang="ru-RU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7095" y="836712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Отрасли</a:t>
            </a:r>
            <a:r>
              <a:rPr lang="ru-RU" sz="3200" dirty="0" smtClean="0"/>
              <a:t>, относимые к экономике </a:t>
            </a:r>
            <a:r>
              <a:rPr lang="ru-RU" sz="3200" dirty="0" smtClean="0"/>
              <a:t>знаний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  </a:t>
            </a:r>
          </a:p>
          <a:p>
            <a:r>
              <a:rPr lang="ru-RU" dirty="0" err="1" smtClean="0"/>
              <a:t>среднетехнологичные</a:t>
            </a:r>
            <a:r>
              <a:rPr lang="ru-RU" dirty="0" smtClean="0"/>
              <a:t> и  высокотехнологичные отрасли материального производства, включая промышленность, строительство и сельское </a:t>
            </a:r>
            <a:r>
              <a:rPr lang="ru-RU" dirty="0" smtClean="0"/>
              <a:t>хозяйство</a:t>
            </a:r>
          </a:p>
          <a:p>
            <a:r>
              <a:rPr lang="ru-RU" dirty="0" smtClean="0"/>
              <a:t>Высокотехнологичные </a:t>
            </a:r>
            <a:r>
              <a:rPr lang="ru-RU" dirty="0" err="1" smtClean="0"/>
              <a:t>логистические</a:t>
            </a:r>
            <a:r>
              <a:rPr lang="ru-RU" dirty="0" smtClean="0"/>
              <a:t> системы, включая трубопроводы  и энергосети </a:t>
            </a:r>
            <a:endParaRPr lang="ru-RU" dirty="0" smtClean="0"/>
          </a:p>
          <a:p>
            <a:r>
              <a:rPr lang="ru-RU" dirty="0" err="1" smtClean="0"/>
              <a:t>креативная</a:t>
            </a:r>
            <a:r>
              <a:rPr lang="ru-RU" dirty="0" smtClean="0"/>
              <a:t> индустрия, включая дизайн и инжиниринг, </a:t>
            </a:r>
            <a:r>
              <a:rPr lang="ru-RU" dirty="0" err="1" smtClean="0"/>
              <a:t>постпродажный</a:t>
            </a:r>
            <a:r>
              <a:rPr lang="ru-RU" dirty="0" smtClean="0"/>
              <a:t> </a:t>
            </a:r>
            <a:r>
              <a:rPr lang="ru-RU" dirty="0" smtClean="0"/>
              <a:t>сервис</a:t>
            </a:r>
          </a:p>
          <a:p>
            <a:r>
              <a:rPr lang="ru-RU" dirty="0" smtClean="0"/>
              <a:t>информационная </a:t>
            </a:r>
            <a:r>
              <a:rPr lang="ru-RU" dirty="0" smtClean="0"/>
              <a:t>инфраструктура</a:t>
            </a:r>
            <a:r>
              <a:rPr lang="en-US" dirty="0" smtClean="0"/>
              <a:t> </a:t>
            </a:r>
            <a:r>
              <a:rPr lang="ru-RU" dirty="0" smtClean="0"/>
              <a:t> и </a:t>
            </a:r>
            <a:r>
              <a:rPr lang="en-US" dirty="0" smtClean="0"/>
              <a:t>IT</a:t>
            </a:r>
            <a:r>
              <a:rPr lang="ru-RU" dirty="0" smtClean="0"/>
              <a:t>, </a:t>
            </a:r>
            <a:endParaRPr lang="ru-RU" dirty="0" smtClean="0"/>
          </a:p>
          <a:p>
            <a:r>
              <a:rPr lang="ru-RU" dirty="0" smtClean="0"/>
              <a:t>наука и научное обслуживание,</a:t>
            </a:r>
          </a:p>
          <a:p>
            <a:r>
              <a:rPr lang="ru-RU" dirty="0" smtClean="0"/>
              <a:t>образование</a:t>
            </a:r>
            <a:r>
              <a:rPr lang="ru-RU" dirty="0" smtClean="0"/>
              <a:t>, </a:t>
            </a:r>
            <a:r>
              <a:rPr lang="ru-RU" dirty="0" smtClean="0"/>
              <a:t>здравоохранение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3</a:t>
            </a:fld>
            <a:endParaRPr lang="ru-RU" altLang="ru-RU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7095" y="764704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Задачи управления развитием экономики знаний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281339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Стимулирование  технологического развития промышленности</a:t>
            </a:r>
          </a:p>
          <a:p>
            <a:r>
              <a:rPr lang="ru-RU" dirty="0" smtClean="0"/>
              <a:t>Стимулирование структурных сдвигов в промышленности в целях развития производств с высокими мультипликативными эффектами и высокой долей добавленной стоимости </a:t>
            </a:r>
          </a:p>
          <a:p>
            <a:r>
              <a:rPr lang="ru-RU" dirty="0" smtClean="0"/>
              <a:t>Стимулирование </a:t>
            </a:r>
            <a:r>
              <a:rPr lang="ru-RU" dirty="0" smtClean="0"/>
              <a:t>развития кооперации в инновационной сфере</a:t>
            </a:r>
          </a:p>
          <a:p>
            <a:r>
              <a:rPr lang="ru-RU" dirty="0" smtClean="0"/>
              <a:t>Развитие нефинансовых форм поддержки инновационного бизнеса</a:t>
            </a:r>
          </a:p>
          <a:p>
            <a:r>
              <a:rPr lang="ru-RU" dirty="0" smtClean="0"/>
              <a:t>Инвестиции в инфраструктуру инноваций</a:t>
            </a:r>
          </a:p>
          <a:p>
            <a:r>
              <a:rPr lang="ru-RU" dirty="0" smtClean="0"/>
              <a:t>Повышение эффективности финансовой модели поддержки инновационной активности</a:t>
            </a:r>
          </a:p>
          <a:p>
            <a:r>
              <a:rPr lang="ru-RU" dirty="0" smtClean="0"/>
              <a:t>Формирование спроса на инновации на основе воздействия на </a:t>
            </a:r>
            <a:r>
              <a:rPr lang="ru-RU" dirty="0" err="1" smtClean="0"/>
              <a:t>социо-культурную</a:t>
            </a:r>
            <a:r>
              <a:rPr lang="ru-RU" dirty="0" smtClean="0"/>
              <a:t> среду региона</a:t>
            </a:r>
          </a:p>
          <a:p>
            <a:r>
              <a:rPr lang="ru-RU" dirty="0" smtClean="0"/>
              <a:t>Развитие региональной системы управления знаниями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14.12.2016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4</a:t>
            </a:fld>
            <a:endParaRPr lang="ru-RU" altLang="ru-RU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7095" y="548680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err="1" smtClean="0"/>
              <a:t>Экосистемная</a:t>
            </a:r>
            <a:r>
              <a:rPr lang="ru-RU" sz="3200" dirty="0" smtClean="0"/>
              <a:t> модель</a:t>
            </a:r>
            <a:endParaRPr lang="ru-RU" sz="3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5</a:t>
            </a:fld>
            <a:endParaRPr lang="ru-RU" altLang="ru-RU"/>
          </a:p>
        </p:txBody>
      </p:sp>
      <p:pic>
        <p:nvPicPr>
          <p:cNvPr id="6" name="Содержимое 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560840" cy="3790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9" descr="Logo-site_cro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7095" y="764704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580926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Элементы </a:t>
            </a:r>
            <a:r>
              <a:rPr lang="ru-RU" sz="3200" dirty="0" err="1" smtClean="0"/>
              <a:t>экосистемного</a:t>
            </a:r>
            <a:r>
              <a:rPr lang="ru-RU" sz="3200" dirty="0" smtClean="0"/>
              <a:t> подхода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377728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Стимулирование развития кооперации в инновационной сфере</a:t>
            </a:r>
          </a:p>
          <a:p>
            <a:r>
              <a:rPr lang="ru-RU" dirty="0" smtClean="0"/>
              <a:t>Развитие нефинансовых форм поддержки инновационного бизнеса</a:t>
            </a:r>
          </a:p>
          <a:p>
            <a:r>
              <a:rPr lang="ru-RU" dirty="0" smtClean="0"/>
              <a:t>Инвестиции в инфраструктуру инноваций</a:t>
            </a:r>
          </a:p>
          <a:p>
            <a:r>
              <a:rPr lang="ru-RU" dirty="0" smtClean="0"/>
              <a:t>Повышение эффективности финансовой модели поддержки инновационной активности</a:t>
            </a:r>
          </a:p>
          <a:p>
            <a:r>
              <a:rPr lang="ru-RU" dirty="0" smtClean="0"/>
              <a:t>Формирование спроса на инновации на основе воздействия на </a:t>
            </a:r>
            <a:r>
              <a:rPr lang="ru-RU" dirty="0" err="1" smtClean="0"/>
              <a:t>социо-культурную</a:t>
            </a:r>
            <a:r>
              <a:rPr lang="ru-RU" dirty="0" smtClean="0"/>
              <a:t> среду региона</a:t>
            </a:r>
          </a:p>
          <a:p>
            <a:r>
              <a:rPr lang="ru-RU" dirty="0" smtClean="0"/>
              <a:t>Развитие региональной системы управления знаниями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dirty="0" smtClean="0"/>
              <a:t>Страница </a:t>
            </a:r>
            <a:fld id="{1C8378D0-EF26-4A1C-A113-03067D6F2F6B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7095" y="764704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637375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432048"/>
          </a:xfrm>
        </p:spPr>
        <p:txBody>
          <a:bodyPr>
            <a:noAutofit/>
          </a:bodyPr>
          <a:lstStyle/>
          <a:p>
            <a:r>
              <a:rPr lang="ru-RU" sz="2400" dirty="0" smtClean="0"/>
              <a:t>Содержание программ развития кооперирования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повышение уровня информационной доступности </a:t>
            </a:r>
            <a:r>
              <a:rPr lang="ru-RU" dirty="0" smtClean="0"/>
              <a:t>для крупных предприятий и МСП</a:t>
            </a:r>
          </a:p>
          <a:p>
            <a:r>
              <a:rPr lang="ru-RU" dirty="0" smtClean="0"/>
              <a:t>целевая  </a:t>
            </a:r>
            <a:r>
              <a:rPr lang="ru-RU" dirty="0"/>
              <a:t>финансовая поддержка формирующихся сетей на возвратной основе</a:t>
            </a:r>
          </a:p>
          <a:p>
            <a:r>
              <a:rPr lang="ru-RU" dirty="0"/>
              <a:t>бизнес-сопровождение проектов развития сетей – консультации, страхование, правовая поддержка и.т.д.</a:t>
            </a:r>
          </a:p>
          <a:p>
            <a:r>
              <a:rPr lang="ru-RU" dirty="0"/>
              <a:t>развитие системы </a:t>
            </a:r>
            <a:r>
              <a:rPr lang="ru-RU" dirty="0" err="1"/>
              <a:t>бизнес-образования</a:t>
            </a:r>
            <a:endParaRPr lang="ru-RU" dirty="0"/>
          </a:p>
          <a:p>
            <a:r>
              <a:rPr lang="ru-RU" dirty="0"/>
              <a:t>развитие </a:t>
            </a:r>
            <a:r>
              <a:rPr lang="ru-RU" dirty="0" err="1"/>
              <a:t>конгрессно-выставочной</a:t>
            </a:r>
            <a:r>
              <a:rPr lang="ru-RU" dirty="0"/>
              <a:t> деятельности,  организация ярмарок делового сотрудничества, бирж кооперации и т.д., с предоставлением площадок для </a:t>
            </a:r>
            <a:r>
              <a:rPr lang="ru-RU" dirty="0" err="1"/>
              <a:t>бизнес-коммуникаций</a:t>
            </a:r>
            <a:r>
              <a:rPr lang="ru-RU" dirty="0"/>
              <a:t> </a:t>
            </a:r>
            <a:r>
              <a:rPr lang="ru-RU" dirty="0" smtClean="0"/>
              <a:t>предприятий</a:t>
            </a:r>
            <a:endParaRPr lang="ru-RU" dirty="0"/>
          </a:p>
          <a:p>
            <a:r>
              <a:rPr lang="ru-RU" dirty="0"/>
              <a:t>Использование информационных технологий для целей </a:t>
            </a:r>
            <a:r>
              <a:rPr lang="ru-RU" dirty="0" err="1"/>
              <a:t>интренационализации</a:t>
            </a:r>
            <a:r>
              <a:rPr lang="ru-RU" dirty="0"/>
              <a:t> бизнеса. </a:t>
            </a:r>
          </a:p>
          <a:p>
            <a:r>
              <a:rPr lang="ru-RU" dirty="0"/>
              <a:t>оказание содействия  в поиске зарубежных партнеров</a:t>
            </a:r>
          </a:p>
          <a:p>
            <a:r>
              <a:rPr lang="ru-RU" dirty="0"/>
              <a:t>поддержка процессов технологического </a:t>
            </a:r>
            <a:r>
              <a:rPr lang="ru-RU" dirty="0" err="1" smtClean="0"/>
              <a:t>трасфера</a:t>
            </a:r>
            <a:r>
              <a:rPr lang="ru-RU" dirty="0" smtClean="0"/>
              <a:t> на основе технологического </a:t>
            </a:r>
            <a:r>
              <a:rPr lang="ru-RU" dirty="0" err="1" smtClean="0"/>
              <a:t>брокеринга</a:t>
            </a:r>
            <a:endParaRPr lang="ru-RU" dirty="0" smtClean="0"/>
          </a:p>
          <a:p>
            <a:endParaRPr lang="ru-RU" dirty="0"/>
          </a:p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КЛЮЧЕВОЙ ПОКАЗАТЕЛЬ ЭФФЕКТИВНОСТИ ПРОГРАММ  – ПОЛОЖИТЕЛЬНАЯ ДИНАМИКА САЛЬДО ТОРГОВОГО БАЛАНСА РЕГИОНА</a:t>
            </a:r>
          </a:p>
          <a:p>
            <a:endParaRPr lang="ru-RU" dirty="0"/>
          </a:p>
        </p:txBody>
      </p:sp>
      <p:pic>
        <p:nvPicPr>
          <p:cNvPr id="7" name="Рисунок 9" descr="Logo-site_crop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27095" y="836712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13.12.2016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7" name="TextBox 6"/>
          <p:cNvSpPr txBox="1"/>
          <p:nvPr/>
        </p:nvSpPr>
        <p:spPr>
          <a:xfrm>
            <a:off x="1043608" y="5589240"/>
            <a:ext cx="7560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Эволюция  </a:t>
            </a:r>
            <a:r>
              <a:rPr lang="ru-RU" sz="1200" dirty="0" smtClean="0"/>
              <a:t>кооперационных сетей</a:t>
            </a:r>
            <a:endParaRPr lang="ru-RU" sz="1200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755576" y="1124744"/>
          <a:ext cx="792088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9" descr="Logo-site_crop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7095" y="764704"/>
            <a:ext cx="71690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Рейтинг России по готовности бизнеса к </a:t>
            </a:r>
            <a:r>
              <a:rPr lang="ru-RU" sz="2400" dirty="0" smtClean="0">
                <a:ea typeface="Calibri" pitchFamily="34" charset="0"/>
                <a:cs typeface="Times New Roman" pitchFamily="18" charset="0"/>
              </a:rPr>
              <a:t>инновациям*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A3C4-8878-496F-BA29-8546E226D070}" type="datetime1">
              <a:rPr lang="ru-RU" altLang="ru-RU" smtClean="0"/>
              <a:pPr/>
              <a:t>14.12.2016</a:t>
            </a:fld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altLang="ru-RU" smtClean="0"/>
              <a:t>Страница </a:t>
            </a:r>
            <a:fld id="{1C8378D0-EF26-4A1C-A113-03067D6F2F6B}" type="slidenum">
              <a:rPr lang="ru-RU" altLang="ru-RU" smtClean="0"/>
              <a:pPr/>
              <a:t>9</a:t>
            </a:fld>
            <a:endParaRPr lang="ru-RU" alt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83568" y="1484784"/>
          <a:ext cx="7992889" cy="467821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24336"/>
                <a:gridCol w="971960"/>
                <a:gridCol w="1404304"/>
                <a:gridCol w="2592289"/>
              </a:tblGrid>
              <a:tr h="10698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фактор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Ранг (среди 133 стран</a:t>
                      </a:r>
                      <a:r>
                        <a:rPr lang="ru-RU" sz="1400" dirty="0" smtClean="0"/>
                        <a:t>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2009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Ранг (среди 138 стран)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2016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Соответствие стадии развития (Р – ресурсная, И- инвестиционная,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 – переходная к инновационной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Качество местных поставщиков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102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83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Количество местных поставщиков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110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67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2677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Уровень развития кластеров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90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95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5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Природа конкурентных преимуществ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103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73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Длина цепочки создания стоимости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92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80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2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Контроль международной торговли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85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59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5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Качество производственного процесса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76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74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2282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Объем рынка 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/>
                        <a:t>89</a:t>
                      </a:r>
                      <a:endParaRPr lang="ru-RU" sz="14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67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  <a:tr h="450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Готовность к делегированию полномочий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99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78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Р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2695" marR="42695" marT="6469" marB="0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6165305"/>
            <a:ext cx="756084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/>
              <a:tabLst>
                <a:tab pos="450850" algn="l"/>
              </a:tabLst>
            </a:pPr>
            <a:r>
              <a:rPr lang="ru-RU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Schwab 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K. .  The Global Competitiveness  Report 2009-2010. Geneva, </a:t>
            </a:r>
            <a:r>
              <a:rPr lang="en-US" sz="11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Swizerland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2009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 algn="just" eaLnBrk="0" hangingPunct="0">
              <a:buFont typeface="+mj-lt"/>
              <a:buAutoNum type="arabicPeriod"/>
              <a:tabLst>
                <a:tab pos="450850" algn="l"/>
              </a:tabLst>
            </a:pP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Schwab K. .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Sala-i-Martín</a:t>
            </a:r>
            <a:r>
              <a:rPr lang="ru-RU" sz="1100" dirty="0" smtClean="0">
                <a:latin typeface="Times New Roman" pitchFamily="18" charset="0"/>
                <a:cs typeface="Times New Roman" pitchFamily="18" charset="0"/>
              </a:rPr>
              <a:t> Х.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The Global Competitiveness  Report 20</a:t>
            </a:r>
            <a:r>
              <a:rPr lang="ru-RU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-201</a:t>
            </a:r>
            <a:r>
              <a:rPr lang="ru-RU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Geneva, </a:t>
            </a:r>
            <a:r>
              <a:rPr lang="en-US" sz="11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Swizerland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20</a:t>
            </a:r>
            <a:r>
              <a:rPr lang="ru-RU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</a:t>
            </a:r>
            <a:r>
              <a:rPr lang="en-US" sz="11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1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</TotalTime>
  <Words>676</Words>
  <Application>Microsoft Office PowerPoint</Application>
  <PresentationFormat>Экран (4:3)</PresentationFormat>
  <Paragraphs>138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Роль промышленности в развитии экономики знаний  Технологический брокеринг:  от идеи до изделия  Е.А. Ткаченко д.э.н, проф. кафедры  Экономики и управления предприятиями и производственными комплексами, СПбГЭУ  совместное заседание ПРЕЗИДИУМОВ Общественной организации и Регионального объединения работодателей  «Союз промышленников и предпринимателей Санкт-Петербурга»   15 декабря 2016 года</vt:lpstr>
      <vt:lpstr>Проблема измеримости</vt:lpstr>
      <vt:lpstr>Отрасли, относимые к экономике знаний</vt:lpstr>
      <vt:lpstr>Задачи управления развитием экономики знаний </vt:lpstr>
      <vt:lpstr>Экосистемная модель</vt:lpstr>
      <vt:lpstr>Элементы экосистемного подхода </vt:lpstr>
      <vt:lpstr>Содержание программ развития кооперирования</vt:lpstr>
      <vt:lpstr>Слайд 8</vt:lpstr>
      <vt:lpstr>Рейтинг России по готовности бизнеса к инновациям*</vt:lpstr>
      <vt:lpstr>Технологический брокеринг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Kisa</dc:creator>
  <cp:lastModifiedBy>Elena Tkachenko</cp:lastModifiedBy>
  <cp:revision>73</cp:revision>
  <dcterms:created xsi:type="dcterms:W3CDTF">2015-12-16T07:00:19Z</dcterms:created>
  <dcterms:modified xsi:type="dcterms:W3CDTF">2016-12-14T18:07:51Z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TC010689871049</vt:lpwstr>
  </property>
</Properties>
</file>